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 id="2147483698" r:id="rId5"/>
  </p:sldMasterIdLst>
  <p:notesMasterIdLst>
    <p:notesMasterId r:id="rId59"/>
  </p:notesMasterIdLst>
  <p:handoutMasterIdLst>
    <p:handoutMasterId r:id="rId60"/>
  </p:handoutMasterIdLst>
  <p:sldIdLst>
    <p:sldId id="767" r:id="rId6"/>
    <p:sldId id="376" r:id="rId7"/>
    <p:sldId id="752" r:id="rId8"/>
    <p:sldId id="759" r:id="rId9"/>
    <p:sldId id="772" r:id="rId10"/>
    <p:sldId id="734" r:id="rId11"/>
    <p:sldId id="724" r:id="rId12"/>
    <p:sldId id="785" r:id="rId13"/>
    <p:sldId id="769" r:id="rId14"/>
    <p:sldId id="753" r:id="rId15"/>
    <p:sldId id="735" r:id="rId16"/>
    <p:sldId id="739" r:id="rId17"/>
    <p:sldId id="738" r:id="rId18"/>
    <p:sldId id="765" r:id="rId19"/>
    <p:sldId id="766" r:id="rId20"/>
    <p:sldId id="740" r:id="rId21"/>
    <p:sldId id="764" r:id="rId22"/>
    <p:sldId id="291" r:id="rId23"/>
    <p:sldId id="771" r:id="rId24"/>
    <p:sldId id="293" r:id="rId25"/>
    <p:sldId id="306" r:id="rId26"/>
    <p:sldId id="292" r:id="rId27"/>
    <p:sldId id="762" r:id="rId28"/>
    <p:sldId id="754" r:id="rId29"/>
    <p:sldId id="719" r:id="rId30"/>
    <p:sldId id="730" r:id="rId31"/>
    <p:sldId id="271" r:id="rId32"/>
    <p:sldId id="295" r:id="rId33"/>
    <p:sldId id="758" r:id="rId34"/>
    <p:sldId id="755" r:id="rId35"/>
    <p:sldId id="763" r:id="rId36"/>
    <p:sldId id="296" r:id="rId37"/>
    <p:sldId id="733" r:id="rId38"/>
    <p:sldId id="770" r:id="rId39"/>
    <p:sldId id="299" r:id="rId40"/>
    <p:sldId id="736" r:id="rId41"/>
    <p:sldId id="745" r:id="rId42"/>
    <p:sldId id="363" r:id="rId43"/>
    <p:sldId id="768" r:id="rId44"/>
    <p:sldId id="756" r:id="rId45"/>
    <p:sldId id="757" r:id="rId46"/>
    <p:sldId id="359" r:id="rId47"/>
    <p:sldId id="773" r:id="rId48"/>
    <p:sldId id="775" r:id="rId49"/>
    <p:sldId id="776" r:id="rId50"/>
    <p:sldId id="777" r:id="rId51"/>
    <p:sldId id="778" r:id="rId52"/>
    <p:sldId id="779" r:id="rId53"/>
    <p:sldId id="780" r:id="rId54"/>
    <p:sldId id="781" r:id="rId55"/>
    <p:sldId id="783" r:id="rId56"/>
    <p:sldId id="782" r:id="rId57"/>
    <p:sldId id="784" r:id="rId58"/>
  </p:sldIdLst>
  <p:sldSz cx="12192000" cy="6858000"/>
  <p:notesSz cx="92964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cey Chen" initials="SC" lastIdx="1" clrIdx="0">
    <p:extLst/>
  </p:cmAuthor>
  <p:cmAuthor id="2" name="Stacey" initials="S"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5C7292"/>
    <a:srgbClr val="F2F2F2"/>
    <a:srgbClr val="FFFFFF"/>
    <a:srgbClr val="FFFF99"/>
    <a:srgbClr val="33586F"/>
    <a:srgbClr val="C55A11"/>
    <a:srgbClr val="000000"/>
    <a:srgbClr val="FAFAFA"/>
    <a:srgbClr val="9BAAC0"/>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1F8FD8-B726-4D26-8FAD-8CA7C7948ACF}" v="27" dt="2019-04-27T00:42:54.1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3" autoAdjust="0"/>
    <p:restoredTop sz="77822" autoAdjust="0"/>
  </p:normalViewPr>
  <p:slideViewPr>
    <p:cSldViewPr snapToGrid="0" showGuides="1">
      <p:cViewPr varScale="1">
        <p:scale>
          <a:sx n="67" d="100"/>
          <a:sy n="67" d="100"/>
        </p:scale>
        <p:origin x="180" y="48"/>
      </p:cViewPr>
      <p:guideLst>
        <p:guide orient="horz" pos="2184"/>
        <p:guide pos="3840"/>
      </p:guideLst>
    </p:cSldViewPr>
  </p:slideViewPr>
  <p:notesTextViewPr>
    <p:cViewPr>
      <p:scale>
        <a:sx n="125" d="100"/>
        <a:sy n="125"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commentAuthors" Target="commen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67"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ey" userId="142a4c9b7410036d" providerId="OrgId" clId="{8AEE4031-E22A-45BC-8D75-9EA178292357}"/>
    <pc:docChg chg="undo redo custSel modSld">
      <pc:chgData name="Stacey" userId="142a4c9b7410036d" providerId="OrgId" clId="{8AEE4031-E22A-45BC-8D75-9EA178292357}" dt="2019-04-27T00:45:15.330" v="622" actId="20577"/>
      <pc:docMkLst>
        <pc:docMk/>
      </pc:docMkLst>
      <pc:sldChg chg="addSp modSp">
        <pc:chgData name="Stacey" userId="142a4c9b7410036d" providerId="OrgId" clId="{8AEE4031-E22A-45BC-8D75-9EA178292357}" dt="2019-04-27T00:27:24.882" v="249" actId="1076"/>
        <pc:sldMkLst>
          <pc:docMk/>
          <pc:sldMk cId="1026014391" sldId="376"/>
        </pc:sldMkLst>
        <pc:spChg chg="add mod">
          <ac:chgData name="Stacey" userId="142a4c9b7410036d" providerId="OrgId" clId="{8AEE4031-E22A-45BC-8D75-9EA178292357}" dt="2019-04-27T00:27:24.882" v="249" actId="1076"/>
          <ac:spMkLst>
            <pc:docMk/>
            <pc:sldMk cId="1026014391" sldId="376"/>
            <ac:spMk id="4" creationId="{1906227E-432A-4663-A8F7-C23BFA562870}"/>
          </ac:spMkLst>
        </pc:spChg>
        <pc:picChg chg="add mod">
          <ac:chgData name="Stacey" userId="142a4c9b7410036d" providerId="OrgId" clId="{8AEE4031-E22A-45BC-8D75-9EA178292357}" dt="2019-04-27T00:27:21.589" v="248" actId="1076"/>
          <ac:picMkLst>
            <pc:docMk/>
            <pc:sldMk cId="1026014391" sldId="376"/>
            <ac:picMk id="1026" creationId="{3BAD2420-A354-4BB1-830C-D87568BCC42F}"/>
          </ac:picMkLst>
        </pc:picChg>
      </pc:sldChg>
      <pc:sldChg chg="modSp mod">
        <pc:chgData name="Stacey" userId="142a4c9b7410036d" providerId="OrgId" clId="{8AEE4031-E22A-45BC-8D75-9EA178292357}" dt="2019-04-27T00:24:30.340" v="47" actId="1035"/>
        <pc:sldMkLst>
          <pc:docMk/>
          <pc:sldMk cId="576671735" sldId="393"/>
        </pc:sldMkLst>
        <pc:spChg chg="mod">
          <ac:chgData name="Stacey" userId="142a4c9b7410036d" providerId="OrgId" clId="{8AEE4031-E22A-45BC-8D75-9EA178292357}" dt="2019-04-27T00:23:39.261" v="24" actId="1035"/>
          <ac:spMkLst>
            <pc:docMk/>
            <pc:sldMk cId="576671735" sldId="393"/>
            <ac:spMk id="10" creationId="{C6F9245A-FA37-4917-810A-17BA15B8A3BE}"/>
          </ac:spMkLst>
        </pc:spChg>
        <pc:spChg chg="mod">
          <ac:chgData name="Stacey" userId="142a4c9b7410036d" providerId="OrgId" clId="{8AEE4031-E22A-45BC-8D75-9EA178292357}" dt="2019-04-27T00:23:44.058" v="27" actId="1035"/>
          <ac:spMkLst>
            <pc:docMk/>
            <pc:sldMk cId="576671735" sldId="393"/>
            <ac:spMk id="11" creationId="{645B8F1E-00BF-44DA-85E7-6EF1E606545C}"/>
          </ac:spMkLst>
        </pc:spChg>
        <pc:spChg chg="mod">
          <ac:chgData name="Stacey" userId="142a4c9b7410036d" providerId="OrgId" clId="{8AEE4031-E22A-45BC-8D75-9EA178292357}" dt="2019-04-27T00:23:48.164" v="29" actId="1036"/>
          <ac:spMkLst>
            <pc:docMk/>
            <pc:sldMk cId="576671735" sldId="393"/>
            <ac:spMk id="12" creationId="{E2C352CE-12F9-4B42-B42C-5B7E6CFE545D}"/>
          </ac:spMkLst>
        </pc:spChg>
        <pc:spChg chg="mod">
          <ac:chgData name="Stacey" userId="142a4c9b7410036d" providerId="OrgId" clId="{8AEE4031-E22A-45BC-8D75-9EA178292357}" dt="2019-04-27T00:23:41.959" v="25" actId="1035"/>
          <ac:spMkLst>
            <pc:docMk/>
            <pc:sldMk cId="576671735" sldId="393"/>
            <ac:spMk id="13" creationId="{DFD429B5-60B5-4F57-A314-14AEB3C19C80}"/>
          </ac:spMkLst>
        </pc:spChg>
        <pc:spChg chg="mod">
          <ac:chgData name="Stacey" userId="142a4c9b7410036d" providerId="OrgId" clId="{8AEE4031-E22A-45BC-8D75-9EA178292357}" dt="2019-04-27T00:24:23.333" v="44" actId="1076"/>
          <ac:spMkLst>
            <pc:docMk/>
            <pc:sldMk cId="576671735" sldId="393"/>
            <ac:spMk id="14" creationId="{15438301-1D1B-4519-80C4-4CDA14C94040}"/>
          </ac:spMkLst>
        </pc:spChg>
        <pc:spChg chg="mod">
          <ac:chgData name="Stacey" userId="142a4c9b7410036d" providerId="OrgId" clId="{8AEE4031-E22A-45BC-8D75-9EA178292357}" dt="2019-04-27T00:24:30.340" v="47" actId="1035"/>
          <ac:spMkLst>
            <pc:docMk/>
            <pc:sldMk cId="576671735" sldId="393"/>
            <ac:spMk id="15" creationId="{99572256-F2FC-46D7-8483-312040224DEE}"/>
          </ac:spMkLst>
        </pc:spChg>
        <pc:spChg chg="mod">
          <ac:chgData name="Stacey" userId="142a4c9b7410036d" providerId="OrgId" clId="{8AEE4031-E22A-45BC-8D75-9EA178292357}" dt="2019-04-27T00:24:18.975" v="43" actId="14100"/>
          <ac:spMkLst>
            <pc:docMk/>
            <pc:sldMk cId="576671735" sldId="393"/>
            <ac:spMk id="16" creationId="{BE73AF83-0E9B-4299-9705-40AD14B73452}"/>
          </ac:spMkLst>
        </pc:spChg>
        <pc:spChg chg="mod">
          <ac:chgData name="Stacey" userId="142a4c9b7410036d" providerId="OrgId" clId="{8AEE4031-E22A-45BC-8D75-9EA178292357}" dt="2019-04-27T00:24:11.032" v="40" actId="14100"/>
          <ac:spMkLst>
            <pc:docMk/>
            <pc:sldMk cId="576671735" sldId="393"/>
            <ac:spMk id="17" creationId="{CF9A815A-91BB-443C-8445-710F729DCB31}"/>
          </ac:spMkLst>
        </pc:spChg>
        <pc:spChg chg="mod">
          <ac:chgData name="Stacey" userId="142a4c9b7410036d" providerId="OrgId" clId="{8AEE4031-E22A-45BC-8D75-9EA178292357}" dt="2019-04-27T00:23:36.642" v="23" actId="1035"/>
          <ac:spMkLst>
            <pc:docMk/>
            <pc:sldMk cId="576671735" sldId="393"/>
            <ac:spMk id="19" creationId="{13939BA6-154A-4284-81AD-67E04DCC547B}"/>
          </ac:spMkLst>
        </pc:spChg>
        <pc:spChg chg="mod">
          <ac:chgData name="Stacey" userId="142a4c9b7410036d" providerId="OrgId" clId="{8AEE4031-E22A-45BC-8D75-9EA178292357}" dt="2019-04-27T00:23:24.807" v="12" actId="1076"/>
          <ac:spMkLst>
            <pc:docMk/>
            <pc:sldMk cId="576671735" sldId="393"/>
            <ac:spMk id="21" creationId="{91FAD2EE-8791-4EE3-8B25-50436B8F725F}"/>
          </ac:spMkLst>
        </pc:spChg>
        <pc:spChg chg="mod">
          <ac:chgData name="Stacey" userId="142a4c9b7410036d" providerId="OrgId" clId="{8AEE4031-E22A-45BC-8D75-9EA178292357}" dt="2019-04-27T00:23:05.508" v="10" actId="1076"/>
          <ac:spMkLst>
            <pc:docMk/>
            <pc:sldMk cId="576671735" sldId="393"/>
            <ac:spMk id="22" creationId="{6CB02588-3672-45BE-B648-0DFCEE529667}"/>
          </ac:spMkLst>
        </pc:spChg>
        <pc:graphicFrameChg chg="mod">
          <ac:chgData name="Stacey" userId="142a4c9b7410036d" providerId="OrgId" clId="{8AEE4031-E22A-45BC-8D75-9EA178292357}" dt="2019-04-27T00:23:05.508" v="10" actId="1076"/>
          <ac:graphicFrameMkLst>
            <pc:docMk/>
            <pc:sldMk cId="576671735" sldId="393"/>
            <ac:graphicFrameMk id="7" creationId="{4BAB82E5-3F97-4EDE-9BBF-7FD444125114}"/>
          </ac:graphicFrameMkLst>
        </pc:graphicFrameChg>
      </pc:sldChg>
      <pc:sldChg chg="modSp">
        <pc:chgData name="Stacey" userId="142a4c9b7410036d" providerId="OrgId" clId="{8AEE4031-E22A-45BC-8D75-9EA178292357}" dt="2019-04-27T00:40:27.823" v="270" actId="20577"/>
        <pc:sldMkLst>
          <pc:docMk/>
          <pc:sldMk cId="1537410850" sldId="759"/>
        </pc:sldMkLst>
        <pc:spChg chg="mod">
          <ac:chgData name="Stacey" userId="142a4c9b7410036d" providerId="OrgId" clId="{8AEE4031-E22A-45BC-8D75-9EA178292357}" dt="2019-04-27T00:40:27.823" v="270" actId="20577"/>
          <ac:spMkLst>
            <pc:docMk/>
            <pc:sldMk cId="1537410850" sldId="759"/>
            <ac:spMk id="7" creationId="{725A31C4-79C7-4CBF-9645-A34F2EA7D8AA}"/>
          </ac:spMkLst>
        </pc:spChg>
      </pc:sldChg>
      <pc:sldChg chg="addSp delSp modSp">
        <pc:chgData name="Stacey" userId="142a4c9b7410036d" providerId="OrgId" clId="{8AEE4031-E22A-45BC-8D75-9EA178292357}" dt="2019-04-27T00:42:51.657" v="276" actId="478"/>
        <pc:sldMkLst>
          <pc:docMk/>
          <pc:sldMk cId="3038089739" sldId="762"/>
        </pc:sldMkLst>
        <pc:spChg chg="mod">
          <ac:chgData name="Stacey" userId="142a4c9b7410036d" providerId="OrgId" clId="{8AEE4031-E22A-45BC-8D75-9EA178292357}" dt="2019-04-27T00:39:41.761" v="269" actId="1076"/>
          <ac:spMkLst>
            <pc:docMk/>
            <pc:sldMk cId="3038089739" sldId="762"/>
            <ac:spMk id="5" creationId="{1CCF9781-BA2E-484D-AED7-516FF2F5C30F}"/>
          </ac:spMkLst>
        </pc:spChg>
        <pc:spChg chg="add del">
          <ac:chgData name="Stacey" userId="142a4c9b7410036d" providerId="OrgId" clId="{8AEE4031-E22A-45BC-8D75-9EA178292357}" dt="2019-04-27T00:42:51.657" v="276" actId="478"/>
          <ac:spMkLst>
            <pc:docMk/>
            <pc:sldMk cId="3038089739" sldId="762"/>
            <ac:spMk id="7" creationId="{B15D6BA4-1496-461B-8DC0-CB91A76BC045}"/>
          </ac:spMkLst>
        </pc:spChg>
      </pc:sldChg>
      <pc:sldChg chg="modSp mod">
        <pc:chgData name="Stacey" userId="142a4c9b7410036d" providerId="OrgId" clId="{8AEE4031-E22A-45BC-8D75-9EA178292357}" dt="2019-04-27T00:23:12.201" v="11" actId="1076"/>
        <pc:sldMkLst>
          <pc:docMk/>
          <pc:sldMk cId="651016609" sldId="772"/>
        </pc:sldMkLst>
        <pc:spChg chg="mod">
          <ac:chgData name="Stacey" userId="142a4c9b7410036d" providerId="OrgId" clId="{8AEE4031-E22A-45BC-8D75-9EA178292357}" dt="2019-04-27T00:23:12.201" v="11" actId="1076"/>
          <ac:spMkLst>
            <pc:docMk/>
            <pc:sldMk cId="651016609" sldId="772"/>
            <ac:spMk id="14" creationId="{15438301-1D1B-4519-80C4-4CDA14C94040}"/>
          </ac:spMkLst>
        </pc:spChg>
        <pc:spChg chg="mod">
          <ac:chgData name="Stacey" userId="142a4c9b7410036d" providerId="OrgId" clId="{8AEE4031-E22A-45BC-8D75-9EA178292357}" dt="2019-04-27T00:23:12.201" v="11" actId="1076"/>
          <ac:spMkLst>
            <pc:docMk/>
            <pc:sldMk cId="651016609" sldId="772"/>
            <ac:spMk id="15" creationId="{99572256-F2FC-46D7-8483-312040224DEE}"/>
          </ac:spMkLst>
        </pc:spChg>
        <pc:graphicFrameChg chg="mod">
          <ac:chgData name="Stacey" userId="142a4c9b7410036d" providerId="OrgId" clId="{8AEE4031-E22A-45BC-8D75-9EA178292357}" dt="2019-04-27T00:23:12.201" v="11" actId="1076"/>
          <ac:graphicFrameMkLst>
            <pc:docMk/>
            <pc:sldMk cId="651016609" sldId="772"/>
            <ac:graphicFrameMk id="7" creationId="{4BAB82E5-3F97-4EDE-9BBF-7FD444125114}"/>
          </ac:graphicFrameMkLst>
        </pc:graphicFrameChg>
      </pc:sldChg>
      <pc:sldChg chg="modNotesTx">
        <pc:chgData name="Stacey" userId="142a4c9b7410036d" providerId="OrgId" clId="{8AEE4031-E22A-45BC-8D75-9EA178292357}" dt="2019-04-27T00:45:15.330" v="622" actId="20577"/>
        <pc:sldMkLst>
          <pc:docMk/>
          <pc:sldMk cId="2901794665" sldId="779"/>
        </pc:sldMkLst>
      </pc:sldChg>
      <pc:sldChg chg="modNotesTx">
        <pc:chgData name="Stacey" userId="142a4c9b7410036d" providerId="OrgId" clId="{8AEE4031-E22A-45BC-8D75-9EA178292357}" dt="2019-04-27T00:43:32.281" v="378" actId="20577"/>
        <pc:sldMkLst>
          <pc:docMk/>
          <pc:sldMk cId="3133579902" sldId="782"/>
        </pc:sldMkLst>
      </pc:sldChg>
    </pc:docChg>
  </pc:docChgLst>
  <pc:docChgLst>
    <pc:chgData name="Stacey" userId="142a4c9b7410036d" providerId="OrgId" clId="{451F8FD8-B726-4D26-8FAD-8CA7C7948ACF}"/>
    <pc:docChg chg="custSel delSld modSld">
      <pc:chgData name="Stacey" userId="142a4c9b7410036d" providerId="OrgId" clId="{451F8FD8-B726-4D26-8FAD-8CA7C7948ACF}" dt="2019-04-27T00:58:59.792" v="12" actId="20577"/>
      <pc:docMkLst>
        <pc:docMk/>
      </pc:docMkLst>
      <pc:sldChg chg="del">
        <pc:chgData name="Stacey" userId="142a4c9b7410036d" providerId="OrgId" clId="{451F8FD8-B726-4D26-8FAD-8CA7C7948ACF}" dt="2019-04-27T00:47:28.516" v="5" actId="2696"/>
        <pc:sldMkLst>
          <pc:docMk/>
          <pc:sldMk cId="396094875" sldId="300"/>
        </pc:sldMkLst>
      </pc:sldChg>
      <pc:sldChg chg="del">
        <pc:chgData name="Stacey" userId="142a4c9b7410036d" providerId="OrgId" clId="{451F8FD8-B726-4D26-8FAD-8CA7C7948ACF}" dt="2019-04-27T00:47:15.327" v="0" actId="2696"/>
        <pc:sldMkLst>
          <pc:docMk/>
          <pc:sldMk cId="576671735" sldId="393"/>
        </pc:sldMkLst>
      </pc:sldChg>
      <pc:sldChg chg="del">
        <pc:chgData name="Stacey" userId="142a4c9b7410036d" providerId="OrgId" clId="{451F8FD8-B726-4D26-8FAD-8CA7C7948ACF}" dt="2019-04-27T00:47:46.514" v="7" actId="2696"/>
        <pc:sldMkLst>
          <pc:docMk/>
          <pc:sldMk cId="1542270715" sldId="397"/>
        </pc:sldMkLst>
      </pc:sldChg>
      <pc:sldChg chg="del">
        <pc:chgData name="Stacey" userId="142a4c9b7410036d" providerId="OrgId" clId="{451F8FD8-B726-4D26-8FAD-8CA7C7948ACF}" dt="2019-04-27T00:47:21.844" v="2" actId="2696"/>
        <pc:sldMkLst>
          <pc:docMk/>
          <pc:sldMk cId="1229246581" sldId="760"/>
        </pc:sldMkLst>
      </pc:sldChg>
      <pc:sldChg chg="del">
        <pc:chgData name="Stacey" userId="142a4c9b7410036d" providerId="OrgId" clId="{451F8FD8-B726-4D26-8FAD-8CA7C7948ACF}" dt="2019-04-27T00:47:26.305" v="4" actId="2696"/>
        <pc:sldMkLst>
          <pc:docMk/>
          <pc:sldMk cId="2502666392" sldId="761"/>
        </pc:sldMkLst>
      </pc:sldChg>
      <pc:sldChg chg="delSp">
        <pc:chgData name="Stacey" userId="142a4c9b7410036d" providerId="OrgId" clId="{451F8FD8-B726-4D26-8FAD-8CA7C7948ACF}" dt="2019-04-27T00:47:29.667" v="6" actId="478"/>
        <pc:sldMkLst>
          <pc:docMk/>
          <pc:sldMk cId="3711170114" sldId="769"/>
        </pc:sldMkLst>
        <pc:spChg chg="del">
          <ac:chgData name="Stacey" userId="142a4c9b7410036d" providerId="OrgId" clId="{451F8FD8-B726-4D26-8FAD-8CA7C7948ACF}" dt="2019-04-27T00:47:29.667" v="6" actId="478"/>
          <ac:spMkLst>
            <pc:docMk/>
            <pc:sldMk cId="3711170114" sldId="769"/>
            <ac:spMk id="47" creationId="{A5CC344A-8958-4EEB-9FCF-9AA6B5EE4605}"/>
          </ac:spMkLst>
        </pc:spChg>
      </pc:sldChg>
      <pc:sldChg chg="delSp">
        <pc:chgData name="Stacey" userId="142a4c9b7410036d" providerId="OrgId" clId="{451F8FD8-B726-4D26-8FAD-8CA7C7948ACF}" dt="2019-04-27T00:47:16.659" v="1" actId="478"/>
        <pc:sldMkLst>
          <pc:docMk/>
          <pc:sldMk cId="651016609" sldId="772"/>
        </pc:sldMkLst>
        <pc:spChg chg="del">
          <ac:chgData name="Stacey" userId="142a4c9b7410036d" providerId="OrgId" clId="{451F8FD8-B726-4D26-8FAD-8CA7C7948ACF}" dt="2019-04-27T00:47:16.659" v="1" actId="478"/>
          <ac:spMkLst>
            <pc:docMk/>
            <pc:sldMk cId="651016609" sldId="772"/>
            <ac:spMk id="18" creationId="{321DDA5C-0557-4700-A1A1-F6E7AA04CDBC}"/>
          </ac:spMkLst>
        </pc:spChg>
      </pc:sldChg>
      <pc:sldChg chg="delSp modSp">
        <pc:chgData name="Stacey" userId="142a4c9b7410036d" providerId="OrgId" clId="{451F8FD8-B726-4D26-8FAD-8CA7C7948ACF}" dt="2019-04-27T00:58:59.792" v="12" actId="20577"/>
        <pc:sldMkLst>
          <pc:docMk/>
          <pc:sldMk cId="2116486408" sldId="785"/>
        </pc:sldMkLst>
        <pc:spChg chg="mod">
          <ac:chgData name="Stacey" userId="142a4c9b7410036d" providerId="OrgId" clId="{451F8FD8-B726-4D26-8FAD-8CA7C7948ACF}" dt="2019-04-27T00:58:59.792" v="12" actId="20577"/>
          <ac:spMkLst>
            <pc:docMk/>
            <pc:sldMk cId="2116486408" sldId="785"/>
            <ac:spMk id="2" creationId="{00000000-0000-0000-0000-000000000000}"/>
          </ac:spMkLst>
        </pc:spChg>
        <pc:spChg chg="del">
          <ac:chgData name="Stacey" userId="142a4c9b7410036d" providerId="OrgId" clId="{451F8FD8-B726-4D26-8FAD-8CA7C7948ACF}" dt="2019-04-27T00:47:23.391" v="3" actId="478"/>
          <ac:spMkLst>
            <pc:docMk/>
            <pc:sldMk cId="2116486408" sldId="785"/>
            <ac:spMk id="7" creationId="{519D63A2-6123-438E-9C18-CC0AF33C729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438697665676716E-2"/>
          <c:y val="7.1044147090813928E-2"/>
          <c:w val="0.96312260466864652"/>
          <c:h val="0.88569991497078471"/>
        </c:manualLayout>
      </c:layout>
      <c:barChart>
        <c:barDir val="col"/>
        <c:grouping val="stacked"/>
        <c:varyColors val="0"/>
        <c:ser>
          <c:idx val="0"/>
          <c:order val="0"/>
          <c:tx>
            <c:strRef>
              <c:f>Sheet1!$A$3</c:f>
              <c:strCache>
                <c:ptCount val="1"/>
                <c:pt idx="0">
                  <c:v>Solid OER infrastructure</c:v>
                </c:pt>
              </c:strCache>
            </c:strRef>
          </c:tx>
          <c:spPr>
            <a:solidFill>
              <a:schemeClr val="accent2">
                <a:lumMod val="75000"/>
              </a:schemeClr>
            </a:solidFill>
            <a:ln>
              <a:noFill/>
            </a:ln>
            <a:effectLst/>
          </c:spPr>
          <c:invertIfNegative val="0"/>
          <c:cat>
            <c:numRef>
              <c:f>Sheet1!$B$1:$H$1</c:f>
              <c:numCache>
                <c:formatCode>General</c:formatCode>
                <c:ptCount val="7"/>
                <c:pt idx="0">
                  <c:v>2012</c:v>
                </c:pt>
                <c:pt idx="1">
                  <c:v>2013</c:v>
                </c:pt>
                <c:pt idx="2">
                  <c:v>2014</c:v>
                </c:pt>
                <c:pt idx="3">
                  <c:v>2015</c:v>
                </c:pt>
                <c:pt idx="4">
                  <c:v>2016</c:v>
                </c:pt>
                <c:pt idx="5">
                  <c:v>2017</c:v>
                </c:pt>
                <c:pt idx="6">
                  <c:v>2018</c:v>
                </c:pt>
              </c:numCache>
            </c:numRef>
          </c:cat>
          <c:val>
            <c:numRef>
              <c:f>Sheet1!$B$3:$H$3</c:f>
              <c:numCache>
                <c:formatCode>_("$"* #,##0.0_);_("$"* \(#,##0.0\);_("$"* "-"??_);_(@_)</c:formatCode>
                <c:ptCount val="7"/>
                <c:pt idx="0">
                  <c:v>5.2315002499999999</c:v>
                </c:pt>
                <c:pt idx="1">
                  <c:v>3.3080500000000002</c:v>
                </c:pt>
                <c:pt idx="2">
                  <c:v>4.1025762500000003</c:v>
                </c:pt>
                <c:pt idx="3">
                  <c:v>2.68592575</c:v>
                </c:pt>
                <c:pt idx="4">
                  <c:v>6.4602804999999996</c:v>
                </c:pt>
                <c:pt idx="5">
                  <c:v>2.4952565</c:v>
                </c:pt>
                <c:pt idx="6">
                  <c:v>2.27118675</c:v>
                </c:pt>
              </c:numCache>
            </c:numRef>
          </c:val>
          <c:extLst>
            <c:ext xmlns:c16="http://schemas.microsoft.com/office/drawing/2014/chart" uri="{C3380CC4-5D6E-409C-BE32-E72D297353CC}">
              <c16:uniqueId val="{00000000-AD3F-4B49-B190-5287E778543F}"/>
            </c:ext>
          </c:extLst>
        </c:ser>
        <c:ser>
          <c:idx val="1"/>
          <c:order val="1"/>
          <c:tx>
            <c:strRef>
              <c:f>Sheet1!$A$4</c:f>
              <c:strCache>
                <c:ptCount val="1"/>
                <c:pt idx="0">
                  <c:v>Use OER to address important problems in ed</c:v>
                </c:pt>
              </c:strCache>
            </c:strRef>
          </c:tx>
          <c:spPr>
            <a:solidFill>
              <a:schemeClr val="accent1">
                <a:lumMod val="60000"/>
                <a:lumOff val="40000"/>
              </a:schemeClr>
            </a:solidFill>
            <a:ln>
              <a:noFill/>
            </a:ln>
            <a:effectLst/>
          </c:spPr>
          <c:invertIfNegative val="0"/>
          <c:cat>
            <c:numRef>
              <c:f>Sheet1!$B$1:$H$1</c:f>
              <c:numCache>
                <c:formatCode>General</c:formatCode>
                <c:ptCount val="7"/>
                <c:pt idx="0">
                  <c:v>2012</c:v>
                </c:pt>
                <c:pt idx="1">
                  <c:v>2013</c:v>
                </c:pt>
                <c:pt idx="2">
                  <c:v>2014</c:v>
                </c:pt>
                <c:pt idx="3">
                  <c:v>2015</c:v>
                </c:pt>
                <c:pt idx="4">
                  <c:v>2016</c:v>
                </c:pt>
                <c:pt idx="5">
                  <c:v>2017</c:v>
                </c:pt>
                <c:pt idx="6">
                  <c:v>2018</c:v>
                </c:pt>
              </c:numCache>
            </c:numRef>
          </c:cat>
          <c:val>
            <c:numRef>
              <c:f>Sheet1!$B$4:$H$4</c:f>
              <c:numCache>
                <c:formatCode>_("$"* #,##0.0_);_("$"* \(#,##0.0\);_("$"* "-"??_);_(@_)</c:formatCode>
                <c:ptCount val="7"/>
                <c:pt idx="0">
                  <c:v>0.51</c:v>
                </c:pt>
                <c:pt idx="1">
                  <c:v>0.10012</c:v>
                </c:pt>
                <c:pt idx="2">
                  <c:v>0.3</c:v>
                </c:pt>
                <c:pt idx="3">
                  <c:v>0.57499999999999996</c:v>
                </c:pt>
                <c:pt idx="4">
                  <c:v>0.9130100000000001</c:v>
                </c:pt>
                <c:pt idx="5">
                  <c:v>1.1299999999999999</c:v>
                </c:pt>
                <c:pt idx="6">
                  <c:v>1.8274999999999999</c:v>
                </c:pt>
              </c:numCache>
            </c:numRef>
          </c:val>
          <c:extLst>
            <c:ext xmlns:c16="http://schemas.microsoft.com/office/drawing/2014/chart" uri="{C3380CC4-5D6E-409C-BE32-E72D297353CC}">
              <c16:uniqueId val="{00000001-AD3F-4B49-B190-5287E778543F}"/>
            </c:ext>
          </c:extLst>
        </c:ser>
        <c:ser>
          <c:idx val="2"/>
          <c:order val="2"/>
          <c:tx>
            <c:strRef>
              <c:f>Sheet1!$A$5</c:f>
              <c:strCache>
                <c:ptCount val="1"/>
                <c:pt idx="0">
                  <c:v>Total</c:v>
                </c:pt>
              </c:strCache>
            </c:strRef>
          </c:tx>
          <c:spPr>
            <a:noFill/>
            <a:ln>
              <a:noFill/>
            </a:ln>
            <a:effectLst/>
          </c:spPr>
          <c:invertIfNegative val="0"/>
          <c:dLbls>
            <c:dLbl>
              <c:idx val="3"/>
              <c:tx>
                <c:rich>
                  <a:bodyPr/>
                  <a:lstStyle/>
                  <a:p>
                    <a:r>
                      <a:rPr lang="en-US"/>
                      <a:t>$3.0*</a:t>
                    </a:r>
                    <a:endParaRPr lang="en-US" dirty="0"/>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4D1-4DEF-96A5-6FD84E7254C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Tw Cen MT" panose="020B0602020104020603"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Sheet1!$B$1:$H$1</c:f>
              <c:numCache>
                <c:formatCode>General</c:formatCode>
                <c:ptCount val="7"/>
                <c:pt idx="0">
                  <c:v>2012</c:v>
                </c:pt>
                <c:pt idx="1">
                  <c:v>2013</c:v>
                </c:pt>
                <c:pt idx="2">
                  <c:v>2014</c:v>
                </c:pt>
                <c:pt idx="3">
                  <c:v>2015</c:v>
                </c:pt>
                <c:pt idx="4">
                  <c:v>2016</c:v>
                </c:pt>
                <c:pt idx="5">
                  <c:v>2017</c:v>
                </c:pt>
                <c:pt idx="6">
                  <c:v>2018</c:v>
                </c:pt>
              </c:numCache>
            </c:numRef>
          </c:cat>
          <c:val>
            <c:numRef>
              <c:f>Sheet1!$B$5:$H$5</c:f>
              <c:numCache>
                <c:formatCode>_("$"* #,##0.0_);_("$"* \(#,##0.0\);_("$"* "-"??_);_(@_)</c:formatCode>
                <c:ptCount val="7"/>
                <c:pt idx="0">
                  <c:v>5.7415002499999996</c:v>
                </c:pt>
                <c:pt idx="1">
                  <c:v>3.4081700000000001</c:v>
                </c:pt>
                <c:pt idx="2">
                  <c:v>4.4025762500000001</c:v>
                </c:pt>
                <c:pt idx="3">
                  <c:v>3.2609257500000002</c:v>
                </c:pt>
                <c:pt idx="4">
                  <c:v>7.3732904999999995</c:v>
                </c:pt>
                <c:pt idx="5">
                  <c:v>3.6252564999999999</c:v>
                </c:pt>
                <c:pt idx="6">
                  <c:v>4.0986867499999997</c:v>
                </c:pt>
              </c:numCache>
            </c:numRef>
          </c:val>
          <c:extLst>
            <c:ext xmlns:c16="http://schemas.microsoft.com/office/drawing/2014/chart" uri="{C3380CC4-5D6E-409C-BE32-E72D297353CC}">
              <c16:uniqueId val="{00000000-14D1-4DEF-96A5-6FD84E7254C2}"/>
            </c:ext>
          </c:extLst>
        </c:ser>
        <c:dLbls>
          <c:showLegendKey val="0"/>
          <c:showVal val="0"/>
          <c:showCatName val="0"/>
          <c:showSerName val="0"/>
          <c:showPercent val="0"/>
          <c:showBubbleSize val="0"/>
        </c:dLbls>
        <c:gapWidth val="100"/>
        <c:overlap val="100"/>
        <c:axId val="-2121817384"/>
        <c:axId val="-2121813752"/>
        <c:extLst/>
      </c:barChart>
      <c:catAx>
        <c:axId val="-21218173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w Cen MT" panose="020B0602020104020603" pitchFamily="34" charset="0"/>
                <a:ea typeface="+mn-ea"/>
                <a:cs typeface="+mn-cs"/>
              </a:defRPr>
            </a:pPr>
            <a:endParaRPr lang="en-US"/>
          </a:p>
        </c:txPr>
        <c:crossAx val="-2121813752"/>
        <c:crosses val="autoZero"/>
        <c:auto val="1"/>
        <c:lblAlgn val="ctr"/>
        <c:lblOffset val="100"/>
        <c:noMultiLvlLbl val="0"/>
      </c:catAx>
      <c:valAx>
        <c:axId val="-2121813752"/>
        <c:scaling>
          <c:orientation val="minMax"/>
          <c:max val="7.5"/>
        </c:scaling>
        <c:delete val="1"/>
        <c:axPos val="l"/>
        <c:numFmt formatCode="_(&quot;$&quot;* #,##0_);_(&quot;$&quot;* \(#,##0\);_(&quot;$&quot;* &quot;-&quot;_);_(@_)" sourceLinked="0"/>
        <c:majorTickMark val="out"/>
        <c:minorTickMark val="none"/>
        <c:tickLblPos val="nextTo"/>
        <c:crossAx val="-2121817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Tw Cen MT" panose="020B0602020104020603"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572561170298"/>
          <c:y val="2.8320985221594999E-2"/>
          <c:w val="0.47616771537434599"/>
          <c:h val="0.94335802955681003"/>
        </c:manualLayout>
      </c:layout>
      <c:barChart>
        <c:barDir val="bar"/>
        <c:grouping val="clustered"/>
        <c:varyColors val="0"/>
        <c:ser>
          <c:idx val="0"/>
          <c:order val="0"/>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B0D8-4CE1-A6EE-66B266C4A7CE}"/>
              </c:ext>
            </c:extLst>
          </c:dPt>
          <c:dPt>
            <c:idx val="3"/>
            <c:invertIfNegative val="0"/>
            <c:bubble3D val="0"/>
            <c:extLst>
              <c:ext xmlns:c16="http://schemas.microsoft.com/office/drawing/2014/chart" uri="{C3380CC4-5D6E-409C-BE32-E72D297353CC}">
                <c16:uniqueId val="{00000002-B0D8-4CE1-A6EE-66B266C4A7CE}"/>
              </c:ext>
            </c:extLst>
          </c:dPt>
          <c:dPt>
            <c:idx val="4"/>
            <c:invertIfNegative val="0"/>
            <c:bubble3D val="0"/>
            <c:extLst>
              <c:ext xmlns:c16="http://schemas.microsoft.com/office/drawing/2014/chart" uri="{C3380CC4-5D6E-409C-BE32-E72D297353CC}">
                <c16:uniqueId val="{00000003-B0D8-4CE1-A6EE-66B266C4A7CE}"/>
              </c:ext>
            </c:extLst>
          </c:dPt>
          <c:dPt>
            <c:idx val="7"/>
            <c:invertIfNegative val="0"/>
            <c:bubble3D val="0"/>
            <c:extLst>
              <c:ext xmlns:c16="http://schemas.microsoft.com/office/drawing/2014/chart" uri="{C3380CC4-5D6E-409C-BE32-E72D297353CC}">
                <c16:uniqueId val="{00000004-B0D8-4CE1-A6EE-66B266C4A7CE}"/>
              </c:ext>
            </c:extLst>
          </c:dPt>
          <c:dPt>
            <c:idx val="8"/>
            <c:invertIfNegative val="0"/>
            <c:bubble3D val="0"/>
            <c:extLst>
              <c:ext xmlns:c16="http://schemas.microsoft.com/office/drawing/2014/chart" uri="{C3380CC4-5D6E-409C-BE32-E72D297353CC}">
                <c16:uniqueId val="{00000006-B0D8-4CE1-A6EE-66B266C4A7CE}"/>
              </c:ext>
            </c:extLst>
          </c:dPt>
          <c:dPt>
            <c:idx val="9"/>
            <c:invertIfNegative val="0"/>
            <c:bubble3D val="0"/>
            <c:extLst>
              <c:ext xmlns:c16="http://schemas.microsoft.com/office/drawing/2014/chart" uri="{C3380CC4-5D6E-409C-BE32-E72D297353CC}">
                <c16:uniqueId val="{00000008-B0D8-4CE1-A6EE-66B266C4A7CE}"/>
              </c:ext>
            </c:extLst>
          </c:dPt>
          <c:dPt>
            <c:idx val="10"/>
            <c:invertIfNegative val="0"/>
            <c:bubble3D val="0"/>
            <c:extLst>
              <c:ext xmlns:c16="http://schemas.microsoft.com/office/drawing/2014/chart" uri="{C3380CC4-5D6E-409C-BE32-E72D297353CC}">
                <c16:uniqueId val="{0000000A-B0D8-4CE1-A6EE-66B266C4A7CE}"/>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w Cen MT" panose="020B06020201040206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Access, inclusion</c:v>
                </c:pt>
                <c:pt idx="1">
                  <c:v>Cost</c:v>
                </c:pt>
                <c:pt idx="2">
                  <c:v>Collaboration, community</c:v>
                </c:pt>
                <c:pt idx="3">
                  <c:v>Equity, underserved students</c:v>
                </c:pt>
                <c:pt idx="4">
                  <c:v>Student learning outcomes</c:v>
                </c:pt>
                <c:pt idx="5">
                  <c:v>Pedagogy</c:v>
                </c:pt>
                <c:pt idx="6">
                  <c:v>Innovation, leadership</c:v>
                </c:pt>
                <c:pt idx="7">
                  <c:v>Reputation, recognition</c:v>
                </c:pt>
                <c:pt idx="8">
                  <c:v>Quality</c:v>
                </c:pt>
                <c:pt idx="9">
                  <c:v>Localization, relevance</c:v>
                </c:pt>
                <c:pt idx="10">
                  <c:v>Accountability, transparency</c:v>
                </c:pt>
              </c:strCache>
            </c:strRef>
          </c:cat>
          <c:val>
            <c:numRef>
              <c:f>Sheet1!$B$2:$B$12</c:f>
              <c:numCache>
                <c:formatCode>0%</c:formatCode>
                <c:ptCount val="11"/>
                <c:pt idx="0">
                  <c:v>0.62790697674418605</c:v>
                </c:pt>
                <c:pt idx="1">
                  <c:v>0.39534883720930197</c:v>
                </c:pt>
                <c:pt idx="2">
                  <c:v>0.372093023255814</c:v>
                </c:pt>
                <c:pt idx="3">
                  <c:v>0.27906976744186002</c:v>
                </c:pt>
                <c:pt idx="4">
                  <c:v>0.25581395348837199</c:v>
                </c:pt>
                <c:pt idx="5">
                  <c:v>0.25581395348837199</c:v>
                </c:pt>
                <c:pt idx="6">
                  <c:v>0.209302325581395</c:v>
                </c:pt>
                <c:pt idx="7">
                  <c:v>0.186046511627907</c:v>
                </c:pt>
                <c:pt idx="8">
                  <c:v>0.162790697674419</c:v>
                </c:pt>
                <c:pt idx="9">
                  <c:v>0.116279069767442</c:v>
                </c:pt>
                <c:pt idx="10">
                  <c:v>9.3023255813953501E-2</c:v>
                </c:pt>
              </c:numCache>
            </c:numRef>
          </c:val>
          <c:extLst>
            <c:ext xmlns:c16="http://schemas.microsoft.com/office/drawing/2014/chart" uri="{C3380CC4-5D6E-409C-BE32-E72D297353CC}">
              <c16:uniqueId val="{0000000B-B0D8-4CE1-A6EE-66B266C4A7CE}"/>
            </c:ext>
          </c:extLst>
        </c:ser>
        <c:dLbls>
          <c:dLblPos val="inEnd"/>
          <c:showLegendKey val="0"/>
          <c:showVal val="1"/>
          <c:showCatName val="0"/>
          <c:showSerName val="0"/>
          <c:showPercent val="0"/>
          <c:showBubbleSize val="0"/>
        </c:dLbls>
        <c:gapWidth val="100"/>
        <c:axId val="2136855672"/>
        <c:axId val="2136866488"/>
      </c:barChart>
      <c:catAx>
        <c:axId val="21368556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w Cen MT" panose="020B0602020104020603" pitchFamily="34" charset="0"/>
                <a:ea typeface="+mn-ea"/>
                <a:cs typeface="+mn-cs"/>
              </a:defRPr>
            </a:pPr>
            <a:endParaRPr lang="en-US"/>
          </a:p>
        </c:txPr>
        <c:crossAx val="2136866488"/>
        <c:crosses val="autoZero"/>
        <c:auto val="1"/>
        <c:lblAlgn val="ctr"/>
        <c:lblOffset val="100"/>
        <c:noMultiLvlLbl val="0"/>
      </c:catAx>
      <c:valAx>
        <c:axId val="2136866488"/>
        <c:scaling>
          <c:orientation val="minMax"/>
        </c:scaling>
        <c:delete val="1"/>
        <c:axPos val="t"/>
        <c:numFmt formatCode="0%" sourceLinked="1"/>
        <c:majorTickMark val="none"/>
        <c:minorTickMark val="none"/>
        <c:tickLblPos val="nextTo"/>
        <c:crossAx val="2136855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Tw Cen MT" panose="020B0602020104020603"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572561170298"/>
          <c:y val="2.8320985221594999E-2"/>
          <c:w val="0.47616771537434599"/>
          <c:h val="0.94335802955681003"/>
        </c:manualLayout>
      </c:layout>
      <c:barChart>
        <c:barDir val="bar"/>
        <c:grouping val="clustered"/>
        <c:varyColors val="0"/>
        <c:ser>
          <c:idx val="0"/>
          <c:order val="0"/>
          <c:tx>
            <c:strRef>
              <c:f>Sheet1!$B$1</c:f>
              <c:strCache>
                <c:ptCount val="1"/>
                <c:pt idx="0">
                  <c:v>% of roadmaps describing assets in this category</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E885-4DBF-B85E-1B6EC006C393}"/>
              </c:ext>
            </c:extLst>
          </c:dPt>
          <c:dPt>
            <c:idx val="3"/>
            <c:invertIfNegative val="0"/>
            <c:bubble3D val="0"/>
            <c:extLst>
              <c:ext xmlns:c16="http://schemas.microsoft.com/office/drawing/2014/chart" uri="{C3380CC4-5D6E-409C-BE32-E72D297353CC}">
                <c16:uniqueId val="{00000002-E885-4DBF-B85E-1B6EC006C393}"/>
              </c:ext>
            </c:extLst>
          </c:dPt>
          <c:dPt>
            <c:idx val="4"/>
            <c:invertIfNegative val="0"/>
            <c:bubble3D val="0"/>
            <c:extLst>
              <c:ext xmlns:c16="http://schemas.microsoft.com/office/drawing/2014/chart" uri="{C3380CC4-5D6E-409C-BE32-E72D297353CC}">
                <c16:uniqueId val="{00000003-E885-4DBF-B85E-1B6EC006C393}"/>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w Cen MT" panose="020B06020201040206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OER</c:v>
                </c:pt>
                <c:pt idx="1">
                  <c:v>MOOCs</c:v>
                </c:pt>
                <c:pt idx="2">
                  <c:v>Open Access</c:v>
                </c:pt>
                <c:pt idx="3">
                  <c:v>Open Data</c:v>
                </c:pt>
                <c:pt idx="4">
                  <c:v>Open Source Software or Hardware</c:v>
                </c:pt>
                <c:pt idx="5">
                  <c:v>Open Science</c:v>
                </c:pt>
              </c:strCache>
            </c:strRef>
          </c:cat>
          <c:val>
            <c:numRef>
              <c:f>Sheet1!$B$2:$B$7</c:f>
              <c:numCache>
                <c:formatCode>0%</c:formatCode>
                <c:ptCount val="6"/>
                <c:pt idx="0">
                  <c:v>0.95348837209302295</c:v>
                </c:pt>
                <c:pt idx="1">
                  <c:v>0.44186046511627902</c:v>
                </c:pt>
                <c:pt idx="2">
                  <c:v>0.25581395348837199</c:v>
                </c:pt>
                <c:pt idx="3">
                  <c:v>0.25581395348837199</c:v>
                </c:pt>
                <c:pt idx="4">
                  <c:v>0.186046511627907</c:v>
                </c:pt>
                <c:pt idx="5">
                  <c:v>9.3023255813953501E-2</c:v>
                </c:pt>
              </c:numCache>
            </c:numRef>
          </c:val>
          <c:extLst>
            <c:ext xmlns:c16="http://schemas.microsoft.com/office/drawing/2014/chart" uri="{C3380CC4-5D6E-409C-BE32-E72D297353CC}">
              <c16:uniqueId val="{0000000B-E885-4DBF-B85E-1B6EC006C393}"/>
            </c:ext>
          </c:extLst>
        </c:ser>
        <c:dLbls>
          <c:dLblPos val="inEnd"/>
          <c:showLegendKey val="0"/>
          <c:showVal val="1"/>
          <c:showCatName val="0"/>
          <c:showSerName val="0"/>
          <c:showPercent val="0"/>
          <c:showBubbleSize val="0"/>
        </c:dLbls>
        <c:gapWidth val="100"/>
        <c:axId val="-2135368872"/>
        <c:axId val="2109598856"/>
      </c:barChart>
      <c:catAx>
        <c:axId val="-21353688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w Cen MT" panose="020B0602020104020603" pitchFamily="34" charset="0"/>
                <a:ea typeface="+mn-ea"/>
                <a:cs typeface="+mn-cs"/>
              </a:defRPr>
            </a:pPr>
            <a:endParaRPr lang="en-US"/>
          </a:p>
        </c:txPr>
        <c:crossAx val="2109598856"/>
        <c:crosses val="autoZero"/>
        <c:auto val="1"/>
        <c:lblAlgn val="ctr"/>
        <c:lblOffset val="100"/>
        <c:noMultiLvlLbl val="0"/>
      </c:catAx>
      <c:valAx>
        <c:axId val="2109598856"/>
        <c:scaling>
          <c:orientation val="minMax"/>
        </c:scaling>
        <c:delete val="1"/>
        <c:axPos val="t"/>
        <c:numFmt formatCode="0%" sourceLinked="1"/>
        <c:majorTickMark val="none"/>
        <c:minorTickMark val="none"/>
        <c:tickLblPos val="nextTo"/>
        <c:crossAx val="-2135368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Tw Cen MT" panose="020B06020201040206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of studies about geography</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1-72C2-45FD-B8F4-B536E9C105E3}"/>
              </c:ext>
            </c:extLst>
          </c:dPt>
          <c:dPt>
            <c:idx val="1"/>
            <c:invertIfNegative val="0"/>
            <c:bubble3D val="0"/>
            <c:extLst>
              <c:ext xmlns:c16="http://schemas.microsoft.com/office/drawing/2014/chart" uri="{C3380CC4-5D6E-409C-BE32-E72D297353CC}">
                <c16:uniqueId val="{00000003-72C2-45FD-B8F4-B536E9C105E3}"/>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w Cen MT" panose="020B06020201040206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Multi-region/global</c:v>
                </c:pt>
                <c:pt idx="1">
                  <c:v>Africa</c:v>
                </c:pt>
                <c:pt idx="2">
                  <c:v>North America</c:v>
                </c:pt>
                <c:pt idx="3">
                  <c:v>South/Southeast Asia</c:v>
                </c:pt>
                <c:pt idx="4">
                  <c:v>Europe</c:v>
                </c:pt>
                <c:pt idx="5">
                  <c:v>Central/South America</c:v>
                </c:pt>
                <c:pt idx="6">
                  <c:v>Oceania</c:v>
                </c:pt>
                <c:pt idx="7">
                  <c:v>East Asia</c:v>
                </c:pt>
                <c:pt idx="8">
                  <c:v>Middle East</c:v>
                </c:pt>
              </c:strCache>
            </c:strRef>
          </c:cat>
          <c:val>
            <c:numRef>
              <c:f>Sheet1!$B$2:$B$10</c:f>
              <c:numCache>
                <c:formatCode>0%</c:formatCode>
                <c:ptCount val="9"/>
                <c:pt idx="0">
                  <c:v>0.42307692307692302</c:v>
                </c:pt>
                <c:pt idx="1">
                  <c:v>0.146153846153846</c:v>
                </c:pt>
                <c:pt idx="2">
                  <c:v>0.138461538461538</c:v>
                </c:pt>
                <c:pt idx="3">
                  <c:v>0.1</c:v>
                </c:pt>
                <c:pt idx="4">
                  <c:v>6.9230769230769207E-2</c:v>
                </c:pt>
                <c:pt idx="5">
                  <c:v>6.15384615384615E-2</c:v>
                </c:pt>
                <c:pt idx="6">
                  <c:v>5.3846153846153898E-2</c:v>
                </c:pt>
                <c:pt idx="7">
                  <c:v>7.6923076923076901E-3</c:v>
                </c:pt>
                <c:pt idx="8">
                  <c:v>0</c:v>
                </c:pt>
              </c:numCache>
            </c:numRef>
          </c:val>
          <c:extLst>
            <c:ext xmlns:c16="http://schemas.microsoft.com/office/drawing/2014/chart" uri="{C3380CC4-5D6E-409C-BE32-E72D297353CC}">
              <c16:uniqueId val="{00000004-72C2-45FD-B8F4-B536E9C105E3}"/>
            </c:ext>
          </c:extLst>
        </c:ser>
        <c:dLbls>
          <c:dLblPos val="inEnd"/>
          <c:showLegendKey val="0"/>
          <c:showVal val="1"/>
          <c:showCatName val="0"/>
          <c:showSerName val="0"/>
          <c:showPercent val="0"/>
          <c:showBubbleSize val="0"/>
        </c:dLbls>
        <c:gapWidth val="100"/>
        <c:axId val="-2120442040"/>
        <c:axId val="-2120432664"/>
      </c:barChart>
      <c:catAx>
        <c:axId val="-21204420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w Cen MT" panose="020B0602020104020603" pitchFamily="34" charset="0"/>
                <a:ea typeface="+mn-ea"/>
                <a:cs typeface="+mn-cs"/>
              </a:defRPr>
            </a:pPr>
            <a:endParaRPr lang="en-US"/>
          </a:p>
        </c:txPr>
        <c:crossAx val="-2120432664"/>
        <c:crosses val="autoZero"/>
        <c:auto val="1"/>
        <c:lblAlgn val="ctr"/>
        <c:lblOffset val="100"/>
        <c:noMultiLvlLbl val="0"/>
      </c:catAx>
      <c:valAx>
        <c:axId val="-2120432664"/>
        <c:scaling>
          <c:orientation val="minMax"/>
        </c:scaling>
        <c:delete val="1"/>
        <c:axPos val="t"/>
        <c:numFmt formatCode="0%" sourceLinked="1"/>
        <c:majorTickMark val="out"/>
        <c:minorTickMark val="none"/>
        <c:tickLblPos val="nextTo"/>
        <c:crossAx val="-2120442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Tw Cen MT" panose="020B0602020104020603"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879262288920599"/>
          <c:y val="3.3830277589899101E-2"/>
          <c:w val="0.58120737711079395"/>
          <c:h val="0.93233944482020203"/>
        </c:manualLayout>
      </c:layout>
      <c:barChart>
        <c:barDir val="bar"/>
        <c:grouping val="clustered"/>
        <c:varyColors val="0"/>
        <c:ser>
          <c:idx val="0"/>
          <c:order val="0"/>
          <c:tx>
            <c:strRef>
              <c:f>Sheet1!$B$1</c:f>
              <c:strCache>
                <c:ptCount val="1"/>
                <c:pt idx="0">
                  <c:v>% of studies about geography</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1-F425-4623-B607-073E5E57C3D9}"/>
              </c:ext>
            </c:extLst>
          </c:dPt>
          <c:dPt>
            <c:idx val="1"/>
            <c:invertIfNegative val="0"/>
            <c:bubble3D val="0"/>
            <c:extLst>
              <c:ext xmlns:c16="http://schemas.microsoft.com/office/drawing/2014/chart" uri="{C3380CC4-5D6E-409C-BE32-E72D297353CC}">
                <c16:uniqueId val="{00000003-F425-4623-B607-073E5E57C3D9}"/>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w Cen MT" panose="020B06020201040206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Multi-region/global</c:v>
                </c:pt>
                <c:pt idx="1">
                  <c:v>Africa</c:v>
                </c:pt>
                <c:pt idx="2">
                  <c:v>North America</c:v>
                </c:pt>
                <c:pt idx="3">
                  <c:v>South/Southeast Asia</c:v>
                </c:pt>
                <c:pt idx="4">
                  <c:v>Europe</c:v>
                </c:pt>
                <c:pt idx="5">
                  <c:v>Central/South America</c:v>
                </c:pt>
                <c:pt idx="6">
                  <c:v>Oceania</c:v>
                </c:pt>
                <c:pt idx="7">
                  <c:v>East Asia</c:v>
                </c:pt>
                <c:pt idx="8">
                  <c:v>Middle East</c:v>
                </c:pt>
              </c:strCache>
            </c:strRef>
          </c:cat>
          <c:val>
            <c:numRef>
              <c:f>Sheet1!$B$2:$B$10</c:f>
              <c:numCache>
                <c:formatCode>0%</c:formatCode>
                <c:ptCount val="9"/>
                <c:pt idx="0">
                  <c:v>0.206349206349206</c:v>
                </c:pt>
                <c:pt idx="1">
                  <c:v>0.119047619047619</c:v>
                </c:pt>
                <c:pt idx="2">
                  <c:v>0.26984126984126999</c:v>
                </c:pt>
                <c:pt idx="3">
                  <c:v>4.7619047619047603E-2</c:v>
                </c:pt>
                <c:pt idx="4">
                  <c:v>0.25396825396825401</c:v>
                </c:pt>
                <c:pt idx="5">
                  <c:v>4.7619047619047603E-2</c:v>
                </c:pt>
                <c:pt idx="6">
                  <c:v>5.5555555555555497E-2</c:v>
                </c:pt>
                <c:pt idx="7">
                  <c:v>0</c:v>
                </c:pt>
                <c:pt idx="8">
                  <c:v>0</c:v>
                </c:pt>
              </c:numCache>
            </c:numRef>
          </c:val>
          <c:extLst>
            <c:ext xmlns:c16="http://schemas.microsoft.com/office/drawing/2014/chart" uri="{C3380CC4-5D6E-409C-BE32-E72D297353CC}">
              <c16:uniqueId val="{00000004-F425-4623-B607-073E5E57C3D9}"/>
            </c:ext>
          </c:extLst>
        </c:ser>
        <c:dLbls>
          <c:dLblPos val="inEnd"/>
          <c:showLegendKey val="0"/>
          <c:showVal val="1"/>
          <c:showCatName val="0"/>
          <c:showSerName val="0"/>
          <c:showPercent val="0"/>
          <c:showBubbleSize val="0"/>
        </c:dLbls>
        <c:gapWidth val="100"/>
        <c:axId val="-2120382392"/>
        <c:axId val="-2120373112"/>
      </c:barChart>
      <c:catAx>
        <c:axId val="-21203823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noFill/>
                <a:latin typeface="Tw Cen MT" panose="020B0602020104020603" pitchFamily="34" charset="0"/>
                <a:ea typeface="+mn-ea"/>
                <a:cs typeface="+mn-cs"/>
              </a:defRPr>
            </a:pPr>
            <a:endParaRPr lang="en-US"/>
          </a:p>
        </c:txPr>
        <c:crossAx val="-2120373112"/>
        <c:crosses val="autoZero"/>
        <c:auto val="1"/>
        <c:lblAlgn val="ctr"/>
        <c:lblOffset val="100"/>
        <c:noMultiLvlLbl val="0"/>
      </c:catAx>
      <c:valAx>
        <c:axId val="-2120373112"/>
        <c:scaling>
          <c:orientation val="minMax"/>
          <c:max val="0.5"/>
        </c:scaling>
        <c:delete val="1"/>
        <c:axPos val="t"/>
        <c:numFmt formatCode="0%" sourceLinked="1"/>
        <c:majorTickMark val="out"/>
        <c:minorTickMark val="none"/>
        <c:tickLblPos val="nextTo"/>
        <c:crossAx val="-2120382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Tw Cen MT" panose="020B0602020104020603"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Rating</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0-DD5E-42AA-8873-C61ED857206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1-DD5E-42AA-8873-C61ED8572066}"/>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w Cen MT" panose="020B06020201040206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North America</c:v>
                </c:pt>
                <c:pt idx="1">
                  <c:v>Europe</c:v>
                </c:pt>
                <c:pt idx="2">
                  <c:v>Oceania</c:v>
                </c:pt>
                <c:pt idx="3">
                  <c:v>Africa</c:v>
                </c:pt>
                <c:pt idx="4">
                  <c:v>Central/South America</c:v>
                </c:pt>
                <c:pt idx="5">
                  <c:v>Southeast/South Asia</c:v>
                </c:pt>
                <c:pt idx="6">
                  <c:v>Middle East</c:v>
                </c:pt>
                <c:pt idx="7">
                  <c:v>East Asia</c:v>
                </c:pt>
              </c:strCache>
            </c:strRef>
          </c:cat>
          <c:val>
            <c:numRef>
              <c:f>Sheet1!$B$2:$B$9</c:f>
              <c:numCache>
                <c:formatCode>0.0</c:formatCode>
                <c:ptCount val="8"/>
                <c:pt idx="0">
                  <c:v>5.5</c:v>
                </c:pt>
                <c:pt idx="1">
                  <c:v>4.8</c:v>
                </c:pt>
                <c:pt idx="2">
                  <c:v>3.6</c:v>
                </c:pt>
                <c:pt idx="3">
                  <c:v>3</c:v>
                </c:pt>
                <c:pt idx="4">
                  <c:v>2.875</c:v>
                </c:pt>
                <c:pt idx="5">
                  <c:v>2.125</c:v>
                </c:pt>
                <c:pt idx="6">
                  <c:v>1.875</c:v>
                </c:pt>
                <c:pt idx="7">
                  <c:v>1.875</c:v>
                </c:pt>
              </c:numCache>
            </c:numRef>
          </c:val>
          <c:extLst>
            <c:ext xmlns:c16="http://schemas.microsoft.com/office/drawing/2014/chart" uri="{C3380CC4-5D6E-409C-BE32-E72D297353CC}">
              <c16:uniqueId val="{00000000-A25E-4AA6-B5DE-237C4BA966C4}"/>
            </c:ext>
          </c:extLst>
        </c:ser>
        <c:dLbls>
          <c:dLblPos val="inEnd"/>
          <c:showLegendKey val="0"/>
          <c:showVal val="1"/>
          <c:showCatName val="0"/>
          <c:showSerName val="0"/>
          <c:showPercent val="0"/>
          <c:showBubbleSize val="0"/>
        </c:dLbls>
        <c:gapWidth val="100"/>
        <c:axId val="-2138793592"/>
        <c:axId val="-2138782184"/>
      </c:barChart>
      <c:catAx>
        <c:axId val="-21387935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w Cen MT" panose="020B0602020104020603" pitchFamily="34" charset="0"/>
                <a:ea typeface="+mn-ea"/>
                <a:cs typeface="+mn-cs"/>
              </a:defRPr>
            </a:pPr>
            <a:endParaRPr lang="en-US"/>
          </a:p>
        </c:txPr>
        <c:crossAx val="-2138782184"/>
        <c:crosses val="autoZero"/>
        <c:auto val="1"/>
        <c:lblAlgn val="ctr"/>
        <c:lblOffset val="100"/>
        <c:noMultiLvlLbl val="0"/>
      </c:catAx>
      <c:valAx>
        <c:axId val="-2138782184"/>
        <c:scaling>
          <c:orientation val="minMax"/>
        </c:scaling>
        <c:delete val="1"/>
        <c:axPos val="t"/>
        <c:numFmt formatCode="0.0" sourceLinked="1"/>
        <c:majorTickMark val="none"/>
        <c:minorTickMark val="none"/>
        <c:tickLblPos val="nextTo"/>
        <c:crossAx val="-2138793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Tw Cen MT" panose="020B0602020104020603"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190219085641897"/>
          <c:y val="4.07304660679065E-2"/>
          <c:w val="0.53132413430988801"/>
          <c:h val="0.91853906786418704"/>
        </c:manualLayout>
      </c:layout>
      <c:barChart>
        <c:barDir val="bar"/>
        <c:grouping val="clustered"/>
        <c:varyColors val="0"/>
        <c:ser>
          <c:idx val="0"/>
          <c:order val="0"/>
          <c:tx>
            <c:strRef>
              <c:f>Sheet1!$B$1</c:f>
              <c:strCache>
                <c:ptCount val="1"/>
                <c:pt idx="0">
                  <c:v>% of studies about geography</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1-72C2-45FD-B8F4-B536E9C105E3}"/>
              </c:ext>
            </c:extLst>
          </c:dPt>
          <c:dPt>
            <c:idx val="1"/>
            <c:invertIfNegative val="0"/>
            <c:bubble3D val="0"/>
            <c:extLst>
              <c:ext xmlns:c16="http://schemas.microsoft.com/office/drawing/2014/chart" uri="{C3380CC4-5D6E-409C-BE32-E72D297353CC}">
                <c16:uniqueId val="{00000003-72C2-45FD-B8F4-B536E9C105E3}"/>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w Cen MT" panose="020B06020201040206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Higher education</c:v>
                </c:pt>
                <c:pt idx="1">
                  <c:v>Both</c:v>
                </c:pt>
                <c:pt idx="2">
                  <c:v>Primary/secondary</c:v>
                </c:pt>
                <c:pt idx="3">
                  <c:v>General</c:v>
                </c:pt>
              </c:strCache>
            </c:strRef>
          </c:cat>
          <c:val>
            <c:numRef>
              <c:f>Sheet1!$B$2:$B$5</c:f>
              <c:numCache>
                <c:formatCode>0%</c:formatCode>
                <c:ptCount val="4"/>
                <c:pt idx="0">
                  <c:v>0.57936507936507997</c:v>
                </c:pt>
                <c:pt idx="1">
                  <c:v>0.24603174603174599</c:v>
                </c:pt>
                <c:pt idx="2">
                  <c:v>0.119047619047619</c:v>
                </c:pt>
                <c:pt idx="3">
                  <c:v>5.5555555555555497E-2</c:v>
                </c:pt>
              </c:numCache>
            </c:numRef>
          </c:val>
          <c:extLst>
            <c:ext xmlns:c16="http://schemas.microsoft.com/office/drawing/2014/chart" uri="{C3380CC4-5D6E-409C-BE32-E72D297353CC}">
              <c16:uniqueId val="{00000004-72C2-45FD-B8F4-B536E9C105E3}"/>
            </c:ext>
          </c:extLst>
        </c:ser>
        <c:dLbls>
          <c:dLblPos val="inEnd"/>
          <c:showLegendKey val="0"/>
          <c:showVal val="1"/>
          <c:showCatName val="0"/>
          <c:showSerName val="0"/>
          <c:showPercent val="0"/>
          <c:showBubbleSize val="0"/>
        </c:dLbls>
        <c:gapWidth val="100"/>
        <c:axId val="-2120983336"/>
        <c:axId val="-2120974280"/>
      </c:barChart>
      <c:catAx>
        <c:axId val="-21209833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w Cen MT" panose="020B0602020104020603" pitchFamily="34" charset="0"/>
                <a:ea typeface="+mn-ea"/>
                <a:cs typeface="+mn-cs"/>
              </a:defRPr>
            </a:pPr>
            <a:endParaRPr lang="en-US"/>
          </a:p>
        </c:txPr>
        <c:crossAx val="-2120974280"/>
        <c:crosses val="autoZero"/>
        <c:auto val="1"/>
        <c:lblAlgn val="ctr"/>
        <c:lblOffset val="100"/>
        <c:noMultiLvlLbl val="0"/>
      </c:catAx>
      <c:valAx>
        <c:axId val="-2120974280"/>
        <c:scaling>
          <c:orientation val="minMax"/>
        </c:scaling>
        <c:delete val="1"/>
        <c:axPos val="t"/>
        <c:numFmt formatCode="0%" sourceLinked="1"/>
        <c:majorTickMark val="none"/>
        <c:minorTickMark val="none"/>
        <c:tickLblPos val="nextTo"/>
        <c:crossAx val="-2120983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Tw Cen MT" panose="020B0602020104020603"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454779689655095"/>
          <c:y val="3.1256922054588902E-2"/>
          <c:w val="0.32804886413567202"/>
          <c:h val="0.93748615589082196"/>
        </c:manualLayout>
      </c:layout>
      <c:barChart>
        <c:barDir val="bar"/>
        <c:grouping val="clustered"/>
        <c:varyColors val="0"/>
        <c:ser>
          <c:idx val="0"/>
          <c:order val="0"/>
          <c:tx>
            <c:strRef>
              <c:f>Sheet1!$B$1</c:f>
              <c:strCache>
                <c:ptCount val="1"/>
                <c:pt idx="0">
                  <c:v>% of studies about geography</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1-80D9-4CF0-8C6C-58D31E96024B}"/>
              </c:ext>
            </c:extLst>
          </c:dPt>
          <c:dPt>
            <c:idx val="1"/>
            <c:invertIfNegative val="0"/>
            <c:bubble3D val="0"/>
            <c:extLst>
              <c:ext xmlns:c16="http://schemas.microsoft.com/office/drawing/2014/chart" uri="{C3380CC4-5D6E-409C-BE32-E72D297353CC}">
                <c16:uniqueId val="{00000003-80D9-4CF0-8C6C-58D31E96024B}"/>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w Cen MT" panose="020B06020201040206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Adoption and discoverability</c:v>
                </c:pt>
                <c:pt idx="1">
                  <c:v>Teacher practice/pedagogy</c:v>
                </c:pt>
                <c:pt idx="2">
                  <c:v>Perceptions of OER</c:v>
                </c:pt>
                <c:pt idx="3">
                  <c:v>Policy design and implementation</c:v>
                </c:pt>
                <c:pt idx="4">
                  <c:v>Student learning outcomes</c:v>
                </c:pt>
                <c:pt idx="5">
                  <c:v>General OER context/background</c:v>
                </c:pt>
                <c:pt idx="6">
                  <c:v>Research landscape</c:v>
                </c:pt>
                <c:pt idx="7">
                  <c:v>Financial outcomes</c:v>
                </c:pt>
                <c:pt idx="8">
                  <c:v>Student uses of OER</c:v>
                </c:pt>
                <c:pt idx="9">
                  <c:v>Content and technical design</c:v>
                </c:pt>
              </c:strCache>
            </c:strRef>
          </c:cat>
          <c:val>
            <c:numRef>
              <c:f>Sheet1!$B$2:$B$11</c:f>
              <c:numCache>
                <c:formatCode>0%</c:formatCode>
                <c:ptCount val="10"/>
                <c:pt idx="0">
                  <c:v>0.341269841269841</c:v>
                </c:pt>
                <c:pt idx="1">
                  <c:v>0.341269841269841</c:v>
                </c:pt>
                <c:pt idx="2">
                  <c:v>0.26984126984126999</c:v>
                </c:pt>
                <c:pt idx="3">
                  <c:v>0.24603174603174599</c:v>
                </c:pt>
                <c:pt idx="4">
                  <c:v>0.16666666666666699</c:v>
                </c:pt>
                <c:pt idx="5">
                  <c:v>0.16666666666666699</c:v>
                </c:pt>
                <c:pt idx="6">
                  <c:v>0.158730158730159</c:v>
                </c:pt>
                <c:pt idx="7">
                  <c:v>0.126984126984127</c:v>
                </c:pt>
                <c:pt idx="8">
                  <c:v>0.126984126984127</c:v>
                </c:pt>
                <c:pt idx="9">
                  <c:v>0.11111111111111099</c:v>
                </c:pt>
              </c:numCache>
            </c:numRef>
          </c:val>
          <c:extLst>
            <c:ext xmlns:c16="http://schemas.microsoft.com/office/drawing/2014/chart" uri="{C3380CC4-5D6E-409C-BE32-E72D297353CC}">
              <c16:uniqueId val="{00000004-80D9-4CF0-8C6C-58D31E96024B}"/>
            </c:ext>
          </c:extLst>
        </c:ser>
        <c:dLbls>
          <c:dLblPos val="inEnd"/>
          <c:showLegendKey val="0"/>
          <c:showVal val="1"/>
          <c:showCatName val="0"/>
          <c:showSerName val="0"/>
          <c:showPercent val="0"/>
          <c:showBubbleSize val="0"/>
        </c:dLbls>
        <c:gapWidth val="100"/>
        <c:axId val="-2120266216"/>
        <c:axId val="-2120305352"/>
      </c:barChart>
      <c:catAx>
        <c:axId val="-21202662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w Cen MT" panose="020B0602020104020603" pitchFamily="34" charset="0"/>
                <a:ea typeface="+mn-ea"/>
                <a:cs typeface="+mn-cs"/>
              </a:defRPr>
            </a:pPr>
            <a:endParaRPr lang="en-US"/>
          </a:p>
        </c:txPr>
        <c:crossAx val="-2120305352"/>
        <c:crosses val="autoZero"/>
        <c:auto val="1"/>
        <c:lblAlgn val="ctr"/>
        <c:lblOffset val="100"/>
        <c:noMultiLvlLbl val="0"/>
      </c:catAx>
      <c:valAx>
        <c:axId val="-2120305352"/>
        <c:scaling>
          <c:orientation val="minMax"/>
        </c:scaling>
        <c:delete val="1"/>
        <c:axPos val="t"/>
        <c:numFmt formatCode="0%" sourceLinked="1"/>
        <c:majorTickMark val="none"/>
        <c:minorTickMark val="none"/>
        <c:tickLblPos val="nextTo"/>
        <c:crossAx val="-2120266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Tw Cen MT" panose="020B0602020104020603"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812797238402996"/>
          <c:y val="3.1256922054588902E-2"/>
          <c:w val="0.30249685694998502"/>
          <c:h val="0.93748615589082196"/>
        </c:manualLayout>
      </c:layout>
      <c:barChart>
        <c:barDir val="bar"/>
        <c:grouping val="clustered"/>
        <c:varyColors val="0"/>
        <c:ser>
          <c:idx val="0"/>
          <c:order val="0"/>
          <c:tx>
            <c:strRef>
              <c:f>Sheet1!$B$1</c:f>
              <c:strCache>
                <c:ptCount val="1"/>
                <c:pt idx="0">
                  <c:v>% of studies about geography</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1-9650-4695-A9B3-36C040AB5055}"/>
              </c:ext>
            </c:extLst>
          </c:dPt>
          <c:dPt>
            <c:idx val="2"/>
            <c:invertIfNegative val="0"/>
            <c:bubble3D val="0"/>
            <c:extLst>
              <c:ext xmlns:c16="http://schemas.microsoft.com/office/drawing/2014/chart" uri="{C3380CC4-5D6E-409C-BE32-E72D297353CC}">
                <c16:uniqueId val="{00000001-BBBB-4B5A-8481-9DC83EFFBC64}"/>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w Cen MT" panose="020B06020201040206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Desk research/literature review</c:v>
                </c:pt>
                <c:pt idx="1">
                  <c:v>Qualitative case study</c:v>
                </c:pt>
                <c:pt idx="2">
                  <c:v>Qualitative interviews</c:v>
                </c:pt>
                <c:pt idx="3">
                  <c:v>Opinion/perceptions survey</c:v>
                </c:pt>
                <c:pt idx="4">
                  <c:v>Observational data with statistical controls for causal inference</c:v>
                </c:pt>
                <c:pt idx="5">
                  <c:v>Observational data without statistical controls for causal inference</c:v>
                </c:pt>
                <c:pt idx="6">
                  <c:v>Meta-analysis</c:v>
                </c:pt>
                <c:pt idx="7">
                  <c:v>Randomized experiment</c:v>
                </c:pt>
              </c:strCache>
            </c:strRef>
          </c:cat>
          <c:val>
            <c:numRef>
              <c:f>Sheet1!$B$2:$B$9</c:f>
              <c:numCache>
                <c:formatCode>0%</c:formatCode>
                <c:ptCount val="8"/>
                <c:pt idx="0">
                  <c:v>0.46825396825396798</c:v>
                </c:pt>
                <c:pt idx="1">
                  <c:v>0.32539682539682502</c:v>
                </c:pt>
                <c:pt idx="2">
                  <c:v>0.317460317460317</c:v>
                </c:pt>
                <c:pt idx="3">
                  <c:v>0.30952380952380998</c:v>
                </c:pt>
                <c:pt idx="4">
                  <c:v>7.9365079365079402E-2</c:v>
                </c:pt>
                <c:pt idx="5">
                  <c:v>6.3492063492063502E-2</c:v>
                </c:pt>
                <c:pt idx="6">
                  <c:v>7.9365079365079395E-3</c:v>
                </c:pt>
                <c:pt idx="7">
                  <c:v>0</c:v>
                </c:pt>
              </c:numCache>
            </c:numRef>
          </c:val>
          <c:extLst>
            <c:ext xmlns:c16="http://schemas.microsoft.com/office/drawing/2014/chart" uri="{C3380CC4-5D6E-409C-BE32-E72D297353CC}">
              <c16:uniqueId val="{00000004-9650-4695-A9B3-36C040AB5055}"/>
            </c:ext>
          </c:extLst>
        </c:ser>
        <c:dLbls>
          <c:dLblPos val="inEnd"/>
          <c:showLegendKey val="0"/>
          <c:showVal val="1"/>
          <c:showCatName val="0"/>
          <c:showSerName val="0"/>
          <c:showPercent val="0"/>
          <c:showBubbleSize val="0"/>
        </c:dLbls>
        <c:gapWidth val="100"/>
        <c:axId val="-2120390584"/>
        <c:axId val="-2120516392"/>
      </c:barChart>
      <c:catAx>
        <c:axId val="-21203905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w Cen MT" panose="020B0602020104020603" pitchFamily="34" charset="0"/>
                <a:ea typeface="+mn-ea"/>
                <a:cs typeface="+mn-cs"/>
              </a:defRPr>
            </a:pPr>
            <a:endParaRPr lang="en-US"/>
          </a:p>
        </c:txPr>
        <c:crossAx val="-2120516392"/>
        <c:crosses val="autoZero"/>
        <c:auto val="1"/>
        <c:lblAlgn val="ctr"/>
        <c:lblOffset val="100"/>
        <c:noMultiLvlLbl val="0"/>
      </c:catAx>
      <c:valAx>
        <c:axId val="-2120516392"/>
        <c:scaling>
          <c:orientation val="minMax"/>
        </c:scaling>
        <c:delete val="1"/>
        <c:axPos val="t"/>
        <c:numFmt formatCode="0%" sourceLinked="1"/>
        <c:majorTickMark val="none"/>
        <c:minorTickMark val="none"/>
        <c:tickLblPos val="nextTo"/>
        <c:crossAx val="-2120390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Tw Cen MT" panose="020B0602020104020603"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Rating</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1-71B5-466A-8EA4-3B8EF4F73B16}"/>
              </c:ext>
            </c:extLst>
          </c:dPt>
          <c:dPt>
            <c:idx val="1"/>
            <c:invertIfNegative val="0"/>
            <c:bubble3D val="0"/>
            <c:extLst>
              <c:ext xmlns:c16="http://schemas.microsoft.com/office/drawing/2014/chart" uri="{C3380CC4-5D6E-409C-BE32-E72D297353CC}">
                <c16:uniqueId val="{00000003-366C-4E78-94C9-8C8042DFB5E8}"/>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w Cen MT" panose="020B06020201040206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Sheet1!$C$2:$C$10</c:f>
              <c:strCache>
                <c:ptCount val="9"/>
                <c:pt idx="0">
                  <c:v>OER perceptions</c:v>
                </c:pt>
                <c:pt idx="1">
                  <c:v>Student learning outcomes</c:v>
                </c:pt>
                <c:pt idx="2">
                  <c:v>Financial outcomes</c:v>
                </c:pt>
                <c:pt idx="3">
                  <c:v>Research landscape</c:v>
                </c:pt>
                <c:pt idx="4">
                  <c:v>Teacher practices</c:v>
                </c:pt>
                <c:pt idx="5">
                  <c:v>Adoption &amp; discoverability</c:v>
                </c:pt>
                <c:pt idx="6">
                  <c:v>Content &amp; technical design</c:v>
                </c:pt>
                <c:pt idx="7">
                  <c:v>Policy design &amp; implementation</c:v>
                </c:pt>
                <c:pt idx="8">
                  <c:v>Finance &amp; procurement</c:v>
                </c:pt>
              </c:strCache>
            </c:strRef>
          </c:cat>
          <c:val>
            <c:numRef>
              <c:f>Sheet1!$B$2:$B$10</c:f>
              <c:numCache>
                <c:formatCode>0.0</c:formatCode>
                <c:ptCount val="9"/>
                <c:pt idx="0">
                  <c:v>5.4</c:v>
                </c:pt>
                <c:pt idx="1">
                  <c:v>5</c:v>
                </c:pt>
                <c:pt idx="2">
                  <c:v>4.8</c:v>
                </c:pt>
                <c:pt idx="3">
                  <c:v>4.5</c:v>
                </c:pt>
                <c:pt idx="4">
                  <c:v>4</c:v>
                </c:pt>
                <c:pt idx="5">
                  <c:v>3.8</c:v>
                </c:pt>
                <c:pt idx="6">
                  <c:v>3.6</c:v>
                </c:pt>
                <c:pt idx="7">
                  <c:v>3.6</c:v>
                </c:pt>
                <c:pt idx="8">
                  <c:v>1</c:v>
                </c:pt>
              </c:numCache>
            </c:numRef>
          </c:val>
          <c:extLst>
            <c:ext xmlns:c16="http://schemas.microsoft.com/office/drawing/2014/chart" uri="{C3380CC4-5D6E-409C-BE32-E72D297353CC}">
              <c16:uniqueId val="{00000000-71B5-466A-8EA4-3B8EF4F73B16}"/>
            </c:ext>
          </c:extLst>
        </c:ser>
        <c:dLbls>
          <c:dLblPos val="inEnd"/>
          <c:showLegendKey val="0"/>
          <c:showVal val="1"/>
          <c:showCatName val="0"/>
          <c:showSerName val="0"/>
          <c:showPercent val="0"/>
          <c:showBubbleSize val="0"/>
        </c:dLbls>
        <c:gapWidth val="100"/>
        <c:axId val="-2138147032"/>
        <c:axId val="2074002840"/>
      </c:barChart>
      <c:catAx>
        <c:axId val="-21381470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w Cen MT" panose="020B0602020104020603" pitchFamily="34" charset="0"/>
                <a:ea typeface="+mn-ea"/>
                <a:cs typeface="+mn-cs"/>
              </a:defRPr>
            </a:pPr>
            <a:endParaRPr lang="en-US"/>
          </a:p>
        </c:txPr>
        <c:crossAx val="2074002840"/>
        <c:crosses val="autoZero"/>
        <c:auto val="1"/>
        <c:lblAlgn val="ctr"/>
        <c:lblOffset val="100"/>
        <c:noMultiLvlLbl val="0"/>
      </c:catAx>
      <c:valAx>
        <c:axId val="2074002840"/>
        <c:scaling>
          <c:orientation val="minMax"/>
        </c:scaling>
        <c:delete val="1"/>
        <c:axPos val="t"/>
        <c:numFmt formatCode="0.0" sourceLinked="1"/>
        <c:majorTickMark val="none"/>
        <c:minorTickMark val="none"/>
        <c:tickLblPos val="nextTo"/>
        <c:crossAx val="-2138147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Tw Cen MT" panose="020B0602020104020603"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572561170298"/>
          <c:y val="2.8320985221594999E-2"/>
          <c:w val="0.47616771537434599"/>
          <c:h val="0.94335802955681003"/>
        </c:manualLayout>
      </c:layout>
      <c:barChart>
        <c:barDir val="bar"/>
        <c:grouping val="clustered"/>
        <c:varyColors val="0"/>
        <c:ser>
          <c:idx val="0"/>
          <c:order val="0"/>
          <c:tx>
            <c:strRef>
              <c:f>Sheet1!$B$1</c:f>
              <c:strCache>
                <c:ptCount val="1"/>
                <c:pt idx="0">
                  <c:v>Rating</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3E05-40AF-B18C-1EBB11EA2F9D}"/>
              </c:ext>
            </c:extLst>
          </c:dPt>
          <c:dPt>
            <c:idx val="3"/>
            <c:invertIfNegative val="0"/>
            <c:bubble3D val="0"/>
            <c:extLst>
              <c:ext xmlns:c16="http://schemas.microsoft.com/office/drawing/2014/chart" uri="{C3380CC4-5D6E-409C-BE32-E72D297353CC}">
                <c16:uniqueId val="{00000002-AF3C-4B98-A848-4FC7675E35AD}"/>
              </c:ext>
            </c:extLst>
          </c:dPt>
          <c:dPt>
            <c:idx val="4"/>
            <c:invertIfNegative val="0"/>
            <c:bubble3D val="0"/>
            <c:extLst>
              <c:ext xmlns:c16="http://schemas.microsoft.com/office/drawing/2014/chart" uri="{C3380CC4-5D6E-409C-BE32-E72D297353CC}">
                <c16:uniqueId val="{00000003-AF3C-4B98-A848-4FC7675E35AD}"/>
              </c:ext>
            </c:extLst>
          </c:dPt>
          <c:dPt>
            <c:idx val="7"/>
            <c:invertIfNegative val="0"/>
            <c:bubble3D val="0"/>
            <c:extLst>
              <c:ext xmlns:c16="http://schemas.microsoft.com/office/drawing/2014/chart" uri="{C3380CC4-5D6E-409C-BE32-E72D297353CC}">
                <c16:uniqueId val="{00000004-AF3C-4B98-A848-4FC7675E35AD}"/>
              </c:ext>
            </c:extLst>
          </c:dPt>
          <c:dPt>
            <c:idx val="8"/>
            <c:invertIfNegative val="0"/>
            <c:bubble3D val="0"/>
            <c:extLst>
              <c:ext xmlns:c16="http://schemas.microsoft.com/office/drawing/2014/chart" uri="{C3380CC4-5D6E-409C-BE32-E72D297353CC}">
                <c16:uniqueId val="{0000000A-D232-414D-A826-B2A138DC79D7}"/>
              </c:ext>
            </c:extLst>
          </c:dPt>
          <c:dPt>
            <c:idx val="9"/>
            <c:invertIfNegative val="0"/>
            <c:bubble3D val="0"/>
            <c:extLst>
              <c:ext xmlns:c16="http://schemas.microsoft.com/office/drawing/2014/chart" uri="{C3380CC4-5D6E-409C-BE32-E72D297353CC}">
                <c16:uniqueId val="{00000005-3E05-40AF-B18C-1EBB11EA2F9D}"/>
              </c:ext>
            </c:extLst>
          </c:dPt>
          <c:dPt>
            <c:idx val="10"/>
            <c:invertIfNegative val="0"/>
            <c:bubble3D val="0"/>
            <c:extLst>
              <c:ext xmlns:c16="http://schemas.microsoft.com/office/drawing/2014/chart" uri="{C3380CC4-5D6E-409C-BE32-E72D297353CC}">
                <c16:uniqueId val="{00000006-3E05-40AF-B18C-1EBB11EA2F9D}"/>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w Cen MT" panose="020B06020201040206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Sheet1!$C$2:$C$12</c:f>
              <c:strCache>
                <c:ptCount val="11"/>
                <c:pt idx="0">
                  <c:v>Influential leaders</c:v>
                </c:pt>
                <c:pt idx="1">
                  <c:v>Vehicles to share knowledge</c:v>
                </c:pt>
                <c:pt idx="2">
                  <c:v>Common purpose &amp; values</c:v>
                </c:pt>
                <c:pt idx="3">
                  <c:v>Exemplary models &amp; resources</c:v>
                </c:pt>
                <c:pt idx="4">
                  <c:v>Researchers</c:v>
                </c:pt>
                <c:pt idx="5">
                  <c:v>Policy environment</c:v>
                </c:pt>
                <c:pt idx="6">
                  <c:v>Credible evidence</c:v>
                </c:pt>
                <c:pt idx="7">
                  <c:v>Broad constituency support</c:v>
                </c:pt>
                <c:pt idx="8">
                  <c:v>Codified standards of practice</c:v>
                </c:pt>
                <c:pt idx="9">
                  <c:v>PD for implementers</c:v>
                </c:pt>
                <c:pt idx="10">
                  <c:v>Diverse funding</c:v>
                </c:pt>
              </c:strCache>
            </c:strRef>
          </c:cat>
          <c:val>
            <c:numRef>
              <c:f>Sheet1!$B$2:$B$12</c:f>
              <c:numCache>
                <c:formatCode>0.0</c:formatCode>
                <c:ptCount val="11"/>
                <c:pt idx="0">
                  <c:v>4.875</c:v>
                </c:pt>
                <c:pt idx="1">
                  <c:v>4.25</c:v>
                </c:pt>
                <c:pt idx="2">
                  <c:v>4.0624999999999956</c:v>
                </c:pt>
                <c:pt idx="3">
                  <c:v>4</c:v>
                </c:pt>
                <c:pt idx="4">
                  <c:v>3.9375</c:v>
                </c:pt>
                <c:pt idx="5">
                  <c:v>3.8571428571428572</c:v>
                </c:pt>
                <c:pt idx="6">
                  <c:v>3.625</c:v>
                </c:pt>
                <c:pt idx="7">
                  <c:v>3.5625</c:v>
                </c:pt>
                <c:pt idx="8">
                  <c:v>3.375</c:v>
                </c:pt>
                <c:pt idx="9">
                  <c:v>3.25</c:v>
                </c:pt>
                <c:pt idx="10">
                  <c:v>2.8125</c:v>
                </c:pt>
              </c:numCache>
            </c:numRef>
          </c:val>
          <c:extLst>
            <c:ext xmlns:c16="http://schemas.microsoft.com/office/drawing/2014/chart" uri="{C3380CC4-5D6E-409C-BE32-E72D297353CC}">
              <c16:uniqueId val="{00000000-3E05-40AF-B18C-1EBB11EA2F9D}"/>
            </c:ext>
          </c:extLst>
        </c:ser>
        <c:dLbls>
          <c:dLblPos val="inEnd"/>
          <c:showLegendKey val="0"/>
          <c:showVal val="1"/>
          <c:showCatName val="0"/>
          <c:showSerName val="0"/>
          <c:showPercent val="0"/>
          <c:showBubbleSize val="0"/>
        </c:dLbls>
        <c:gapWidth val="100"/>
        <c:axId val="-2137502600"/>
        <c:axId val="-2137492136"/>
      </c:barChart>
      <c:catAx>
        <c:axId val="-21375026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w Cen MT" panose="020B0602020104020603" pitchFamily="34" charset="0"/>
                <a:ea typeface="+mn-ea"/>
                <a:cs typeface="+mn-cs"/>
              </a:defRPr>
            </a:pPr>
            <a:endParaRPr lang="en-US"/>
          </a:p>
        </c:txPr>
        <c:crossAx val="-2137492136"/>
        <c:crosses val="autoZero"/>
        <c:auto val="1"/>
        <c:lblAlgn val="ctr"/>
        <c:lblOffset val="100"/>
        <c:noMultiLvlLbl val="0"/>
      </c:catAx>
      <c:valAx>
        <c:axId val="-2137492136"/>
        <c:scaling>
          <c:orientation val="minMax"/>
        </c:scaling>
        <c:delete val="1"/>
        <c:axPos val="t"/>
        <c:numFmt formatCode="0.0" sourceLinked="1"/>
        <c:majorTickMark val="none"/>
        <c:minorTickMark val="none"/>
        <c:tickLblPos val="nextTo"/>
        <c:crossAx val="-2137502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44091"/>
          </a:xfrm>
          <a:prstGeom prst="rect">
            <a:avLst/>
          </a:prstGeom>
        </p:spPr>
        <p:txBody>
          <a:bodyPr vert="horz" lIns="91440" tIns="45720" rIns="91440" bIns="45720" rtlCol="0"/>
          <a:lstStyle>
            <a:lvl1pPr algn="r">
              <a:defRPr sz="1200"/>
            </a:lvl1pPr>
          </a:lstStyle>
          <a:p>
            <a:fld id="{337492DE-ED38-4BBA-9E03-D34382478962}" type="datetimeFigureOut">
              <a:rPr lang="en-US" smtClean="0"/>
              <a:t>4/26/2019</a:t>
            </a:fld>
            <a:endParaRPr lang="en-US"/>
          </a:p>
        </p:txBody>
      </p:sp>
      <p:sp>
        <p:nvSpPr>
          <p:cNvPr id="4" name="Footer Placeholder 3"/>
          <p:cNvSpPr>
            <a:spLocks noGrp="1"/>
          </p:cNvSpPr>
          <p:nvPr>
            <p:ph type="ftr" sz="quarter" idx="2"/>
          </p:nvPr>
        </p:nvSpPr>
        <p:spPr>
          <a:xfrm>
            <a:off x="0" y="6513910"/>
            <a:ext cx="402844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513910"/>
            <a:ext cx="4028440" cy="344090"/>
          </a:xfrm>
          <a:prstGeom prst="rect">
            <a:avLst/>
          </a:prstGeom>
        </p:spPr>
        <p:txBody>
          <a:bodyPr vert="horz" lIns="91440" tIns="45720" rIns="91440" bIns="45720" rtlCol="0" anchor="b"/>
          <a:lstStyle>
            <a:lvl1pPr algn="r">
              <a:defRPr sz="1200"/>
            </a:lvl1pPr>
          </a:lstStyle>
          <a:p>
            <a:fld id="{40A539FC-1C07-4EAD-8CEB-EB2E244D1BE2}" type="slidenum">
              <a:rPr lang="en-US" smtClean="0"/>
              <a:t>‹#›</a:t>
            </a:fld>
            <a:endParaRPr lang="en-US"/>
          </a:p>
        </p:txBody>
      </p:sp>
    </p:spTree>
    <p:extLst>
      <p:ext uri="{BB962C8B-B14F-4D97-AF65-F5344CB8AC3E}">
        <p14:creationId xmlns:p14="http://schemas.microsoft.com/office/powerpoint/2010/main" val="3293727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809" y="0"/>
            <a:ext cx="4028440" cy="344091"/>
          </a:xfrm>
          <a:prstGeom prst="rect">
            <a:avLst/>
          </a:prstGeom>
        </p:spPr>
        <p:txBody>
          <a:bodyPr vert="horz" lIns="91440" tIns="45720" rIns="91440" bIns="45720" rtlCol="0"/>
          <a:lstStyle>
            <a:lvl1pPr algn="r">
              <a:defRPr sz="1200"/>
            </a:lvl1pPr>
          </a:lstStyle>
          <a:p>
            <a:fld id="{71E9826C-E3FB-40E4-AEF5-16DABF58195C}" type="datetimeFigureOut">
              <a:rPr lang="en-US" smtClean="0"/>
              <a:t>4/26/2019</a:t>
            </a:fld>
            <a:endParaRPr lang="en-US"/>
          </a:p>
        </p:txBody>
      </p:sp>
      <p:sp>
        <p:nvSpPr>
          <p:cNvPr id="4" name="Slide Image Placeholder 3"/>
          <p:cNvSpPr>
            <a:spLocks noGrp="1" noRot="1" noChangeAspect="1"/>
          </p:cNvSpPr>
          <p:nvPr>
            <p:ph type="sldImg" idx="2"/>
          </p:nvPr>
        </p:nvSpPr>
        <p:spPr>
          <a:xfrm>
            <a:off x="25908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9640" y="3300412"/>
            <a:ext cx="743712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402844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513910"/>
            <a:ext cx="4028440" cy="344090"/>
          </a:xfrm>
          <a:prstGeom prst="rect">
            <a:avLst/>
          </a:prstGeom>
        </p:spPr>
        <p:txBody>
          <a:bodyPr vert="horz" lIns="91440" tIns="45720" rIns="91440" bIns="45720" rtlCol="0" anchor="b"/>
          <a:lstStyle>
            <a:lvl1pPr algn="r">
              <a:defRPr sz="1200"/>
            </a:lvl1pPr>
          </a:lstStyle>
          <a:p>
            <a:fld id="{CA080955-B1DF-4179-BF1B-1778204ED593}" type="slidenum">
              <a:rPr lang="en-US" smtClean="0"/>
              <a:t>‹#›</a:t>
            </a:fld>
            <a:endParaRPr lang="en-US"/>
          </a:p>
        </p:txBody>
      </p:sp>
    </p:spTree>
    <p:extLst>
      <p:ext uri="{BB962C8B-B14F-4D97-AF65-F5344CB8AC3E}">
        <p14:creationId xmlns:p14="http://schemas.microsoft.com/office/powerpoint/2010/main" val="3817476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dx.doi.org/10.5944/openpraxis.10.2.825"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dx.doi.org/10.5944/openpraxis.6.2.119"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dx.doi.org/10.5944/openpraxis.9.2.574"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dx.doi.org/10.5944/openpraxis.10.2.835"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F3ACD9-3901-4443-B3F5-470BCBC2B30D}" type="slidenum">
              <a:rPr kumimoji="0" lang="en-US" sz="1200" b="0" i="0" u="none" strike="noStrike" kern="1200" cap="none" spc="0" normalizeH="0" baseline="0" noProof="0" smtClean="0">
                <a:ln>
                  <a:noFill/>
                </a:ln>
                <a:solidFill>
                  <a:prstClr val="black"/>
                </a:solidFill>
                <a:effectLst/>
                <a:uLnTx/>
                <a:uFillTx/>
                <a:latin typeface="Tw Cen MT"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Tw Cen MT" panose="020F0502020204030204"/>
              <a:ea typeface="+mn-ea"/>
              <a:cs typeface="+mn-cs"/>
            </a:endParaRPr>
          </a:p>
        </p:txBody>
      </p:sp>
    </p:spTree>
    <p:extLst>
      <p:ext uri="{BB962C8B-B14F-4D97-AF65-F5344CB8AC3E}">
        <p14:creationId xmlns:p14="http://schemas.microsoft.com/office/powerpoint/2010/main" val="996597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80955-B1DF-4179-BF1B-1778204ED593}" type="slidenum">
              <a:rPr lang="en-US" smtClean="0"/>
              <a:t>10</a:t>
            </a:fld>
            <a:endParaRPr lang="en-US"/>
          </a:p>
        </p:txBody>
      </p:sp>
    </p:spTree>
    <p:extLst>
      <p:ext uri="{BB962C8B-B14F-4D97-AF65-F5344CB8AC3E}">
        <p14:creationId xmlns:p14="http://schemas.microsoft.com/office/powerpoint/2010/main" val="3558984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080955-B1DF-4179-BF1B-1778204ED593}" type="slidenum">
              <a:rPr lang="en-US" smtClean="0"/>
              <a:t>11</a:t>
            </a:fld>
            <a:endParaRPr lang="en-US"/>
          </a:p>
        </p:txBody>
      </p:sp>
    </p:spTree>
    <p:extLst>
      <p:ext uri="{BB962C8B-B14F-4D97-AF65-F5344CB8AC3E}">
        <p14:creationId xmlns:p14="http://schemas.microsoft.com/office/powerpoint/2010/main" val="167816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80955-B1DF-4179-BF1B-1778204ED593}" type="slidenum">
              <a:rPr lang="en-US" smtClean="0"/>
              <a:t>12</a:t>
            </a:fld>
            <a:endParaRPr lang="en-US"/>
          </a:p>
        </p:txBody>
      </p:sp>
    </p:spTree>
    <p:extLst>
      <p:ext uri="{BB962C8B-B14F-4D97-AF65-F5344CB8AC3E}">
        <p14:creationId xmlns:p14="http://schemas.microsoft.com/office/powerpoint/2010/main" val="3105007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80955-B1DF-4179-BF1B-1778204ED593}" type="slidenum">
              <a:rPr lang="en-US" smtClean="0"/>
              <a:t>13</a:t>
            </a:fld>
            <a:endParaRPr lang="en-US"/>
          </a:p>
        </p:txBody>
      </p:sp>
    </p:spTree>
    <p:extLst>
      <p:ext uri="{BB962C8B-B14F-4D97-AF65-F5344CB8AC3E}">
        <p14:creationId xmlns:p14="http://schemas.microsoft.com/office/powerpoint/2010/main" val="670512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A080955-B1DF-4179-BF1B-1778204ED593}" type="slidenum">
              <a:rPr lang="en-US" smtClean="0"/>
              <a:t>14</a:t>
            </a:fld>
            <a:endParaRPr lang="en-US"/>
          </a:p>
        </p:txBody>
      </p:sp>
    </p:spTree>
    <p:extLst>
      <p:ext uri="{BB962C8B-B14F-4D97-AF65-F5344CB8AC3E}">
        <p14:creationId xmlns:p14="http://schemas.microsoft.com/office/powerpoint/2010/main" val="863772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A080955-B1DF-4179-BF1B-1778204ED593}" type="slidenum">
              <a:rPr lang="en-US" smtClean="0"/>
              <a:t>15</a:t>
            </a:fld>
            <a:endParaRPr lang="en-US"/>
          </a:p>
        </p:txBody>
      </p:sp>
    </p:spTree>
    <p:extLst>
      <p:ext uri="{BB962C8B-B14F-4D97-AF65-F5344CB8AC3E}">
        <p14:creationId xmlns:p14="http://schemas.microsoft.com/office/powerpoint/2010/main" val="2949294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80955-B1DF-4179-BF1B-1778204ED593}" type="slidenum">
              <a:rPr lang="en-US" smtClean="0"/>
              <a:t>16</a:t>
            </a:fld>
            <a:endParaRPr lang="en-US"/>
          </a:p>
        </p:txBody>
      </p:sp>
    </p:spTree>
    <p:extLst>
      <p:ext uri="{BB962C8B-B14F-4D97-AF65-F5344CB8AC3E}">
        <p14:creationId xmlns:p14="http://schemas.microsoft.com/office/powerpoint/2010/main" val="529566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A080955-B1DF-4179-BF1B-1778204ED593}" type="slidenum">
              <a:rPr lang="en-US" smtClean="0"/>
              <a:t>17</a:t>
            </a:fld>
            <a:endParaRPr lang="en-US"/>
          </a:p>
        </p:txBody>
      </p:sp>
    </p:spTree>
    <p:extLst>
      <p:ext uri="{BB962C8B-B14F-4D97-AF65-F5344CB8AC3E}">
        <p14:creationId xmlns:p14="http://schemas.microsoft.com/office/powerpoint/2010/main" val="1691659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80955-B1DF-4179-BF1B-1778204ED593}" type="slidenum">
              <a:rPr lang="en-US" smtClean="0"/>
              <a:t>18</a:t>
            </a:fld>
            <a:endParaRPr lang="en-US"/>
          </a:p>
        </p:txBody>
      </p:sp>
    </p:spTree>
    <p:extLst>
      <p:ext uri="{BB962C8B-B14F-4D97-AF65-F5344CB8AC3E}">
        <p14:creationId xmlns:p14="http://schemas.microsoft.com/office/powerpoint/2010/main" val="493224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A080955-B1DF-4179-BF1B-1778204ED593}" type="slidenum">
              <a:rPr lang="en-US" smtClean="0"/>
              <a:t>19</a:t>
            </a:fld>
            <a:endParaRPr lang="en-US"/>
          </a:p>
        </p:txBody>
      </p:sp>
    </p:spTree>
    <p:extLst>
      <p:ext uri="{BB962C8B-B14F-4D97-AF65-F5344CB8AC3E}">
        <p14:creationId xmlns:p14="http://schemas.microsoft.com/office/powerpoint/2010/main" val="1203999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080955-B1DF-4179-BF1B-1778204ED593}" type="slidenum">
              <a:rPr lang="en-US" smtClean="0"/>
              <a:t>2</a:t>
            </a:fld>
            <a:endParaRPr lang="en-US"/>
          </a:p>
        </p:txBody>
      </p:sp>
    </p:spTree>
    <p:extLst>
      <p:ext uri="{BB962C8B-B14F-4D97-AF65-F5344CB8AC3E}">
        <p14:creationId xmlns:p14="http://schemas.microsoft.com/office/powerpoint/2010/main" val="3651418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080955-B1DF-4179-BF1B-1778204ED593}" type="slidenum">
              <a:rPr lang="en-US" smtClean="0"/>
              <a:t>20</a:t>
            </a:fld>
            <a:endParaRPr lang="en-US"/>
          </a:p>
        </p:txBody>
      </p:sp>
    </p:spTree>
    <p:extLst>
      <p:ext uri="{BB962C8B-B14F-4D97-AF65-F5344CB8AC3E}">
        <p14:creationId xmlns:p14="http://schemas.microsoft.com/office/powerpoint/2010/main" val="4045489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80955-B1DF-4179-BF1B-1778204ED593}" type="slidenum">
              <a:rPr lang="en-US" smtClean="0"/>
              <a:t>21</a:t>
            </a:fld>
            <a:endParaRPr lang="en-US"/>
          </a:p>
        </p:txBody>
      </p:sp>
    </p:spTree>
    <p:extLst>
      <p:ext uri="{BB962C8B-B14F-4D97-AF65-F5344CB8AC3E}">
        <p14:creationId xmlns:p14="http://schemas.microsoft.com/office/powerpoint/2010/main" val="1676485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80955-B1DF-4179-BF1B-1778204ED593}" type="slidenum">
              <a:rPr lang="en-US" smtClean="0"/>
              <a:t>22</a:t>
            </a:fld>
            <a:endParaRPr lang="en-US"/>
          </a:p>
        </p:txBody>
      </p:sp>
    </p:spTree>
    <p:extLst>
      <p:ext uri="{BB962C8B-B14F-4D97-AF65-F5344CB8AC3E}">
        <p14:creationId xmlns:p14="http://schemas.microsoft.com/office/powerpoint/2010/main" val="1315451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080955-B1DF-4179-BF1B-1778204ED593}" type="slidenum">
              <a:rPr lang="en-US" smtClean="0"/>
              <a:t>23</a:t>
            </a:fld>
            <a:endParaRPr lang="en-US"/>
          </a:p>
        </p:txBody>
      </p:sp>
    </p:spTree>
    <p:extLst>
      <p:ext uri="{BB962C8B-B14F-4D97-AF65-F5344CB8AC3E}">
        <p14:creationId xmlns:p14="http://schemas.microsoft.com/office/powerpoint/2010/main" val="2158289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080955-B1DF-4179-BF1B-1778204ED593}" type="slidenum">
              <a:rPr lang="en-US" smtClean="0"/>
              <a:t>24</a:t>
            </a:fld>
            <a:endParaRPr lang="en-US"/>
          </a:p>
        </p:txBody>
      </p:sp>
    </p:spTree>
    <p:extLst>
      <p:ext uri="{BB962C8B-B14F-4D97-AF65-F5344CB8AC3E}">
        <p14:creationId xmlns:p14="http://schemas.microsoft.com/office/powerpoint/2010/main" val="13598202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80955-B1DF-4179-BF1B-1778204ED593}" type="slidenum">
              <a:rPr lang="en-US" smtClean="0"/>
              <a:t>25</a:t>
            </a:fld>
            <a:endParaRPr lang="en-US"/>
          </a:p>
        </p:txBody>
      </p:sp>
    </p:spTree>
    <p:extLst>
      <p:ext uri="{BB962C8B-B14F-4D97-AF65-F5344CB8AC3E}">
        <p14:creationId xmlns:p14="http://schemas.microsoft.com/office/powerpoint/2010/main" val="2464267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080955-B1DF-4179-BF1B-1778204ED593}" type="slidenum">
              <a:rPr lang="en-US" smtClean="0"/>
              <a:t>26</a:t>
            </a:fld>
            <a:endParaRPr lang="en-US"/>
          </a:p>
        </p:txBody>
      </p:sp>
    </p:spTree>
    <p:extLst>
      <p:ext uri="{BB962C8B-B14F-4D97-AF65-F5344CB8AC3E}">
        <p14:creationId xmlns:p14="http://schemas.microsoft.com/office/powerpoint/2010/main" val="4290578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F3ACD9-3901-4443-B3F5-470BCBC2B30D}" type="slidenum">
              <a:rPr lang="en-US" smtClean="0"/>
              <a:t>27</a:t>
            </a:fld>
            <a:endParaRPr lang="en-US"/>
          </a:p>
        </p:txBody>
      </p:sp>
    </p:spTree>
    <p:extLst>
      <p:ext uri="{BB962C8B-B14F-4D97-AF65-F5344CB8AC3E}">
        <p14:creationId xmlns:p14="http://schemas.microsoft.com/office/powerpoint/2010/main" val="3084301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080955-B1DF-4179-BF1B-1778204ED593}" type="slidenum">
              <a:rPr lang="en-US" smtClean="0"/>
              <a:t>28</a:t>
            </a:fld>
            <a:endParaRPr lang="en-US"/>
          </a:p>
        </p:txBody>
      </p:sp>
    </p:spTree>
    <p:extLst>
      <p:ext uri="{BB962C8B-B14F-4D97-AF65-F5344CB8AC3E}">
        <p14:creationId xmlns:p14="http://schemas.microsoft.com/office/powerpoint/2010/main" val="1322821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080955-B1DF-4179-BF1B-1778204ED593}" type="slidenum">
              <a:rPr lang="en-US" smtClean="0"/>
              <a:t>29</a:t>
            </a:fld>
            <a:endParaRPr lang="en-US"/>
          </a:p>
        </p:txBody>
      </p:sp>
    </p:spTree>
    <p:extLst>
      <p:ext uri="{BB962C8B-B14F-4D97-AF65-F5344CB8AC3E}">
        <p14:creationId xmlns:p14="http://schemas.microsoft.com/office/powerpoint/2010/main" val="1856993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080955-B1DF-4179-BF1B-1778204ED593}" type="slidenum">
              <a:rPr lang="en-US" smtClean="0"/>
              <a:t>3</a:t>
            </a:fld>
            <a:endParaRPr lang="en-US"/>
          </a:p>
        </p:txBody>
      </p:sp>
    </p:spTree>
    <p:extLst>
      <p:ext uri="{BB962C8B-B14F-4D97-AF65-F5344CB8AC3E}">
        <p14:creationId xmlns:p14="http://schemas.microsoft.com/office/powerpoint/2010/main" val="2800164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080955-B1DF-4179-BF1B-1778204ED593}" type="slidenum">
              <a:rPr lang="en-US" smtClean="0"/>
              <a:t>30</a:t>
            </a:fld>
            <a:endParaRPr lang="en-US"/>
          </a:p>
        </p:txBody>
      </p:sp>
    </p:spTree>
    <p:extLst>
      <p:ext uri="{BB962C8B-B14F-4D97-AF65-F5344CB8AC3E}">
        <p14:creationId xmlns:p14="http://schemas.microsoft.com/office/powerpoint/2010/main" val="29961364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080955-B1DF-4179-BF1B-1778204ED593}" type="slidenum">
              <a:rPr lang="en-US" smtClean="0"/>
              <a:t>31</a:t>
            </a:fld>
            <a:endParaRPr lang="en-US"/>
          </a:p>
        </p:txBody>
      </p:sp>
    </p:spTree>
    <p:extLst>
      <p:ext uri="{BB962C8B-B14F-4D97-AF65-F5344CB8AC3E}">
        <p14:creationId xmlns:p14="http://schemas.microsoft.com/office/powerpoint/2010/main" val="41329961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80955-B1DF-4179-BF1B-1778204ED593}" type="slidenum">
              <a:rPr lang="en-US" smtClean="0"/>
              <a:t>32</a:t>
            </a:fld>
            <a:endParaRPr lang="en-US"/>
          </a:p>
        </p:txBody>
      </p:sp>
    </p:spTree>
    <p:extLst>
      <p:ext uri="{BB962C8B-B14F-4D97-AF65-F5344CB8AC3E}">
        <p14:creationId xmlns:p14="http://schemas.microsoft.com/office/powerpoint/2010/main" val="12908926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080955-B1DF-4179-BF1B-1778204ED593}" type="slidenum">
              <a:rPr lang="en-US" smtClean="0"/>
              <a:t>33</a:t>
            </a:fld>
            <a:endParaRPr lang="en-US"/>
          </a:p>
        </p:txBody>
      </p:sp>
    </p:spTree>
    <p:extLst>
      <p:ext uri="{BB962C8B-B14F-4D97-AF65-F5344CB8AC3E}">
        <p14:creationId xmlns:p14="http://schemas.microsoft.com/office/powerpoint/2010/main" val="8693727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80955-B1DF-4179-BF1B-1778204ED593}" type="slidenum">
              <a:rPr lang="en-US" smtClean="0"/>
              <a:t>34</a:t>
            </a:fld>
            <a:endParaRPr lang="en-US"/>
          </a:p>
        </p:txBody>
      </p:sp>
    </p:spTree>
    <p:extLst>
      <p:ext uri="{BB962C8B-B14F-4D97-AF65-F5344CB8AC3E}">
        <p14:creationId xmlns:p14="http://schemas.microsoft.com/office/powerpoint/2010/main" val="16713640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080955-B1DF-4179-BF1B-1778204ED593}" type="slidenum">
              <a:rPr lang="en-US" smtClean="0"/>
              <a:t>35</a:t>
            </a:fld>
            <a:endParaRPr lang="en-US"/>
          </a:p>
        </p:txBody>
      </p:sp>
    </p:spTree>
    <p:extLst>
      <p:ext uri="{BB962C8B-B14F-4D97-AF65-F5344CB8AC3E}">
        <p14:creationId xmlns:p14="http://schemas.microsoft.com/office/powerpoint/2010/main" val="31592202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080955-B1DF-4179-BF1B-1778204ED593}" type="slidenum">
              <a:rPr lang="en-US" smtClean="0"/>
              <a:t>36</a:t>
            </a:fld>
            <a:endParaRPr lang="en-US"/>
          </a:p>
        </p:txBody>
      </p:sp>
    </p:spTree>
    <p:extLst>
      <p:ext uri="{BB962C8B-B14F-4D97-AF65-F5344CB8AC3E}">
        <p14:creationId xmlns:p14="http://schemas.microsoft.com/office/powerpoint/2010/main" val="12410782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080955-B1DF-4179-BF1B-1778204ED593}" type="slidenum">
              <a:rPr lang="en-US" smtClean="0"/>
              <a:t>37</a:t>
            </a:fld>
            <a:endParaRPr lang="en-US"/>
          </a:p>
        </p:txBody>
      </p:sp>
    </p:spTree>
    <p:extLst>
      <p:ext uri="{BB962C8B-B14F-4D97-AF65-F5344CB8AC3E}">
        <p14:creationId xmlns:p14="http://schemas.microsoft.com/office/powerpoint/2010/main" val="1328733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F3ACD9-3901-4443-B3F5-470BCBC2B30D}" type="slidenum">
              <a:rPr kumimoji="0" lang="en-US" sz="1200" b="0" i="0" u="none" strike="noStrike" kern="1200" cap="none" spc="0" normalizeH="0" baseline="0" noProof="0" smtClean="0">
                <a:ln>
                  <a:noFill/>
                </a:ln>
                <a:solidFill>
                  <a:prstClr val="black"/>
                </a:solidFill>
                <a:effectLst/>
                <a:uLnTx/>
                <a:uFillTx/>
                <a:latin typeface="Tw Cen MT"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Tw Cen MT" panose="020F0502020204030204"/>
              <a:ea typeface="+mn-ea"/>
              <a:cs typeface="+mn-cs"/>
            </a:endParaRPr>
          </a:p>
        </p:txBody>
      </p:sp>
    </p:spTree>
    <p:extLst>
      <p:ext uri="{BB962C8B-B14F-4D97-AF65-F5344CB8AC3E}">
        <p14:creationId xmlns:p14="http://schemas.microsoft.com/office/powerpoint/2010/main" val="20087527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80955-B1DF-4179-BF1B-1778204ED593}" type="slidenum">
              <a:rPr lang="en-US" smtClean="0"/>
              <a:t>39</a:t>
            </a:fld>
            <a:endParaRPr lang="en-US"/>
          </a:p>
        </p:txBody>
      </p:sp>
    </p:spTree>
    <p:extLst>
      <p:ext uri="{BB962C8B-B14F-4D97-AF65-F5344CB8AC3E}">
        <p14:creationId xmlns:p14="http://schemas.microsoft.com/office/powerpoint/2010/main" val="3287876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F3ACD9-3901-4443-B3F5-470BCBC2B30D}" type="slidenum">
              <a:rPr kumimoji="0" lang="en-US" sz="1200" b="0" i="0" u="none" strike="noStrike" kern="1200" cap="none" spc="0" normalizeH="0" baseline="0" noProof="0" smtClean="0">
                <a:ln>
                  <a:noFill/>
                </a:ln>
                <a:solidFill>
                  <a:prstClr val="black"/>
                </a:solidFill>
                <a:effectLst/>
                <a:uLnTx/>
                <a:uFillTx/>
                <a:latin typeface="Tw Cen MT"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Tw Cen MT" panose="020F0502020204030204"/>
              <a:ea typeface="+mn-ea"/>
              <a:cs typeface="+mn-cs"/>
            </a:endParaRPr>
          </a:p>
        </p:txBody>
      </p:sp>
    </p:spTree>
    <p:extLst>
      <p:ext uri="{BB962C8B-B14F-4D97-AF65-F5344CB8AC3E}">
        <p14:creationId xmlns:p14="http://schemas.microsoft.com/office/powerpoint/2010/main" val="20087527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080955-B1DF-4179-BF1B-1778204ED593}" type="slidenum">
              <a:rPr lang="en-US" smtClean="0"/>
              <a:t>40</a:t>
            </a:fld>
            <a:endParaRPr lang="en-US"/>
          </a:p>
        </p:txBody>
      </p:sp>
    </p:spTree>
    <p:extLst>
      <p:ext uri="{BB962C8B-B14F-4D97-AF65-F5344CB8AC3E}">
        <p14:creationId xmlns:p14="http://schemas.microsoft.com/office/powerpoint/2010/main" val="8396000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A080955-B1DF-4179-BF1B-1778204ED593}" type="slidenum">
              <a:rPr lang="en-US" smtClean="0"/>
              <a:t>41</a:t>
            </a:fld>
            <a:endParaRPr lang="en-US"/>
          </a:p>
        </p:txBody>
      </p:sp>
    </p:spTree>
    <p:extLst>
      <p:ext uri="{BB962C8B-B14F-4D97-AF65-F5344CB8AC3E}">
        <p14:creationId xmlns:p14="http://schemas.microsoft.com/office/powerpoint/2010/main" val="4306639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080955-B1DF-4179-BF1B-1778204ED593}" type="slidenum">
              <a:rPr lang="en-US" smtClean="0"/>
              <a:t>42</a:t>
            </a:fld>
            <a:endParaRPr lang="en-US"/>
          </a:p>
        </p:txBody>
      </p:sp>
    </p:spTree>
    <p:extLst>
      <p:ext uri="{BB962C8B-B14F-4D97-AF65-F5344CB8AC3E}">
        <p14:creationId xmlns:p14="http://schemas.microsoft.com/office/powerpoint/2010/main" val="190453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080955-B1DF-4179-BF1B-1778204ED593}" type="slidenum">
              <a:rPr lang="en-US" smtClean="0"/>
              <a:t>43</a:t>
            </a:fld>
            <a:endParaRPr lang="en-US"/>
          </a:p>
        </p:txBody>
      </p:sp>
    </p:spTree>
    <p:extLst>
      <p:ext uri="{BB962C8B-B14F-4D97-AF65-F5344CB8AC3E}">
        <p14:creationId xmlns:p14="http://schemas.microsoft.com/office/powerpoint/2010/main" val="12039792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Hodgkinson-Williams, C. &amp; </a:t>
            </a:r>
            <a:r>
              <a:rPr lang="en-US" dirty="0" err="1"/>
              <a:t>Arinto</a:t>
            </a:r>
            <a:r>
              <a:rPr lang="en-US" dirty="0"/>
              <a:t>, P. B. (2017). Adoption and impact of OER in the Global South. Cape Town &amp; Ottawa: African Minds, International Development Research Centre &amp; Research on Open Educational Resources. DOI: 10.5281/zenodo.1005330</a:t>
            </a:r>
          </a:p>
          <a:p>
            <a:r>
              <a:rPr lang="en-US" dirty="0">
                <a:solidFill>
                  <a:srgbClr val="FF0000"/>
                </a:solidFill>
              </a:rPr>
              <a:t>https://idl-bnc-idrc.dspacedirect.org/bitstream/handle/10625/56823/IDL-56823.pdf </a:t>
            </a:r>
          </a:p>
          <a:p>
            <a:endParaRPr lang="en-US" dirty="0"/>
          </a:p>
        </p:txBody>
      </p:sp>
      <p:sp>
        <p:nvSpPr>
          <p:cNvPr id="4" name="Slide Number Placeholder 3"/>
          <p:cNvSpPr>
            <a:spLocks noGrp="1"/>
          </p:cNvSpPr>
          <p:nvPr>
            <p:ph type="sldNum" sz="quarter" idx="5"/>
          </p:nvPr>
        </p:nvSpPr>
        <p:spPr/>
        <p:txBody>
          <a:bodyPr/>
          <a:lstStyle/>
          <a:p>
            <a:fld id="{CA080955-B1DF-4179-BF1B-1778204ED593}" type="slidenum">
              <a:rPr lang="en-US" smtClean="0"/>
              <a:t>44</a:t>
            </a:fld>
            <a:endParaRPr lang="en-US"/>
          </a:p>
        </p:txBody>
      </p:sp>
    </p:spTree>
    <p:extLst>
      <p:ext uri="{BB962C8B-B14F-4D97-AF65-F5344CB8AC3E}">
        <p14:creationId xmlns:p14="http://schemas.microsoft.com/office/powerpoint/2010/main" val="10261677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Cronin, C., &amp; </a:t>
            </a:r>
            <a:r>
              <a:rPr lang="en-US" sz="1200" b="0" i="0" kern="1200" dirty="0" err="1">
                <a:solidFill>
                  <a:schemeClr val="tx1"/>
                </a:solidFill>
                <a:effectLst/>
                <a:latin typeface="+mn-lt"/>
                <a:ea typeface="+mn-ea"/>
                <a:cs typeface="+mn-cs"/>
              </a:rPr>
              <a:t>MacLaren</a:t>
            </a:r>
            <a:r>
              <a:rPr lang="en-US" sz="1200" b="0" i="0" kern="1200" dirty="0">
                <a:solidFill>
                  <a:schemeClr val="tx1"/>
                </a:solidFill>
                <a:effectLst/>
                <a:latin typeface="+mn-lt"/>
                <a:ea typeface="+mn-ea"/>
                <a:cs typeface="+mn-cs"/>
              </a:rPr>
              <a:t>, I. (2018). Conceptualising OEP: A review of theoretical and empirical literature in Open Educational Practices. </a:t>
            </a:r>
            <a:r>
              <a:rPr lang="en-US" sz="1200" b="0" i="1" kern="1200" dirty="0">
                <a:solidFill>
                  <a:schemeClr val="tx1"/>
                </a:solidFill>
                <a:effectLst/>
                <a:latin typeface="+mn-lt"/>
                <a:ea typeface="+mn-ea"/>
                <a:cs typeface="+mn-cs"/>
              </a:rPr>
              <a:t>Open Praxis, 10</a:t>
            </a:r>
            <a:r>
              <a:rPr lang="en-US" sz="1200" b="0" i="0" kern="1200" dirty="0">
                <a:solidFill>
                  <a:schemeClr val="tx1"/>
                </a:solidFill>
                <a:effectLst/>
                <a:latin typeface="+mn-lt"/>
                <a:ea typeface="+mn-ea"/>
                <a:cs typeface="+mn-cs"/>
              </a:rPr>
              <a:t>(2), 127-143. </a:t>
            </a:r>
            <a:r>
              <a:rPr lang="en-US" sz="1200" b="0" i="0" kern="1200" dirty="0" err="1">
                <a:solidFill>
                  <a:schemeClr val="tx1"/>
                </a:solidFill>
                <a:effectLst/>
                <a:latin typeface="+mn-lt"/>
                <a:ea typeface="+mn-ea"/>
                <a:cs typeface="+mn-cs"/>
              </a:rPr>
              <a:t>doi:</a:t>
            </a:r>
            <a:r>
              <a:rPr lang="en-US" sz="1200" b="0" i="0" u="none" strike="noStrike" kern="1200" dirty="0" err="1">
                <a:solidFill>
                  <a:schemeClr val="tx1"/>
                </a:solidFill>
                <a:effectLst/>
                <a:latin typeface="+mn-lt"/>
                <a:ea typeface="+mn-ea"/>
                <a:cs typeface="+mn-cs"/>
                <a:hlinkClick r:id="rId3"/>
              </a:rPr>
              <a:t>http</a:t>
            </a:r>
            <a:r>
              <a:rPr lang="en-US" sz="1200" b="0" i="0" u="none" strike="noStrike" kern="1200" dirty="0">
                <a:solidFill>
                  <a:schemeClr val="tx1"/>
                </a:solidFill>
                <a:effectLst/>
                <a:latin typeface="+mn-lt"/>
                <a:ea typeface="+mn-ea"/>
                <a:cs typeface="+mn-cs"/>
                <a:hlinkClick r:id="rId3"/>
              </a:rPr>
              <a:t>://dx.doi.org/10.5944/openpraxis.10.2.825</a:t>
            </a:r>
            <a:endParaRPr lang="en-US" sz="1200" b="0" i="0" u="none" strike="noStrike" kern="1200" dirty="0">
              <a:solidFill>
                <a:schemeClr val="tx1"/>
              </a:solidFill>
              <a:effectLst/>
              <a:latin typeface="+mn-lt"/>
              <a:ea typeface="+mn-ea"/>
              <a:cs typeface="+mn-cs"/>
            </a:endParaRPr>
          </a:p>
          <a:p>
            <a:r>
              <a:rPr lang="en-US" dirty="0"/>
              <a:t>https://www.openpraxis.org/index.php/OpenPraxis/article/view/825/446</a:t>
            </a:r>
          </a:p>
        </p:txBody>
      </p:sp>
      <p:sp>
        <p:nvSpPr>
          <p:cNvPr id="4" name="Slide Number Placeholder 3"/>
          <p:cNvSpPr>
            <a:spLocks noGrp="1"/>
          </p:cNvSpPr>
          <p:nvPr>
            <p:ph type="sldNum" sz="quarter" idx="5"/>
          </p:nvPr>
        </p:nvSpPr>
        <p:spPr/>
        <p:txBody>
          <a:bodyPr/>
          <a:lstStyle/>
          <a:p>
            <a:fld id="{CA080955-B1DF-4179-BF1B-1778204ED593}" type="slidenum">
              <a:rPr lang="en-US" smtClean="0"/>
              <a:t>45</a:t>
            </a:fld>
            <a:endParaRPr lang="en-US"/>
          </a:p>
        </p:txBody>
      </p:sp>
    </p:spTree>
    <p:extLst>
      <p:ext uri="{BB962C8B-B14F-4D97-AF65-F5344CB8AC3E}">
        <p14:creationId xmlns:p14="http://schemas.microsoft.com/office/powerpoint/2010/main" val="30548918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a:solidFill>
                  <a:schemeClr val="tx1"/>
                </a:solidFill>
                <a:latin typeface="+mn-lt"/>
                <a:ea typeface="+mn-ea"/>
                <a:cs typeface="+mn-cs"/>
              </a:rPr>
              <a:t>Jhangiani</a:t>
            </a:r>
            <a:r>
              <a:rPr lang="en-US" sz="1200" b="0" i="0" u="none" strike="noStrike" kern="1200" baseline="0" dirty="0">
                <a:solidFill>
                  <a:schemeClr val="tx1"/>
                </a:solidFill>
                <a:latin typeface="+mn-lt"/>
                <a:ea typeface="+mn-ea"/>
                <a:cs typeface="+mn-cs"/>
              </a:rPr>
              <a:t>, R. S., Dastur, F. N., Le Grand, R., &amp; Penner, K. (2018). As Good or Better than Commercial Textbooks: Students’</a:t>
            </a:r>
          </a:p>
          <a:p>
            <a:r>
              <a:rPr lang="en-US" sz="1200" b="0" i="0" u="none" strike="noStrike" kern="1200" baseline="0" dirty="0">
                <a:solidFill>
                  <a:schemeClr val="tx1"/>
                </a:solidFill>
                <a:latin typeface="+mn-lt"/>
                <a:ea typeface="+mn-ea"/>
                <a:cs typeface="+mn-cs"/>
              </a:rPr>
              <a:t>Perceptions and Outcomes from Using Open Digital and Open Print </a:t>
            </a:r>
            <a:r>
              <a:rPr lang="en-US" sz="1200" b="0" i="0" u="none" strike="noStrike" kern="1200" baseline="0" dirty="0" err="1">
                <a:solidFill>
                  <a:schemeClr val="tx1"/>
                </a:solidFill>
                <a:latin typeface="+mn-lt"/>
                <a:ea typeface="+mn-ea"/>
                <a:cs typeface="+mn-cs"/>
              </a:rPr>
              <a:t>Textbooks.</a:t>
            </a:r>
            <a:r>
              <a:rPr lang="en-US" sz="1200" b="0" i="1" u="none" strike="noStrike" kern="1200" baseline="0" dirty="0" err="1">
                <a:solidFill>
                  <a:schemeClr val="tx1"/>
                </a:solidFill>
                <a:latin typeface="+mn-lt"/>
                <a:ea typeface="+mn-ea"/>
                <a:cs typeface="+mn-cs"/>
              </a:rPr>
              <a:t>The</a:t>
            </a:r>
            <a:r>
              <a:rPr lang="en-US" sz="1200" b="0" i="1" u="none" strike="noStrike" kern="1200" baseline="0" dirty="0">
                <a:solidFill>
                  <a:schemeClr val="tx1"/>
                </a:solidFill>
                <a:latin typeface="+mn-lt"/>
                <a:ea typeface="+mn-ea"/>
                <a:cs typeface="+mn-cs"/>
              </a:rPr>
              <a:t> Canadian Journal for the Scholarship of Teaching</a:t>
            </a:r>
          </a:p>
          <a:p>
            <a:r>
              <a:rPr lang="en-US" sz="1200" b="0" i="1" u="none" strike="noStrike" kern="1200" baseline="0" dirty="0">
                <a:solidFill>
                  <a:schemeClr val="tx1"/>
                </a:solidFill>
                <a:latin typeface="+mn-lt"/>
                <a:ea typeface="+mn-ea"/>
                <a:cs typeface="+mn-cs"/>
              </a:rPr>
              <a:t>and Learning, 9 </a:t>
            </a:r>
            <a:r>
              <a:rPr lang="en-US" sz="1200" b="0" i="0" u="none" strike="noStrike" kern="1200" baseline="0" dirty="0">
                <a:solidFill>
                  <a:schemeClr val="tx1"/>
                </a:solidFill>
                <a:latin typeface="+mn-lt"/>
                <a:ea typeface="+mn-ea"/>
                <a:cs typeface="+mn-cs"/>
              </a:rPr>
              <a:t>(1). https://doi.org/10.5206/cjsotl-rcacea.2018.1.5</a:t>
            </a:r>
            <a:endParaRPr lang="en-US" dirty="0"/>
          </a:p>
        </p:txBody>
      </p:sp>
      <p:sp>
        <p:nvSpPr>
          <p:cNvPr id="4" name="Slide Number Placeholder 3"/>
          <p:cNvSpPr>
            <a:spLocks noGrp="1"/>
          </p:cNvSpPr>
          <p:nvPr>
            <p:ph type="sldNum" sz="quarter" idx="5"/>
          </p:nvPr>
        </p:nvSpPr>
        <p:spPr/>
        <p:txBody>
          <a:bodyPr/>
          <a:lstStyle/>
          <a:p>
            <a:fld id="{CA080955-B1DF-4179-BF1B-1778204ED593}" type="slidenum">
              <a:rPr lang="en-US" smtClean="0"/>
              <a:t>46</a:t>
            </a:fld>
            <a:endParaRPr lang="en-US"/>
          </a:p>
        </p:txBody>
      </p:sp>
    </p:spTree>
    <p:extLst>
      <p:ext uri="{BB962C8B-B14F-4D97-AF65-F5344CB8AC3E}">
        <p14:creationId xmlns:p14="http://schemas.microsoft.com/office/powerpoint/2010/main" val="31646925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Toledo Hernández, A., Botero, C., &amp; Guzmán, L. (2014). Public Expenditure in Education in Latin America. Recommendations to Serve the Purposes of the Paris Open Educational Resources Declaration. </a:t>
            </a:r>
            <a:r>
              <a:rPr lang="en-US" sz="1200" b="0" i="1" kern="1200" dirty="0">
                <a:solidFill>
                  <a:schemeClr val="tx1"/>
                </a:solidFill>
                <a:effectLst/>
                <a:latin typeface="+mn-lt"/>
                <a:ea typeface="+mn-ea"/>
                <a:cs typeface="+mn-cs"/>
              </a:rPr>
              <a:t>Open Praxis, 6</a:t>
            </a:r>
            <a:r>
              <a:rPr lang="en-US" sz="1200" b="0" i="0" kern="1200" dirty="0">
                <a:solidFill>
                  <a:schemeClr val="tx1"/>
                </a:solidFill>
                <a:effectLst/>
                <a:latin typeface="+mn-lt"/>
                <a:ea typeface="+mn-ea"/>
                <a:cs typeface="+mn-cs"/>
              </a:rPr>
              <a:t>(2), 103-113. </a:t>
            </a:r>
            <a:r>
              <a:rPr lang="en-US" sz="1200" b="0" i="0" kern="1200" dirty="0" err="1">
                <a:solidFill>
                  <a:schemeClr val="tx1"/>
                </a:solidFill>
                <a:effectLst/>
                <a:latin typeface="+mn-lt"/>
                <a:ea typeface="+mn-ea"/>
                <a:cs typeface="+mn-cs"/>
              </a:rPr>
              <a:t>doi:</a:t>
            </a:r>
            <a:r>
              <a:rPr lang="en-US" sz="1200" b="0" i="0" u="none" strike="noStrike" kern="1200" dirty="0" err="1">
                <a:solidFill>
                  <a:schemeClr val="tx1"/>
                </a:solidFill>
                <a:effectLst/>
                <a:latin typeface="+mn-lt"/>
                <a:ea typeface="+mn-ea"/>
                <a:cs typeface="+mn-cs"/>
                <a:hlinkClick r:id="rId3"/>
              </a:rPr>
              <a:t>http</a:t>
            </a:r>
            <a:r>
              <a:rPr lang="en-US" sz="1200" b="0" i="0" u="none" strike="noStrike" kern="1200" dirty="0">
                <a:solidFill>
                  <a:schemeClr val="tx1"/>
                </a:solidFill>
                <a:effectLst/>
                <a:latin typeface="+mn-lt"/>
                <a:ea typeface="+mn-ea"/>
                <a:cs typeface="+mn-cs"/>
                <a:hlinkClick r:id="rId3"/>
              </a:rPr>
              <a:t>://dx.doi.org/10.5944/openpraxis.6.2.119</a:t>
            </a:r>
            <a:endParaRPr lang="en-US" dirty="0"/>
          </a:p>
        </p:txBody>
      </p:sp>
      <p:sp>
        <p:nvSpPr>
          <p:cNvPr id="4" name="Slide Number Placeholder 3"/>
          <p:cNvSpPr>
            <a:spLocks noGrp="1"/>
          </p:cNvSpPr>
          <p:nvPr>
            <p:ph type="sldNum" sz="quarter" idx="5"/>
          </p:nvPr>
        </p:nvSpPr>
        <p:spPr/>
        <p:txBody>
          <a:bodyPr/>
          <a:lstStyle/>
          <a:p>
            <a:fld id="{CA080955-B1DF-4179-BF1B-1778204ED593}" type="slidenum">
              <a:rPr lang="en-US" smtClean="0"/>
              <a:t>47</a:t>
            </a:fld>
            <a:endParaRPr lang="en-US"/>
          </a:p>
        </p:txBody>
      </p:sp>
    </p:spTree>
    <p:extLst>
      <p:ext uri="{BB962C8B-B14F-4D97-AF65-F5344CB8AC3E}">
        <p14:creationId xmlns:p14="http://schemas.microsoft.com/office/powerpoint/2010/main" val="11697316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Dos Santos, A. I., </a:t>
            </a:r>
            <a:r>
              <a:rPr lang="en-US" dirty="0" err="1"/>
              <a:t>Nascimbeni</a:t>
            </a:r>
            <a:r>
              <a:rPr lang="en-US" dirty="0"/>
              <a:t>, F., </a:t>
            </a:r>
            <a:r>
              <a:rPr lang="en-US" dirty="0" err="1"/>
              <a:t>Bacsich</a:t>
            </a:r>
            <a:r>
              <a:rPr lang="en-US" dirty="0"/>
              <a:t>, P., Atenas, J., </a:t>
            </a:r>
            <a:r>
              <a:rPr lang="en-US" dirty="0" err="1"/>
              <a:t>Aceto</a:t>
            </a:r>
            <a:r>
              <a:rPr lang="en-US" dirty="0"/>
              <a:t>, S., Burgos, D., &amp; </a:t>
            </a:r>
            <a:r>
              <a:rPr lang="en-US" dirty="0" err="1"/>
              <a:t>Punie</a:t>
            </a:r>
            <a:r>
              <a:rPr lang="en-US" dirty="0"/>
              <a:t>, Y. (2017). Policy Approaches to Open Education: Case Studies from 28 EU Member States (</a:t>
            </a:r>
            <a:r>
              <a:rPr lang="en-US" dirty="0" err="1"/>
              <a:t>OpenEdu</a:t>
            </a:r>
            <a:r>
              <a:rPr lang="en-US" dirty="0"/>
              <a:t> Policies). </a:t>
            </a:r>
            <a:r>
              <a:rPr lang="en-US"/>
              <a:t>Retrieved from http</a:t>
            </a:r>
            <a:r>
              <a:rPr lang="en-US" dirty="0"/>
              <a:t>://publications.jrc.ec.europa.eu/repository/bitstream/JRC107713/jrc107713_jrc107713_policy_approaches_to_open_education.pdf</a:t>
            </a:r>
          </a:p>
        </p:txBody>
      </p:sp>
      <p:sp>
        <p:nvSpPr>
          <p:cNvPr id="4" name="Slide Number Placeholder 3"/>
          <p:cNvSpPr>
            <a:spLocks noGrp="1"/>
          </p:cNvSpPr>
          <p:nvPr>
            <p:ph type="sldNum" sz="quarter" idx="5"/>
          </p:nvPr>
        </p:nvSpPr>
        <p:spPr/>
        <p:txBody>
          <a:bodyPr/>
          <a:lstStyle/>
          <a:p>
            <a:fld id="{CA080955-B1DF-4179-BF1B-1778204ED593}" type="slidenum">
              <a:rPr lang="en-US" smtClean="0"/>
              <a:t>48</a:t>
            </a:fld>
            <a:endParaRPr lang="en-US"/>
          </a:p>
        </p:txBody>
      </p:sp>
    </p:spTree>
    <p:extLst>
      <p:ext uri="{BB962C8B-B14F-4D97-AF65-F5344CB8AC3E}">
        <p14:creationId xmlns:p14="http://schemas.microsoft.com/office/powerpoint/2010/main" val="19962391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Bali and </a:t>
            </a:r>
            <a:r>
              <a:rPr lang="en-US" sz="1200" b="0" i="0" u="none" strike="noStrike" kern="1200" baseline="0" dirty="0" err="1">
                <a:solidFill>
                  <a:schemeClr val="tx1"/>
                </a:solidFill>
                <a:latin typeface="+mn-lt"/>
                <a:ea typeface="+mn-ea"/>
                <a:cs typeface="+mn-cs"/>
              </a:rPr>
              <a:t>Caines</a:t>
            </a:r>
            <a:r>
              <a:rPr lang="en-US" sz="1200" b="0" i="0" u="none" strike="noStrike" kern="1200" baseline="0" dirty="0">
                <a:solidFill>
                  <a:schemeClr val="tx1"/>
                </a:solidFill>
                <a:latin typeface="+mn-lt"/>
                <a:ea typeface="+mn-ea"/>
                <a:cs typeface="+mn-cs"/>
              </a:rPr>
              <a:t> International Journal of Educational Technology in Higher Education (2018) 15:46</a:t>
            </a:r>
          </a:p>
          <a:p>
            <a:r>
              <a:rPr lang="en-US" sz="1200" b="0" i="0" u="none" strike="noStrike" kern="1200" baseline="0" dirty="0">
                <a:solidFill>
                  <a:schemeClr val="tx1"/>
                </a:solidFill>
                <a:latin typeface="+mn-lt"/>
                <a:ea typeface="+mn-ea"/>
                <a:cs typeface="+mn-cs"/>
              </a:rPr>
              <a:t>https://doi.org/10.1186/s41239-018-0128-8</a:t>
            </a:r>
            <a:endParaRPr lang="en-US" dirty="0"/>
          </a:p>
        </p:txBody>
      </p:sp>
      <p:sp>
        <p:nvSpPr>
          <p:cNvPr id="4" name="Slide Number Placeholder 3"/>
          <p:cNvSpPr>
            <a:spLocks noGrp="1"/>
          </p:cNvSpPr>
          <p:nvPr>
            <p:ph type="sldNum" sz="quarter" idx="5"/>
          </p:nvPr>
        </p:nvSpPr>
        <p:spPr/>
        <p:txBody>
          <a:bodyPr/>
          <a:lstStyle/>
          <a:p>
            <a:fld id="{CA080955-B1DF-4179-BF1B-1778204ED593}" type="slidenum">
              <a:rPr lang="en-US" smtClean="0"/>
              <a:t>49</a:t>
            </a:fld>
            <a:endParaRPr lang="en-US"/>
          </a:p>
        </p:txBody>
      </p:sp>
    </p:spTree>
    <p:extLst>
      <p:ext uri="{BB962C8B-B14F-4D97-AF65-F5344CB8AC3E}">
        <p14:creationId xmlns:p14="http://schemas.microsoft.com/office/powerpoint/2010/main" val="359468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solidFill>
                <a:srgbClr val="FF0000"/>
              </a:solidFill>
            </a:endParaRPr>
          </a:p>
        </p:txBody>
      </p:sp>
      <p:sp>
        <p:nvSpPr>
          <p:cNvPr id="4" name="Slide Number Placeholder 3"/>
          <p:cNvSpPr>
            <a:spLocks noGrp="1"/>
          </p:cNvSpPr>
          <p:nvPr>
            <p:ph type="sldNum" sz="quarter" idx="10"/>
          </p:nvPr>
        </p:nvSpPr>
        <p:spPr/>
        <p:txBody>
          <a:bodyPr/>
          <a:lstStyle/>
          <a:p>
            <a:fld id="{CA080955-B1DF-4179-BF1B-1778204ED593}" type="slidenum">
              <a:rPr lang="en-US" smtClean="0"/>
              <a:t>5</a:t>
            </a:fld>
            <a:endParaRPr lang="en-US"/>
          </a:p>
        </p:txBody>
      </p:sp>
    </p:spTree>
    <p:extLst>
      <p:ext uri="{BB962C8B-B14F-4D97-AF65-F5344CB8AC3E}">
        <p14:creationId xmlns:p14="http://schemas.microsoft.com/office/powerpoint/2010/main" val="6817905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Pete, J., Mulder, F., &amp; Oliveira </a:t>
            </a:r>
            <a:r>
              <a:rPr lang="en-US" sz="1200" b="0" i="0" kern="1200" dirty="0" err="1">
                <a:solidFill>
                  <a:schemeClr val="tx1"/>
                </a:solidFill>
                <a:effectLst/>
                <a:latin typeface="+mn-lt"/>
                <a:ea typeface="+mn-ea"/>
                <a:cs typeface="+mn-cs"/>
              </a:rPr>
              <a:t>Neto</a:t>
            </a:r>
            <a:r>
              <a:rPr lang="en-US" sz="1200" b="0" i="0" kern="1200" dirty="0">
                <a:solidFill>
                  <a:schemeClr val="tx1"/>
                </a:solidFill>
                <a:effectLst/>
                <a:latin typeface="+mn-lt"/>
                <a:ea typeface="+mn-ea"/>
                <a:cs typeface="+mn-cs"/>
              </a:rPr>
              <a:t>, J. (2017). Differentiation in Access to, and the Use and Sharing of (Open) Educational Resources among Students and Lecturers at Kenyan Universities. </a:t>
            </a:r>
            <a:r>
              <a:rPr lang="en-US" sz="1200" b="0" i="1" kern="1200" dirty="0">
                <a:solidFill>
                  <a:schemeClr val="tx1"/>
                </a:solidFill>
                <a:effectLst/>
                <a:latin typeface="+mn-lt"/>
                <a:ea typeface="+mn-ea"/>
                <a:cs typeface="+mn-cs"/>
              </a:rPr>
              <a:t>Open Praxis, 9</a:t>
            </a:r>
            <a:r>
              <a:rPr lang="en-US" sz="1200" b="0" i="0" kern="1200" dirty="0">
                <a:solidFill>
                  <a:schemeClr val="tx1"/>
                </a:solidFill>
                <a:effectLst/>
                <a:latin typeface="+mn-lt"/>
                <a:ea typeface="+mn-ea"/>
                <a:cs typeface="+mn-cs"/>
              </a:rPr>
              <a:t>(2), 173-194. </a:t>
            </a:r>
            <a:r>
              <a:rPr lang="en-US" sz="1200" b="0" i="0" kern="1200" dirty="0" err="1">
                <a:solidFill>
                  <a:schemeClr val="tx1"/>
                </a:solidFill>
                <a:effectLst/>
                <a:latin typeface="+mn-lt"/>
                <a:ea typeface="+mn-ea"/>
                <a:cs typeface="+mn-cs"/>
              </a:rPr>
              <a:t>doi:</a:t>
            </a:r>
            <a:r>
              <a:rPr lang="en-US" sz="1200" b="0" i="0" u="none" strike="noStrike" kern="1200" dirty="0" err="1">
                <a:solidFill>
                  <a:schemeClr val="tx1"/>
                </a:solidFill>
                <a:effectLst/>
                <a:latin typeface="+mn-lt"/>
                <a:ea typeface="+mn-ea"/>
                <a:cs typeface="+mn-cs"/>
                <a:hlinkClick r:id="rId3"/>
              </a:rPr>
              <a:t>http</a:t>
            </a:r>
            <a:r>
              <a:rPr lang="en-US" sz="1200" b="0" i="0" u="none" strike="noStrike" kern="1200" dirty="0">
                <a:solidFill>
                  <a:schemeClr val="tx1"/>
                </a:solidFill>
                <a:effectLst/>
                <a:latin typeface="+mn-lt"/>
                <a:ea typeface="+mn-ea"/>
                <a:cs typeface="+mn-cs"/>
                <a:hlinkClick r:id="rId3"/>
              </a:rPr>
              <a:t>://dx.doi.org/10.5944/openpraxis.9.2.574</a:t>
            </a:r>
            <a:endParaRPr lang="en-US" dirty="0"/>
          </a:p>
        </p:txBody>
      </p:sp>
      <p:sp>
        <p:nvSpPr>
          <p:cNvPr id="4" name="Slide Number Placeholder 3"/>
          <p:cNvSpPr>
            <a:spLocks noGrp="1"/>
          </p:cNvSpPr>
          <p:nvPr>
            <p:ph type="sldNum" sz="quarter" idx="5"/>
          </p:nvPr>
        </p:nvSpPr>
        <p:spPr/>
        <p:txBody>
          <a:bodyPr/>
          <a:lstStyle/>
          <a:p>
            <a:fld id="{CA080955-B1DF-4179-BF1B-1778204ED593}" type="slidenum">
              <a:rPr lang="en-US" smtClean="0"/>
              <a:t>50</a:t>
            </a:fld>
            <a:endParaRPr lang="en-US"/>
          </a:p>
        </p:txBody>
      </p:sp>
    </p:spTree>
    <p:extLst>
      <p:ext uri="{BB962C8B-B14F-4D97-AF65-F5344CB8AC3E}">
        <p14:creationId xmlns:p14="http://schemas.microsoft.com/office/powerpoint/2010/main" val="27730148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Zagdragchaa</a:t>
            </a:r>
            <a:r>
              <a:rPr lang="en-US" sz="1200" b="0" i="0" kern="1200" dirty="0">
                <a:solidFill>
                  <a:schemeClr val="tx1"/>
                </a:solidFill>
                <a:effectLst/>
                <a:latin typeface="+mn-lt"/>
                <a:ea typeface="+mn-ea"/>
                <a:cs typeface="+mn-cs"/>
              </a:rPr>
              <a:t>, B. &amp; Trotter, H. (2017). Cultural-historical factors influencing OER adoption in Mongolia's higher education sector. In C. Hodgkinson-Williams &amp; P. B. </a:t>
            </a:r>
            <a:r>
              <a:rPr lang="en-US" sz="1200" b="0" i="0" kern="1200" dirty="0" err="1">
                <a:solidFill>
                  <a:schemeClr val="tx1"/>
                </a:solidFill>
                <a:effectLst/>
                <a:latin typeface="+mn-lt"/>
                <a:ea typeface="+mn-ea"/>
                <a:cs typeface="+mn-cs"/>
              </a:rPr>
              <a:t>Arinto</a:t>
            </a:r>
            <a:r>
              <a:rPr lang="en-US" sz="1200" b="0" i="0" kern="1200" dirty="0">
                <a:solidFill>
                  <a:schemeClr val="tx1"/>
                </a:solidFill>
                <a:effectLst/>
                <a:latin typeface="+mn-lt"/>
                <a:ea typeface="+mn-ea"/>
                <a:cs typeface="+mn-cs"/>
              </a:rPr>
              <a:t> (Eds.). Adoption and Impact of OER in the Global South (pp. 389–424). Retrieved from https://doi.org/10.5281/zenodo.599609 Corresponding author: &lt;batbold@npi.mn&gt;</a:t>
            </a:r>
            <a:endParaRPr lang="en-US" dirty="0"/>
          </a:p>
        </p:txBody>
      </p:sp>
      <p:sp>
        <p:nvSpPr>
          <p:cNvPr id="4" name="Slide Number Placeholder 3"/>
          <p:cNvSpPr>
            <a:spLocks noGrp="1"/>
          </p:cNvSpPr>
          <p:nvPr>
            <p:ph type="sldNum" sz="quarter" idx="5"/>
          </p:nvPr>
        </p:nvSpPr>
        <p:spPr/>
        <p:txBody>
          <a:bodyPr/>
          <a:lstStyle/>
          <a:p>
            <a:fld id="{CA080955-B1DF-4179-BF1B-1778204ED593}" type="slidenum">
              <a:rPr lang="en-US" smtClean="0"/>
              <a:t>51</a:t>
            </a:fld>
            <a:endParaRPr lang="en-US"/>
          </a:p>
        </p:txBody>
      </p:sp>
    </p:spTree>
    <p:extLst>
      <p:ext uri="{BB962C8B-B14F-4D97-AF65-F5344CB8AC3E}">
        <p14:creationId xmlns:p14="http://schemas.microsoft.com/office/powerpoint/2010/main" val="5502954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Mishra, S. (2017). Promoting Use and Contribution of Open Educational Resources. Retrieved from http://oasis.col.org/bitstream/handle/11599/2659/2017_Mishra_Promoting-Use-Contribution-of-OER.pdf?sequence=1&amp;isAllowed=y</a:t>
            </a:r>
          </a:p>
        </p:txBody>
      </p:sp>
      <p:sp>
        <p:nvSpPr>
          <p:cNvPr id="4" name="Slide Number Placeholder 3"/>
          <p:cNvSpPr>
            <a:spLocks noGrp="1"/>
          </p:cNvSpPr>
          <p:nvPr>
            <p:ph type="sldNum" sz="quarter" idx="5"/>
          </p:nvPr>
        </p:nvSpPr>
        <p:spPr/>
        <p:txBody>
          <a:bodyPr/>
          <a:lstStyle/>
          <a:p>
            <a:fld id="{CA080955-B1DF-4179-BF1B-1778204ED593}" type="slidenum">
              <a:rPr lang="en-US" smtClean="0"/>
              <a:t>52</a:t>
            </a:fld>
            <a:endParaRPr lang="en-US"/>
          </a:p>
        </p:txBody>
      </p:sp>
    </p:spTree>
    <p:extLst>
      <p:ext uri="{BB962C8B-B14F-4D97-AF65-F5344CB8AC3E}">
        <p14:creationId xmlns:p14="http://schemas.microsoft.com/office/powerpoint/2010/main" val="35467479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Bossu</a:t>
            </a:r>
            <a:r>
              <a:rPr lang="en-US" sz="1200" b="0" i="0" kern="1200" dirty="0">
                <a:solidFill>
                  <a:schemeClr val="tx1"/>
                </a:solidFill>
                <a:effectLst/>
                <a:latin typeface="+mn-lt"/>
                <a:ea typeface="+mn-ea"/>
                <a:cs typeface="+mn-cs"/>
              </a:rPr>
              <a:t>, C., &amp; Stagg, A. (2018). The potential role of Open Educational Practice policy in transforming Australian higher education. </a:t>
            </a:r>
            <a:r>
              <a:rPr lang="en-US" sz="1200" b="0" i="1" kern="1200" dirty="0">
                <a:solidFill>
                  <a:schemeClr val="tx1"/>
                </a:solidFill>
                <a:effectLst/>
                <a:latin typeface="+mn-lt"/>
                <a:ea typeface="+mn-ea"/>
                <a:cs typeface="+mn-cs"/>
              </a:rPr>
              <a:t>Open Praxis, 10</a:t>
            </a:r>
            <a:r>
              <a:rPr lang="en-US" sz="1200" b="0" i="0" kern="1200" dirty="0">
                <a:solidFill>
                  <a:schemeClr val="tx1"/>
                </a:solidFill>
                <a:effectLst/>
                <a:latin typeface="+mn-lt"/>
                <a:ea typeface="+mn-ea"/>
                <a:cs typeface="+mn-cs"/>
              </a:rPr>
              <a:t>(2), 145-157. </a:t>
            </a:r>
            <a:r>
              <a:rPr lang="en-US" sz="1200" b="0" i="0" kern="1200" dirty="0" err="1">
                <a:solidFill>
                  <a:schemeClr val="tx1"/>
                </a:solidFill>
                <a:effectLst/>
                <a:latin typeface="+mn-lt"/>
                <a:ea typeface="+mn-ea"/>
                <a:cs typeface="+mn-cs"/>
              </a:rPr>
              <a:t>doi:</a:t>
            </a:r>
            <a:r>
              <a:rPr lang="en-US" sz="1200" b="0" i="0" u="none" strike="noStrike" kern="1200" dirty="0" err="1">
                <a:solidFill>
                  <a:schemeClr val="tx1"/>
                </a:solidFill>
                <a:effectLst/>
                <a:latin typeface="+mn-lt"/>
                <a:ea typeface="+mn-ea"/>
                <a:cs typeface="+mn-cs"/>
                <a:hlinkClick r:id="rId3"/>
              </a:rPr>
              <a:t>http</a:t>
            </a:r>
            <a:r>
              <a:rPr lang="en-US" sz="1200" b="0" i="0" u="none" strike="noStrike" kern="1200" dirty="0">
                <a:solidFill>
                  <a:schemeClr val="tx1"/>
                </a:solidFill>
                <a:effectLst/>
                <a:latin typeface="+mn-lt"/>
                <a:ea typeface="+mn-ea"/>
                <a:cs typeface="+mn-cs"/>
                <a:hlinkClick r:id="rId3"/>
              </a:rPr>
              <a:t>://dx.doi.org/10.5944/openpraxis.10.2.835</a:t>
            </a:r>
            <a:endParaRPr lang="en-US" dirty="0"/>
          </a:p>
        </p:txBody>
      </p:sp>
      <p:sp>
        <p:nvSpPr>
          <p:cNvPr id="4" name="Slide Number Placeholder 3"/>
          <p:cNvSpPr>
            <a:spLocks noGrp="1"/>
          </p:cNvSpPr>
          <p:nvPr>
            <p:ph type="sldNum" sz="quarter" idx="5"/>
          </p:nvPr>
        </p:nvSpPr>
        <p:spPr/>
        <p:txBody>
          <a:bodyPr/>
          <a:lstStyle/>
          <a:p>
            <a:fld id="{CA080955-B1DF-4179-BF1B-1778204ED593}" type="slidenum">
              <a:rPr lang="en-US" smtClean="0"/>
              <a:t>53</a:t>
            </a:fld>
            <a:endParaRPr lang="en-US"/>
          </a:p>
        </p:txBody>
      </p:sp>
    </p:spTree>
    <p:extLst>
      <p:ext uri="{BB962C8B-B14F-4D97-AF65-F5344CB8AC3E}">
        <p14:creationId xmlns:p14="http://schemas.microsoft.com/office/powerpoint/2010/main" val="1120681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80955-B1DF-4179-BF1B-1778204ED593}" type="slidenum">
              <a:rPr lang="en-US" smtClean="0"/>
              <a:t>6</a:t>
            </a:fld>
            <a:endParaRPr lang="en-US"/>
          </a:p>
        </p:txBody>
      </p:sp>
    </p:spTree>
    <p:extLst>
      <p:ext uri="{BB962C8B-B14F-4D97-AF65-F5344CB8AC3E}">
        <p14:creationId xmlns:p14="http://schemas.microsoft.com/office/powerpoint/2010/main" val="3514691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rgbClr val="2EFFEE"/>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080955-B1DF-4179-BF1B-1778204ED593}" type="slidenum">
              <a:rPr lang="en-US" smtClean="0"/>
              <a:t>7</a:t>
            </a:fld>
            <a:endParaRPr lang="en-US"/>
          </a:p>
        </p:txBody>
      </p:sp>
    </p:spTree>
    <p:extLst>
      <p:ext uri="{BB962C8B-B14F-4D97-AF65-F5344CB8AC3E}">
        <p14:creationId xmlns:p14="http://schemas.microsoft.com/office/powerpoint/2010/main" val="117107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080955-B1DF-4179-BF1B-1778204ED593}" type="slidenum">
              <a:rPr lang="en-US" smtClean="0"/>
              <a:t>8</a:t>
            </a:fld>
            <a:endParaRPr lang="en-US"/>
          </a:p>
        </p:txBody>
      </p:sp>
    </p:spTree>
    <p:extLst>
      <p:ext uri="{BB962C8B-B14F-4D97-AF65-F5344CB8AC3E}">
        <p14:creationId xmlns:p14="http://schemas.microsoft.com/office/powerpoint/2010/main" val="2709953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80955-B1DF-4179-BF1B-1778204ED593}" type="slidenum">
              <a:rPr lang="en-US" smtClean="0"/>
              <a:t>9</a:t>
            </a:fld>
            <a:endParaRPr lang="en-US"/>
          </a:p>
        </p:txBody>
      </p:sp>
    </p:spTree>
    <p:extLst>
      <p:ext uri="{BB962C8B-B14F-4D97-AF65-F5344CB8AC3E}">
        <p14:creationId xmlns:p14="http://schemas.microsoft.com/office/powerpoint/2010/main" val="2460217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7" name="Picture Placeholder 26"/>
          <p:cNvSpPr>
            <a:spLocks noGrp="1"/>
          </p:cNvSpPr>
          <p:nvPr>
            <p:ph type="pic" sz="quarter" idx="14"/>
          </p:nvPr>
        </p:nvSpPr>
        <p:spPr bwMode="ltGray">
          <a:xfrm>
            <a:off x="0" y="0"/>
            <a:ext cx="4961204" cy="6858000"/>
          </a:xfrm>
          <a:custGeom>
            <a:avLst/>
            <a:gdLst>
              <a:gd name="connsiteX0" fmla="*/ 0 w 4959912"/>
              <a:gd name="connsiteY0" fmla="*/ 0 h 6858000"/>
              <a:gd name="connsiteX1" fmla="*/ 4959912 w 4959912"/>
              <a:gd name="connsiteY1" fmla="*/ 0 h 6858000"/>
              <a:gd name="connsiteX2" fmla="*/ 3136037 w 4959912"/>
              <a:gd name="connsiteY2" fmla="*/ 6857998 h 6858000"/>
              <a:gd name="connsiteX3" fmla="*/ 2657984 w 4959912"/>
              <a:gd name="connsiteY3" fmla="*/ 6857998 h 6858000"/>
              <a:gd name="connsiteX4" fmla="*/ 2657984 w 4959912"/>
              <a:gd name="connsiteY4" fmla="*/ 6858000 h 6858000"/>
              <a:gd name="connsiteX5" fmla="*/ 0 w 495991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9912" h="6858000">
                <a:moveTo>
                  <a:pt x="0" y="0"/>
                </a:moveTo>
                <a:lnTo>
                  <a:pt x="4959912" y="0"/>
                </a:lnTo>
                <a:lnTo>
                  <a:pt x="3136037" y="6857998"/>
                </a:lnTo>
                <a:lnTo>
                  <a:pt x="2657984" y="6857998"/>
                </a:lnTo>
                <a:lnTo>
                  <a:pt x="2657984" y="6858000"/>
                </a:lnTo>
                <a:lnTo>
                  <a:pt x="0" y="6858000"/>
                </a:lnTo>
                <a:close/>
              </a:path>
            </a:pathLst>
          </a:custGeom>
          <a:solidFill>
            <a:schemeClr val="accent1"/>
          </a:solidFill>
        </p:spPr>
        <p:txBody>
          <a:bodyPr wrap="square">
            <a:noAutofit/>
          </a:bodyPr>
          <a:lstStyle/>
          <a:p>
            <a:r>
              <a:rPr lang="en-US"/>
              <a:t>Click icon to add picture</a:t>
            </a:r>
          </a:p>
        </p:txBody>
      </p:sp>
      <p:sp>
        <p:nvSpPr>
          <p:cNvPr id="2" name="Title 1"/>
          <p:cNvSpPr>
            <a:spLocks noGrp="1"/>
          </p:cNvSpPr>
          <p:nvPr>
            <p:ph type="ctrTitle" hasCustomPrompt="1"/>
          </p:nvPr>
        </p:nvSpPr>
        <p:spPr>
          <a:xfrm>
            <a:off x="5007957" y="1683347"/>
            <a:ext cx="6269405" cy="1613646"/>
          </a:xfrm>
        </p:spPr>
        <p:txBody>
          <a:bodyPr anchor="b"/>
          <a:lstStyle>
            <a:lvl1pPr algn="ctr">
              <a:lnSpc>
                <a:spcPct val="70000"/>
              </a:lnSpc>
              <a:defRPr sz="5400"/>
            </a:lvl1pPr>
          </a:lstStyle>
          <a:p>
            <a:r>
              <a:rPr lang="en-US" dirty="0"/>
              <a:t>Title slide</a:t>
            </a:r>
          </a:p>
        </p:txBody>
      </p:sp>
      <p:sp>
        <p:nvSpPr>
          <p:cNvPr id="3" name="Subtitle 2"/>
          <p:cNvSpPr>
            <a:spLocks noGrp="1"/>
          </p:cNvSpPr>
          <p:nvPr>
            <p:ph type="subTitle" idx="1" hasCustomPrompt="1"/>
          </p:nvPr>
        </p:nvSpPr>
        <p:spPr>
          <a:xfrm>
            <a:off x="5007955" y="3319125"/>
            <a:ext cx="6269405" cy="426412"/>
          </a:xfrm>
        </p:spPr>
        <p:txBody>
          <a:bodyPr anchor="ctr"/>
          <a:lstStyle>
            <a:lvl1pPr marL="0" indent="0" algn="ctr">
              <a:buNone/>
              <a:defRPr sz="2800"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Additional Info Here</a:t>
            </a:r>
          </a:p>
        </p:txBody>
      </p:sp>
      <p:sp>
        <p:nvSpPr>
          <p:cNvPr id="10" name="Text Placeholder 21"/>
          <p:cNvSpPr>
            <a:spLocks noGrp="1"/>
          </p:cNvSpPr>
          <p:nvPr>
            <p:ph type="body" sz="quarter" idx="13" hasCustomPrompt="1"/>
          </p:nvPr>
        </p:nvSpPr>
        <p:spPr>
          <a:xfrm>
            <a:off x="5007955" y="4063641"/>
            <a:ext cx="6269405" cy="833694"/>
          </a:xfrm>
        </p:spPr>
        <p:txBody>
          <a:bodyPr anchor="t"/>
          <a:lstStyle>
            <a:lvl1pPr algn="ctr">
              <a:defRPr sz="3600">
                <a:solidFill>
                  <a:schemeClr val="tx2"/>
                </a:solidFill>
              </a:defRPr>
            </a:lvl1pPr>
          </a:lstStyle>
          <a:p>
            <a:pPr lvl="0"/>
            <a:r>
              <a:rPr lang="en-US"/>
              <a:t>Program NAME</a:t>
            </a:r>
            <a:endParaRPr lang="en-US" dirty="0"/>
          </a:p>
        </p:txBody>
      </p:sp>
      <p:cxnSp>
        <p:nvCxnSpPr>
          <p:cNvPr id="13" name="Straight Connector 12"/>
          <p:cNvCxnSpPr/>
          <p:nvPr/>
        </p:nvCxnSpPr>
        <p:spPr bwMode="ltGray">
          <a:xfrm flipH="1">
            <a:off x="5007956" y="3910263"/>
            <a:ext cx="6269404"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ltGray">
          <a:xfrm>
            <a:off x="9516590" y="5739943"/>
            <a:ext cx="2376921" cy="915765"/>
          </a:xfrm>
          <a:prstGeom prst="rect">
            <a:avLst/>
          </a:prstGeom>
        </p:spPr>
      </p:pic>
    </p:spTree>
    <p:extLst>
      <p:ext uri="{BB962C8B-B14F-4D97-AF65-F5344CB8AC3E}">
        <p14:creationId xmlns:p14="http://schemas.microsoft.com/office/powerpoint/2010/main" val="215867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userDrawn="1"/>
        </p:nvSpPr>
        <p:spPr>
          <a:xfrm>
            <a:off x="1" y="0"/>
            <a:ext cx="12192000" cy="6858000"/>
          </a:xfrm>
          <a:prstGeom prst="rect">
            <a:avLst/>
          </a:prstGeom>
          <a:solidFill>
            <a:schemeClr val="tx1"/>
          </a:solidFill>
          <a:ln w="6350" cap="flat" cmpd="sng" algn="ctr">
            <a:noFill/>
            <a:prstDash val="solid"/>
            <a:miter lim="800000"/>
          </a:ln>
          <a:effectLst/>
        </p:spPr>
        <p:txBody>
          <a:bodyPr wrap="none" lIns="0" tIns="365760" rIns="0" bIns="0" rtlCol="0" anchor="ctr"/>
          <a:lstStyle/>
          <a:p>
            <a:pPr marL="0" marR="0" lvl="0" indent="0" algn="ctr" defTabSz="914400" eaLnBrk="1" fontAlgn="auto" latinLnBrk="0" hangingPunct="1">
              <a:lnSpc>
                <a:spcPct val="70000"/>
              </a:lnSpc>
              <a:spcBef>
                <a:spcPts val="0"/>
              </a:spcBef>
              <a:spcAft>
                <a:spcPts val="0"/>
              </a:spcAft>
              <a:buClrTx/>
              <a:buSzTx/>
              <a:buFontTx/>
              <a:buNone/>
              <a:tabLst/>
              <a:defRPr/>
            </a:pPr>
            <a:r>
              <a:rPr kumimoji="0" lang="en-US" sz="9600" b="1" i="0" u="none" strike="noStrike" kern="0" cap="none" spc="0" normalizeH="0" baseline="0" noProof="0" dirty="0">
                <a:ln>
                  <a:noFill/>
                </a:ln>
                <a:solidFill>
                  <a:prstClr val="white"/>
                </a:solidFill>
                <a:effectLst/>
                <a:uLnTx/>
                <a:uFillTx/>
                <a:latin typeface="+mj-lt"/>
                <a:ea typeface=""/>
                <a:cs typeface=""/>
              </a:rPr>
              <a:t>CUSTOM LAYOUTS</a:t>
            </a:r>
          </a:p>
        </p:txBody>
      </p:sp>
    </p:spTree>
    <p:extLst>
      <p:ext uri="{BB962C8B-B14F-4D97-AF65-F5344CB8AC3E}">
        <p14:creationId xmlns:p14="http://schemas.microsoft.com/office/powerpoint/2010/main" val="160554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 Background Image ">
    <p:spTree>
      <p:nvGrpSpPr>
        <p:cNvPr id="1" name=""/>
        <p:cNvGrpSpPr/>
        <p:nvPr/>
      </p:nvGrpSpPr>
      <p:grpSpPr>
        <a:xfrm>
          <a:off x="0" y="0"/>
          <a:ext cx="0" cy="0"/>
          <a:chOff x="0" y="0"/>
          <a:chExt cx="0" cy="0"/>
        </a:xfrm>
      </p:grpSpPr>
      <p:sp>
        <p:nvSpPr>
          <p:cNvPr id="3" name="Picture Placeholder 2"/>
          <p:cNvSpPr>
            <a:spLocks noGrp="1"/>
          </p:cNvSpPr>
          <p:nvPr>
            <p:ph type="pic" sz="quarter" idx="14" hasCustomPrompt="1"/>
          </p:nvPr>
        </p:nvSpPr>
        <p:spPr bwMode="ltGray">
          <a:xfrm>
            <a:off x="-1" y="0"/>
            <a:ext cx="12192000" cy="6858000"/>
          </a:xfrm>
          <a:solidFill>
            <a:schemeClr val="accent1"/>
          </a:solidFill>
        </p:spPr>
        <p:txBody>
          <a:bodyPr/>
          <a:lstStyle/>
          <a:p>
            <a:r>
              <a:rPr lang="en-US" dirty="0"/>
              <a:t> </a:t>
            </a:r>
          </a:p>
        </p:txBody>
      </p:sp>
      <p:sp>
        <p:nvSpPr>
          <p:cNvPr id="33" name="Title 1"/>
          <p:cNvSpPr>
            <a:spLocks noGrp="1"/>
          </p:cNvSpPr>
          <p:nvPr>
            <p:ph type="ctrTitle" hasCustomPrompt="1"/>
          </p:nvPr>
        </p:nvSpPr>
        <p:spPr bwMode="white">
          <a:xfrm>
            <a:off x="914638" y="910539"/>
            <a:ext cx="4565161" cy="1964522"/>
          </a:xfrm>
        </p:spPr>
        <p:txBody>
          <a:bodyPr anchor="b"/>
          <a:lstStyle>
            <a:lvl1pPr algn="l">
              <a:lnSpc>
                <a:spcPct val="70000"/>
              </a:lnSpc>
              <a:defRPr sz="5400">
                <a:solidFill>
                  <a:schemeClr val="bg1"/>
                </a:solidFill>
              </a:defRPr>
            </a:lvl1pPr>
          </a:lstStyle>
          <a:p>
            <a:r>
              <a:rPr lang="en-US" dirty="0"/>
              <a:t>Title slide</a:t>
            </a:r>
          </a:p>
        </p:txBody>
      </p:sp>
      <p:sp>
        <p:nvSpPr>
          <p:cNvPr id="34" name="Subtitle 2"/>
          <p:cNvSpPr>
            <a:spLocks noGrp="1"/>
          </p:cNvSpPr>
          <p:nvPr>
            <p:ph type="subTitle" idx="1" hasCustomPrompt="1"/>
          </p:nvPr>
        </p:nvSpPr>
        <p:spPr bwMode="white">
          <a:xfrm>
            <a:off x="914637" y="2905524"/>
            <a:ext cx="4565161" cy="550908"/>
          </a:xfrm>
        </p:spPr>
        <p:txBody>
          <a:bodyPr anchor="t"/>
          <a:lstStyle>
            <a:lvl1pPr marL="0" indent="0" algn="l">
              <a:buNone/>
              <a:defRPr sz="28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Additional Info Here</a:t>
            </a:r>
          </a:p>
        </p:txBody>
      </p:sp>
      <p:sp>
        <p:nvSpPr>
          <p:cNvPr id="41" name="Text Placeholder 21"/>
          <p:cNvSpPr>
            <a:spLocks noGrp="1"/>
          </p:cNvSpPr>
          <p:nvPr>
            <p:ph type="body" sz="quarter" idx="13" hasCustomPrompt="1"/>
          </p:nvPr>
        </p:nvSpPr>
        <p:spPr bwMode="white">
          <a:xfrm>
            <a:off x="914637" y="3657125"/>
            <a:ext cx="4565157" cy="1037526"/>
          </a:xfrm>
        </p:spPr>
        <p:txBody>
          <a:bodyPr anchor="ctr"/>
          <a:lstStyle>
            <a:lvl1pPr marL="0" indent="0" algn="l">
              <a:lnSpc>
                <a:spcPct val="90000"/>
              </a:lnSpc>
              <a:buNone/>
              <a:defRPr sz="3600" baseline="0">
                <a:solidFill>
                  <a:schemeClr val="bg1"/>
                </a:solidFill>
              </a:defRPr>
            </a:lvl1pPr>
          </a:lstStyle>
          <a:p>
            <a:pPr lvl="0"/>
            <a:r>
              <a:rPr lang="en-US" dirty="0"/>
              <a:t>Program </a:t>
            </a:r>
            <a:br>
              <a:rPr lang="en-US" dirty="0"/>
            </a:br>
            <a:r>
              <a:rPr lang="en-US" dirty="0"/>
              <a:t>NAME</a:t>
            </a:r>
          </a:p>
        </p:txBody>
      </p:sp>
    </p:spTree>
    <p:extLst>
      <p:ext uri="{BB962C8B-B14F-4D97-AF65-F5344CB8AC3E}">
        <p14:creationId xmlns:p14="http://schemas.microsoft.com/office/powerpoint/2010/main" val="254227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8A3AB6E-2D45-44E4-B235-49697D31A21C}"/>
              </a:ext>
            </a:extLst>
          </p:cNvPr>
          <p:cNvGrpSpPr/>
          <p:nvPr userDrawn="1"/>
        </p:nvGrpSpPr>
        <p:grpSpPr>
          <a:xfrm>
            <a:off x="914635" y="3141846"/>
            <a:ext cx="4412731" cy="574311"/>
            <a:chOff x="914397" y="3141845"/>
            <a:chExt cx="4411582" cy="574311"/>
          </a:xfrm>
        </p:grpSpPr>
        <p:sp>
          <p:nvSpPr>
            <p:cNvPr id="61" name="Rectangle 60"/>
            <p:cNvSpPr/>
            <p:nvPr/>
          </p:nvSpPr>
          <p:spPr>
            <a:xfrm>
              <a:off x="914397" y="3174569"/>
              <a:ext cx="4411582" cy="523220"/>
            </a:xfrm>
            <a:prstGeom prst="rect">
              <a:avLst/>
            </a:prstGeom>
            <a:noFill/>
          </p:spPr>
          <p:txBody>
            <a:bodyPr wrap="square" anchor="ctr">
              <a:spAutoFit/>
            </a:bodyPr>
            <a:lstStyle/>
            <a:p>
              <a:pPr algn="ctr"/>
              <a:r>
                <a:rPr lang="en-US" sz="2800" spc="600" dirty="0">
                  <a:solidFill>
                    <a:schemeClr val="tx2"/>
                  </a:solidFill>
                  <a:latin typeface="+mj-lt"/>
                  <a:ea typeface="Tw Cen MT" charset="0"/>
                  <a:cs typeface="Tw Cen MT" charset="0"/>
                </a:rPr>
                <a:t>OVERVIEW</a:t>
              </a:r>
              <a:endParaRPr lang="en-US" sz="2400" spc="600" dirty="0">
                <a:solidFill>
                  <a:schemeClr val="tx2"/>
                </a:solidFill>
                <a:latin typeface="+mj-lt"/>
                <a:ea typeface="Tw Cen MT" charset="0"/>
                <a:cs typeface="Tw Cen MT" charset="0"/>
              </a:endParaRPr>
            </a:p>
          </p:txBody>
        </p:sp>
        <p:cxnSp>
          <p:nvCxnSpPr>
            <p:cNvPr id="62" name="Straight Connector 61"/>
            <p:cNvCxnSpPr/>
            <p:nvPr/>
          </p:nvCxnSpPr>
          <p:spPr bwMode="ltGray">
            <a:xfrm flipH="1">
              <a:off x="945452" y="3141845"/>
              <a:ext cx="4157987"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bwMode="ltGray">
            <a:xfrm flipH="1">
              <a:off x="945452" y="3716156"/>
              <a:ext cx="4157987"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64" name="Text Placeholder 2"/>
          <p:cNvSpPr>
            <a:spLocks noGrp="1"/>
          </p:cNvSpPr>
          <p:nvPr userDrawn="1">
            <p:ph type="body" sz="quarter" idx="14" hasCustomPrompt="1"/>
          </p:nvPr>
        </p:nvSpPr>
        <p:spPr>
          <a:xfrm>
            <a:off x="6914144" y="1481328"/>
            <a:ext cx="4363219" cy="3762998"/>
          </a:xfrm>
        </p:spPr>
        <p:txBody>
          <a:bodyPr anchor="ctr"/>
          <a:lstStyle>
            <a:lvl1pPr algn="l">
              <a:spcBef>
                <a:spcPts val="1200"/>
              </a:spcBef>
              <a:defRPr sz="2800" cap="all" spc="0" baseline="0">
                <a:solidFill>
                  <a:schemeClr val="tx2"/>
                </a:solidFill>
              </a:defRPr>
            </a:lvl1pPr>
          </a:lstStyle>
          <a:p>
            <a:pPr lvl="0"/>
            <a:r>
              <a:rPr lang="en-US" dirty="0"/>
              <a:t>Agenda content</a:t>
            </a:r>
          </a:p>
        </p:txBody>
      </p:sp>
      <p:grpSp>
        <p:nvGrpSpPr>
          <p:cNvPr id="67" name="Group 66"/>
          <p:cNvGrpSpPr/>
          <p:nvPr userDrawn="1"/>
        </p:nvGrpSpPr>
        <p:grpSpPr>
          <a:xfrm>
            <a:off x="6085214" y="1169618"/>
            <a:ext cx="224650" cy="4518764"/>
            <a:chOff x="7491663" y="1910401"/>
            <a:chExt cx="224591" cy="4011802"/>
          </a:xfrm>
        </p:grpSpPr>
        <p:sp>
          <p:nvSpPr>
            <p:cNvPr id="68" name="Rectangle 67"/>
            <p:cNvSpPr/>
            <p:nvPr/>
          </p:nvSpPr>
          <p:spPr>
            <a:xfrm>
              <a:off x="7491663" y="1910401"/>
              <a:ext cx="224590" cy="4011802"/>
            </a:xfrm>
            <a:prstGeom prst="rect">
              <a:avLst/>
            </a:prstGeom>
            <a:gradFill>
              <a:gsLst>
                <a:gs pos="55000">
                  <a:schemeClr val="bg1">
                    <a:alpha val="0"/>
                  </a:schemeClr>
                </a:gs>
                <a:gs pos="0">
                  <a:schemeClr val="tx1">
                    <a:lumMod val="40000"/>
                    <a:lumOff val="6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9" name="Rectangle 68"/>
            <p:cNvSpPr/>
            <p:nvPr/>
          </p:nvSpPr>
          <p:spPr>
            <a:xfrm>
              <a:off x="7491663" y="1910401"/>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0" name="Rectangle 69"/>
            <p:cNvSpPr/>
            <p:nvPr/>
          </p:nvSpPr>
          <p:spPr>
            <a:xfrm rot="10800000">
              <a:off x="7491664" y="3893632"/>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pic>
        <p:nvPicPr>
          <p:cNvPr id="73" name="Picture 7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ltGray">
          <a:xfrm>
            <a:off x="9516590" y="5739943"/>
            <a:ext cx="2376921" cy="915765"/>
          </a:xfrm>
          <a:prstGeom prst="rect">
            <a:avLst/>
          </a:prstGeom>
        </p:spPr>
      </p:pic>
    </p:spTree>
    <p:extLst>
      <p:ext uri="{BB962C8B-B14F-4D97-AF65-F5344CB8AC3E}">
        <p14:creationId xmlns:p14="http://schemas.microsoft.com/office/powerpoint/2010/main" val="194173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Custom Image (L)">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bwMode="ltGray">
          <a:xfrm>
            <a:off x="1" y="1"/>
            <a:ext cx="6908660" cy="6857999"/>
          </a:xfrm>
          <a:custGeom>
            <a:avLst/>
            <a:gdLst>
              <a:gd name="connsiteX0" fmla="*/ 0 w 10502152"/>
              <a:gd name="connsiteY0" fmla="*/ 0 h 6857999"/>
              <a:gd name="connsiteX1" fmla="*/ 6906861 w 10502152"/>
              <a:gd name="connsiteY1" fmla="*/ 0 h 6857999"/>
              <a:gd name="connsiteX2" fmla="*/ 5082986 w 10502152"/>
              <a:gd name="connsiteY2" fmla="*/ 6857998 h 6857999"/>
              <a:gd name="connsiteX3" fmla="*/ 10502152 w 10502152"/>
              <a:gd name="connsiteY3" fmla="*/ 6857998 h 6857999"/>
              <a:gd name="connsiteX4" fmla="*/ 10502152 w 10502152"/>
              <a:gd name="connsiteY4" fmla="*/ 6857999 h 6857999"/>
              <a:gd name="connsiteX5" fmla="*/ 0 w 10502152"/>
              <a:gd name="connsiteY5" fmla="*/ 6857999 h 6857999"/>
              <a:gd name="connsiteX0" fmla="*/ 0 w 10502152"/>
              <a:gd name="connsiteY0" fmla="*/ 0 h 6857999"/>
              <a:gd name="connsiteX1" fmla="*/ 6906861 w 10502152"/>
              <a:gd name="connsiteY1" fmla="*/ 0 h 6857999"/>
              <a:gd name="connsiteX2" fmla="*/ 5082986 w 10502152"/>
              <a:gd name="connsiteY2" fmla="*/ 6857998 h 6857999"/>
              <a:gd name="connsiteX3" fmla="*/ 10502152 w 10502152"/>
              <a:gd name="connsiteY3" fmla="*/ 6857998 h 6857999"/>
              <a:gd name="connsiteX4" fmla="*/ 0 w 10502152"/>
              <a:gd name="connsiteY4" fmla="*/ 6857999 h 6857999"/>
              <a:gd name="connsiteX5" fmla="*/ 0 w 10502152"/>
              <a:gd name="connsiteY5" fmla="*/ 0 h 6857999"/>
              <a:gd name="connsiteX0" fmla="*/ 0 w 6906861"/>
              <a:gd name="connsiteY0" fmla="*/ 0 h 6857999"/>
              <a:gd name="connsiteX1" fmla="*/ 6906861 w 6906861"/>
              <a:gd name="connsiteY1" fmla="*/ 0 h 6857999"/>
              <a:gd name="connsiteX2" fmla="*/ 5082986 w 6906861"/>
              <a:gd name="connsiteY2" fmla="*/ 6857998 h 6857999"/>
              <a:gd name="connsiteX3" fmla="*/ 0 w 6906861"/>
              <a:gd name="connsiteY3" fmla="*/ 6857999 h 6857999"/>
              <a:gd name="connsiteX4" fmla="*/ 0 w 6906861"/>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6861" h="6857999">
                <a:moveTo>
                  <a:pt x="0" y="0"/>
                </a:moveTo>
                <a:lnTo>
                  <a:pt x="6906861" y="0"/>
                </a:lnTo>
                <a:lnTo>
                  <a:pt x="5082986" y="6857998"/>
                </a:lnTo>
                <a:lnTo>
                  <a:pt x="0" y="6857999"/>
                </a:lnTo>
                <a:lnTo>
                  <a:pt x="0" y="0"/>
                </a:lnTo>
                <a:close/>
              </a:path>
            </a:pathLst>
          </a:custGeom>
          <a:solidFill>
            <a:schemeClr val="accent2"/>
          </a:solidFill>
        </p:spPr>
        <p:txBody>
          <a:bodyPr wrap="square">
            <a:noAutofit/>
          </a:bodyPr>
          <a:lstStyle/>
          <a:p>
            <a:r>
              <a:rPr lang="en-US" dirty="0"/>
              <a:t> </a:t>
            </a:r>
          </a:p>
        </p:txBody>
      </p:sp>
      <p:sp>
        <p:nvSpPr>
          <p:cNvPr id="9" name="Title 1"/>
          <p:cNvSpPr>
            <a:spLocks noGrp="1"/>
          </p:cNvSpPr>
          <p:nvPr>
            <p:ph type="title" hasCustomPrompt="1"/>
          </p:nvPr>
        </p:nvSpPr>
        <p:spPr>
          <a:xfrm>
            <a:off x="6914144" y="1828800"/>
            <a:ext cx="4363217" cy="3200402"/>
          </a:xfrm>
        </p:spPr>
        <p:txBody>
          <a:bodyPr anchor="ctr"/>
          <a:lstStyle>
            <a:lvl1pPr algn="r">
              <a:lnSpc>
                <a:spcPct val="70000"/>
              </a:lnSpc>
              <a:defRPr sz="5400" b="0" cap="all" spc="600" baseline="0">
                <a:latin typeface="+mn-lt"/>
              </a:defRPr>
            </a:lvl1pPr>
          </a:lstStyle>
          <a:p>
            <a:r>
              <a:rPr lang="en-US" dirty="0"/>
              <a:t>Section divider</a:t>
            </a:r>
            <a:br>
              <a:rPr lang="en-US" dirty="0"/>
            </a:br>
            <a:r>
              <a:rPr lang="en-US" dirty="0"/>
              <a:t>LEFT</a:t>
            </a:r>
          </a:p>
        </p:txBody>
      </p:sp>
      <p:sp>
        <p:nvSpPr>
          <p:cNvPr id="11" name="Text Placeholder 2"/>
          <p:cNvSpPr>
            <a:spLocks noGrp="1"/>
          </p:cNvSpPr>
          <p:nvPr>
            <p:ph type="body" idx="1" hasCustomPrompt="1"/>
          </p:nvPr>
        </p:nvSpPr>
        <p:spPr>
          <a:xfrm>
            <a:off x="6914144" y="5372107"/>
            <a:ext cx="4363217" cy="345252"/>
          </a:xfrm>
        </p:spPr>
        <p:txBody>
          <a:bodyPr anchor="t"/>
          <a:lstStyle>
            <a:lvl1pPr marL="0" indent="0" algn="r">
              <a:lnSpc>
                <a:spcPct val="90000"/>
              </a:lnSpc>
              <a:buNone/>
              <a:defRPr sz="2800" cap="none" baseline="0">
                <a:solidFill>
                  <a:schemeClr val="accent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Additional Info Here</a:t>
            </a:r>
          </a:p>
        </p:txBody>
      </p:sp>
      <p:cxnSp>
        <p:nvCxnSpPr>
          <p:cNvPr id="24" name="Straight Connector 23"/>
          <p:cNvCxnSpPr/>
          <p:nvPr userDrawn="1"/>
        </p:nvCxnSpPr>
        <p:spPr bwMode="white">
          <a:xfrm flipH="1">
            <a:off x="6914143" y="5209961"/>
            <a:ext cx="4363218"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userDrawn="1"/>
        </p:nvSpPr>
        <p:spPr>
          <a:xfrm flipH="1">
            <a:off x="12460819" y="1"/>
            <a:ext cx="1478944" cy="2031325"/>
          </a:xfrm>
          <a:prstGeom prst="rect">
            <a:avLst/>
          </a:prstGeom>
          <a:solidFill>
            <a:schemeClr val="bg1">
              <a:lumMod val="85000"/>
            </a:schemeClr>
          </a:solidFill>
        </p:spPr>
        <p:txBody>
          <a:bodyPr wrap="square" lIns="91440" tIns="91440" rIns="91440" bIns="91440" rtlCol="0">
            <a:spAutoFit/>
          </a:bodyPr>
          <a:lstStyle/>
          <a:p>
            <a:pPr>
              <a:spcBef>
                <a:spcPts val="600"/>
              </a:spcBef>
            </a:pPr>
            <a:r>
              <a:rPr lang="en-US" sz="1200" i="0" dirty="0">
                <a:solidFill>
                  <a:schemeClr val="tx1"/>
                </a:solidFill>
              </a:rPr>
              <a:t>To use a photo rather than the color trapezoid, click</a:t>
            </a:r>
            <a:r>
              <a:rPr lang="en-US" sz="1200" i="0" baseline="0" dirty="0">
                <a:solidFill>
                  <a:schemeClr val="tx1"/>
                </a:solidFill>
              </a:rPr>
              <a:t> the placeholder icon and navigate to desired photo. To change photos, delete existing photo first and repeat above steps.</a:t>
            </a:r>
            <a:endParaRPr kumimoji="0" lang="en-US" sz="1200" b="0" i="0" u="none" strike="noStrike" kern="1200" cap="none" spc="0" normalizeH="0" baseline="0" noProof="0" dirty="0">
              <a:ln>
                <a:noFill/>
              </a:ln>
              <a:solidFill>
                <a:schemeClr val="tx1"/>
              </a:solidFill>
              <a:effectLst/>
              <a:uLnTx/>
              <a:uFillTx/>
              <a:latin typeface="Tw Cen MT"/>
              <a:ea typeface="+mn-ea"/>
              <a:cs typeface="+mn-cs"/>
            </a:endParaRPr>
          </a:p>
        </p:txBody>
      </p:sp>
    </p:spTree>
    <p:extLst>
      <p:ext uri="{BB962C8B-B14F-4D97-AF65-F5344CB8AC3E}">
        <p14:creationId xmlns:p14="http://schemas.microsoft.com/office/powerpoint/2010/main" val="231237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 Custom Image (R)">
    <p:spTree>
      <p:nvGrpSpPr>
        <p:cNvPr id="1" name=""/>
        <p:cNvGrpSpPr/>
        <p:nvPr/>
      </p:nvGrpSpPr>
      <p:grpSpPr>
        <a:xfrm>
          <a:off x="0" y="0"/>
          <a:ext cx="0" cy="0"/>
          <a:chOff x="0" y="0"/>
          <a:chExt cx="0" cy="0"/>
        </a:xfrm>
      </p:grpSpPr>
      <p:sp>
        <p:nvSpPr>
          <p:cNvPr id="13" name="Picture Placeholder 12"/>
          <p:cNvSpPr>
            <a:spLocks noGrp="1"/>
          </p:cNvSpPr>
          <p:nvPr>
            <p:ph type="pic" sz="quarter" idx="14" hasCustomPrompt="1"/>
          </p:nvPr>
        </p:nvSpPr>
        <p:spPr bwMode="ltGray">
          <a:xfrm>
            <a:off x="5118766" y="2"/>
            <a:ext cx="7073235" cy="6857999"/>
          </a:xfrm>
          <a:custGeom>
            <a:avLst/>
            <a:gdLst>
              <a:gd name="connsiteX0" fmla="*/ 1758553 w 7071393"/>
              <a:gd name="connsiteY0" fmla="*/ 0 h 6857999"/>
              <a:gd name="connsiteX1" fmla="*/ 7071393 w 7071393"/>
              <a:gd name="connsiteY1" fmla="*/ 0 h 6857999"/>
              <a:gd name="connsiteX2" fmla="*/ 7071393 w 7071393"/>
              <a:gd name="connsiteY2" fmla="*/ 6857999 h 6857999"/>
              <a:gd name="connsiteX3" fmla="*/ 0 w 7071393"/>
              <a:gd name="connsiteY3" fmla="*/ 6857999 h 6857999"/>
              <a:gd name="connsiteX4" fmla="*/ 0 w 7071393"/>
              <a:gd name="connsiteY4" fmla="*/ 6837296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1393" h="6857999">
                <a:moveTo>
                  <a:pt x="1758553" y="0"/>
                </a:moveTo>
                <a:lnTo>
                  <a:pt x="7071393" y="0"/>
                </a:lnTo>
                <a:lnTo>
                  <a:pt x="7071393" y="6857999"/>
                </a:lnTo>
                <a:lnTo>
                  <a:pt x="0" y="6857999"/>
                </a:lnTo>
                <a:lnTo>
                  <a:pt x="0" y="6837296"/>
                </a:lnTo>
                <a:close/>
              </a:path>
            </a:pathLst>
          </a:custGeom>
          <a:solidFill>
            <a:schemeClr val="accent2"/>
          </a:solidFill>
        </p:spPr>
        <p:txBody>
          <a:bodyPr wrap="square">
            <a:noAutofit/>
          </a:bodyPr>
          <a:lstStyle/>
          <a:p>
            <a:r>
              <a:rPr lang="en-US" dirty="0"/>
              <a:t> </a:t>
            </a:r>
          </a:p>
        </p:txBody>
      </p:sp>
      <p:sp>
        <p:nvSpPr>
          <p:cNvPr id="2" name="Title 1"/>
          <p:cNvSpPr>
            <a:spLocks noGrp="1"/>
          </p:cNvSpPr>
          <p:nvPr>
            <p:ph type="title" hasCustomPrompt="1"/>
          </p:nvPr>
        </p:nvSpPr>
        <p:spPr>
          <a:xfrm>
            <a:off x="914638" y="1828799"/>
            <a:ext cx="4363217" cy="3200402"/>
          </a:xfrm>
        </p:spPr>
        <p:txBody>
          <a:bodyPr anchor="ctr"/>
          <a:lstStyle>
            <a:lvl1pPr algn="l">
              <a:lnSpc>
                <a:spcPct val="70000"/>
              </a:lnSpc>
              <a:defRPr sz="5400" b="0" cap="all" spc="600" baseline="0">
                <a:latin typeface="+mn-lt"/>
              </a:defRPr>
            </a:lvl1pPr>
          </a:lstStyle>
          <a:p>
            <a:r>
              <a:rPr lang="en-US" dirty="0"/>
              <a:t>Section divider</a:t>
            </a:r>
            <a:br>
              <a:rPr lang="en-US" dirty="0"/>
            </a:br>
            <a:r>
              <a:rPr lang="en-US" dirty="0"/>
              <a:t>right</a:t>
            </a:r>
          </a:p>
        </p:txBody>
      </p:sp>
      <p:sp>
        <p:nvSpPr>
          <p:cNvPr id="3" name="Text Placeholder 2"/>
          <p:cNvSpPr>
            <a:spLocks noGrp="1"/>
          </p:cNvSpPr>
          <p:nvPr>
            <p:ph type="body" idx="1" hasCustomPrompt="1"/>
          </p:nvPr>
        </p:nvSpPr>
        <p:spPr>
          <a:xfrm>
            <a:off x="914638" y="1187346"/>
            <a:ext cx="4363217" cy="345253"/>
          </a:xfrm>
        </p:spPr>
        <p:txBody>
          <a:bodyPr anchor="b"/>
          <a:lstStyle>
            <a:lvl1pPr marL="0" indent="0">
              <a:lnSpc>
                <a:spcPct val="90000"/>
              </a:lnSpc>
              <a:buNone/>
              <a:defRPr sz="2800" cap="none" baseline="0">
                <a:solidFill>
                  <a:schemeClr val="accent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Additional Info Here</a:t>
            </a:r>
          </a:p>
        </p:txBody>
      </p:sp>
      <p:cxnSp>
        <p:nvCxnSpPr>
          <p:cNvPr id="28" name="Straight Connector 27"/>
          <p:cNvCxnSpPr/>
          <p:nvPr userDrawn="1"/>
        </p:nvCxnSpPr>
        <p:spPr bwMode="white">
          <a:xfrm flipH="1">
            <a:off x="914637" y="1680698"/>
            <a:ext cx="4363218"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29" name="Picture 2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ltGray">
          <a:xfrm>
            <a:off x="325605" y="6062522"/>
            <a:ext cx="409676" cy="572909"/>
          </a:xfrm>
          <a:prstGeom prst="rect">
            <a:avLst/>
          </a:prstGeom>
        </p:spPr>
      </p:pic>
      <p:sp>
        <p:nvSpPr>
          <p:cNvPr id="9" name="TextBox 8"/>
          <p:cNvSpPr txBox="1"/>
          <p:nvPr userDrawn="1"/>
        </p:nvSpPr>
        <p:spPr>
          <a:xfrm flipH="1">
            <a:off x="12460819" y="1"/>
            <a:ext cx="1478944" cy="2031325"/>
          </a:xfrm>
          <a:prstGeom prst="rect">
            <a:avLst/>
          </a:prstGeom>
          <a:solidFill>
            <a:schemeClr val="bg1">
              <a:lumMod val="85000"/>
            </a:schemeClr>
          </a:solidFill>
        </p:spPr>
        <p:txBody>
          <a:bodyPr wrap="square" lIns="91440" tIns="91440" rIns="91440" bIns="91440" rtlCol="0">
            <a:spAutoFit/>
          </a:bodyPr>
          <a:lstStyle/>
          <a:p>
            <a:pPr>
              <a:spcBef>
                <a:spcPts val="600"/>
              </a:spcBef>
            </a:pPr>
            <a:r>
              <a:rPr lang="en-US" sz="1200" i="0" dirty="0">
                <a:solidFill>
                  <a:schemeClr val="tx1"/>
                </a:solidFill>
              </a:rPr>
              <a:t>To use a photo rather than the color trapezoid, click</a:t>
            </a:r>
            <a:r>
              <a:rPr lang="en-US" sz="1200" i="0" baseline="0" dirty="0">
                <a:solidFill>
                  <a:schemeClr val="tx1"/>
                </a:solidFill>
              </a:rPr>
              <a:t> the placeholder icon and navigate to desired photo. To change photos, delete existing photo first and repeat above steps.</a:t>
            </a:r>
            <a:endParaRPr kumimoji="0" lang="en-US" sz="1200" b="0" i="0" u="none" strike="noStrike" kern="1200" cap="none" spc="0" normalizeH="0" baseline="0" noProof="0" dirty="0">
              <a:ln>
                <a:noFill/>
              </a:ln>
              <a:solidFill>
                <a:schemeClr val="tx1"/>
              </a:solidFill>
              <a:effectLst/>
              <a:uLnTx/>
              <a:uFillTx/>
              <a:latin typeface="Tw Cen MT"/>
              <a:ea typeface="+mn-ea"/>
              <a:cs typeface="+mn-cs"/>
            </a:endParaRPr>
          </a:p>
        </p:txBody>
      </p:sp>
    </p:spTree>
    <p:extLst>
      <p:ext uri="{BB962C8B-B14F-4D97-AF65-F5344CB8AC3E}">
        <p14:creationId xmlns:p14="http://schemas.microsoft.com/office/powerpoint/2010/main" val="1266216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 Custom Image (R)">
    <p:spTree>
      <p:nvGrpSpPr>
        <p:cNvPr id="1" name=""/>
        <p:cNvGrpSpPr/>
        <p:nvPr/>
      </p:nvGrpSpPr>
      <p:grpSpPr>
        <a:xfrm>
          <a:off x="0" y="0"/>
          <a:ext cx="0" cy="0"/>
          <a:chOff x="0" y="0"/>
          <a:chExt cx="0" cy="0"/>
        </a:xfrm>
      </p:grpSpPr>
      <p:sp>
        <p:nvSpPr>
          <p:cNvPr id="13" name="Picture Placeholder 12"/>
          <p:cNvSpPr>
            <a:spLocks noGrp="1"/>
          </p:cNvSpPr>
          <p:nvPr>
            <p:ph type="pic" sz="quarter" idx="14" hasCustomPrompt="1"/>
          </p:nvPr>
        </p:nvSpPr>
        <p:spPr bwMode="ltGray">
          <a:xfrm>
            <a:off x="1" y="2366499"/>
            <a:ext cx="12192000" cy="4491500"/>
          </a:xfrm>
          <a:custGeom>
            <a:avLst/>
            <a:gdLst>
              <a:gd name="connsiteX0" fmla="*/ 0 w 12188825"/>
              <a:gd name="connsiteY0" fmla="*/ 0 h 3429000"/>
              <a:gd name="connsiteX1" fmla="*/ 12188825 w 12188825"/>
              <a:gd name="connsiteY1" fmla="*/ 0 h 3429000"/>
              <a:gd name="connsiteX2" fmla="*/ 12188825 w 12188825"/>
              <a:gd name="connsiteY2" fmla="*/ 3429000 h 3429000"/>
              <a:gd name="connsiteX3" fmla="*/ 0 w 12188825"/>
              <a:gd name="connsiteY3" fmla="*/ 3429000 h 3429000"/>
              <a:gd name="connsiteX4" fmla="*/ 0 w 12188825"/>
              <a:gd name="connsiteY4" fmla="*/ 0 h 3429000"/>
              <a:gd name="connsiteX0" fmla="*/ 0 w 12188825"/>
              <a:gd name="connsiteY0" fmla="*/ 742950 h 4171950"/>
              <a:gd name="connsiteX1" fmla="*/ 12188825 w 12188825"/>
              <a:gd name="connsiteY1" fmla="*/ 0 h 4171950"/>
              <a:gd name="connsiteX2" fmla="*/ 12188825 w 12188825"/>
              <a:gd name="connsiteY2" fmla="*/ 4171950 h 4171950"/>
              <a:gd name="connsiteX3" fmla="*/ 0 w 12188825"/>
              <a:gd name="connsiteY3" fmla="*/ 4171950 h 4171950"/>
              <a:gd name="connsiteX4" fmla="*/ 0 w 12188825"/>
              <a:gd name="connsiteY4" fmla="*/ 742950 h 4171950"/>
              <a:gd name="connsiteX0" fmla="*/ 0 w 12188825"/>
              <a:gd name="connsiteY0" fmla="*/ 1809409 h 5238409"/>
              <a:gd name="connsiteX1" fmla="*/ 12188825 w 12188825"/>
              <a:gd name="connsiteY1" fmla="*/ 0 h 5238409"/>
              <a:gd name="connsiteX2" fmla="*/ 12188825 w 12188825"/>
              <a:gd name="connsiteY2" fmla="*/ 5238409 h 5238409"/>
              <a:gd name="connsiteX3" fmla="*/ 0 w 12188825"/>
              <a:gd name="connsiteY3" fmla="*/ 5238409 h 5238409"/>
              <a:gd name="connsiteX4" fmla="*/ 0 w 12188825"/>
              <a:gd name="connsiteY4" fmla="*/ 1809409 h 5238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8825" h="5238409">
                <a:moveTo>
                  <a:pt x="0" y="1809409"/>
                </a:moveTo>
                <a:lnTo>
                  <a:pt x="12188825" y="0"/>
                </a:lnTo>
                <a:lnTo>
                  <a:pt x="12188825" y="5238409"/>
                </a:lnTo>
                <a:lnTo>
                  <a:pt x="0" y="5238409"/>
                </a:lnTo>
                <a:lnTo>
                  <a:pt x="0" y="1809409"/>
                </a:lnTo>
                <a:close/>
              </a:path>
            </a:pathLst>
          </a:custGeom>
          <a:solidFill>
            <a:schemeClr val="accent2"/>
          </a:solidFill>
        </p:spPr>
        <p:txBody>
          <a:bodyPr wrap="square">
            <a:noAutofit/>
          </a:bodyPr>
          <a:lstStyle/>
          <a:p>
            <a:r>
              <a:rPr lang="en-US" dirty="0"/>
              <a:t> </a:t>
            </a:r>
          </a:p>
        </p:txBody>
      </p:sp>
      <p:sp>
        <p:nvSpPr>
          <p:cNvPr id="2" name="Title 1"/>
          <p:cNvSpPr>
            <a:spLocks noGrp="1"/>
          </p:cNvSpPr>
          <p:nvPr>
            <p:ph type="title" hasCustomPrompt="1"/>
          </p:nvPr>
        </p:nvSpPr>
        <p:spPr>
          <a:xfrm>
            <a:off x="914637" y="1107997"/>
            <a:ext cx="6173808" cy="2172903"/>
          </a:xfrm>
        </p:spPr>
        <p:txBody>
          <a:bodyPr anchor="ctr"/>
          <a:lstStyle>
            <a:lvl1pPr algn="l">
              <a:lnSpc>
                <a:spcPct val="70000"/>
              </a:lnSpc>
              <a:defRPr sz="5400" b="0" cap="all" spc="600" baseline="0">
                <a:latin typeface="+mn-lt"/>
              </a:defRPr>
            </a:lvl1pPr>
          </a:lstStyle>
          <a:p>
            <a:r>
              <a:rPr lang="en-US" dirty="0"/>
              <a:t>Section divider</a:t>
            </a:r>
            <a:br>
              <a:rPr lang="en-US" dirty="0"/>
            </a:br>
            <a:r>
              <a:rPr lang="en-US" dirty="0"/>
              <a:t>horizontal</a:t>
            </a:r>
          </a:p>
        </p:txBody>
      </p:sp>
      <p:sp>
        <p:nvSpPr>
          <p:cNvPr id="3" name="Text Placeholder 2"/>
          <p:cNvSpPr>
            <a:spLocks noGrp="1"/>
          </p:cNvSpPr>
          <p:nvPr>
            <p:ph type="body" idx="1" hasCustomPrompt="1"/>
          </p:nvPr>
        </p:nvSpPr>
        <p:spPr>
          <a:xfrm>
            <a:off x="914636" y="466543"/>
            <a:ext cx="6173808" cy="345253"/>
          </a:xfrm>
        </p:spPr>
        <p:txBody>
          <a:bodyPr anchor="b"/>
          <a:lstStyle>
            <a:lvl1pPr marL="0" indent="0">
              <a:lnSpc>
                <a:spcPct val="90000"/>
              </a:lnSpc>
              <a:buNone/>
              <a:defRPr sz="2800" cap="none" baseline="0">
                <a:solidFill>
                  <a:schemeClr val="accent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Additional Info Here</a:t>
            </a:r>
          </a:p>
        </p:txBody>
      </p:sp>
      <p:cxnSp>
        <p:nvCxnSpPr>
          <p:cNvPr id="28" name="Straight Connector 27"/>
          <p:cNvCxnSpPr/>
          <p:nvPr userDrawn="1"/>
        </p:nvCxnSpPr>
        <p:spPr bwMode="white">
          <a:xfrm flipH="1">
            <a:off x="914638" y="959895"/>
            <a:ext cx="6173809"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userDrawn="1"/>
        </p:nvSpPr>
        <p:spPr>
          <a:xfrm flipH="1">
            <a:off x="12460819" y="1"/>
            <a:ext cx="1478944" cy="2031325"/>
          </a:xfrm>
          <a:prstGeom prst="rect">
            <a:avLst/>
          </a:prstGeom>
          <a:solidFill>
            <a:schemeClr val="bg1">
              <a:lumMod val="85000"/>
            </a:schemeClr>
          </a:solidFill>
        </p:spPr>
        <p:txBody>
          <a:bodyPr wrap="square" lIns="91440" tIns="91440" rIns="91440" bIns="91440" rtlCol="0">
            <a:spAutoFit/>
          </a:bodyPr>
          <a:lstStyle/>
          <a:p>
            <a:pPr>
              <a:spcBef>
                <a:spcPts val="600"/>
              </a:spcBef>
            </a:pPr>
            <a:r>
              <a:rPr lang="en-US" sz="1200" i="0" dirty="0">
                <a:solidFill>
                  <a:schemeClr val="tx1"/>
                </a:solidFill>
              </a:rPr>
              <a:t>To use a photo rather than the color trapezoid, click</a:t>
            </a:r>
            <a:r>
              <a:rPr lang="en-US" sz="1200" i="0" baseline="0" dirty="0">
                <a:solidFill>
                  <a:schemeClr val="tx1"/>
                </a:solidFill>
              </a:rPr>
              <a:t> the placeholder icon and navigate to desired photo. To change photos, delete existing photo first and repeat above steps.</a:t>
            </a:r>
            <a:endParaRPr kumimoji="0" lang="en-US" sz="1200" b="0" i="0" u="none" strike="noStrike" kern="1200" cap="none" spc="0" normalizeH="0" baseline="0" noProof="0" dirty="0">
              <a:ln>
                <a:noFill/>
              </a:ln>
              <a:solidFill>
                <a:schemeClr val="tx1"/>
              </a:solidFill>
              <a:effectLst/>
              <a:uLnTx/>
              <a:uFillTx/>
              <a:latin typeface="Tw Cen MT"/>
              <a:ea typeface="+mn-ea"/>
              <a:cs typeface="+mn-cs"/>
            </a:endParaRPr>
          </a:p>
        </p:txBody>
      </p:sp>
    </p:spTree>
    <p:extLst>
      <p:ext uri="{BB962C8B-B14F-4D97-AF65-F5344CB8AC3E}">
        <p14:creationId xmlns:p14="http://schemas.microsoft.com/office/powerpoint/2010/main" val="388146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ullet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Bulleted list</a:t>
            </a:r>
          </a:p>
        </p:txBody>
      </p:sp>
      <p:sp>
        <p:nvSpPr>
          <p:cNvPr id="3" name="Content Placeholder 2"/>
          <p:cNvSpPr>
            <a:spLocks noGrp="1"/>
          </p:cNvSpPr>
          <p:nvPr>
            <p:ph idx="1"/>
          </p:nvPr>
        </p:nvSpPr>
        <p:spPr>
          <a:xfrm>
            <a:off x="914639" y="2286000"/>
            <a:ext cx="10362724" cy="3200400"/>
          </a:xfrm>
        </p:spPr>
        <p:txBody>
          <a:bodyPr numCol="1" spcCol="685800"/>
          <a:lstStyle>
            <a:lvl1pPr marL="295275" indent="-295275">
              <a:buClr>
                <a:schemeClr val="accent2"/>
              </a:buClr>
              <a:buSzPct val="100000"/>
              <a:buFont typeface="Tw Cen MT" charset="0"/>
              <a:buChar char="•"/>
              <a:tabLs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291B6F-AB26-9D4E-B77D-FFFEB64A2199}"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0DFA8-C5FE-DB44-9BF9-1274EAD5637C}" type="slidenum">
              <a:rPr lang="en-US" smtClean="0"/>
              <a:t>‹#›</a:t>
            </a:fld>
            <a:endParaRPr lang="en-US"/>
          </a:p>
        </p:txBody>
      </p:sp>
    </p:spTree>
    <p:extLst>
      <p:ext uri="{BB962C8B-B14F-4D97-AF65-F5344CB8AC3E}">
        <p14:creationId xmlns:p14="http://schemas.microsoft.com/office/powerpoint/2010/main" val="203902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Numb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Numbered list</a:t>
            </a:r>
          </a:p>
        </p:txBody>
      </p:sp>
      <p:sp>
        <p:nvSpPr>
          <p:cNvPr id="3" name="Content Placeholder 2"/>
          <p:cNvSpPr>
            <a:spLocks noGrp="1"/>
          </p:cNvSpPr>
          <p:nvPr>
            <p:ph idx="1"/>
          </p:nvPr>
        </p:nvSpPr>
        <p:spPr>
          <a:xfrm>
            <a:off x="914639" y="2286000"/>
            <a:ext cx="10362724" cy="3200400"/>
          </a:xfrm>
        </p:spPr>
        <p:txBody>
          <a:bodyPr numCol="1" spcCol="685800"/>
          <a:lstStyle>
            <a:lvl1pPr marL="460375" indent="-460375">
              <a:buClr>
                <a:schemeClr val="accent2"/>
              </a:buClr>
              <a:buSzPct val="100000"/>
              <a:buFont typeface="+mj-lt"/>
              <a:buAutoNum type="arabicPeriod"/>
              <a:tabLs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291B6F-AB26-9D4E-B77D-FFFEB64A2199}"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0DFA8-C5FE-DB44-9BF9-1274EAD5637C}" type="slidenum">
              <a:rPr lang="en-US" smtClean="0"/>
              <a:t>‹#›</a:t>
            </a:fld>
            <a:endParaRPr lang="en-US"/>
          </a:p>
        </p:txBody>
      </p:sp>
    </p:spTree>
    <p:extLst>
      <p:ext uri="{BB962C8B-B14F-4D97-AF65-F5344CB8AC3E}">
        <p14:creationId xmlns:p14="http://schemas.microsoft.com/office/powerpoint/2010/main" val="234538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o Photo - Overview">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C291B6F-AB26-9D4E-B77D-FFFEB64A2199}" type="datetimeFigureOut">
              <a:rPr lang="en-US" smtClean="0"/>
              <a:pPr/>
              <a:t>4/26/2019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20DFA8-C5FE-DB44-9BF9-1274EAD5637C}" type="slidenum">
              <a:rPr lang="en-US" smtClean="0"/>
              <a:pPr/>
              <a:t>‹#›</a:t>
            </a:fld>
            <a:endParaRPr lang="en-US"/>
          </a:p>
        </p:txBody>
      </p:sp>
      <p:sp>
        <p:nvSpPr>
          <p:cNvPr id="13" name="Picture Placeholder 6"/>
          <p:cNvSpPr>
            <a:spLocks noGrp="1" noChangeAspect="1"/>
          </p:cNvSpPr>
          <p:nvPr>
            <p:ph type="pic" sz="quarter" idx="13" hasCustomPrompt="1"/>
          </p:nvPr>
        </p:nvSpPr>
        <p:spPr bwMode="ltGray">
          <a:xfrm>
            <a:off x="2120393" y="1997773"/>
            <a:ext cx="3887212" cy="3888096"/>
          </a:xfrm>
          <a:prstGeom prst="ellipse">
            <a:avLst/>
          </a:prstGeom>
          <a:solidFill>
            <a:schemeClr val="accent2"/>
          </a:solidFill>
        </p:spPr>
        <p:txBody>
          <a:bodyPr/>
          <a:lstStyle/>
          <a:p>
            <a:r>
              <a:rPr lang="en-US" dirty="0"/>
              <a:t> </a:t>
            </a:r>
          </a:p>
        </p:txBody>
      </p:sp>
      <p:sp>
        <p:nvSpPr>
          <p:cNvPr id="14" name="Title 1"/>
          <p:cNvSpPr>
            <a:spLocks noGrp="1"/>
          </p:cNvSpPr>
          <p:nvPr>
            <p:ph type="title" hasCustomPrompt="1"/>
          </p:nvPr>
        </p:nvSpPr>
        <p:spPr>
          <a:xfrm>
            <a:off x="1243398" y="951508"/>
            <a:ext cx="5669372" cy="507683"/>
          </a:xfrm>
        </p:spPr>
        <p:txBody>
          <a:bodyPr anchor="b"/>
          <a:lstStyle>
            <a:lvl1pPr>
              <a:defRPr sz="3600" spc="0">
                <a:latin typeface="+mn-lt"/>
              </a:defRPr>
            </a:lvl1pPr>
          </a:lstStyle>
          <a:p>
            <a:r>
              <a:rPr lang="en-US" dirty="0"/>
              <a:t>NAME </a:t>
            </a:r>
          </a:p>
        </p:txBody>
      </p:sp>
      <p:sp>
        <p:nvSpPr>
          <p:cNvPr id="15" name="Text Placeholder 8"/>
          <p:cNvSpPr>
            <a:spLocks noGrp="1"/>
          </p:cNvSpPr>
          <p:nvPr>
            <p:ph type="body" sz="quarter" idx="14" hasCustomPrompt="1"/>
          </p:nvPr>
        </p:nvSpPr>
        <p:spPr>
          <a:xfrm>
            <a:off x="1243400" y="1459190"/>
            <a:ext cx="5669371" cy="373991"/>
          </a:xfrm>
        </p:spPr>
        <p:txBody>
          <a:bodyPr/>
          <a:lstStyle>
            <a:lvl1pPr algn="ctr">
              <a:defRPr sz="2800" cap="none" spc="0" baseline="0">
                <a:solidFill>
                  <a:schemeClr val="accent2"/>
                </a:solidFill>
                <a:latin typeface="+mj-lt"/>
              </a:defRPr>
            </a:lvl1pPr>
          </a:lstStyle>
          <a:p>
            <a:pPr lvl="0"/>
            <a:r>
              <a:rPr lang="en-US" dirty="0"/>
              <a:t>Title</a:t>
            </a:r>
          </a:p>
        </p:txBody>
      </p:sp>
      <p:sp>
        <p:nvSpPr>
          <p:cNvPr id="9" name="TextBox 8"/>
          <p:cNvSpPr txBox="1"/>
          <p:nvPr userDrawn="1"/>
        </p:nvSpPr>
        <p:spPr>
          <a:xfrm flipH="1">
            <a:off x="12460819" y="1"/>
            <a:ext cx="1478944" cy="1661993"/>
          </a:xfrm>
          <a:prstGeom prst="rect">
            <a:avLst/>
          </a:prstGeom>
          <a:solidFill>
            <a:schemeClr val="bg1">
              <a:lumMod val="85000"/>
            </a:schemeClr>
          </a:solidFill>
        </p:spPr>
        <p:txBody>
          <a:bodyPr wrap="square" lIns="91440" tIns="91440" rIns="91440" bIns="91440" rtlCol="0">
            <a:spAutoFit/>
          </a:bodyPr>
          <a:lstStyle/>
          <a:p>
            <a:pPr>
              <a:spcBef>
                <a:spcPts val="600"/>
              </a:spcBef>
            </a:pPr>
            <a:r>
              <a:rPr lang="en-US" sz="1200" i="0" dirty="0">
                <a:solidFill>
                  <a:schemeClr val="tx1"/>
                </a:solidFill>
              </a:rPr>
              <a:t>To insert a photo, click</a:t>
            </a:r>
            <a:r>
              <a:rPr lang="en-US" sz="1200" i="0" baseline="0" dirty="0">
                <a:solidFill>
                  <a:schemeClr val="tx1"/>
                </a:solidFill>
              </a:rPr>
              <a:t> the placeholder icon and navigate to desired photo. To change photos, delete existing photo first and repeat above steps.</a:t>
            </a:r>
            <a:endParaRPr kumimoji="0" lang="en-US" sz="1200" b="0" i="0" u="none" strike="noStrike" kern="1200" cap="none" spc="0" normalizeH="0" baseline="0" noProof="0" dirty="0">
              <a:ln>
                <a:noFill/>
              </a:ln>
              <a:solidFill>
                <a:schemeClr val="tx1"/>
              </a:solidFill>
              <a:effectLst/>
              <a:uLnTx/>
              <a:uFillTx/>
              <a:latin typeface="Tw Cen MT"/>
              <a:ea typeface="+mn-ea"/>
              <a:cs typeface="+mn-cs"/>
            </a:endParaRPr>
          </a:p>
        </p:txBody>
      </p:sp>
    </p:spTree>
    <p:extLst>
      <p:ext uri="{BB962C8B-B14F-4D97-AF65-F5344CB8AC3E}">
        <p14:creationId xmlns:p14="http://schemas.microsoft.com/office/powerpoint/2010/main" val="41077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bwMode="ltGray">
          <a:xfrm>
            <a:off x="-1" y="0"/>
            <a:ext cx="12192000" cy="6858000"/>
          </a:xfrm>
          <a:solidFill>
            <a:schemeClr val="accent1"/>
          </a:solidFill>
        </p:spPr>
        <p:txBody>
          <a:bodyPr/>
          <a:lstStyle/>
          <a:p>
            <a:r>
              <a:rPr lang="en-US"/>
              <a:t>Click icon to add picture</a:t>
            </a:r>
            <a:endParaRPr lang="en-US" dirty="0"/>
          </a:p>
        </p:txBody>
      </p:sp>
      <p:sp>
        <p:nvSpPr>
          <p:cNvPr id="2" name="Date Placeholder 1"/>
          <p:cNvSpPr>
            <a:spLocks noGrp="1"/>
          </p:cNvSpPr>
          <p:nvPr>
            <p:ph type="dt" sz="half" idx="10"/>
          </p:nvPr>
        </p:nvSpPr>
        <p:spPr/>
        <p:txBody>
          <a:bodyPr/>
          <a:lstStyle>
            <a:lvl1pPr>
              <a:defRPr>
                <a:solidFill>
                  <a:schemeClr val="bg1"/>
                </a:solidFill>
              </a:defRPr>
            </a:lvl1pPr>
          </a:lstStyle>
          <a:p>
            <a:fld id="{DC291B6F-AB26-9D4E-B77D-FFFEB64A2199}" type="datetimeFigureOut">
              <a:rPr lang="en-US" smtClean="0"/>
              <a:pPr/>
              <a:t>4/26/2019</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3D20DFA8-C5FE-DB44-9BF9-1274EAD5637C}" type="slidenum">
              <a:rPr lang="en-US" smtClean="0"/>
              <a:pPr/>
              <a:t>‹#›</a:t>
            </a:fld>
            <a:endParaRPr lang="en-US"/>
          </a:p>
        </p:txBody>
      </p:sp>
      <p:sp>
        <p:nvSpPr>
          <p:cNvPr id="9" name="TextBox 8"/>
          <p:cNvSpPr txBox="1"/>
          <p:nvPr userDrawn="1"/>
        </p:nvSpPr>
        <p:spPr>
          <a:xfrm flipH="1">
            <a:off x="12460819" y="1"/>
            <a:ext cx="1478944" cy="1661993"/>
          </a:xfrm>
          <a:prstGeom prst="rect">
            <a:avLst/>
          </a:prstGeom>
          <a:solidFill>
            <a:schemeClr val="bg1">
              <a:lumMod val="85000"/>
            </a:schemeClr>
          </a:solidFill>
        </p:spPr>
        <p:txBody>
          <a:bodyPr wrap="square" lIns="91440" tIns="91440" rIns="91440" bIns="91440" rtlCol="0">
            <a:spAutoFit/>
          </a:bodyPr>
          <a:lstStyle/>
          <a:p>
            <a:pPr>
              <a:spcBef>
                <a:spcPts val="600"/>
              </a:spcBef>
            </a:pPr>
            <a:r>
              <a:rPr lang="en-US" sz="1200" i="0" dirty="0">
                <a:solidFill>
                  <a:schemeClr val="tx1"/>
                </a:solidFill>
              </a:rPr>
              <a:t>To insert a photo, click</a:t>
            </a:r>
            <a:r>
              <a:rPr lang="en-US" sz="1200" i="0" baseline="0" dirty="0">
                <a:solidFill>
                  <a:schemeClr val="tx1"/>
                </a:solidFill>
              </a:rPr>
              <a:t> the placeholder icon and navigate to desired photo. To change photos, delete existing photo first and repeat above steps.</a:t>
            </a:r>
            <a:endParaRPr kumimoji="0" lang="en-US" sz="1200" b="0" i="0" u="none" strike="noStrike" kern="1200" cap="none" spc="0" normalizeH="0" baseline="0" noProof="0" dirty="0">
              <a:ln>
                <a:noFill/>
              </a:ln>
              <a:solidFill>
                <a:schemeClr val="tx1"/>
              </a:solidFill>
              <a:effectLst/>
              <a:uLnTx/>
              <a:uFillTx/>
              <a:latin typeface="Tw Cen MT"/>
              <a:ea typeface="+mn-ea"/>
              <a:cs typeface="+mn-cs"/>
            </a:endParaRPr>
          </a:p>
        </p:txBody>
      </p:sp>
    </p:spTree>
    <p:extLst>
      <p:ext uri="{BB962C8B-B14F-4D97-AF65-F5344CB8AC3E}">
        <p14:creationId xmlns:p14="http://schemas.microsoft.com/office/powerpoint/2010/main" val="114291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780252" y="2286000"/>
            <a:ext cx="10497111" cy="320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TITLE AND CONTENT</a:t>
            </a:r>
          </a:p>
        </p:txBody>
      </p:sp>
      <p:sp>
        <p:nvSpPr>
          <p:cNvPr id="4" name="Date Placeholder 3"/>
          <p:cNvSpPr>
            <a:spLocks noGrp="1"/>
          </p:cNvSpPr>
          <p:nvPr>
            <p:ph type="dt" sz="half" idx="10"/>
          </p:nvPr>
        </p:nvSpPr>
        <p:spPr/>
        <p:txBody>
          <a:bodyPr/>
          <a:lstStyle/>
          <a:p>
            <a:fld id="{DC291B6F-AB26-9D4E-B77D-FFFEB64A2199}"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0DFA8-C5FE-DB44-9BF9-1274EAD5637C}" type="slidenum">
              <a:rPr lang="en-US" smtClean="0"/>
              <a:t>‹#›</a:t>
            </a:fld>
            <a:endParaRPr lang="en-US"/>
          </a:p>
        </p:txBody>
      </p:sp>
    </p:spTree>
    <p:extLst>
      <p:ext uri="{BB962C8B-B14F-4D97-AF65-F5344CB8AC3E}">
        <p14:creationId xmlns:p14="http://schemas.microsoft.com/office/powerpoint/2010/main" val="22980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 Titl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bwMode="ltGray">
          <a:xfrm>
            <a:off x="-1" y="0"/>
            <a:ext cx="12192000" cy="6858000"/>
          </a:xfrm>
          <a:solidFill>
            <a:schemeClr val="accent1"/>
          </a:solidFill>
        </p:spPr>
        <p:txBody>
          <a:bodyPr/>
          <a:lstStyle/>
          <a:p>
            <a:r>
              <a:rPr lang="en-US"/>
              <a:t> </a:t>
            </a:r>
          </a:p>
        </p:txBody>
      </p:sp>
      <p:sp>
        <p:nvSpPr>
          <p:cNvPr id="2" name="Title 1"/>
          <p:cNvSpPr>
            <a:spLocks noGrp="1"/>
          </p:cNvSpPr>
          <p:nvPr>
            <p:ph type="title" hasCustomPrompt="1"/>
          </p:nvPr>
        </p:nvSpPr>
        <p:spPr/>
        <p:txBody>
          <a:bodyPr/>
          <a:lstStyle>
            <a:lvl1pPr>
              <a:defRPr baseline="0">
                <a:solidFill>
                  <a:schemeClr val="bg1"/>
                </a:solidFill>
              </a:defRPr>
            </a:lvl1pPr>
          </a:lstStyle>
          <a:p>
            <a:r>
              <a:rPr lang="en-US" dirty="0"/>
              <a:t>Image + title</a:t>
            </a:r>
          </a:p>
        </p:txBody>
      </p:sp>
      <p:sp>
        <p:nvSpPr>
          <p:cNvPr id="3" name="Date Placeholder 2"/>
          <p:cNvSpPr>
            <a:spLocks noGrp="1"/>
          </p:cNvSpPr>
          <p:nvPr>
            <p:ph type="dt" sz="half" idx="10"/>
          </p:nvPr>
        </p:nvSpPr>
        <p:spPr/>
        <p:txBody>
          <a:bodyPr/>
          <a:lstStyle>
            <a:lvl1pPr>
              <a:defRPr>
                <a:solidFill>
                  <a:schemeClr val="bg1"/>
                </a:solidFill>
              </a:defRPr>
            </a:lvl1pPr>
          </a:lstStyle>
          <a:p>
            <a:fld id="{DC291B6F-AB26-9D4E-B77D-FFFEB64A2199}" type="datetimeFigureOut">
              <a:rPr lang="en-US" smtClean="0"/>
              <a:pPr/>
              <a:t>4/26/2019</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3D20DFA8-C5FE-DB44-9BF9-1274EAD5637C}" type="slidenum">
              <a:rPr lang="en-US" smtClean="0"/>
              <a:pPr/>
              <a:t>‹#›</a:t>
            </a:fld>
            <a:endParaRPr lang="en-US"/>
          </a:p>
        </p:txBody>
      </p:sp>
      <p:sp>
        <p:nvSpPr>
          <p:cNvPr id="8" name="TextBox 7"/>
          <p:cNvSpPr txBox="1"/>
          <p:nvPr userDrawn="1"/>
        </p:nvSpPr>
        <p:spPr>
          <a:xfrm flipH="1">
            <a:off x="12460819" y="1"/>
            <a:ext cx="1478944" cy="1661993"/>
          </a:xfrm>
          <a:prstGeom prst="rect">
            <a:avLst/>
          </a:prstGeom>
          <a:solidFill>
            <a:schemeClr val="bg1">
              <a:lumMod val="85000"/>
            </a:schemeClr>
          </a:solidFill>
        </p:spPr>
        <p:txBody>
          <a:bodyPr wrap="square" lIns="91440" tIns="91440" rIns="91440" bIns="91440" rtlCol="0">
            <a:spAutoFit/>
          </a:bodyPr>
          <a:lstStyle/>
          <a:p>
            <a:pPr>
              <a:spcBef>
                <a:spcPts val="600"/>
              </a:spcBef>
            </a:pPr>
            <a:r>
              <a:rPr lang="en-US" sz="1200" i="0" dirty="0">
                <a:solidFill>
                  <a:schemeClr val="tx1"/>
                </a:solidFill>
              </a:rPr>
              <a:t>To insert a photo, click</a:t>
            </a:r>
            <a:r>
              <a:rPr lang="en-US" sz="1200" i="0" baseline="0" dirty="0">
                <a:solidFill>
                  <a:schemeClr val="tx1"/>
                </a:solidFill>
              </a:rPr>
              <a:t> the placeholder icon and navigate to desired photo. To change photos, delete existing photo first and repeat above steps.</a:t>
            </a:r>
            <a:endParaRPr kumimoji="0" lang="en-US" sz="1200" b="0" i="0" u="none" strike="noStrike" kern="1200" cap="none" spc="0" normalizeH="0" baseline="0" noProof="0" dirty="0">
              <a:ln>
                <a:noFill/>
              </a:ln>
              <a:solidFill>
                <a:schemeClr val="tx1"/>
              </a:solidFill>
              <a:effectLst/>
              <a:uLnTx/>
              <a:uFillTx/>
              <a:latin typeface="Tw Cen MT"/>
              <a:ea typeface="+mn-ea"/>
              <a:cs typeface="+mn-cs"/>
            </a:endParaRPr>
          </a:p>
        </p:txBody>
      </p:sp>
    </p:spTree>
    <p:extLst>
      <p:ext uri="{BB962C8B-B14F-4D97-AF65-F5344CB8AC3E}">
        <p14:creationId xmlns:p14="http://schemas.microsoft.com/office/powerpoint/2010/main" val="366823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bwMode="ltGray">
          <a:xfrm>
            <a:off x="914638" y="2286105"/>
            <a:ext cx="6527386" cy="3200297"/>
          </a:xfrm>
          <a:solidFill>
            <a:schemeClr val="accent2"/>
          </a:solidFill>
        </p:spPr>
        <p:txBody>
          <a:bodyPr/>
          <a:lstStyle/>
          <a:p>
            <a:r>
              <a:rPr lang="en-US" dirty="0"/>
              <a:t> </a:t>
            </a:r>
          </a:p>
        </p:txBody>
      </p:sp>
      <p:sp>
        <p:nvSpPr>
          <p:cNvPr id="2" name="Title 1"/>
          <p:cNvSpPr>
            <a:spLocks noGrp="1"/>
          </p:cNvSpPr>
          <p:nvPr>
            <p:ph type="title" hasCustomPrompt="1"/>
          </p:nvPr>
        </p:nvSpPr>
        <p:spPr/>
        <p:txBody>
          <a:bodyPr/>
          <a:lstStyle>
            <a:lvl1pPr>
              <a:defRPr/>
            </a:lvl1pPr>
          </a:lstStyle>
          <a:p>
            <a:r>
              <a:rPr lang="en-US" dirty="0"/>
              <a:t>Image + text</a:t>
            </a:r>
          </a:p>
        </p:txBody>
      </p:sp>
      <p:sp>
        <p:nvSpPr>
          <p:cNvPr id="4" name="Date Placeholder 3"/>
          <p:cNvSpPr>
            <a:spLocks noGrp="1"/>
          </p:cNvSpPr>
          <p:nvPr>
            <p:ph type="dt" sz="half" idx="10"/>
          </p:nvPr>
        </p:nvSpPr>
        <p:spPr/>
        <p:txBody>
          <a:bodyPr/>
          <a:lstStyle/>
          <a:p>
            <a:fld id="{DC291B6F-AB26-9D4E-B77D-FFFEB64A2199}"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0DFA8-C5FE-DB44-9BF9-1274EAD5637C}" type="slidenum">
              <a:rPr lang="en-US" smtClean="0"/>
              <a:t>‹#›</a:t>
            </a:fld>
            <a:endParaRPr lang="en-US"/>
          </a:p>
        </p:txBody>
      </p:sp>
      <p:sp>
        <p:nvSpPr>
          <p:cNvPr id="8" name="Text Placeholder 7"/>
          <p:cNvSpPr>
            <a:spLocks noGrp="1"/>
          </p:cNvSpPr>
          <p:nvPr>
            <p:ph type="body" sz="quarter" idx="13"/>
          </p:nvPr>
        </p:nvSpPr>
        <p:spPr>
          <a:xfrm>
            <a:off x="8128001" y="2286001"/>
            <a:ext cx="3149361" cy="32004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p:cNvSpPr txBox="1"/>
          <p:nvPr userDrawn="1"/>
        </p:nvSpPr>
        <p:spPr>
          <a:xfrm flipH="1">
            <a:off x="12460819" y="1"/>
            <a:ext cx="1478944" cy="1661993"/>
          </a:xfrm>
          <a:prstGeom prst="rect">
            <a:avLst/>
          </a:prstGeom>
          <a:solidFill>
            <a:schemeClr val="bg1">
              <a:lumMod val="85000"/>
            </a:schemeClr>
          </a:solidFill>
        </p:spPr>
        <p:txBody>
          <a:bodyPr wrap="square" lIns="91440" tIns="91440" rIns="91440" bIns="91440" rtlCol="0">
            <a:spAutoFit/>
          </a:bodyPr>
          <a:lstStyle/>
          <a:p>
            <a:pPr>
              <a:spcBef>
                <a:spcPts val="600"/>
              </a:spcBef>
            </a:pPr>
            <a:r>
              <a:rPr lang="en-US" sz="1200" i="0" dirty="0">
                <a:solidFill>
                  <a:schemeClr val="tx1"/>
                </a:solidFill>
              </a:rPr>
              <a:t>To insert a photo, click</a:t>
            </a:r>
            <a:r>
              <a:rPr lang="en-US" sz="1200" i="0" baseline="0" dirty="0">
                <a:solidFill>
                  <a:schemeClr val="tx1"/>
                </a:solidFill>
              </a:rPr>
              <a:t> the placeholder icon and navigate to desired photo. To change photos, delete existing photo first and repeat above steps.</a:t>
            </a:r>
            <a:endParaRPr kumimoji="0" lang="en-US" sz="1200" b="0" i="0" u="none" strike="noStrike" kern="1200" cap="none" spc="0" normalizeH="0" baseline="0" noProof="0" dirty="0">
              <a:ln>
                <a:noFill/>
              </a:ln>
              <a:solidFill>
                <a:schemeClr val="tx1"/>
              </a:solidFill>
              <a:effectLst/>
              <a:uLnTx/>
              <a:uFillTx/>
              <a:latin typeface="Tw Cen MT"/>
              <a:ea typeface="+mn-ea"/>
              <a:cs typeface="+mn-cs"/>
            </a:endParaRPr>
          </a:p>
        </p:txBody>
      </p:sp>
    </p:spTree>
    <p:extLst>
      <p:ext uri="{BB962C8B-B14F-4D97-AF65-F5344CB8AC3E}">
        <p14:creationId xmlns:p14="http://schemas.microsoft.com/office/powerpoint/2010/main" val="170631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Image + Text">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bwMode="ltGray">
          <a:xfrm>
            <a:off x="914638" y="2286105"/>
            <a:ext cx="4801850" cy="3200297"/>
          </a:xfrm>
          <a:solidFill>
            <a:schemeClr val="accent2"/>
          </a:solidFill>
        </p:spPr>
        <p:txBody>
          <a:bodyPr/>
          <a:lstStyle/>
          <a:p>
            <a:r>
              <a:rPr lang="en-US" dirty="0"/>
              <a:t> </a:t>
            </a:r>
          </a:p>
        </p:txBody>
      </p:sp>
      <p:sp>
        <p:nvSpPr>
          <p:cNvPr id="2" name="Title 1"/>
          <p:cNvSpPr>
            <a:spLocks noGrp="1"/>
          </p:cNvSpPr>
          <p:nvPr>
            <p:ph type="title" hasCustomPrompt="1"/>
          </p:nvPr>
        </p:nvSpPr>
        <p:spPr/>
        <p:txBody>
          <a:bodyPr/>
          <a:lstStyle>
            <a:lvl1pPr>
              <a:defRPr/>
            </a:lvl1pPr>
          </a:lstStyle>
          <a:p>
            <a:r>
              <a:rPr lang="en-US" dirty="0"/>
              <a:t>Image + text</a:t>
            </a:r>
          </a:p>
        </p:txBody>
      </p:sp>
      <p:sp>
        <p:nvSpPr>
          <p:cNvPr id="4" name="Date Placeholder 3"/>
          <p:cNvSpPr>
            <a:spLocks noGrp="1"/>
          </p:cNvSpPr>
          <p:nvPr>
            <p:ph type="dt" sz="half" idx="10"/>
          </p:nvPr>
        </p:nvSpPr>
        <p:spPr/>
        <p:txBody>
          <a:bodyPr/>
          <a:lstStyle/>
          <a:p>
            <a:fld id="{DC291B6F-AB26-9D4E-B77D-FFFEB64A2199}"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0DFA8-C5FE-DB44-9BF9-1274EAD5637C}" type="slidenum">
              <a:rPr lang="en-US" smtClean="0"/>
              <a:t>‹#›</a:t>
            </a:fld>
            <a:endParaRPr lang="en-US"/>
          </a:p>
        </p:txBody>
      </p:sp>
      <p:sp>
        <p:nvSpPr>
          <p:cNvPr id="8" name="Text Placeholder 7"/>
          <p:cNvSpPr>
            <a:spLocks noGrp="1"/>
          </p:cNvSpPr>
          <p:nvPr>
            <p:ph type="body" sz="quarter" idx="13"/>
          </p:nvPr>
        </p:nvSpPr>
        <p:spPr>
          <a:xfrm>
            <a:off x="6096001" y="2286001"/>
            <a:ext cx="5181362" cy="32004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p:cNvSpPr txBox="1"/>
          <p:nvPr userDrawn="1"/>
        </p:nvSpPr>
        <p:spPr>
          <a:xfrm flipH="1">
            <a:off x="12460819" y="1"/>
            <a:ext cx="1478944" cy="1661993"/>
          </a:xfrm>
          <a:prstGeom prst="rect">
            <a:avLst/>
          </a:prstGeom>
          <a:solidFill>
            <a:schemeClr val="bg1">
              <a:lumMod val="85000"/>
            </a:schemeClr>
          </a:solidFill>
        </p:spPr>
        <p:txBody>
          <a:bodyPr wrap="square" lIns="91440" tIns="91440" rIns="91440" bIns="91440" rtlCol="0">
            <a:spAutoFit/>
          </a:bodyPr>
          <a:lstStyle/>
          <a:p>
            <a:pPr>
              <a:spcBef>
                <a:spcPts val="600"/>
              </a:spcBef>
            </a:pPr>
            <a:r>
              <a:rPr lang="en-US" sz="1200" i="0" dirty="0">
                <a:solidFill>
                  <a:schemeClr val="tx1"/>
                </a:solidFill>
              </a:rPr>
              <a:t>To insert a photo, click</a:t>
            </a:r>
            <a:r>
              <a:rPr lang="en-US" sz="1200" i="0" baseline="0" dirty="0">
                <a:solidFill>
                  <a:schemeClr val="tx1"/>
                </a:solidFill>
              </a:rPr>
              <a:t> the placeholder icon and navigate to desired photo. To change photos, delete existing photo first and repeat above steps.</a:t>
            </a:r>
            <a:endParaRPr kumimoji="0" lang="en-US" sz="1200" b="0" i="0" u="none" strike="noStrike" kern="1200" cap="none" spc="0" normalizeH="0" baseline="0" noProof="0" dirty="0">
              <a:ln>
                <a:noFill/>
              </a:ln>
              <a:solidFill>
                <a:schemeClr val="tx1"/>
              </a:solidFill>
              <a:effectLst/>
              <a:uLnTx/>
              <a:uFillTx/>
              <a:latin typeface="Tw Cen MT"/>
              <a:ea typeface="+mn-ea"/>
              <a:cs typeface="+mn-cs"/>
            </a:endParaRPr>
          </a:p>
        </p:txBody>
      </p:sp>
    </p:spTree>
    <p:extLst>
      <p:ext uri="{BB962C8B-B14F-4D97-AF65-F5344CB8AC3E}">
        <p14:creationId xmlns:p14="http://schemas.microsoft.com/office/powerpoint/2010/main" val="377181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Image + Text">
    <p:spTree>
      <p:nvGrpSpPr>
        <p:cNvPr id="1" name=""/>
        <p:cNvGrpSpPr/>
        <p:nvPr/>
      </p:nvGrpSpPr>
      <p:grpSpPr>
        <a:xfrm>
          <a:off x="0" y="0"/>
          <a:ext cx="0" cy="0"/>
          <a:chOff x="0" y="0"/>
          <a:chExt cx="0" cy="0"/>
        </a:xfrm>
      </p:grpSpPr>
      <p:sp>
        <p:nvSpPr>
          <p:cNvPr id="10" name="Picture Placeholder 9"/>
          <p:cNvSpPr>
            <a:spLocks noGrp="1" noChangeAspect="1"/>
          </p:cNvSpPr>
          <p:nvPr>
            <p:ph type="pic" sz="quarter" idx="14" hasCustomPrompt="1"/>
          </p:nvPr>
        </p:nvSpPr>
        <p:spPr bwMode="ltGray">
          <a:xfrm>
            <a:off x="914638" y="1836133"/>
            <a:ext cx="4116004" cy="4114800"/>
          </a:xfrm>
          <a:prstGeom prst="ellipse">
            <a:avLst/>
          </a:prstGeom>
          <a:solidFill>
            <a:schemeClr val="accent2"/>
          </a:solidFill>
        </p:spPr>
        <p:txBody>
          <a:bodyPr/>
          <a:lstStyle/>
          <a:p>
            <a:r>
              <a:rPr lang="en-US" dirty="0"/>
              <a:t> </a:t>
            </a:r>
          </a:p>
        </p:txBody>
      </p:sp>
      <p:sp>
        <p:nvSpPr>
          <p:cNvPr id="2" name="Title 1"/>
          <p:cNvSpPr>
            <a:spLocks noGrp="1"/>
          </p:cNvSpPr>
          <p:nvPr>
            <p:ph type="title" hasCustomPrompt="1"/>
          </p:nvPr>
        </p:nvSpPr>
        <p:spPr/>
        <p:txBody>
          <a:bodyPr/>
          <a:lstStyle>
            <a:lvl1pPr>
              <a:defRPr/>
            </a:lvl1pPr>
          </a:lstStyle>
          <a:p>
            <a:r>
              <a:rPr lang="en-US" dirty="0"/>
              <a:t>Image + text</a:t>
            </a:r>
          </a:p>
        </p:txBody>
      </p:sp>
      <p:sp>
        <p:nvSpPr>
          <p:cNvPr id="4" name="Date Placeholder 3"/>
          <p:cNvSpPr>
            <a:spLocks noGrp="1"/>
          </p:cNvSpPr>
          <p:nvPr>
            <p:ph type="dt" sz="half" idx="10"/>
          </p:nvPr>
        </p:nvSpPr>
        <p:spPr/>
        <p:txBody>
          <a:bodyPr/>
          <a:lstStyle/>
          <a:p>
            <a:fld id="{DC291B6F-AB26-9D4E-B77D-FFFEB64A2199}"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0DFA8-C5FE-DB44-9BF9-1274EAD5637C}" type="slidenum">
              <a:rPr lang="en-US" smtClean="0"/>
              <a:t>‹#›</a:t>
            </a:fld>
            <a:endParaRPr lang="en-US"/>
          </a:p>
        </p:txBody>
      </p:sp>
      <p:sp>
        <p:nvSpPr>
          <p:cNvPr id="8" name="Text Placeholder 7"/>
          <p:cNvSpPr>
            <a:spLocks noGrp="1"/>
          </p:cNvSpPr>
          <p:nvPr>
            <p:ph type="body" sz="quarter" idx="13"/>
          </p:nvPr>
        </p:nvSpPr>
        <p:spPr>
          <a:xfrm>
            <a:off x="5560874" y="2293333"/>
            <a:ext cx="5716489" cy="32004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02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Table/chart</a:t>
            </a:r>
          </a:p>
        </p:txBody>
      </p:sp>
      <p:sp>
        <p:nvSpPr>
          <p:cNvPr id="3" name="Content Placeholder 2"/>
          <p:cNvSpPr>
            <a:spLocks noGrp="1"/>
          </p:cNvSpPr>
          <p:nvPr>
            <p:ph idx="1"/>
          </p:nvPr>
        </p:nvSpPr>
        <p:spPr>
          <a:xfrm>
            <a:off x="914639" y="2286000"/>
            <a:ext cx="10362723" cy="320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291B6F-AB26-9D4E-B77D-FFFEB64A2199}"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0DFA8-C5FE-DB44-9BF9-1274EAD5637C}" type="slidenum">
              <a:rPr lang="en-US" smtClean="0"/>
              <a:t>‹#›</a:t>
            </a:fld>
            <a:endParaRPr lang="en-US"/>
          </a:p>
        </p:txBody>
      </p:sp>
    </p:spTree>
    <p:extLst>
      <p:ext uri="{BB962C8B-B14F-4D97-AF65-F5344CB8AC3E}">
        <p14:creationId xmlns:p14="http://schemas.microsoft.com/office/powerpoint/2010/main" val="196030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Chart +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Table/chart + text</a:t>
            </a:r>
          </a:p>
        </p:txBody>
      </p:sp>
      <p:sp>
        <p:nvSpPr>
          <p:cNvPr id="3" name="Content Placeholder 2"/>
          <p:cNvSpPr>
            <a:spLocks noGrp="1"/>
          </p:cNvSpPr>
          <p:nvPr>
            <p:ph idx="1"/>
          </p:nvPr>
        </p:nvSpPr>
        <p:spPr>
          <a:xfrm>
            <a:off x="909951" y="2286104"/>
            <a:ext cx="6532073" cy="320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291B6F-AB26-9D4E-B77D-FFFEB64A2199}"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0DFA8-C5FE-DB44-9BF9-1274EAD5637C}" type="slidenum">
              <a:rPr lang="en-US" smtClean="0"/>
              <a:t>‹#›</a:t>
            </a:fld>
            <a:endParaRPr lang="en-US"/>
          </a:p>
        </p:txBody>
      </p:sp>
      <p:sp>
        <p:nvSpPr>
          <p:cNvPr id="8" name="Text Placeholder 7"/>
          <p:cNvSpPr>
            <a:spLocks noGrp="1"/>
          </p:cNvSpPr>
          <p:nvPr>
            <p:ph type="body" sz="quarter" idx="13"/>
          </p:nvPr>
        </p:nvSpPr>
        <p:spPr>
          <a:xfrm>
            <a:off x="8128001" y="2286001"/>
            <a:ext cx="3149361" cy="32004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2689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Questions">
    <p:spTree>
      <p:nvGrpSpPr>
        <p:cNvPr id="1" name=""/>
        <p:cNvGrpSpPr/>
        <p:nvPr/>
      </p:nvGrpSpPr>
      <p:grpSpPr>
        <a:xfrm>
          <a:off x="0" y="0"/>
          <a:ext cx="0" cy="0"/>
          <a:chOff x="0" y="0"/>
          <a:chExt cx="0" cy="0"/>
        </a:xfrm>
      </p:grpSpPr>
      <p:sp>
        <p:nvSpPr>
          <p:cNvPr id="15" name="Rectangle 14"/>
          <p:cNvSpPr/>
          <p:nvPr/>
        </p:nvSpPr>
        <p:spPr>
          <a:xfrm>
            <a:off x="3709987" y="2326430"/>
            <a:ext cx="4772028" cy="523220"/>
          </a:xfrm>
          <a:prstGeom prst="rect">
            <a:avLst/>
          </a:prstGeom>
          <a:noFill/>
        </p:spPr>
        <p:txBody>
          <a:bodyPr wrap="square" anchor="ctr">
            <a:spAutoFit/>
          </a:bodyPr>
          <a:lstStyle/>
          <a:p>
            <a:pPr algn="ctr"/>
            <a:r>
              <a:rPr lang="en-US" sz="2800" spc="600" dirty="0">
                <a:solidFill>
                  <a:schemeClr val="tx2"/>
                </a:solidFill>
                <a:latin typeface="+mj-lt"/>
                <a:ea typeface="Tw Cen MT" charset="0"/>
                <a:cs typeface="Tw Cen MT" charset="0"/>
              </a:rPr>
              <a:t>QUESTIONS?</a:t>
            </a:r>
            <a:endParaRPr lang="en-US" sz="2400" spc="600" dirty="0">
              <a:solidFill>
                <a:schemeClr val="tx2"/>
              </a:solidFill>
              <a:latin typeface="+mj-lt"/>
              <a:ea typeface="Tw Cen MT" charset="0"/>
              <a:cs typeface="Tw Cen MT" charset="0"/>
            </a:endParaRPr>
          </a:p>
        </p:txBody>
      </p:sp>
      <p:cxnSp>
        <p:nvCxnSpPr>
          <p:cNvPr id="16" name="Straight Connector 15"/>
          <p:cNvCxnSpPr/>
          <p:nvPr/>
        </p:nvCxnSpPr>
        <p:spPr bwMode="ltGray">
          <a:xfrm flipH="1">
            <a:off x="3743578" y="2293706"/>
            <a:ext cx="4497713"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bwMode="ltGray">
          <a:xfrm flipH="1">
            <a:off x="3743578" y="2868017"/>
            <a:ext cx="4497713"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446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estions - Custom Image">
    <p:spTree>
      <p:nvGrpSpPr>
        <p:cNvPr id="1" name=""/>
        <p:cNvGrpSpPr/>
        <p:nvPr/>
      </p:nvGrpSpPr>
      <p:grpSpPr>
        <a:xfrm>
          <a:off x="0" y="0"/>
          <a:ext cx="0" cy="0"/>
          <a:chOff x="0" y="0"/>
          <a:chExt cx="0" cy="0"/>
        </a:xfrm>
      </p:grpSpPr>
      <p:sp>
        <p:nvSpPr>
          <p:cNvPr id="33" name="Picture Placeholder 32"/>
          <p:cNvSpPr>
            <a:spLocks noGrp="1"/>
          </p:cNvSpPr>
          <p:nvPr>
            <p:ph type="pic" sz="quarter" idx="15" hasCustomPrompt="1"/>
          </p:nvPr>
        </p:nvSpPr>
        <p:spPr bwMode="ltGray">
          <a:xfrm>
            <a:off x="7236875" y="0"/>
            <a:ext cx="4955127" cy="6858000"/>
          </a:xfrm>
          <a:custGeom>
            <a:avLst/>
            <a:gdLst>
              <a:gd name="connsiteX0" fmla="*/ 1830351 w 4953837"/>
              <a:gd name="connsiteY0" fmla="*/ 0 h 6858000"/>
              <a:gd name="connsiteX1" fmla="*/ 4953837 w 4953837"/>
              <a:gd name="connsiteY1" fmla="*/ 0 h 6858000"/>
              <a:gd name="connsiteX2" fmla="*/ 4953837 w 4953837"/>
              <a:gd name="connsiteY2" fmla="*/ 6858000 h 6858000"/>
              <a:gd name="connsiteX3" fmla="*/ 0 w 4953837"/>
              <a:gd name="connsiteY3" fmla="*/ 6858000 h 6858000"/>
              <a:gd name="connsiteX4" fmla="*/ 0 w 4953837"/>
              <a:gd name="connsiteY4" fmla="*/ 6857998 h 6858000"/>
              <a:gd name="connsiteX5" fmla="*/ 6476 w 4953837"/>
              <a:gd name="connsiteY5" fmla="*/ 68579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3837" h="6858000">
                <a:moveTo>
                  <a:pt x="1830351" y="0"/>
                </a:moveTo>
                <a:lnTo>
                  <a:pt x="4953837" y="0"/>
                </a:lnTo>
                <a:lnTo>
                  <a:pt x="4953837" y="6858000"/>
                </a:lnTo>
                <a:lnTo>
                  <a:pt x="0" y="6858000"/>
                </a:lnTo>
                <a:lnTo>
                  <a:pt x="0" y="6857998"/>
                </a:lnTo>
                <a:lnTo>
                  <a:pt x="6476" y="6857998"/>
                </a:lnTo>
                <a:close/>
              </a:path>
            </a:pathLst>
          </a:custGeom>
          <a:solidFill>
            <a:schemeClr val="accent1"/>
          </a:solidFill>
        </p:spPr>
        <p:txBody>
          <a:bodyPr wrap="square">
            <a:noAutofit/>
          </a:bodyPr>
          <a:lstStyle/>
          <a:p>
            <a:r>
              <a:rPr lang="en-US" dirty="0"/>
              <a:t> </a:t>
            </a: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ltGray">
          <a:xfrm>
            <a:off x="325605" y="6062522"/>
            <a:ext cx="409676" cy="572909"/>
          </a:xfrm>
          <a:prstGeom prst="rect">
            <a:avLst/>
          </a:prstGeom>
        </p:spPr>
      </p:pic>
      <p:sp>
        <p:nvSpPr>
          <p:cNvPr id="16" name="Rectangle 15"/>
          <p:cNvSpPr/>
          <p:nvPr/>
        </p:nvSpPr>
        <p:spPr>
          <a:xfrm>
            <a:off x="2319296" y="3173767"/>
            <a:ext cx="3460084" cy="523220"/>
          </a:xfrm>
          <a:prstGeom prst="rect">
            <a:avLst/>
          </a:prstGeom>
          <a:noFill/>
        </p:spPr>
        <p:txBody>
          <a:bodyPr wrap="square" anchor="ctr">
            <a:spAutoFit/>
          </a:bodyPr>
          <a:lstStyle/>
          <a:p>
            <a:pPr algn="ctr"/>
            <a:r>
              <a:rPr lang="en-US" sz="2800" spc="600" dirty="0">
                <a:solidFill>
                  <a:schemeClr val="tx2"/>
                </a:solidFill>
                <a:latin typeface="+mj-lt"/>
                <a:ea typeface="Tw Cen MT" charset="0"/>
                <a:cs typeface="Tw Cen MT" charset="0"/>
              </a:rPr>
              <a:t>QUESTIONS?</a:t>
            </a:r>
            <a:endParaRPr lang="en-US" sz="2400" spc="600" dirty="0">
              <a:solidFill>
                <a:schemeClr val="tx2"/>
              </a:solidFill>
              <a:latin typeface="+mj-lt"/>
              <a:ea typeface="Tw Cen MT" charset="0"/>
              <a:cs typeface="Tw Cen MT" charset="0"/>
            </a:endParaRPr>
          </a:p>
        </p:txBody>
      </p:sp>
      <p:cxnSp>
        <p:nvCxnSpPr>
          <p:cNvPr id="34" name="Straight Connector 33"/>
          <p:cNvCxnSpPr/>
          <p:nvPr userDrawn="1"/>
        </p:nvCxnSpPr>
        <p:spPr bwMode="ltGray">
          <a:xfrm flipH="1">
            <a:off x="1776439" y="3716957"/>
            <a:ext cx="454579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bwMode="ltGray">
          <a:xfrm flipH="1">
            <a:off x="1776439" y="3141043"/>
            <a:ext cx="454579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flipH="1">
            <a:off x="12460819" y="1"/>
            <a:ext cx="1478944" cy="2031325"/>
          </a:xfrm>
          <a:prstGeom prst="rect">
            <a:avLst/>
          </a:prstGeom>
          <a:solidFill>
            <a:schemeClr val="bg1">
              <a:lumMod val="85000"/>
            </a:schemeClr>
          </a:solidFill>
        </p:spPr>
        <p:txBody>
          <a:bodyPr wrap="square" lIns="91440" tIns="91440" rIns="91440" bIns="91440" rtlCol="0">
            <a:spAutoFit/>
          </a:bodyPr>
          <a:lstStyle/>
          <a:p>
            <a:pPr>
              <a:spcBef>
                <a:spcPts val="600"/>
              </a:spcBef>
            </a:pPr>
            <a:r>
              <a:rPr lang="en-US" sz="1200" i="0" dirty="0">
                <a:solidFill>
                  <a:schemeClr val="tx1"/>
                </a:solidFill>
              </a:rPr>
              <a:t>To use a photo rather than the color trapezoid, click</a:t>
            </a:r>
            <a:r>
              <a:rPr lang="en-US" sz="1200" i="0" baseline="0" dirty="0">
                <a:solidFill>
                  <a:schemeClr val="tx1"/>
                </a:solidFill>
              </a:rPr>
              <a:t> the placeholder icon and navigate to desired photo. To change photos, delete existing photo first and repeat above steps.</a:t>
            </a:r>
            <a:endParaRPr kumimoji="0" lang="en-US" sz="1200" b="0" i="0" u="none" strike="noStrike" kern="1200" cap="none" spc="0" normalizeH="0" baseline="0" noProof="0" dirty="0">
              <a:ln>
                <a:noFill/>
              </a:ln>
              <a:solidFill>
                <a:schemeClr val="tx1"/>
              </a:solidFill>
              <a:effectLst/>
              <a:uLnTx/>
              <a:uFillTx/>
              <a:latin typeface="Tw Cen MT"/>
              <a:ea typeface="+mn-ea"/>
              <a:cs typeface="+mn-cs"/>
            </a:endParaRPr>
          </a:p>
        </p:txBody>
      </p:sp>
    </p:spTree>
    <p:extLst>
      <p:ext uri="{BB962C8B-B14F-4D97-AF65-F5344CB8AC3E}">
        <p14:creationId xmlns:p14="http://schemas.microsoft.com/office/powerpoint/2010/main" val="189055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2" name="Rectangle 31"/>
          <p:cNvSpPr/>
          <p:nvPr/>
        </p:nvSpPr>
        <p:spPr>
          <a:xfrm>
            <a:off x="4365959" y="2375931"/>
            <a:ext cx="3460084" cy="523220"/>
          </a:xfrm>
          <a:prstGeom prst="rect">
            <a:avLst/>
          </a:prstGeom>
          <a:noFill/>
        </p:spPr>
        <p:txBody>
          <a:bodyPr wrap="square" anchor="ctr">
            <a:spAutoFit/>
          </a:bodyPr>
          <a:lstStyle/>
          <a:p>
            <a:pPr algn="ctr"/>
            <a:r>
              <a:rPr lang="en-US" sz="2800" spc="600" dirty="0">
                <a:solidFill>
                  <a:schemeClr val="tx2"/>
                </a:solidFill>
                <a:latin typeface="+mj-lt"/>
                <a:ea typeface="Tw Cen MT" charset="0"/>
                <a:cs typeface="Tw Cen MT" charset="0"/>
              </a:rPr>
              <a:t>THANK YOU</a:t>
            </a:r>
            <a:endParaRPr lang="en-US" sz="2400" spc="600" dirty="0">
              <a:solidFill>
                <a:schemeClr val="tx2"/>
              </a:solidFill>
              <a:latin typeface="+mj-lt"/>
              <a:ea typeface="Tw Cen MT" charset="0"/>
              <a:cs typeface="Tw Cen MT" charset="0"/>
            </a:endParaRPr>
          </a:p>
        </p:txBody>
      </p:sp>
      <p:cxnSp>
        <p:nvCxnSpPr>
          <p:cNvPr id="33" name="Straight Connector 32"/>
          <p:cNvCxnSpPr/>
          <p:nvPr userDrawn="1"/>
        </p:nvCxnSpPr>
        <p:spPr bwMode="ltGray">
          <a:xfrm flipH="1">
            <a:off x="3823101" y="2919121"/>
            <a:ext cx="454579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bwMode="ltGray">
          <a:xfrm flipH="1">
            <a:off x="3823101" y="2343207"/>
            <a:ext cx="454579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userDrawn="1">
            <p:ph type="body" sz="quarter" idx="10" hasCustomPrompt="1"/>
          </p:nvPr>
        </p:nvSpPr>
        <p:spPr>
          <a:xfrm>
            <a:off x="1522808" y="3399592"/>
            <a:ext cx="9146382" cy="1114425"/>
          </a:xfrm>
        </p:spPr>
        <p:txBody>
          <a:bodyPr anchor="t"/>
          <a:lstStyle>
            <a:lvl1pPr algn="ctr">
              <a:defRPr/>
            </a:lvl1pPr>
          </a:lstStyle>
          <a:p>
            <a:pPr lvl="0"/>
            <a:r>
              <a:rPr lang="en-US" dirty="0"/>
              <a:t>Additional Info Here</a:t>
            </a:r>
          </a:p>
        </p:txBody>
      </p:sp>
    </p:spTree>
    <p:extLst>
      <p:ext uri="{BB962C8B-B14F-4D97-AF65-F5344CB8AC3E}">
        <p14:creationId xmlns:p14="http://schemas.microsoft.com/office/powerpoint/2010/main" val="3012074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 Custom Image">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ltGray">
          <a:xfrm>
            <a:off x="325605" y="6062522"/>
            <a:ext cx="409676" cy="572909"/>
          </a:xfrm>
          <a:prstGeom prst="rect">
            <a:avLst/>
          </a:prstGeom>
        </p:spPr>
      </p:pic>
      <p:sp>
        <p:nvSpPr>
          <p:cNvPr id="31" name="Picture Placeholder 30"/>
          <p:cNvSpPr>
            <a:spLocks noGrp="1"/>
          </p:cNvSpPr>
          <p:nvPr>
            <p:ph type="pic" sz="quarter" idx="15" hasCustomPrompt="1"/>
          </p:nvPr>
        </p:nvSpPr>
        <p:spPr bwMode="ltGray">
          <a:xfrm>
            <a:off x="7236875" y="0"/>
            <a:ext cx="4955127" cy="6858000"/>
          </a:xfrm>
          <a:custGeom>
            <a:avLst/>
            <a:gdLst>
              <a:gd name="connsiteX0" fmla="*/ 1830351 w 4953837"/>
              <a:gd name="connsiteY0" fmla="*/ 0 h 6858000"/>
              <a:gd name="connsiteX1" fmla="*/ 4953837 w 4953837"/>
              <a:gd name="connsiteY1" fmla="*/ 0 h 6858000"/>
              <a:gd name="connsiteX2" fmla="*/ 4953837 w 4953837"/>
              <a:gd name="connsiteY2" fmla="*/ 6858000 h 6858000"/>
              <a:gd name="connsiteX3" fmla="*/ 0 w 4953837"/>
              <a:gd name="connsiteY3" fmla="*/ 6858000 h 6858000"/>
              <a:gd name="connsiteX4" fmla="*/ 0 w 4953837"/>
              <a:gd name="connsiteY4" fmla="*/ 6857998 h 6858000"/>
              <a:gd name="connsiteX5" fmla="*/ 6476 w 4953837"/>
              <a:gd name="connsiteY5" fmla="*/ 68579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3837" h="6858000">
                <a:moveTo>
                  <a:pt x="1830351" y="0"/>
                </a:moveTo>
                <a:lnTo>
                  <a:pt x="4953837" y="0"/>
                </a:lnTo>
                <a:lnTo>
                  <a:pt x="4953837" y="6858000"/>
                </a:lnTo>
                <a:lnTo>
                  <a:pt x="0" y="6858000"/>
                </a:lnTo>
                <a:lnTo>
                  <a:pt x="0" y="6857998"/>
                </a:lnTo>
                <a:lnTo>
                  <a:pt x="6476" y="6857998"/>
                </a:lnTo>
                <a:close/>
              </a:path>
            </a:pathLst>
          </a:custGeom>
          <a:solidFill>
            <a:schemeClr val="accent2"/>
          </a:solidFill>
        </p:spPr>
        <p:txBody>
          <a:bodyPr wrap="square">
            <a:noAutofit/>
          </a:bodyPr>
          <a:lstStyle/>
          <a:p>
            <a:r>
              <a:rPr lang="en-US" dirty="0"/>
              <a:t> </a:t>
            </a:r>
          </a:p>
        </p:txBody>
      </p:sp>
      <p:sp>
        <p:nvSpPr>
          <p:cNvPr id="41" name="Rectangle 40"/>
          <p:cNvSpPr/>
          <p:nvPr/>
        </p:nvSpPr>
        <p:spPr>
          <a:xfrm>
            <a:off x="2319296" y="2375931"/>
            <a:ext cx="3460084" cy="523220"/>
          </a:xfrm>
          <a:prstGeom prst="rect">
            <a:avLst/>
          </a:prstGeom>
          <a:noFill/>
        </p:spPr>
        <p:txBody>
          <a:bodyPr wrap="square" anchor="ctr">
            <a:spAutoFit/>
          </a:bodyPr>
          <a:lstStyle/>
          <a:p>
            <a:pPr algn="ctr"/>
            <a:r>
              <a:rPr lang="en-US" sz="2800" spc="600" dirty="0">
                <a:solidFill>
                  <a:schemeClr val="tx2"/>
                </a:solidFill>
                <a:latin typeface="+mj-lt"/>
                <a:ea typeface="Tw Cen MT" charset="0"/>
                <a:cs typeface="Tw Cen MT" charset="0"/>
              </a:rPr>
              <a:t>THANK YOU</a:t>
            </a:r>
            <a:endParaRPr lang="en-US" sz="2400" spc="600" dirty="0">
              <a:solidFill>
                <a:schemeClr val="tx2"/>
              </a:solidFill>
              <a:latin typeface="+mj-lt"/>
              <a:ea typeface="Tw Cen MT" charset="0"/>
              <a:cs typeface="Tw Cen MT" charset="0"/>
            </a:endParaRPr>
          </a:p>
        </p:txBody>
      </p:sp>
      <p:cxnSp>
        <p:nvCxnSpPr>
          <p:cNvPr id="42" name="Straight Connector 41"/>
          <p:cNvCxnSpPr/>
          <p:nvPr userDrawn="1"/>
        </p:nvCxnSpPr>
        <p:spPr bwMode="ltGray">
          <a:xfrm flipH="1">
            <a:off x="1776439" y="2919121"/>
            <a:ext cx="454579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bwMode="ltGray">
          <a:xfrm flipH="1">
            <a:off x="1776439" y="2343207"/>
            <a:ext cx="454579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0" name="Text Placeholder 2"/>
          <p:cNvSpPr>
            <a:spLocks noGrp="1"/>
          </p:cNvSpPr>
          <p:nvPr userDrawn="1">
            <p:ph type="body" sz="quarter" idx="10" hasCustomPrompt="1"/>
          </p:nvPr>
        </p:nvSpPr>
        <p:spPr>
          <a:xfrm>
            <a:off x="735280" y="3399591"/>
            <a:ext cx="6631127" cy="1886784"/>
          </a:xfrm>
        </p:spPr>
        <p:txBody>
          <a:bodyPr anchor="t"/>
          <a:lstStyle>
            <a:lvl1pPr algn="ctr">
              <a:defRPr/>
            </a:lvl1pPr>
          </a:lstStyle>
          <a:p>
            <a:pPr lvl="0"/>
            <a:r>
              <a:rPr lang="en-US" dirty="0"/>
              <a:t>Additional Info Here</a:t>
            </a:r>
          </a:p>
        </p:txBody>
      </p:sp>
      <p:sp>
        <p:nvSpPr>
          <p:cNvPr id="11" name="TextBox 10"/>
          <p:cNvSpPr txBox="1"/>
          <p:nvPr userDrawn="1"/>
        </p:nvSpPr>
        <p:spPr>
          <a:xfrm flipH="1">
            <a:off x="12460819" y="1"/>
            <a:ext cx="1478944" cy="2031325"/>
          </a:xfrm>
          <a:prstGeom prst="rect">
            <a:avLst/>
          </a:prstGeom>
          <a:solidFill>
            <a:schemeClr val="bg1">
              <a:lumMod val="85000"/>
            </a:schemeClr>
          </a:solidFill>
        </p:spPr>
        <p:txBody>
          <a:bodyPr wrap="square" lIns="91440" tIns="91440" rIns="91440" bIns="91440" rtlCol="0">
            <a:spAutoFit/>
          </a:bodyPr>
          <a:lstStyle/>
          <a:p>
            <a:pPr>
              <a:spcBef>
                <a:spcPts val="600"/>
              </a:spcBef>
            </a:pPr>
            <a:r>
              <a:rPr lang="en-US" sz="1200" i="0" dirty="0">
                <a:solidFill>
                  <a:schemeClr val="tx1"/>
                </a:solidFill>
              </a:rPr>
              <a:t>To use a photo rather than the color trapezoid, click</a:t>
            </a:r>
            <a:r>
              <a:rPr lang="en-US" sz="1200" i="0" baseline="0" dirty="0">
                <a:solidFill>
                  <a:schemeClr val="tx1"/>
                </a:solidFill>
              </a:rPr>
              <a:t> the placeholder icon and navigate to desired photo. To change photos, delete existing photo first and repeat above steps.</a:t>
            </a:r>
            <a:endParaRPr kumimoji="0" lang="en-US" sz="1200" b="0" i="0" u="none" strike="noStrike" kern="1200" cap="none" spc="0" normalizeH="0" baseline="0" noProof="0" dirty="0">
              <a:ln>
                <a:noFill/>
              </a:ln>
              <a:solidFill>
                <a:schemeClr val="tx1"/>
              </a:solidFill>
              <a:effectLst/>
              <a:uLnTx/>
              <a:uFillTx/>
              <a:latin typeface="Tw Cen MT"/>
              <a:ea typeface="+mn-ea"/>
              <a:cs typeface="+mn-cs"/>
            </a:endParaRPr>
          </a:p>
        </p:txBody>
      </p:sp>
    </p:spTree>
    <p:extLst>
      <p:ext uri="{BB962C8B-B14F-4D97-AF65-F5344CB8AC3E}">
        <p14:creationId xmlns:p14="http://schemas.microsoft.com/office/powerpoint/2010/main" val="101091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1" y="2360825"/>
            <a:ext cx="10363200" cy="2295376"/>
          </a:xfrm>
        </p:spPr>
        <p:txBody>
          <a:bodyPr anchor="ctr"/>
          <a:lstStyle>
            <a:lvl1pPr algn="ctr">
              <a:lnSpc>
                <a:spcPct val="70000"/>
              </a:lnSpc>
              <a:defRPr sz="5400" b="0" cap="all" spc="600" baseline="0">
                <a:solidFill>
                  <a:schemeClr val="tx2"/>
                </a:solidFill>
                <a:latin typeface="+mn-lt"/>
              </a:defRPr>
            </a:lvl1pPr>
          </a:lstStyle>
          <a:p>
            <a:r>
              <a:rPr lang="en-US" dirty="0"/>
              <a:t>Section header</a:t>
            </a:r>
          </a:p>
        </p:txBody>
      </p:sp>
      <p:sp>
        <p:nvSpPr>
          <p:cNvPr id="3" name="Text Placeholder 2"/>
          <p:cNvSpPr>
            <a:spLocks noGrp="1"/>
          </p:cNvSpPr>
          <p:nvPr>
            <p:ph type="body" idx="1" hasCustomPrompt="1"/>
          </p:nvPr>
        </p:nvSpPr>
        <p:spPr>
          <a:xfrm>
            <a:off x="914401" y="4751142"/>
            <a:ext cx="10362724" cy="412751"/>
          </a:xfrm>
        </p:spPr>
        <p:txBody>
          <a:bodyPr anchor="t"/>
          <a:lstStyle>
            <a:lvl1pPr marL="0" indent="0" algn="ctr">
              <a:buNone/>
              <a:defRPr sz="2800" b="0" cap="none" baseline="0">
                <a:solidFill>
                  <a:schemeClr val="accent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Additional Info Here</a:t>
            </a:r>
          </a:p>
        </p:txBody>
      </p:sp>
      <p:cxnSp>
        <p:nvCxnSpPr>
          <p:cNvPr id="17" name="Straight Connector 16"/>
          <p:cNvCxnSpPr/>
          <p:nvPr userDrawn="1"/>
        </p:nvCxnSpPr>
        <p:spPr bwMode="ltGray">
          <a:xfrm flipH="1">
            <a:off x="914400" y="2288161"/>
            <a:ext cx="1036272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bwMode="ltGray">
          <a:xfrm flipH="1">
            <a:off x="914400" y="4576689"/>
            <a:ext cx="1036272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ltGray">
          <a:xfrm>
            <a:off x="9516590" y="5739943"/>
            <a:ext cx="2376921" cy="915765"/>
          </a:xfrm>
          <a:prstGeom prst="rect">
            <a:avLst/>
          </a:prstGeom>
        </p:spPr>
      </p:pic>
    </p:spTree>
    <p:extLst>
      <p:ext uri="{BB962C8B-B14F-4D97-AF65-F5344CB8AC3E}">
        <p14:creationId xmlns:p14="http://schemas.microsoft.com/office/powerpoint/2010/main" val="384771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Text Placeholder 2"/>
          <p:cNvSpPr>
            <a:spLocks noGrp="1"/>
          </p:cNvSpPr>
          <p:nvPr>
            <p:ph type="body" sz="quarter" idx="14" hasCustomPrompt="1"/>
          </p:nvPr>
        </p:nvSpPr>
        <p:spPr>
          <a:xfrm>
            <a:off x="2961298" y="3222011"/>
            <a:ext cx="6269403" cy="860425"/>
          </a:xfrm>
        </p:spPr>
        <p:txBody>
          <a:bodyPr anchor="ctr"/>
          <a:lstStyle>
            <a:lvl1pPr algn="ctr">
              <a:defRPr sz="3600" cap="all" spc="0" baseline="0">
                <a:solidFill>
                  <a:schemeClr val="tx2"/>
                </a:solidFill>
              </a:defRPr>
            </a:lvl1pPr>
          </a:lstStyle>
          <a:p>
            <a:pPr lvl="0"/>
            <a:r>
              <a:rPr lang="en-US" dirty="0"/>
              <a:t>NAME</a:t>
            </a:r>
          </a:p>
        </p:txBody>
      </p:sp>
      <p:sp>
        <p:nvSpPr>
          <p:cNvPr id="25" name="Text Placeholder 2"/>
          <p:cNvSpPr>
            <a:spLocks noGrp="1"/>
          </p:cNvSpPr>
          <p:nvPr>
            <p:ph type="body" sz="quarter" idx="15" hasCustomPrompt="1"/>
          </p:nvPr>
        </p:nvSpPr>
        <p:spPr>
          <a:xfrm>
            <a:off x="2961299" y="4264880"/>
            <a:ext cx="6269403" cy="1212057"/>
          </a:xfrm>
        </p:spPr>
        <p:txBody>
          <a:bodyPr anchor="t"/>
          <a:lstStyle>
            <a:lvl1pPr algn="ctr">
              <a:defRPr sz="2800" b="0" spc="0" baseline="0">
                <a:solidFill>
                  <a:schemeClr val="accent2"/>
                </a:solidFill>
                <a:latin typeface="+mj-lt"/>
                <a:ea typeface="Tw Cen MT" charset="0"/>
                <a:cs typeface="Tw Cen MT" charset="0"/>
              </a:defRPr>
            </a:lvl1pPr>
          </a:lstStyle>
          <a:p>
            <a:pPr lvl="0"/>
            <a:r>
              <a:rPr lang="en-US" dirty="0"/>
              <a:t>Contact Info</a:t>
            </a:r>
          </a:p>
        </p:txBody>
      </p:sp>
      <p:sp>
        <p:nvSpPr>
          <p:cNvPr id="21" name="Rectangle 20"/>
          <p:cNvSpPr/>
          <p:nvPr/>
        </p:nvSpPr>
        <p:spPr>
          <a:xfrm>
            <a:off x="4365959" y="2375931"/>
            <a:ext cx="3460084" cy="523220"/>
          </a:xfrm>
          <a:prstGeom prst="rect">
            <a:avLst/>
          </a:prstGeom>
          <a:noFill/>
        </p:spPr>
        <p:txBody>
          <a:bodyPr wrap="square" anchor="ctr">
            <a:spAutoFit/>
          </a:bodyPr>
          <a:lstStyle/>
          <a:p>
            <a:pPr algn="ctr"/>
            <a:r>
              <a:rPr lang="en-US" sz="2800" spc="600" dirty="0">
                <a:solidFill>
                  <a:schemeClr val="tx2"/>
                </a:solidFill>
                <a:latin typeface="+mj-lt"/>
                <a:ea typeface="Tw Cen MT" charset="0"/>
                <a:cs typeface="Tw Cen MT" charset="0"/>
              </a:rPr>
              <a:t>CONTACT</a:t>
            </a:r>
            <a:endParaRPr lang="en-US" sz="2400" spc="600" dirty="0">
              <a:solidFill>
                <a:schemeClr val="tx2"/>
              </a:solidFill>
              <a:latin typeface="+mj-lt"/>
              <a:ea typeface="Tw Cen MT" charset="0"/>
              <a:cs typeface="Tw Cen MT" charset="0"/>
            </a:endParaRPr>
          </a:p>
        </p:txBody>
      </p:sp>
      <p:cxnSp>
        <p:nvCxnSpPr>
          <p:cNvPr id="22" name="Straight Connector 21"/>
          <p:cNvCxnSpPr/>
          <p:nvPr userDrawn="1"/>
        </p:nvCxnSpPr>
        <p:spPr bwMode="ltGray">
          <a:xfrm flipH="1">
            <a:off x="3823101" y="2919121"/>
            <a:ext cx="454579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bwMode="ltGray">
          <a:xfrm flipH="1">
            <a:off x="3823101" y="2343207"/>
            <a:ext cx="454579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022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 Custom Image">
    <p:spTree>
      <p:nvGrpSpPr>
        <p:cNvPr id="1" name=""/>
        <p:cNvGrpSpPr/>
        <p:nvPr/>
      </p:nvGrpSpPr>
      <p:grpSpPr>
        <a:xfrm>
          <a:off x="0" y="0"/>
          <a:ext cx="0" cy="0"/>
          <a:chOff x="0" y="0"/>
          <a:chExt cx="0" cy="0"/>
        </a:xfrm>
      </p:grpSpPr>
      <p:sp>
        <p:nvSpPr>
          <p:cNvPr id="3" name="Text Placeholder 2"/>
          <p:cNvSpPr>
            <a:spLocks noGrp="1"/>
          </p:cNvSpPr>
          <p:nvPr>
            <p:ph type="body" sz="quarter" idx="14" hasCustomPrompt="1"/>
          </p:nvPr>
        </p:nvSpPr>
        <p:spPr>
          <a:xfrm>
            <a:off x="914638" y="3222011"/>
            <a:ext cx="6269402" cy="860425"/>
          </a:xfrm>
        </p:spPr>
        <p:txBody>
          <a:bodyPr anchor="ctr"/>
          <a:lstStyle>
            <a:lvl1pPr algn="ctr">
              <a:defRPr sz="3600" cap="all" spc="0" baseline="0">
                <a:solidFill>
                  <a:schemeClr val="tx2"/>
                </a:solidFill>
              </a:defRPr>
            </a:lvl1pPr>
          </a:lstStyle>
          <a:p>
            <a:pPr lvl="0"/>
            <a:r>
              <a:rPr lang="en-US" dirty="0"/>
              <a:t>NAME</a:t>
            </a:r>
          </a:p>
        </p:txBody>
      </p:sp>
      <p:sp>
        <p:nvSpPr>
          <p:cNvPr id="25" name="Text Placeholder 2"/>
          <p:cNvSpPr>
            <a:spLocks noGrp="1"/>
          </p:cNvSpPr>
          <p:nvPr>
            <p:ph type="body" sz="quarter" idx="15" hasCustomPrompt="1"/>
          </p:nvPr>
        </p:nvSpPr>
        <p:spPr>
          <a:xfrm>
            <a:off x="914638" y="4264880"/>
            <a:ext cx="6269402" cy="1212057"/>
          </a:xfrm>
        </p:spPr>
        <p:txBody>
          <a:bodyPr anchor="t"/>
          <a:lstStyle>
            <a:lvl1pPr algn="ctr">
              <a:defRPr sz="2800" b="0" spc="0" baseline="0">
                <a:solidFill>
                  <a:schemeClr val="accent2"/>
                </a:solidFill>
                <a:latin typeface="+mj-lt"/>
                <a:ea typeface="Tw Cen MT" charset="0"/>
                <a:cs typeface="Tw Cen MT" charset="0"/>
              </a:defRPr>
            </a:lvl1pPr>
          </a:lstStyle>
          <a:p>
            <a:pPr lvl="0"/>
            <a:r>
              <a:rPr lang="en-US" dirty="0"/>
              <a:t>Contact Info</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ltGray">
          <a:xfrm>
            <a:off x="325605" y="6062522"/>
            <a:ext cx="409676" cy="572909"/>
          </a:xfrm>
          <a:prstGeom prst="rect">
            <a:avLst/>
          </a:prstGeom>
        </p:spPr>
      </p:pic>
      <p:sp>
        <p:nvSpPr>
          <p:cNvPr id="12" name="Picture Placeholder 11"/>
          <p:cNvSpPr>
            <a:spLocks noGrp="1"/>
          </p:cNvSpPr>
          <p:nvPr>
            <p:ph type="pic" sz="quarter" idx="16" hasCustomPrompt="1"/>
          </p:nvPr>
        </p:nvSpPr>
        <p:spPr bwMode="ltGray">
          <a:xfrm>
            <a:off x="7236875" y="0"/>
            <a:ext cx="4955127" cy="6858000"/>
          </a:xfrm>
          <a:custGeom>
            <a:avLst/>
            <a:gdLst>
              <a:gd name="connsiteX0" fmla="*/ 1830351 w 4953837"/>
              <a:gd name="connsiteY0" fmla="*/ 0 h 6858000"/>
              <a:gd name="connsiteX1" fmla="*/ 4953837 w 4953837"/>
              <a:gd name="connsiteY1" fmla="*/ 0 h 6858000"/>
              <a:gd name="connsiteX2" fmla="*/ 4953837 w 4953837"/>
              <a:gd name="connsiteY2" fmla="*/ 6858000 h 6858000"/>
              <a:gd name="connsiteX3" fmla="*/ 0 w 4953837"/>
              <a:gd name="connsiteY3" fmla="*/ 6858000 h 6858000"/>
              <a:gd name="connsiteX4" fmla="*/ 0 w 4953837"/>
              <a:gd name="connsiteY4" fmla="*/ 6857998 h 6858000"/>
              <a:gd name="connsiteX5" fmla="*/ 6476 w 4953837"/>
              <a:gd name="connsiteY5" fmla="*/ 68579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3837" h="6858000">
                <a:moveTo>
                  <a:pt x="1830351" y="0"/>
                </a:moveTo>
                <a:lnTo>
                  <a:pt x="4953837" y="0"/>
                </a:lnTo>
                <a:lnTo>
                  <a:pt x="4953837" y="6858000"/>
                </a:lnTo>
                <a:lnTo>
                  <a:pt x="0" y="6858000"/>
                </a:lnTo>
                <a:lnTo>
                  <a:pt x="0" y="6857998"/>
                </a:lnTo>
                <a:lnTo>
                  <a:pt x="6476" y="6857998"/>
                </a:lnTo>
                <a:close/>
              </a:path>
            </a:pathLst>
          </a:custGeom>
          <a:solidFill>
            <a:schemeClr val="accent1"/>
          </a:solidFill>
        </p:spPr>
        <p:txBody>
          <a:bodyPr wrap="square">
            <a:noAutofit/>
          </a:bodyPr>
          <a:lstStyle/>
          <a:p>
            <a:r>
              <a:rPr lang="en-US" dirty="0"/>
              <a:t> </a:t>
            </a:r>
          </a:p>
        </p:txBody>
      </p:sp>
      <p:sp>
        <p:nvSpPr>
          <p:cNvPr id="22" name="Rectangle 21"/>
          <p:cNvSpPr/>
          <p:nvPr/>
        </p:nvSpPr>
        <p:spPr>
          <a:xfrm>
            <a:off x="2319296" y="2375931"/>
            <a:ext cx="3460084" cy="523220"/>
          </a:xfrm>
          <a:prstGeom prst="rect">
            <a:avLst/>
          </a:prstGeom>
          <a:noFill/>
        </p:spPr>
        <p:txBody>
          <a:bodyPr wrap="square" anchor="ctr">
            <a:spAutoFit/>
          </a:bodyPr>
          <a:lstStyle/>
          <a:p>
            <a:pPr algn="ctr"/>
            <a:r>
              <a:rPr lang="en-US" sz="2800" spc="600" dirty="0">
                <a:solidFill>
                  <a:schemeClr val="tx2"/>
                </a:solidFill>
                <a:latin typeface="+mj-lt"/>
                <a:ea typeface="Tw Cen MT" charset="0"/>
                <a:cs typeface="Tw Cen MT" charset="0"/>
              </a:rPr>
              <a:t>CONTACT</a:t>
            </a:r>
            <a:endParaRPr lang="en-US" sz="2400" spc="600" dirty="0">
              <a:solidFill>
                <a:schemeClr val="tx2"/>
              </a:solidFill>
              <a:latin typeface="+mj-lt"/>
              <a:ea typeface="Tw Cen MT" charset="0"/>
              <a:cs typeface="Tw Cen MT" charset="0"/>
            </a:endParaRPr>
          </a:p>
        </p:txBody>
      </p:sp>
      <p:cxnSp>
        <p:nvCxnSpPr>
          <p:cNvPr id="23" name="Straight Connector 22"/>
          <p:cNvCxnSpPr/>
          <p:nvPr userDrawn="1"/>
        </p:nvCxnSpPr>
        <p:spPr bwMode="ltGray">
          <a:xfrm flipH="1">
            <a:off x="1776439" y="2919121"/>
            <a:ext cx="454579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bwMode="ltGray">
          <a:xfrm flipH="1">
            <a:off x="1776439" y="2343207"/>
            <a:ext cx="454579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flipH="1">
            <a:off x="12460819" y="1"/>
            <a:ext cx="1478944" cy="2031325"/>
          </a:xfrm>
          <a:prstGeom prst="rect">
            <a:avLst/>
          </a:prstGeom>
          <a:solidFill>
            <a:schemeClr val="bg1">
              <a:lumMod val="85000"/>
            </a:schemeClr>
          </a:solidFill>
        </p:spPr>
        <p:txBody>
          <a:bodyPr wrap="square" lIns="91440" tIns="91440" rIns="91440" bIns="91440" rtlCol="0">
            <a:spAutoFit/>
          </a:bodyPr>
          <a:lstStyle/>
          <a:p>
            <a:pPr>
              <a:spcBef>
                <a:spcPts val="600"/>
              </a:spcBef>
            </a:pPr>
            <a:r>
              <a:rPr lang="en-US" sz="1200" i="0" dirty="0">
                <a:solidFill>
                  <a:schemeClr val="tx1"/>
                </a:solidFill>
              </a:rPr>
              <a:t>To use a photo rather than the color trapezoid, click</a:t>
            </a:r>
            <a:r>
              <a:rPr lang="en-US" sz="1200" i="0" baseline="0" dirty="0">
                <a:solidFill>
                  <a:schemeClr val="tx1"/>
                </a:solidFill>
              </a:rPr>
              <a:t> the placeholder icon and navigate to desired photo. To change photos, delete existing photo first and repeat above steps.</a:t>
            </a:r>
            <a:endParaRPr kumimoji="0" lang="en-US" sz="1200" b="0" i="0" u="none" strike="noStrike" kern="1200" cap="none" spc="0" normalizeH="0" baseline="0" noProof="0" dirty="0">
              <a:ln>
                <a:noFill/>
              </a:ln>
              <a:solidFill>
                <a:schemeClr val="tx1"/>
              </a:solidFill>
              <a:effectLst/>
              <a:uLnTx/>
              <a:uFillTx/>
              <a:latin typeface="Tw Cen MT"/>
              <a:ea typeface="+mn-ea"/>
              <a:cs typeface="+mn-cs"/>
            </a:endParaRPr>
          </a:p>
        </p:txBody>
      </p:sp>
    </p:spTree>
    <p:extLst>
      <p:ext uri="{BB962C8B-B14F-4D97-AF65-F5344CB8AC3E}">
        <p14:creationId xmlns:p14="http://schemas.microsoft.com/office/powerpoint/2010/main" val="316905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grpSp>
        <p:nvGrpSpPr>
          <p:cNvPr id="20" name="Group 19"/>
          <p:cNvGrpSpPr/>
          <p:nvPr userDrawn="1"/>
        </p:nvGrpSpPr>
        <p:grpSpPr>
          <a:xfrm>
            <a:off x="1" y="0"/>
            <a:ext cx="12192000" cy="6858000"/>
            <a:chOff x="0" y="0"/>
            <a:chExt cx="12188825" cy="6858000"/>
          </a:xfrm>
        </p:grpSpPr>
        <p:cxnSp>
          <p:nvCxnSpPr>
            <p:cNvPr id="7" name="Straight Connector 6"/>
            <p:cNvCxnSpPr/>
            <p:nvPr/>
          </p:nvCxnSpPr>
          <p:spPr>
            <a:xfrm>
              <a:off x="11274425" y="0"/>
              <a:ext cx="0" cy="6858000"/>
            </a:xfrm>
            <a:prstGeom prst="line">
              <a:avLst/>
            </a:prstGeom>
            <a:ln w="127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914400"/>
              <a:ext cx="12188825" cy="0"/>
            </a:xfrm>
            <a:prstGeom prst="line">
              <a:avLst/>
            </a:prstGeom>
            <a:ln w="127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914400" y="0"/>
              <a:ext cx="0" cy="6858000"/>
            </a:xfrm>
            <a:prstGeom prst="line">
              <a:avLst/>
            </a:prstGeom>
            <a:ln w="127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5943600"/>
              <a:ext cx="12188825" cy="0"/>
            </a:xfrm>
            <a:prstGeom prst="line">
              <a:avLst/>
            </a:prstGeom>
            <a:ln w="127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4572000"/>
              <a:ext cx="12188825" cy="0"/>
            </a:xfrm>
            <a:prstGeom prst="line">
              <a:avLst/>
            </a:prstGeom>
            <a:ln w="762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0" y="2286000"/>
              <a:ext cx="12188825" cy="0"/>
            </a:xfrm>
            <a:prstGeom prst="line">
              <a:avLst/>
            </a:prstGeom>
            <a:ln w="762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062942" y="0"/>
              <a:ext cx="0" cy="6858000"/>
            </a:xfrm>
            <a:prstGeom prst="line">
              <a:avLst/>
            </a:prstGeom>
            <a:ln w="762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125884" y="0"/>
              <a:ext cx="0" cy="6858000"/>
            </a:xfrm>
            <a:prstGeom prst="line">
              <a:avLst/>
            </a:prstGeom>
            <a:ln w="762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5" name="Title 14"/>
          <p:cNvSpPr>
            <a:spLocks noGrp="1"/>
          </p:cNvSpPr>
          <p:nvPr userDrawn="1">
            <p:ph type="title" hasCustomPrompt="1"/>
          </p:nvPr>
        </p:nvSpPr>
        <p:spPr/>
        <p:txBody>
          <a:bodyPr/>
          <a:lstStyle/>
          <a:p>
            <a:r>
              <a:rPr lang="en-US" dirty="0"/>
              <a:t>grid</a:t>
            </a:r>
          </a:p>
        </p:txBody>
      </p:sp>
    </p:spTree>
    <p:extLst>
      <p:ext uri="{BB962C8B-B14F-4D97-AF65-F5344CB8AC3E}">
        <p14:creationId xmlns:p14="http://schemas.microsoft.com/office/powerpoint/2010/main" val="224188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0" orient="horz" pos="403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of Layouts">
    <p:spTree>
      <p:nvGrpSpPr>
        <p:cNvPr id="1" name=""/>
        <p:cNvGrpSpPr/>
        <p:nvPr/>
      </p:nvGrpSpPr>
      <p:grpSpPr>
        <a:xfrm>
          <a:off x="0" y="0"/>
          <a:ext cx="0" cy="0"/>
          <a:chOff x="0" y="0"/>
          <a:chExt cx="0" cy="0"/>
        </a:xfrm>
      </p:grpSpPr>
      <p:sp>
        <p:nvSpPr>
          <p:cNvPr id="3" name="Rectangle 2"/>
          <p:cNvSpPr/>
          <p:nvPr userDrawn="1"/>
        </p:nvSpPr>
        <p:spPr>
          <a:xfrm>
            <a:off x="1" y="0"/>
            <a:ext cx="12192000" cy="6858000"/>
          </a:xfrm>
          <a:prstGeom prst="rect">
            <a:avLst/>
          </a:prstGeom>
          <a:solidFill>
            <a:schemeClr val="tx1"/>
          </a:solidFill>
          <a:ln w="6350" cap="flat" cmpd="sng" algn="ctr">
            <a:noFill/>
            <a:prstDash val="solid"/>
            <a:miter lim="800000"/>
          </a:ln>
          <a:effectLst/>
        </p:spPr>
        <p:txBody>
          <a:bodyPr wrap="none" lIns="0" tIns="365760" rIns="0" bIns="0" rtlCol="0" anchor="ctr"/>
          <a:lstStyle/>
          <a:p>
            <a:pPr marL="0" marR="0" lvl="0" indent="0" algn="ctr" defTabSz="914400" eaLnBrk="1" fontAlgn="auto" latinLnBrk="0" hangingPunct="1">
              <a:lnSpc>
                <a:spcPct val="70000"/>
              </a:lnSpc>
              <a:spcBef>
                <a:spcPts val="0"/>
              </a:spcBef>
              <a:spcAft>
                <a:spcPts val="0"/>
              </a:spcAft>
              <a:buClrTx/>
              <a:buSzTx/>
              <a:buFontTx/>
              <a:buNone/>
              <a:tabLst/>
              <a:defRPr/>
            </a:pPr>
            <a:r>
              <a:rPr kumimoji="0" lang="en-US" sz="9600" b="1" i="0" u="none" strike="noStrike" kern="0" cap="none" spc="0" normalizeH="0" baseline="0" noProof="0" dirty="0">
                <a:ln>
                  <a:noFill/>
                </a:ln>
                <a:solidFill>
                  <a:prstClr val="white"/>
                </a:solidFill>
                <a:effectLst/>
                <a:uLnTx/>
                <a:uFillTx/>
                <a:latin typeface="+mj-lt"/>
                <a:ea typeface="+mn-ea"/>
                <a:cs typeface="+mn-cs"/>
              </a:rPr>
              <a:t>DO NOT USE</a:t>
            </a:r>
            <a:br>
              <a:rPr kumimoji="0" lang="en-US" sz="9600" b="1" i="0" u="none" strike="noStrike" kern="0" cap="none" spc="0" normalizeH="0" baseline="0" noProof="0" dirty="0">
                <a:ln>
                  <a:noFill/>
                </a:ln>
                <a:solidFill>
                  <a:prstClr val="white"/>
                </a:solidFill>
                <a:effectLst/>
                <a:uLnTx/>
                <a:uFillTx/>
                <a:latin typeface="+mj-lt"/>
                <a:ea typeface="+mn-ea"/>
                <a:cs typeface="+mn-cs"/>
              </a:rPr>
            </a:br>
            <a:r>
              <a:rPr kumimoji="0" lang="en-US" sz="9600" b="1" i="0" u="none" strike="noStrike" kern="0" cap="none" spc="0" normalizeH="0" baseline="0" noProof="0" dirty="0">
                <a:ln>
                  <a:noFill/>
                </a:ln>
                <a:solidFill>
                  <a:prstClr val="white"/>
                </a:solidFill>
                <a:effectLst/>
                <a:uLnTx/>
                <a:uFillTx/>
                <a:latin typeface="+mj-lt"/>
                <a:ea typeface="+mn-ea"/>
                <a:cs typeface="+mn-cs"/>
              </a:rPr>
              <a:t>ANY LAYOUTS</a:t>
            </a:r>
            <a:br>
              <a:rPr kumimoji="0" lang="en-US" sz="9600" b="1" i="0" u="none" strike="noStrike" kern="0" cap="none" spc="0" normalizeH="0" baseline="0" noProof="0" dirty="0">
                <a:ln>
                  <a:noFill/>
                </a:ln>
                <a:solidFill>
                  <a:prstClr val="white"/>
                </a:solidFill>
                <a:effectLst/>
                <a:uLnTx/>
                <a:uFillTx/>
                <a:latin typeface="+mj-lt"/>
                <a:ea typeface="+mn-ea"/>
                <a:cs typeface="+mn-cs"/>
              </a:rPr>
            </a:br>
            <a:r>
              <a:rPr kumimoji="0" lang="en-US" sz="9600" b="1" i="0" u="none" strike="noStrike" kern="0" cap="none" spc="0" normalizeH="0" baseline="0" noProof="0" dirty="0">
                <a:ln>
                  <a:noFill/>
                </a:ln>
                <a:solidFill>
                  <a:prstClr val="white"/>
                </a:solidFill>
                <a:effectLst/>
                <a:uLnTx/>
                <a:uFillTx/>
                <a:latin typeface="+mj-lt"/>
                <a:ea typeface="+mn-ea"/>
                <a:cs typeface="+mn-cs"/>
              </a:rPr>
              <a:t>AFTER THIS SLIDE</a:t>
            </a:r>
          </a:p>
        </p:txBody>
      </p:sp>
    </p:spTree>
    <p:extLst>
      <p:ext uri="{BB962C8B-B14F-4D97-AF65-F5344CB8AC3E}">
        <p14:creationId xmlns:p14="http://schemas.microsoft.com/office/powerpoint/2010/main" val="34330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7" name="Picture Placeholder 26"/>
          <p:cNvSpPr>
            <a:spLocks noGrp="1"/>
          </p:cNvSpPr>
          <p:nvPr>
            <p:ph type="pic" sz="quarter" idx="14"/>
          </p:nvPr>
        </p:nvSpPr>
        <p:spPr bwMode="ltGray">
          <a:xfrm>
            <a:off x="0" y="0"/>
            <a:ext cx="4961204" cy="6858000"/>
          </a:xfrm>
          <a:custGeom>
            <a:avLst/>
            <a:gdLst>
              <a:gd name="connsiteX0" fmla="*/ 0 w 4959912"/>
              <a:gd name="connsiteY0" fmla="*/ 0 h 6858000"/>
              <a:gd name="connsiteX1" fmla="*/ 4959912 w 4959912"/>
              <a:gd name="connsiteY1" fmla="*/ 0 h 6858000"/>
              <a:gd name="connsiteX2" fmla="*/ 3136037 w 4959912"/>
              <a:gd name="connsiteY2" fmla="*/ 6857998 h 6858000"/>
              <a:gd name="connsiteX3" fmla="*/ 2657984 w 4959912"/>
              <a:gd name="connsiteY3" fmla="*/ 6857998 h 6858000"/>
              <a:gd name="connsiteX4" fmla="*/ 2657984 w 4959912"/>
              <a:gd name="connsiteY4" fmla="*/ 6858000 h 6858000"/>
              <a:gd name="connsiteX5" fmla="*/ 0 w 495991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9912" h="6858000">
                <a:moveTo>
                  <a:pt x="0" y="0"/>
                </a:moveTo>
                <a:lnTo>
                  <a:pt x="4959912" y="0"/>
                </a:lnTo>
                <a:lnTo>
                  <a:pt x="3136037" y="6857998"/>
                </a:lnTo>
                <a:lnTo>
                  <a:pt x="2657984" y="6857998"/>
                </a:lnTo>
                <a:lnTo>
                  <a:pt x="2657984" y="6858000"/>
                </a:lnTo>
                <a:lnTo>
                  <a:pt x="0" y="6858000"/>
                </a:lnTo>
                <a:close/>
              </a:path>
            </a:pathLst>
          </a:custGeom>
          <a:solidFill>
            <a:schemeClr val="accent1"/>
          </a:solidFill>
        </p:spPr>
        <p:txBody>
          <a:bodyPr wrap="square">
            <a:noAutofit/>
          </a:bodyPr>
          <a:lstStyle/>
          <a:p>
            <a:r>
              <a:rPr lang="en-US"/>
              <a:t>Click icon to add picture</a:t>
            </a:r>
          </a:p>
        </p:txBody>
      </p:sp>
      <p:sp>
        <p:nvSpPr>
          <p:cNvPr id="2" name="Title 1"/>
          <p:cNvSpPr>
            <a:spLocks noGrp="1"/>
          </p:cNvSpPr>
          <p:nvPr>
            <p:ph type="ctrTitle" hasCustomPrompt="1"/>
          </p:nvPr>
        </p:nvSpPr>
        <p:spPr>
          <a:xfrm>
            <a:off x="5007957" y="1683347"/>
            <a:ext cx="6269405" cy="1613646"/>
          </a:xfrm>
        </p:spPr>
        <p:txBody>
          <a:bodyPr anchor="b"/>
          <a:lstStyle>
            <a:lvl1pPr algn="ctr">
              <a:lnSpc>
                <a:spcPct val="70000"/>
              </a:lnSpc>
              <a:defRPr sz="5400"/>
            </a:lvl1pPr>
          </a:lstStyle>
          <a:p>
            <a:r>
              <a:rPr lang="en-US" dirty="0"/>
              <a:t>Title slide</a:t>
            </a:r>
          </a:p>
        </p:txBody>
      </p:sp>
      <p:sp>
        <p:nvSpPr>
          <p:cNvPr id="3" name="Subtitle 2"/>
          <p:cNvSpPr>
            <a:spLocks noGrp="1"/>
          </p:cNvSpPr>
          <p:nvPr>
            <p:ph type="subTitle" idx="1" hasCustomPrompt="1"/>
          </p:nvPr>
        </p:nvSpPr>
        <p:spPr>
          <a:xfrm>
            <a:off x="5007955" y="3319125"/>
            <a:ext cx="6269405" cy="426412"/>
          </a:xfrm>
        </p:spPr>
        <p:txBody>
          <a:bodyPr anchor="ctr"/>
          <a:lstStyle>
            <a:lvl1pPr marL="0" indent="0" algn="ctr">
              <a:buNone/>
              <a:defRPr sz="2800"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Additional Info Here</a:t>
            </a:r>
          </a:p>
        </p:txBody>
      </p:sp>
      <p:sp>
        <p:nvSpPr>
          <p:cNvPr id="10" name="Text Placeholder 21"/>
          <p:cNvSpPr>
            <a:spLocks noGrp="1"/>
          </p:cNvSpPr>
          <p:nvPr>
            <p:ph type="body" sz="quarter" idx="13" hasCustomPrompt="1"/>
          </p:nvPr>
        </p:nvSpPr>
        <p:spPr>
          <a:xfrm>
            <a:off x="5007955" y="4063641"/>
            <a:ext cx="6269405" cy="833694"/>
          </a:xfrm>
        </p:spPr>
        <p:txBody>
          <a:bodyPr anchor="t"/>
          <a:lstStyle>
            <a:lvl1pPr algn="ctr">
              <a:defRPr sz="3600">
                <a:solidFill>
                  <a:schemeClr val="tx2"/>
                </a:solidFill>
              </a:defRPr>
            </a:lvl1pPr>
          </a:lstStyle>
          <a:p>
            <a:pPr lvl="0"/>
            <a:r>
              <a:rPr lang="en-US"/>
              <a:t>Program NAME</a:t>
            </a:r>
            <a:endParaRPr lang="en-US" dirty="0"/>
          </a:p>
        </p:txBody>
      </p:sp>
      <p:cxnSp>
        <p:nvCxnSpPr>
          <p:cNvPr id="13" name="Straight Connector 12"/>
          <p:cNvCxnSpPr/>
          <p:nvPr/>
        </p:nvCxnSpPr>
        <p:spPr bwMode="ltGray">
          <a:xfrm flipH="1">
            <a:off x="5007956" y="3910263"/>
            <a:ext cx="6269404"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ltGray">
          <a:xfrm>
            <a:off x="9516590" y="5739943"/>
            <a:ext cx="2376921" cy="915765"/>
          </a:xfrm>
          <a:prstGeom prst="rect">
            <a:avLst/>
          </a:prstGeom>
        </p:spPr>
      </p:pic>
      <p:sp>
        <p:nvSpPr>
          <p:cNvPr id="9" name="TextBox 8"/>
          <p:cNvSpPr txBox="1"/>
          <p:nvPr userDrawn="1"/>
        </p:nvSpPr>
        <p:spPr>
          <a:xfrm flipH="1">
            <a:off x="12460819" y="1"/>
            <a:ext cx="1478944" cy="2031325"/>
          </a:xfrm>
          <a:prstGeom prst="rect">
            <a:avLst/>
          </a:prstGeom>
          <a:solidFill>
            <a:schemeClr val="bg1">
              <a:lumMod val="85000"/>
            </a:schemeClr>
          </a:solidFill>
        </p:spPr>
        <p:txBody>
          <a:bodyPr wrap="square" lIns="91440" tIns="91440" rIns="91440" bIns="91440" rtlCol="0">
            <a:spAutoFit/>
          </a:bodyPr>
          <a:lstStyle/>
          <a:p>
            <a:pPr>
              <a:spcBef>
                <a:spcPts val="600"/>
              </a:spcBef>
            </a:pPr>
            <a:r>
              <a:rPr lang="en-US" sz="1200" i="0" dirty="0">
                <a:solidFill>
                  <a:schemeClr val="tx1"/>
                </a:solidFill>
              </a:rPr>
              <a:t>To use a photo rather than the color trapezoid, click</a:t>
            </a:r>
            <a:r>
              <a:rPr lang="en-US" sz="1200" i="0" baseline="0" dirty="0">
                <a:solidFill>
                  <a:schemeClr val="tx1"/>
                </a:solidFill>
              </a:rPr>
              <a:t> the placeholder icon and navigate to desired photo. To change photos, delete existing photo first and repeat above steps.</a:t>
            </a:r>
            <a:endParaRPr kumimoji="0" lang="en-US" sz="1200" b="0" i="0" u="none" strike="noStrike" kern="1200" cap="none" spc="0" normalizeH="0" baseline="0" noProof="0" dirty="0">
              <a:ln>
                <a:noFill/>
              </a:ln>
              <a:solidFill>
                <a:schemeClr val="tx1"/>
              </a:solidFill>
              <a:effectLst/>
              <a:uLnTx/>
              <a:uFillTx/>
              <a:latin typeface="Tw Cen MT"/>
              <a:ea typeface="+mn-ea"/>
              <a:cs typeface="+mn-cs"/>
            </a:endParaRPr>
          </a:p>
        </p:txBody>
      </p:sp>
    </p:spTree>
    <p:extLst>
      <p:ext uri="{BB962C8B-B14F-4D97-AF65-F5344CB8AC3E}">
        <p14:creationId xmlns:p14="http://schemas.microsoft.com/office/powerpoint/2010/main" val="337167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780252" y="2286000"/>
            <a:ext cx="10497111" cy="320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TITLE AND CONTENT</a:t>
            </a:r>
          </a:p>
        </p:txBody>
      </p:sp>
      <p:sp>
        <p:nvSpPr>
          <p:cNvPr id="4" name="Date Placeholder 3"/>
          <p:cNvSpPr>
            <a:spLocks noGrp="1"/>
          </p:cNvSpPr>
          <p:nvPr>
            <p:ph type="dt" sz="half" idx="10"/>
          </p:nvPr>
        </p:nvSpPr>
        <p:spPr/>
        <p:txBody>
          <a:bodyPr/>
          <a:lstStyle/>
          <a:p>
            <a:fld id="{DC291B6F-AB26-9D4E-B77D-FFFEB64A2199}"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0DFA8-C5FE-DB44-9BF9-1274EAD5637C}" type="slidenum">
              <a:rPr lang="en-US" smtClean="0"/>
              <a:t>‹#›</a:t>
            </a:fld>
            <a:endParaRPr lang="en-US"/>
          </a:p>
        </p:txBody>
      </p:sp>
    </p:spTree>
    <p:extLst>
      <p:ext uri="{BB962C8B-B14F-4D97-AF65-F5344CB8AC3E}">
        <p14:creationId xmlns:p14="http://schemas.microsoft.com/office/powerpoint/2010/main" val="110152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1" y="2360825"/>
            <a:ext cx="10363200" cy="2295376"/>
          </a:xfrm>
        </p:spPr>
        <p:txBody>
          <a:bodyPr anchor="ctr"/>
          <a:lstStyle>
            <a:lvl1pPr algn="ctr">
              <a:lnSpc>
                <a:spcPct val="70000"/>
              </a:lnSpc>
              <a:defRPr sz="5400" b="0" cap="all" spc="600" baseline="0">
                <a:solidFill>
                  <a:schemeClr val="tx2"/>
                </a:solidFill>
                <a:latin typeface="+mn-lt"/>
              </a:defRPr>
            </a:lvl1pPr>
          </a:lstStyle>
          <a:p>
            <a:r>
              <a:rPr lang="en-US" dirty="0"/>
              <a:t>Section header</a:t>
            </a:r>
          </a:p>
        </p:txBody>
      </p:sp>
      <p:sp>
        <p:nvSpPr>
          <p:cNvPr id="3" name="Text Placeholder 2"/>
          <p:cNvSpPr>
            <a:spLocks noGrp="1"/>
          </p:cNvSpPr>
          <p:nvPr>
            <p:ph type="body" idx="1" hasCustomPrompt="1"/>
          </p:nvPr>
        </p:nvSpPr>
        <p:spPr>
          <a:xfrm>
            <a:off x="914401" y="4751142"/>
            <a:ext cx="10362724" cy="412751"/>
          </a:xfrm>
        </p:spPr>
        <p:txBody>
          <a:bodyPr anchor="t"/>
          <a:lstStyle>
            <a:lvl1pPr marL="0" indent="0" algn="ctr">
              <a:buNone/>
              <a:defRPr sz="2800" b="0" cap="none" baseline="0">
                <a:solidFill>
                  <a:schemeClr val="accent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Additional Info Here</a:t>
            </a:r>
          </a:p>
        </p:txBody>
      </p:sp>
      <p:cxnSp>
        <p:nvCxnSpPr>
          <p:cNvPr id="17" name="Straight Connector 16"/>
          <p:cNvCxnSpPr/>
          <p:nvPr userDrawn="1"/>
        </p:nvCxnSpPr>
        <p:spPr bwMode="ltGray">
          <a:xfrm flipH="1">
            <a:off x="914400" y="2288161"/>
            <a:ext cx="1036272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bwMode="ltGray">
          <a:xfrm flipH="1">
            <a:off x="914400" y="4576689"/>
            <a:ext cx="1036272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ltGray">
          <a:xfrm>
            <a:off x="9516590" y="5739943"/>
            <a:ext cx="2376921" cy="915765"/>
          </a:xfrm>
          <a:prstGeom prst="rect">
            <a:avLst/>
          </a:prstGeom>
        </p:spPr>
      </p:pic>
    </p:spTree>
    <p:extLst>
      <p:ext uri="{BB962C8B-B14F-4D97-AF65-F5344CB8AC3E}">
        <p14:creationId xmlns:p14="http://schemas.microsoft.com/office/powerpoint/2010/main" val="342517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Content Placeholder 13"/>
          <p:cNvSpPr>
            <a:spLocks noGrp="1"/>
          </p:cNvSpPr>
          <p:nvPr>
            <p:ph sz="quarter" idx="14"/>
          </p:nvPr>
        </p:nvSpPr>
        <p:spPr>
          <a:xfrm>
            <a:off x="6513622" y="2286000"/>
            <a:ext cx="4801850" cy="3200400"/>
          </a:xfrm>
        </p:spPr>
        <p:txBody>
          <a:bodyPr rIns="9144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3"/>
          </p:nvPr>
        </p:nvSpPr>
        <p:spPr>
          <a:xfrm>
            <a:off x="876529" y="2286000"/>
            <a:ext cx="4801850" cy="3200400"/>
          </a:xfrm>
        </p:spPr>
        <p:txBody>
          <a:bodyPr rIns="9144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p:cNvGrpSpPr/>
          <p:nvPr userDrawn="1"/>
        </p:nvGrpSpPr>
        <p:grpSpPr>
          <a:xfrm>
            <a:off x="6085214" y="1695294"/>
            <a:ext cx="224650" cy="4518764"/>
            <a:chOff x="7491663" y="1910401"/>
            <a:chExt cx="224591" cy="4011802"/>
          </a:xfrm>
        </p:grpSpPr>
        <p:sp>
          <p:nvSpPr>
            <p:cNvPr id="10" name="Rectangle 9"/>
            <p:cNvSpPr/>
            <p:nvPr/>
          </p:nvSpPr>
          <p:spPr>
            <a:xfrm>
              <a:off x="7491663" y="1910401"/>
              <a:ext cx="224590" cy="4011802"/>
            </a:xfrm>
            <a:prstGeom prst="rect">
              <a:avLst/>
            </a:prstGeom>
            <a:gradFill>
              <a:gsLst>
                <a:gs pos="55000">
                  <a:schemeClr val="bg1">
                    <a:alpha val="0"/>
                  </a:schemeClr>
                </a:gs>
                <a:gs pos="0">
                  <a:schemeClr val="tx1">
                    <a:lumMod val="40000"/>
                    <a:lumOff val="6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p:nvSpPr>
          <p:spPr>
            <a:xfrm>
              <a:off x="7491663" y="1910401"/>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p:nvSpPr>
          <p:spPr>
            <a:xfrm rot="10800000">
              <a:off x="7491664" y="3893632"/>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2" name="Title 1"/>
          <p:cNvSpPr>
            <a:spLocks noGrp="1"/>
          </p:cNvSpPr>
          <p:nvPr>
            <p:ph type="title" hasCustomPrompt="1"/>
          </p:nvPr>
        </p:nvSpPr>
        <p:spPr>
          <a:xfrm>
            <a:off x="876529" y="489284"/>
            <a:ext cx="10438944" cy="914400"/>
          </a:xfrm>
        </p:spPr>
        <p:txBody>
          <a:bodyPr/>
          <a:lstStyle/>
          <a:p>
            <a:r>
              <a:rPr lang="en-US" dirty="0"/>
              <a:t>TWO CONTENT</a:t>
            </a:r>
          </a:p>
        </p:txBody>
      </p:sp>
      <p:sp>
        <p:nvSpPr>
          <p:cNvPr id="5" name="Date Placeholder 4"/>
          <p:cNvSpPr>
            <a:spLocks noGrp="1"/>
          </p:cNvSpPr>
          <p:nvPr>
            <p:ph type="dt" sz="half" idx="10"/>
          </p:nvPr>
        </p:nvSpPr>
        <p:spPr/>
        <p:txBody>
          <a:bodyPr/>
          <a:lstStyle/>
          <a:p>
            <a:fld id="{DC291B6F-AB26-9D4E-B77D-FFFEB64A2199}"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0DFA8-C5FE-DB44-9BF9-1274EAD5637C}" type="slidenum">
              <a:rPr lang="en-US" smtClean="0"/>
              <a:t>‹#›</a:t>
            </a:fld>
            <a:endParaRPr lang="en-US"/>
          </a:p>
        </p:txBody>
      </p:sp>
    </p:spTree>
    <p:extLst>
      <p:ext uri="{BB962C8B-B14F-4D97-AF65-F5344CB8AC3E}">
        <p14:creationId xmlns:p14="http://schemas.microsoft.com/office/powerpoint/2010/main" val="160803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2" name="Group 11"/>
          <p:cNvGrpSpPr/>
          <p:nvPr userDrawn="1"/>
        </p:nvGrpSpPr>
        <p:grpSpPr>
          <a:xfrm>
            <a:off x="6085214" y="1695294"/>
            <a:ext cx="224650" cy="4518764"/>
            <a:chOff x="7491663" y="1910401"/>
            <a:chExt cx="224591" cy="4011802"/>
          </a:xfrm>
        </p:grpSpPr>
        <p:sp>
          <p:nvSpPr>
            <p:cNvPr id="13" name="Rectangle 12"/>
            <p:cNvSpPr/>
            <p:nvPr/>
          </p:nvSpPr>
          <p:spPr>
            <a:xfrm>
              <a:off x="7491663" y="1910401"/>
              <a:ext cx="224590" cy="4011802"/>
            </a:xfrm>
            <a:prstGeom prst="rect">
              <a:avLst/>
            </a:prstGeom>
            <a:gradFill>
              <a:gsLst>
                <a:gs pos="55000">
                  <a:schemeClr val="bg1">
                    <a:alpha val="0"/>
                  </a:schemeClr>
                </a:gs>
                <a:gs pos="0">
                  <a:schemeClr val="tx1">
                    <a:lumMod val="40000"/>
                    <a:lumOff val="6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p:nvSpPr>
          <p:spPr>
            <a:xfrm>
              <a:off x="7491663" y="1910401"/>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Rectangle 14"/>
            <p:cNvSpPr/>
            <p:nvPr/>
          </p:nvSpPr>
          <p:spPr>
            <a:xfrm rot="10800000">
              <a:off x="7491664" y="3893632"/>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3" name="Text Placeholder 2"/>
          <p:cNvSpPr>
            <a:spLocks noGrp="1"/>
          </p:cNvSpPr>
          <p:nvPr>
            <p:ph type="body" idx="1"/>
          </p:nvPr>
        </p:nvSpPr>
        <p:spPr>
          <a:xfrm>
            <a:off x="914637" y="2110946"/>
            <a:ext cx="4801850" cy="302275"/>
          </a:xfrm>
        </p:spPr>
        <p:txBody>
          <a:bodyPr lIns="91440" rIns="0" anchor="b"/>
          <a:lstStyle>
            <a:lvl1pPr marL="0" indent="0">
              <a:lnSpc>
                <a:spcPct val="90000"/>
              </a:lnSpc>
              <a:buNone/>
              <a:defRPr sz="2800" b="1">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6475513" y="2110946"/>
            <a:ext cx="4801850" cy="302275"/>
          </a:xfrm>
        </p:spPr>
        <p:txBody>
          <a:bodyPr lIns="91440" rIns="0" anchor="b"/>
          <a:lstStyle>
            <a:lvl1pPr marL="0" indent="0">
              <a:lnSpc>
                <a:spcPct val="90000"/>
              </a:lnSpc>
              <a:buNone/>
              <a:defRPr sz="2800" b="1">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DC291B6F-AB26-9D4E-B77D-FFFEB64A2199}" type="datetimeFigureOut">
              <a:rPr lang="en-US" smtClean="0"/>
              <a:t>4/26/2019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20DFA8-C5FE-DB44-9BF9-1274EAD5637C}" type="slidenum">
              <a:rPr lang="en-US" smtClean="0"/>
              <a:t>‹#›</a:t>
            </a:fld>
            <a:endParaRPr lang="en-US"/>
          </a:p>
        </p:txBody>
      </p:sp>
      <p:sp>
        <p:nvSpPr>
          <p:cNvPr id="10" name="Title 9"/>
          <p:cNvSpPr>
            <a:spLocks noGrp="1"/>
          </p:cNvSpPr>
          <p:nvPr>
            <p:ph type="title" hasCustomPrompt="1"/>
          </p:nvPr>
        </p:nvSpPr>
        <p:spPr>
          <a:xfrm>
            <a:off x="914637" y="489284"/>
            <a:ext cx="10362725" cy="914400"/>
          </a:xfrm>
        </p:spPr>
        <p:txBody>
          <a:bodyPr/>
          <a:lstStyle/>
          <a:p>
            <a:r>
              <a:rPr lang="en-US" dirty="0"/>
              <a:t>COMPARISON</a:t>
            </a:r>
          </a:p>
        </p:txBody>
      </p:sp>
      <p:sp>
        <p:nvSpPr>
          <p:cNvPr id="2" name="Rectangle 1"/>
          <p:cNvSpPr>
            <a:spLocks noChangeAspect="1"/>
          </p:cNvSpPr>
          <p:nvPr userDrawn="1"/>
        </p:nvSpPr>
        <p:spPr>
          <a:xfrm>
            <a:off x="5753010" y="2791326"/>
            <a:ext cx="0" cy="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Content Placeholder 13"/>
          <p:cNvSpPr>
            <a:spLocks noGrp="1"/>
          </p:cNvSpPr>
          <p:nvPr>
            <p:ph sz="quarter" idx="14"/>
          </p:nvPr>
        </p:nvSpPr>
        <p:spPr>
          <a:xfrm>
            <a:off x="6438987" y="2791326"/>
            <a:ext cx="4801850" cy="2695074"/>
          </a:xfrm>
        </p:spPr>
        <p:txBody>
          <a:bodyPr rIns="9144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13"/>
          <p:cNvSpPr>
            <a:spLocks noGrp="1"/>
          </p:cNvSpPr>
          <p:nvPr>
            <p:ph sz="quarter" idx="13"/>
          </p:nvPr>
        </p:nvSpPr>
        <p:spPr>
          <a:xfrm>
            <a:off x="914637" y="2791326"/>
            <a:ext cx="4801850" cy="2695074"/>
          </a:xfrm>
        </p:spPr>
        <p:txBody>
          <a:bodyPr rIns="9144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0748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 ONLY</a:t>
            </a:r>
          </a:p>
        </p:txBody>
      </p:sp>
      <p:sp>
        <p:nvSpPr>
          <p:cNvPr id="3" name="Date Placeholder 2"/>
          <p:cNvSpPr>
            <a:spLocks noGrp="1"/>
          </p:cNvSpPr>
          <p:nvPr>
            <p:ph type="dt" sz="half" idx="10"/>
          </p:nvPr>
        </p:nvSpPr>
        <p:spPr/>
        <p:txBody>
          <a:bodyPr/>
          <a:lstStyle/>
          <a:p>
            <a:fld id="{DC291B6F-AB26-9D4E-B77D-FFFEB64A2199}" type="datetimeFigureOut">
              <a:rPr lang="en-US" smtClean="0"/>
              <a:t>4/26/2019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20DFA8-C5FE-DB44-9BF9-1274EAD5637C}" type="slidenum">
              <a:rPr lang="en-US" smtClean="0"/>
              <a:t>‹#›</a:t>
            </a:fld>
            <a:endParaRPr lang="en-US"/>
          </a:p>
        </p:txBody>
      </p:sp>
    </p:spTree>
    <p:extLst>
      <p:ext uri="{BB962C8B-B14F-4D97-AF65-F5344CB8AC3E}">
        <p14:creationId xmlns:p14="http://schemas.microsoft.com/office/powerpoint/2010/main" val="90100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Content Placeholder 13"/>
          <p:cNvSpPr>
            <a:spLocks noGrp="1"/>
          </p:cNvSpPr>
          <p:nvPr>
            <p:ph sz="quarter" idx="14"/>
          </p:nvPr>
        </p:nvSpPr>
        <p:spPr>
          <a:xfrm>
            <a:off x="6513622" y="2286000"/>
            <a:ext cx="4801850" cy="3200400"/>
          </a:xfrm>
        </p:spPr>
        <p:txBody>
          <a:bodyPr rIns="9144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3"/>
          </p:nvPr>
        </p:nvSpPr>
        <p:spPr>
          <a:xfrm>
            <a:off x="876529" y="2286000"/>
            <a:ext cx="4801850" cy="3200400"/>
          </a:xfrm>
        </p:spPr>
        <p:txBody>
          <a:bodyPr rIns="9144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p:cNvGrpSpPr/>
          <p:nvPr userDrawn="1"/>
        </p:nvGrpSpPr>
        <p:grpSpPr>
          <a:xfrm>
            <a:off x="6085214" y="1695294"/>
            <a:ext cx="224650" cy="4518764"/>
            <a:chOff x="7491663" y="1910401"/>
            <a:chExt cx="224591" cy="4011802"/>
          </a:xfrm>
        </p:grpSpPr>
        <p:sp>
          <p:nvSpPr>
            <p:cNvPr id="10" name="Rectangle 9"/>
            <p:cNvSpPr/>
            <p:nvPr/>
          </p:nvSpPr>
          <p:spPr>
            <a:xfrm>
              <a:off x="7491663" y="1910401"/>
              <a:ext cx="224590" cy="4011802"/>
            </a:xfrm>
            <a:prstGeom prst="rect">
              <a:avLst/>
            </a:prstGeom>
            <a:gradFill>
              <a:gsLst>
                <a:gs pos="55000">
                  <a:schemeClr val="bg1">
                    <a:alpha val="0"/>
                  </a:schemeClr>
                </a:gs>
                <a:gs pos="0">
                  <a:schemeClr val="tx1">
                    <a:lumMod val="40000"/>
                    <a:lumOff val="6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p:nvSpPr>
          <p:spPr>
            <a:xfrm>
              <a:off x="7491663" y="1910401"/>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p:nvSpPr>
          <p:spPr>
            <a:xfrm rot="10800000">
              <a:off x="7491664" y="3893632"/>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2" name="Title 1"/>
          <p:cNvSpPr>
            <a:spLocks noGrp="1"/>
          </p:cNvSpPr>
          <p:nvPr>
            <p:ph type="title" hasCustomPrompt="1"/>
          </p:nvPr>
        </p:nvSpPr>
        <p:spPr>
          <a:xfrm>
            <a:off x="876529" y="489284"/>
            <a:ext cx="10438944" cy="914400"/>
          </a:xfrm>
        </p:spPr>
        <p:txBody>
          <a:bodyPr/>
          <a:lstStyle/>
          <a:p>
            <a:r>
              <a:rPr lang="en-US" dirty="0"/>
              <a:t>TWO CONTENT</a:t>
            </a:r>
          </a:p>
        </p:txBody>
      </p:sp>
      <p:sp>
        <p:nvSpPr>
          <p:cNvPr id="5" name="Date Placeholder 4"/>
          <p:cNvSpPr>
            <a:spLocks noGrp="1"/>
          </p:cNvSpPr>
          <p:nvPr>
            <p:ph type="dt" sz="half" idx="10"/>
          </p:nvPr>
        </p:nvSpPr>
        <p:spPr/>
        <p:txBody>
          <a:bodyPr/>
          <a:lstStyle/>
          <a:p>
            <a:fld id="{DC291B6F-AB26-9D4E-B77D-FFFEB64A2199}"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0DFA8-C5FE-DB44-9BF9-1274EAD5637C}" type="slidenum">
              <a:rPr lang="en-US" smtClean="0"/>
              <a:t>‹#›</a:t>
            </a:fld>
            <a:endParaRPr lang="en-US"/>
          </a:p>
        </p:txBody>
      </p:sp>
    </p:spTree>
    <p:extLst>
      <p:ext uri="{BB962C8B-B14F-4D97-AF65-F5344CB8AC3E}">
        <p14:creationId xmlns:p14="http://schemas.microsoft.com/office/powerpoint/2010/main" val="199074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291B6F-AB26-9D4E-B77D-FFFEB64A2199}" type="datetimeFigureOut">
              <a:rPr lang="en-US" smtClean="0"/>
              <a:t>4/26/2019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20DFA8-C5FE-DB44-9BF9-1274EAD5637C}" type="slidenum">
              <a:rPr lang="en-US" smtClean="0"/>
              <a:t>‹#›</a:t>
            </a:fld>
            <a:endParaRPr lang="en-US"/>
          </a:p>
        </p:txBody>
      </p:sp>
    </p:spTree>
    <p:extLst>
      <p:ext uri="{BB962C8B-B14F-4D97-AF65-F5344CB8AC3E}">
        <p14:creationId xmlns:p14="http://schemas.microsoft.com/office/powerpoint/2010/main" val="304543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914144" y="5223510"/>
            <a:ext cx="4363218" cy="480060"/>
          </a:xfrm>
        </p:spPr>
        <p:txBody>
          <a:bodyPr/>
          <a:lstStyle>
            <a:lvl1pPr marL="0" indent="0" algn="r">
              <a:buNone/>
              <a:defRPr sz="2800" cap="none" spc="0" baseline="0">
                <a:solidFill>
                  <a:schemeClr val="accent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source</a:t>
            </a:r>
          </a:p>
        </p:txBody>
      </p:sp>
      <p:sp>
        <p:nvSpPr>
          <p:cNvPr id="2" name="Title 1"/>
          <p:cNvSpPr>
            <a:spLocks noGrp="1"/>
          </p:cNvSpPr>
          <p:nvPr>
            <p:ph type="title" hasCustomPrompt="1"/>
          </p:nvPr>
        </p:nvSpPr>
        <p:spPr>
          <a:xfrm>
            <a:off x="6914144" y="914401"/>
            <a:ext cx="4363219" cy="4136389"/>
          </a:xfrm>
        </p:spPr>
        <p:txBody>
          <a:bodyPr anchor="b"/>
          <a:lstStyle>
            <a:lvl1pPr algn="r">
              <a:lnSpc>
                <a:spcPct val="100000"/>
              </a:lnSpc>
              <a:spcBef>
                <a:spcPts val="1200"/>
              </a:spcBef>
              <a:defRPr sz="3200" b="0" cap="none" spc="0" baseline="0"/>
            </a:lvl1pPr>
          </a:lstStyle>
          <a:p>
            <a:r>
              <a:rPr lang="en-US" dirty="0"/>
              <a:t>Content with Caption</a:t>
            </a:r>
          </a:p>
        </p:txBody>
      </p:sp>
      <p:sp>
        <p:nvSpPr>
          <p:cNvPr id="3" name="Content Placeholder 2"/>
          <p:cNvSpPr>
            <a:spLocks noGrp="1"/>
          </p:cNvSpPr>
          <p:nvPr>
            <p:ph idx="1"/>
          </p:nvPr>
        </p:nvSpPr>
        <p:spPr>
          <a:xfrm>
            <a:off x="909951" y="2286001"/>
            <a:ext cx="5524609" cy="3200401"/>
          </a:xfrm>
        </p:spPr>
        <p:txBody>
          <a:bodyPr/>
          <a:lstStyle>
            <a:lvl1pPr>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291B6F-AB26-9D4E-B77D-FFFEB64A2199}"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0DFA8-C5FE-DB44-9BF9-1274EAD5637C}" type="slidenum">
              <a:rPr lang="en-US" smtClean="0"/>
              <a:t>‹#›</a:t>
            </a:fld>
            <a:endParaRPr lang="en-US"/>
          </a:p>
        </p:txBody>
      </p:sp>
    </p:spTree>
    <p:extLst>
      <p:ext uri="{BB962C8B-B14F-4D97-AF65-F5344CB8AC3E}">
        <p14:creationId xmlns:p14="http://schemas.microsoft.com/office/powerpoint/2010/main" val="22838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1" name="Picture Placeholder 9"/>
          <p:cNvSpPr>
            <a:spLocks noGrp="1"/>
          </p:cNvSpPr>
          <p:nvPr>
            <p:ph type="pic" sz="quarter" idx="13" hasCustomPrompt="1"/>
          </p:nvPr>
        </p:nvSpPr>
        <p:spPr bwMode="ltGray">
          <a:xfrm>
            <a:off x="1" y="1"/>
            <a:ext cx="6908660" cy="6857999"/>
          </a:xfrm>
          <a:custGeom>
            <a:avLst/>
            <a:gdLst>
              <a:gd name="connsiteX0" fmla="*/ 0 w 10502152"/>
              <a:gd name="connsiteY0" fmla="*/ 0 h 6857999"/>
              <a:gd name="connsiteX1" fmla="*/ 6906861 w 10502152"/>
              <a:gd name="connsiteY1" fmla="*/ 0 h 6857999"/>
              <a:gd name="connsiteX2" fmla="*/ 5082986 w 10502152"/>
              <a:gd name="connsiteY2" fmla="*/ 6857998 h 6857999"/>
              <a:gd name="connsiteX3" fmla="*/ 10502152 w 10502152"/>
              <a:gd name="connsiteY3" fmla="*/ 6857998 h 6857999"/>
              <a:gd name="connsiteX4" fmla="*/ 10502152 w 10502152"/>
              <a:gd name="connsiteY4" fmla="*/ 6857999 h 6857999"/>
              <a:gd name="connsiteX5" fmla="*/ 0 w 10502152"/>
              <a:gd name="connsiteY5" fmla="*/ 6857999 h 6857999"/>
              <a:gd name="connsiteX0" fmla="*/ 0 w 10502152"/>
              <a:gd name="connsiteY0" fmla="*/ 0 h 6857999"/>
              <a:gd name="connsiteX1" fmla="*/ 6906861 w 10502152"/>
              <a:gd name="connsiteY1" fmla="*/ 0 h 6857999"/>
              <a:gd name="connsiteX2" fmla="*/ 5082986 w 10502152"/>
              <a:gd name="connsiteY2" fmla="*/ 6857998 h 6857999"/>
              <a:gd name="connsiteX3" fmla="*/ 10502152 w 10502152"/>
              <a:gd name="connsiteY3" fmla="*/ 6857998 h 6857999"/>
              <a:gd name="connsiteX4" fmla="*/ 0 w 10502152"/>
              <a:gd name="connsiteY4" fmla="*/ 6857999 h 6857999"/>
              <a:gd name="connsiteX5" fmla="*/ 0 w 10502152"/>
              <a:gd name="connsiteY5" fmla="*/ 0 h 6857999"/>
              <a:gd name="connsiteX0" fmla="*/ 0 w 6906861"/>
              <a:gd name="connsiteY0" fmla="*/ 0 h 6857999"/>
              <a:gd name="connsiteX1" fmla="*/ 6906861 w 6906861"/>
              <a:gd name="connsiteY1" fmla="*/ 0 h 6857999"/>
              <a:gd name="connsiteX2" fmla="*/ 5082986 w 6906861"/>
              <a:gd name="connsiteY2" fmla="*/ 6857998 h 6857999"/>
              <a:gd name="connsiteX3" fmla="*/ 0 w 6906861"/>
              <a:gd name="connsiteY3" fmla="*/ 6857999 h 6857999"/>
              <a:gd name="connsiteX4" fmla="*/ 0 w 6906861"/>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6861" h="6857999">
                <a:moveTo>
                  <a:pt x="0" y="0"/>
                </a:moveTo>
                <a:lnTo>
                  <a:pt x="6906861" y="0"/>
                </a:lnTo>
                <a:lnTo>
                  <a:pt x="5082986" y="6857998"/>
                </a:lnTo>
                <a:lnTo>
                  <a:pt x="0" y="6857999"/>
                </a:lnTo>
                <a:lnTo>
                  <a:pt x="0" y="0"/>
                </a:lnTo>
                <a:close/>
              </a:path>
            </a:pathLst>
          </a:custGeom>
          <a:solidFill>
            <a:schemeClr val="accent1"/>
          </a:solidFill>
        </p:spPr>
        <p:txBody>
          <a:bodyPr wrap="square">
            <a:noAutofit/>
          </a:bodyPr>
          <a:lstStyle/>
          <a:p>
            <a:r>
              <a:rPr lang="en-US" dirty="0"/>
              <a:t> </a:t>
            </a:r>
          </a:p>
        </p:txBody>
      </p:sp>
      <p:sp>
        <p:nvSpPr>
          <p:cNvPr id="2" name="Title 1"/>
          <p:cNvSpPr>
            <a:spLocks noGrp="1"/>
          </p:cNvSpPr>
          <p:nvPr>
            <p:ph type="title" hasCustomPrompt="1"/>
          </p:nvPr>
        </p:nvSpPr>
        <p:spPr>
          <a:xfrm>
            <a:off x="6908660" y="914400"/>
            <a:ext cx="4368703" cy="4136390"/>
          </a:xfrm>
        </p:spPr>
        <p:txBody>
          <a:bodyPr anchor="b"/>
          <a:lstStyle>
            <a:lvl1pPr algn="r">
              <a:lnSpc>
                <a:spcPct val="100000"/>
              </a:lnSpc>
              <a:spcBef>
                <a:spcPts val="1200"/>
              </a:spcBef>
              <a:defRPr sz="3200" b="0" cap="none" spc="0" baseline="0">
                <a:latin typeface="+mn-lt"/>
              </a:defRPr>
            </a:lvl1pPr>
          </a:lstStyle>
          <a:p>
            <a:r>
              <a:rPr lang="en-US" dirty="0"/>
              <a:t>Picture with Caption</a:t>
            </a:r>
          </a:p>
        </p:txBody>
      </p:sp>
      <p:sp>
        <p:nvSpPr>
          <p:cNvPr id="4" name="Text Placeholder 3"/>
          <p:cNvSpPr>
            <a:spLocks noGrp="1"/>
          </p:cNvSpPr>
          <p:nvPr>
            <p:ph type="body" sz="half" idx="2" hasCustomPrompt="1"/>
          </p:nvPr>
        </p:nvSpPr>
        <p:spPr>
          <a:xfrm>
            <a:off x="6908659" y="5223510"/>
            <a:ext cx="4368703" cy="480060"/>
          </a:xfrm>
        </p:spPr>
        <p:txBody>
          <a:bodyPr/>
          <a:lstStyle>
            <a:lvl1pPr marL="0" indent="0" algn="r">
              <a:buNone/>
              <a:defRPr sz="2800" cap="none" spc="0" baseline="0">
                <a:solidFill>
                  <a:schemeClr val="accent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source</a:t>
            </a:r>
          </a:p>
        </p:txBody>
      </p:sp>
      <p:sp>
        <p:nvSpPr>
          <p:cNvPr id="5" name="Date Placeholder 4"/>
          <p:cNvSpPr>
            <a:spLocks noGrp="1"/>
          </p:cNvSpPr>
          <p:nvPr>
            <p:ph type="dt" sz="half" idx="10"/>
          </p:nvPr>
        </p:nvSpPr>
        <p:spPr/>
        <p:txBody>
          <a:bodyPr/>
          <a:lstStyle/>
          <a:p>
            <a:fld id="{DC291B6F-AB26-9D4E-B77D-FFFEB64A2199}"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0DFA8-C5FE-DB44-9BF9-1274EAD5637C}" type="slidenum">
              <a:rPr lang="en-US" smtClean="0"/>
              <a:t>‹#›</a:t>
            </a:fld>
            <a:endParaRPr lang="en-US"/>
          </a:p>
        </p:txBody>
      </p:sp>
      <p:sp>
        <p:nvSpPr>
          <p:cNvPr id="10" name="TextBox 9"/>
          <p:cNvSpPr txBox="1"/>
          <p:nvPr userDrawn="1"/>
        </p:nvSpPr>
        <p:spPr>
          <a:xfrm flipH="1">
            <a:off x="12460819" y="1"/>
            <a:ext cx="1478944" cy="2031325"/>
          </a:xfrm>
          <a:prstGeom prst="rect">
            <a:avLst/>
          </a:prstGeom>
          <a:solidFill>
            <a:schemeClr val="bg1">
              <a:lumMod val="85000"/>
            </a:schemeClr>
          </a:solidFill>
        </p:spPr>
        <p:txBody>
          <a:bodyPr wrap="square" lIns="91440" tIns="91440" rIns="91440" bIns="91440" rtlCol="0">
            <a:spAutoFit/>
          </a:bodyPr>
          <a:lstStyle/>
          <a:p>
            <a:pPr>
              <a:spcBef>
                <a:spcPts val="600"/>
              </a:spcBef>
            </a:pPr>
            <a:r>
              <a:rPr lang="en-US" sz="1200" i="0" dirty="0">
                <a:solidFill>
                  <a:schemeClr val="tx1"/>
                </a:solidFill>
              </a:rPr>
              <a:t>To use a photo rather than the color trapezoid, click</a:t>
            </a:r>
            <a:r>
              <a:rPr lang="en-US" sz="1200" i="0" baseline="0" dirty="0">
                <a:solidFill>
                  <a:schemeClr val="tx1"/>
                </a:solidFill>
              </a:rPr>
              <a:t> the placeholder icon and navigate to desired photo. To change photos, delete existing photo first and repeat above steps.</a:t>
            </a:r>
            <a:endParaRPr kumimoji="0" lang="en-US" sz="1200" b="0" i="0" u="none" strike="noStrike" kern="1200" cap="none" spc="0" normalizeH="0" baseline="0" noProof="0" dirty="0">
              <a:ln>
                <a:noFill/>
              </a:ln>
              <a:solidFill>
                <a:schemeClr val="tx1"/>
              </a:solidFill>
              <a:effectLst/>
              <a:uLnTx/>
              <a:uFillTx/>
              <a:latin typeface="Tw Cen MT"/>
              <a:ea typeface="+mn-ea"/>
              <a:cs typeface="+mn-cs"/>
            </a:endParaRPr>
          </a:p>
        </p:txBody>
      </p:sp>
    </p:spTree>
    <p:extLst>
      <p:ext uri="{BB962C8B-B14F-4D97-AF65-F5344CB8AC3E}">
        <p14:creationId xmlns:p14="http://schemas.microsoft.com/office/powerpoint/2010/main" val="346154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userDrawn="1"/>
        </p:nvSpPr>
        <p:spPr>
          <a:xfrm>
            <a:off x="1" y="0"/>
            <a:ext cx="12192000" cy="6858000"/>
          </a:xfrm>
          <a:prstGeom prst="rect">
            <a:avLst/>
          </a:prstGeom>
          <a:solidFill>
            <a:schemeClr val="tx1"/>
          </a:solidFill>
          <a:ln w="6350" cap="flat" cmpd="sng" algn="ctr">
            <a:noFill/>
            <a:prstDash val="solid"/>
            <a:miter lim="800000"/>
          </a:ln>
          <a:effectLst/>
        </p:spPr>
        <p:txBody>
          <a:bodyPr wrap="none" lIns="0" tIns="365760" rIns="0" bIns="0" rtlCol="0" anchor="ctr"/>
          <a:lstStyle/>
          <a:p>
            <a:pPr marL="0" marR="0" lvl="0" indent="0" algn="ctr" defTabSz="914400" eaLnBrk="1" fontAlgn="auto" latinLnBrk="0" hangingPunct="1">
              <a:lnSpc>
                <a:spcPct val="70000"/>
              </a:lnSpc>
              <a:spcBef>
                <a:spcPts val="0"/>
              </a:spcBef>
              <a:spcAft>
                <a:spcPts val="0"/>
              </a:spcAft>
              <a:buClrTx/>
              <a:buSzTx/>
              <a:buFontTx/>
              <a:buNone/>
              <a:tabLst/>
              <a:defRPr/>
            </a:pPr>
            <a:r>
              <a:rPr kumimoji="0" lang="en-US" sz="9600" b="1" i="0" u="none" strike="noStrike" kern="0" cap="none" spc="0" normalizeH="0" baseline="0" noProof="0" dirty="0">
                <a:ln>
                  <a:noFill/>
                </a:ln>
                <a:solidFill>
                  <a:prstClr val="white"/>
                </a:solidFill>
                <a:effectLst/>
                <a:uLnTx/>
                <a:uFillTx/>
                <a:latin typeface="+mj-lt"/>
                <a:ea typeface=""/>
                <a:cs typeface=""/>
              </a:rPr>
              <a:t>CUSTOM LAYOUTS</a:t>
            </a:r>
          </a:p>
        </p:txBody>
      </p:sp>
    </p:spTree>
    <p:extLst>
      <p:ext uri="{BB962C8B-B14F-4D97-AF65-F5344CB8AC3E}">
        <p14:creationId xmlns:p14="http://schemas.microsoft.com/office/powerpoint/2010/main" val="36761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 Background Image ">
    <p:spTree>
      <p:nvGrpSpPr>
        <p:cNvPr id="1" name=""/>
        <p:cNvGrpSpPr/>
        <p:nvPr/>
      </p:nvGrpSpPr>
      <p:grpSpPr>
        <a:xfrm>
          <a:off x="0" y="0"/>
          <a:ext cx="0" cy="0"/>
          <a:chOff x="0" y="0"/>
          <a:chExt cx="0" cy="0"/>
        </a:xfrm>
      </p:grpSpPr>
      <p:sp>
        <p:nvSpPr>
          <p:cNvPr id="3" name="Picture Placeholder 2"/>
          <p:cNvSpPr>
            <a:spLocks noGrp="1"/>
          </p:cNvSpPr>
          <p:nvPr>
            <p:ph type="pic" sz="quarter" idx="14" hasCustomPrompt="1"/>
          </p:nvPr>
        </p:nvSpPr>
        <p:spPr bwMode="ltGray">
          <a:xfrm>
            <a:off x="-1" y="0"/>
            <a:ext cx="12192000" cy="6858000"/>
          </a:xfrm>
          <a:solidFill>
            <a:schemeClr val="accent1"/>
          </a:solidFill>
        </p:spPr>
        <p:txBody>
          <a:bodyPr/>
          <a:lstStyle/>
          <a:p>
            <a:r>
              <a:rPr lang="en-US" dirty="0"/>
              <a:t> </a:t>
            </a:r>
          </a:p>
        </p:txBody>
      </p:sp>
      <p:sp>
        <p:nvSpPr>
          <p:cNvPr id="33" name="Title 1"/>
          <p:cNvSpPr>
            <a:spLocks noGrp="1"/>
          </p:cNvSpPr>
          <p:nvPr>
            <p:ph type="ctrTitle" hasCustomPrompt="1"/>
          </p:nvPr>
        </p:nvSpPr>
        <p:spPr bwMode="white">
          <a:xfrm>
            <a:off x="914638" y="910539"/>
            <a:ext cx="4565161" cy="1964522"/>
          </a:xfrm>
        </p:spPr>
        <p:txBody>
          <a:bodyPr anchor="b"/>
          <a:lstStyle>
            <a:lvl1pPr algn="l">
              <a:lnSpc>
                <a:spcPct val="70000"/>
              </a:lnSpc>
              <a:defRPr sz="5400">
                <a:solidFill>
                  <a:schemeClr val="bg1"/>
                </a:solidFill>
              </a:defRPr>
            </a:lvl1pPr>
          </a:lstStyle>
          <a:p>
            <a:r>
              <a:rPr lang="en-US" dirty="0"/>
              <a:t>Title slide</a:t>
            </a:r>
          </a:p>
        </p:txBody>
      </p:sp>
      <p:sp>
        <p:nvSpPr>
          <p:cNvPr id="34" name="Subtitle 2"/>
          <p:cNvSpPr>
            <a:spLocks noGrp="1"/>
          </p:cNvSpPr>
          <p:nvPr>
            <p:ph type="subTitle" idx="1" hasCustomPrompt="1"/>
          </p:nvPr>
        </p:nvSpPr>
        <p:spPr bwMode="white">
          <a:xfrm>
            <a:off x="914637" y="2905524"/>
            <a:ext cx="4565161" cy="550908"/>
          </a:xfrm>
        </p:spPr>
        <p:txBody>
          <a:bodyPr anchor="t"/>
          <a:lstStyle>
            <a:lvl1pPr marL="0" indent="0" algn="l">
              <a:buNone/>
              <a:defRPr sz="28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Additional Info Here</a:t>
            </a:r>
          </a:p>
        </p:txBody>
      </p:sp>
      <p:sp>
        <p:nvSpPr>
          <p:cNvPr id="41" name="Text Placeholder 21"/>
          <p:cNvSpPr>
            <a:spLocks noGrp="1"/>
          </p:cNvSpPr>
          <p:nvPr>
            <p:ph type="body" sz="quarter" idx="13" hasCustomPrompt="1"/>
          </p:nvPr>
        </p:nvSpPr>
        <p:spPr bwMode="white">
          <a:xfrm>
            <a:off x="914637" y="3657125"/>
            <a:ext cx="4565157" cy="1037526"/>
          </a:xfrm>
        </p:spPr>
        <p:txBody>
          <a:bodyPr anchor="ctr"/>
          <a:lstStyle>
            <a:lvl1pPr marL="0" indent="0" algn="l">
              <a:lnSpc>
                <a:spcPct val="90000"/>
              </a:lnSpc>
              <a:buNone/>
              <a:defRPr sz="3600" baseline="0">
                <a:solidFill>
                  <a:schemeClr val="bg1"/>
                </a:solidFill>
              </a:defRPr>
            </a:lvl1pPr>
          </a:lstStyle>
          <a:p>
            <a:pPr lvl="0"/>
            <a:r>
              <a:rPr lang="en-US" dirty="0"/>
              <a:t>Program </a:t>
            </a:r>
            <a:br>
              <a:rPr lang="en-US" dirty="0"/>
            </a:br>
            <a:r>
              <a:rPr lang="en-US" dirty="0"/>
              <a:t>NAME</a:t>
            </a:r>
          </a:p>
        </p:txBody>
      </p:sp>
      <p:sp>
        <p:nvSpPr>
          <p:cNvPr id="7" name="TextBox 6"/>
          <p:cNvSpPr txBox="1"/>
          <p:nvPr userDrawn="1"/>
        </p:nvSpPr>
        <p:spPr>
          <a:xfrm flipH="1">
            <a:off x="12460819" y="1"/>
            <a:ext cx="1478944" cy="2031325"/>
          </a:xfrm>
          <a:prstGeom prst="rect">
            <a:avLst/>
          </a:prstGeom>
          <a:solidFill>
            <a:schemeClr val="bg1">
              <a:lumMod val="85000"/>
            </a:schemeClr>
          </a:solidFill>
        </p:spPr>
        <p:txBody>
          <a:bodyPr wrap="square" lIns="91440" tIns="91440" rIns="91440" bIns="91440" rtlCol="0">
            <a:spAutoFit/>
          </a:bodyPr>
          <a:lstStyle/>
          <a:p>
            <a:pPr>
              <a:spcBef>
                <a:spcPts val="600"/>
              </a:spcBef>
            </a:pPr>
            <a:r>
              <a:rPr lang="en-US" sz="1200" i="0" dirty="0">
                <a:solidFill>
                  <a:schemeClr val="tx1"/>
                </a:solidFill>
              </a:rPr>
              <a:t>To use a photo rather than the color trapezoid, click</a:t>
            </a:r>
            <a:r>
              <a:rPr lang="en-US" sz="1200" i="0" baseline="0" dirty="0">
                <a:solidFill>
                  <a:schemeClr val="tx1"/>
                </a:solidFill>
              </a:rPr>
              <a:t> the placeholder icon and navigate to desired photo. To change photos, delete existing photo first and repeat above steps.</a:t>
            </a:r>
            <a:endParaRPr kumimoji="0" lang="en-US" sz="1200" b="0" i="0" u="none" strike="noStrike" kern="1200" cap="none" spc="0" normalizeH="0" baseline="0" noProof="0" dirty="0">
              <a:ln>
                <a:noFill/>
              </a:ln>
              <a:solidFill>
                <a:schemeClr val="tx1"/>
              </a:solidFill>
              <a:effectLst/>
              <a:uLnTx/>
              <a:uFillTx/>
              <a:latin typeface="Tw Cen MT"/>
              <a:ea typeface="+mn-ea"/>
              <a:cs typeface="+mn-cs"/>
            </a:endParaRPr>
          </a:p>
        </p:txBody>
      </p:sp>
    </p:spTree>
    <p:extLst>
      <p:ext uri="{BB962C8B-B14F-4D97-AF65-F5344CB8AC3E}">
        <p14:creationId xmlns:p14="http://schemas.microsoft.com/office/powerpoint/2010/main" val="316037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8A3AB6E-2D45-44E4-B235-49697D31A21C}"/>
              </a:ext>
            </a:extLst>
          </p:cNvPr>
          <p:cNvGrpSpPr/>
          <p:nvPr userDrawn="1"/>
        </p:nvGrpSpPr>
        <p:grpSpPr>
          <a:xfrm>
            <a:off x="914635" y="3141846"/>
            <a:ext cx="4412731" cy="574311"/>
            <a:chOff x="914397" y="3141845"/>
            <a:chExt cx="4411582" cy="574311"/>
          </a:xfrm>
        </p:grpSpPr>
        <p:sp>
          <p:nvSpPr>
            <p:cNvPr id="61" name="Rectangle 60"/>
            <p:cNvSpPr/>
            <p:nvPr/>
          </p:nvSpPr>
          <p:spPr>
            <a:xfrm>
              <a:off x="914397" y="3174569"/>
              <a:ext cx="4411582" cy="523220"/>
            </a:xfrm>
            <a:prstGeom prst="rect">
              <a:avLst/>
            </a:prstGeom>
            <a:noFill/>
          </p:spPr>
          <p:txBody>
            <a:bodyPr wrap="square" anchor="ctr">
              <a:spAutoFit/>
            </a:bodyPr>
            <a:lstStyle/>
            <a:p>
              <a:pPr algn="ctr"/>
              <a:r>
                <a:rPr lang="en-US" sz="2800" spc="600" dirty="0">
                  <a:solidFill>
                    <a:schemeClr val="tx2"/>
                  </a:solidFill>
                  <a:latin typeface="+mj-lt"/>
                  <a:ea typeface="Tw Cen MT" charset="0"/>
                  <a:cs typeface="Tw Cen MT" charset="0"/>
                </a:rPr>
                <a:t>AGENDA</a:t>
              </a:r>
              <a:endParaRPr lang="en-US" sz="2400" spc="600" dirty="0">
                <a:solidFill>
                  <a:schemeClr val="tx2"/>
                </a:solidFill>
                <a:latin typeface="+mj-lt"/>
                <a:ea typeface="Tw Cen MT" charset="0"/>
                <a:cs typeface="Tw Cen MT" charset="0"/>
              </a:endParaRPr>
            </a:p>
          </p:txBody>
        </p:sp>
        <p:cxnSp>
          <p:nvCxnSpPr>
            <p:cNvPr id="62" name="Straight Connector 61"/>
            <p:cNvCxnSpPr/>
            <p:nvPr/>
          </p:nvCxnSpPr>
          <p:spPr bwMode="ltGray">
            <a:xfrm flipH="1">
              <a:off x="945452" y="3141845"/>
              <a:ext cx="4157987"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bwMode="ltGray">
            <a:xfrm flipH="1">
              <a:off x="945452" y="3716156"/>
              <a:ext cx="4157987"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64" name="Text Placeholder 2"/>
          <p:cNvSpPr>
            <a:spLocks noGrp="1"/>
          </p:cNvSpPr>
          <p:nvPr userDrawn="1">
            <p:ph type="body" sz="quarter" idx="14" hasCustomPrompt="1"/>
          </p:nvPr>
        </p:nvSpPr>
        <p:spPr>
          <a:xfrm>
            <a:off x="6914144" y="1481328"/>
            <a:ext cx="4363219" cy="3762998"/>
          </a:xfrm>
        </p:spPr>
        <p:txBody>
          <a:bodyPr anchor="ctr"/>
          <a:lstStyle>
            <a:lvl1pPr algn="l">
              <a:spcBef>
                <a:spcPts val="1200"/>
              </a:spcBef>
              <a:defRPr sz="2800" cap="all" spc="0" baseline="0">
                <a:solidFill>
                  <a:schemeClr val="tx2"/>
                </a:solidFill>
              </a:defRPr>
            </a:lvl1pPr>
          </a:lstStyle>
          <a:p>
            <a:pPr lvl="0"/>
            <a:r>
              <a:rPr lang="en-US" dirty="0"/>
              <a:t>Agenda content</a:t>
            </a:r>
          </a:p>
        </p:txBody>
      </p:sp>
      <p:grpSp>
        <p:nvGrpSpPr>
          <p:cNvPr id="67" name="Group 66"/>
          <p:cNvGrpSpPr/>
          <p:nvPr userDrawn="1"/>
        </p:nvGrpSpPr>
        <p:grpSpPr>
          <a:xfrm>
            <a:off x="6085214" y="1169618"/>
            <a:ext cx="224650" cy="4518764"/>
            <a:chOff x="7491663" y="1910401"/>
            <a:chExt cx="224591" cy="4011802"/>
          </a:xfrm>
        </p:grpSpPr>
        <p:sp>
          <p:nvSpPr>
            <p:cNvPr id="68" name="Rectangle 67"/>
            <p:cNvSpPr/>
            <p:nvPr/>
          </p:nvSpPr>
          <p:spPr>
            <a:xfrm>
              <a:off x="7491663" y="1910401"/>
              <a:ext cx="224590" cy="4011802"/>
            </a:xfrm>
            <a:prstGeom prst="rect">
              <a:avLst/>
            </a:prstGeom>
            <a:gradFill>
              <a:gsLst>
                <a:gs pos="55000">
                  <a:schemeClr val="bg1">
                    <a:alpha val="0"/>
                  </a:schemeClr>
                </a:gs>
                <a:gs pos="0">
                  <a:schemeClr val="tx1">
                    <a:lumMod val="40000"/>
                    <a:lumOff val="6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9" name="Rectangle 68"/>
            <p:cNvSpPr/>
            <p:nvPr/>
          </p:nvSpPr>
          <p:spPr>
            <a:xfrm>
              <a:off x="7491663" y="1910401"/>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0" name="Rectangle 69"/>
            <p:cNvSpPr/>
            <p:nvPr/>
          </p:nvSpPr>
          <p:spPr>
            <a:xfrm rot="10800000">
              <a:off x="7491664" y="3893632"/>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pic>
        <p:nvPicPr>
          <p:cNvPr id="73" name="Picture 7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ltGray">
          <a:xfrm>
            <a:off x="9516590" y="5739943"/>
            <a:ext cx="2376921" cy="915765"/>
          </a:xfrm>
          <a:prstGeom prst="rect">
            <a:avLst/>
          </a:prstGeom>
        </p:spPr>
      </p:pic>
    </p:spTree>
    <p:extLst>
      <p:ext uri="{BB962C8B-B14F-4D97-AF65-F5344CB8AC3E}">
        <p14:creationId xmlns:p14="http://schemas.microsoft.com/office/powerpoint/2010/main" val="84951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 Custom Image (L)">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bwMode="ltGray">
          <a:xfrm>
            <a:off x="1" y="1"/>
            <a:ext cx="6908660" cy="6857999"/>
          </a:xfrm>
          <a:custGeom>
            <a:avLst/>
            <a:gdLst>
              <a:gd name="connsiteX0" fmla="*/ 0 w 10502152"/>
              <a:gd name="connsiteY0" fmla="*/ 0 h 6857999"/>
              <a:gd name="connsiteX1" fmla="*/ 6906861 w 10502152"/>
              <a:gd name="connsiteY1" fmla="*/ 0 h 6857999"/>
              <a:gd name="connsiteX2" fmla="*/ 5082986 w 10502152"/>
              <a:gd name="connsiteY2" fmla="*/ 6857998 h 6857999"/>
              <a:gd name="connsiteX3" fmla="*/ 10502152 w 10502152"/>
              <a:gd name="connsiteY3" fmla="*/ 6857998 h 6857999"/>
              <a:gd name="connsiteX4" fmla="*/ 10502152 w 10502152"/>
              <a:gd name="connsiteY4" fmla="*/ 6857999 h 6857999"/>
              <a:gd name="connsiteX5" fmla="*/ 0 w 10502152"/>
              <a:gd name="connsiteY5" fmla="*/ 6857999 h 6857999"/>
              <a:gd name="connsiteX0" fmla="*/ 0 w 10502152"/>
              <a:gd name="connsiteY0" fmla="*/ 0 h 6857999"/>
              <a:gd name="connsiteX1" fmla="*/ 6906861 w 10502152"/>
              <a:gd name="connsiteY1" fmla="*/ 0 h 6857999"/>
              <a:gd name="connsiteX2" fmla="*/ 5082986 w 10502152"/>
              <a:gd name="connsiteY2" fmla="*/ 6857998 h 6857999"/>
              <a:gd name="connsiteX3" fmla="*/ 10502152 w 10502152"/>
              <a:gd name="connsiteY3" fmla="*/ 6857998 h 6857999"/>
              <a:gd name="connsiteX4" fmla="*/ 0 w 10502152"/>
              <a:gd name="connsiteY4" fmla="*/ 6857999 h 6857999"/>
              <a:gd name="connsiteX5" fmla="*/ 0 w 10502152"/>
              <a:gd name="connsiteY5" fmla="*/ 0 h 6857999"/>
              <a:gd name="connsiteX0" fmla="*/ 0 w 6906861"/>
              <a:gd name="connsiteY0" fmla="*/ 0 h 6857999"/>
              <a:gd name="connsiteX1" fmla="*/ 6906861 w 6906861"/>
              <a:gd name="connsiteY1" fmla="*/ 0 h 6857999"/>
              <a:gd name="connsiteX2" fmla="*/ 5082986 w 6906861"/>
              <a:gd name="connsiteY2" fmla="*/ 6857998 h 6857999"/>
              <a:gd name="connsiteX3" fmla="*/ 0 w 6906861"/>
              <a:gd name="connsiteY3" fmla="*/ 6857999 h 6857999"/>
              <a:gd name="connsiteX4" fmla="*/ 0 w 6906861"/>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6861" h="6857999">
                <a:moveTo>
                  <a:pt x="0" y="0"/>
                </a:moveTo>
                <a:lnTo>
                  <a:pt x="6906861" y="0"/>
                </a:lnTo>
                <a:lnTo>
                  <a:pt x="5082986" y="6857998"/>
                </a:lnTo>
                <a:lnTo>
                  <a:pt x="0" y="6857999"/>
                </a:lnTo>
                <a:lnTo>
                  <a:pt x="0" y="0"/>
                </a:lnTo>
                <a:close/>
              </a:path>
            </a:pathLst>
          </a:custGeom>
          <a:solidFill>
            <a:schemeClr val="accent2"/>
          </a:solidFill>
        </p:spPr>
        <p:txBody>
          <a:bodyPr wrap="square">
            <a:noAutofit/>
          </a:bodyPr>
          <a:lstStyle/>
          <a:p>
            <a:r>
              <a:rPr lang="en-US" dirty="0"/>
              <a:t> </a:t>
            </a:r>
          </a:p>
        </p:txBody>
      </p:sp>
      <p:sp>
        <p:nvSpPr>
          <p:cNvPr id="9" name="Title 1"/>
          <p:cNvSpPr>
            <a:spLocks noGrp="1"/>
          </p:cNvSpPr>
          <p:nvPr>
            <p:ph type="title" hasCustomPrompt="1"/>
          </p:nvPr>
        </p:nvSpPr>
        <p:spPr>
          <a:xfrm>
            <a:off x="6914144" y="1828800"/>
            <a:ext cx="4363217" cy="3200402"/>
          </a:xfrm>
        </p:spPr>
        <p:txBody>
          <a:bodyPr anchor="ctr"/>
          <a:lstStyle>
            <a:lvl1pPr algn="r">
              <a:lnSpc>
                <a:spcPct val="70000"/>
              </a:lnSpc>
              <a:defRPr sz="5400" b="0" cap="all" spc="600" baseline="0">
                <a:latin typeface="+mn-lt"/>
              </a:defRPr>
            </a:lvl1pPr>
          </a:lstStyle>
          <a:p>
            <a:r>
              <a:rPr lang="en-US" dirty="0"/>
              <a:t>Section divider</a:t>
            </a:r>
            <a:br>
              <a:rPr lang="en-US" dirty="0"/>
            </a:br>
            <a:r>
              <a:rPr lang="en-US" dirty="0"/>
              <a:t>LEFT</a:t>
            </a:r>
          </a:p>
        </p:txBody>
      </p:sp>
      <p:sp>
        <p:nvSpPr>
          <p:cNvPr id="11" name="Text Placeholder 2"/>
          <p:cNvSpPr>
            <a:spLocks noGrp="1"/>
          </p:cNvSpPr>
          <p:nvPr>
            <p:ph type="body" idx="1" hasCustomPrompt="1"/>
          </p:nvPr>
        </p:nvSpPr>
        <p:spPr>
          <a:xfrm>
            <a:off x="6914144" y="5372107"/>
            <a:ext cx="4363217" cy="345252"/>
          </a:xfrm>
        </p:spPr>
        <p:txBody>
          <a:bodyPr anchor="t"/>
          <a:lstStyle>
            <a:lvl1pPr marL="0" indent="0" algn="r">
              <a:lnSpc>
                <a:spcPct val="90000"/>
              </a:lnSpc>
              <a:buNone/>
              <a:defRPr sz="2800" cap="none" baseline="0">
                <a:solidFill>
                  <a:schemeClr val="accent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Additional Info Here</a:t>
            </a:r>
          </a:p>
        </p:txBody>
      </p:sp>
      <p:cxnSp>
        <p:nvCxnSpPr>
          <p:cNvPr id="24" name="Straight Connector 23"/>
          <p:cNvCxnSpPr/>
          <p:nvPr userDrawn="1"/>
        </p:nvCxnSpPr>
        <p:spPr bwMode="white">
          <a:xfrm flipH="1">
            <a:off x="6914143" y="5209961"/>
            <a:ext cx="4363218"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userDrawn="1"/>
        </p:nvSpPr>
        <p:spPr>
          <a:xfrm flipH="1">
            <a:off x="12460819" y="1"/>
            <a:ext cx="1478944" cy="2031325"/>
          </a:xfrm>
          <a:prstGeom prst="rect">
            <a:avLst/>
          </a:prstGeom>
          <a:solidFill>
            <a:schemeClr val="bg1">
              <a:lumMod val="85000"/>
            </a:schemeClr>
          </a:solidFill>
        </p:spPr>
        <p:txBody>
          <a:bodyPr wrap="square" lIns="91440" tIns="91440" rIns="91440" bIns="91440" rtlCol="0">
            <a:spAutoFit/>
          </a:bodyPr>
          <a:lstStyle/>
          <a:p>
            <a:pPr>
              <a:spcBef>
                <a:spcPts val="600"/>
              </a:spcBef>
            </a:pPr>
            <a:r>
              <a:rPr lang="en-US" sz="1200" i="0" dirty="0">
                <a:solidFill>
                  <a:schemeClr val="tx1"/>
                </a:solidFill>
              </a:rPr>
              <a:t>To use a photo rather than the color trapezoid, click</a:t>
            </a:r>
            <a:r>
              <a:rPr lang="en-US" sz="1200" i="0" baseline="0" dirty="0">
                <a:solidFill>
                  <a:schemeClr val="tx1"/>
                </a:solidFill>
              </a:rPr>
              <a:t> the placeholder icon and navigate to desired photo. To change photos, delete existing photo first and repeat above steps.</a:t>
            </a:r>
            <a:endParaRPr kumimoji="0" lang="en-US" sz="1200" b="0" i="0" u="none" strike="noStrike" kern="1200" cap="none" spc="0" normalizeH="0" baseline="0" noProof="0" dirty="0">
              <a:ln>
                <a:noFill/>
              </a:ln>
              <a:solidFill>
                <a:schemeClr val="tx1"/>
              </a:solidFill>
              <a:effectLst/>
              <a:uLnTx/>
              <a:uFillTx/>
              <a:latin typeface="Tw Cen MT"/>
              <a:ea typeface="+mn-ea"/>
              <a:cs typeface="+mn-cs"/>
            </a:endParaRPr>
          </a:p>
        </p:txBody>
      </p:sp>
    </p:spTree>
    <p:extLst>
      <p:ext uri="{BB962C8B-B14F-4D97-AF65-F5344CB8AC3E}">
        <p14:creationId xmlns:p14="http://schemas.microsoft.com/office/powerpoint/2010/main" val="335797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 Custom Image (R)">
    <p:spTree>
      <p:nvGrpSpPr>
        <p:cNvPr id="1" name=""/>
        <p:cNvGrpSpPr/>
        <p:nvPr/>
      </p:nvGrpSpPr>
      <p:grpSpPr>
        <a:xfrm>
          <a:off x="0" y="0"/>
          <a:ext cx="0" cy="0"/>
          <a:chOff x="0" y="0"/>
          <a:chExt cx="0" cy="0"/>
        </a:xfrm>
      </p:grpSpPr>
      <p:sp>
        <p:nvSpPr>
          <p:cNvPr id="13" name="Picture Placeholder 12"/>
          <p:cNvSpPr>
            <a:spLocks noGrp="1"/>
          </p:cNvSpPr>
          <p:nvPr>
            <p:ph type="pic" sz="quarter" idx="14" hasCustomPrompt="1"/>
          </p:nvPr>
        </p:nvSpPr>
        <p:spPr bwMode="ltGray">
          <a:xfrm>
            <a:off x="5118766" y="2"/>
            <a:ext cx="7073235" cy="6857999"/>
          </a:xfrm>
          <a:custGeom>
            <a:avLst/>
            <a:gdLst>
              <a:gd name="connsiteX0" fmla="*/ 1758553 w 7071393"/>
              <a:gd name="connsiteY0" fmla="*/ 0 h 6857999"/>
              <a:gd name="connsiteX1" fmla="*/ 7071393 w 7071393"/>
              <a:gd name="connsiteY1" fmla="*/ 0 h 6857999"/>
              <a:gd name="connsiteX2" fmla="*/ 7071393 w 7071393"/>
              <a:gd name="connsiteY2" fmla="*/ 6857999 h 6857999"/>
              <a:gd name="connsiteX3" fmla="*/ 0 w 7071393"/>
              <a:gd name="connsiteY3" fmla="*/ 6857999 h 6857999"/>
              <a:gd name="connsiteX4" fmla="*/ 0 w 7071393"/>
              <a:gd name="connsiteY4" fmla="*/ 6837296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1393" h="6857999">
                <a:moveTo>
                  <a:pt x="1758553" y="0"/>
                </a:moveTo>
                <a:lnTo>
                  <a:pt x="7071393" y="0"/>
                </a:lnTo>
                <a:lnTo>
                  <a:pt x="7071393" y="6857999"/>
                </a:lnTo>
                <a:lnTo>
                  <a:pt x="0" y="6857999"/>
                </a:lnTo>
                <a:lnTo>
                  <a:pt x="0" y="6837296"/>
                </a:lnTo>
                <a:close/>
              </a:path>
            </a:pathLst>
          </a:custGeom>
          <a:solidFill>
            <a:schemeClr val="accent2"/>
          </a:solidFill>
        </p:spPr>
        <p:txBody>
          <a:bodyPr wrap="square">
            <a:noAutofit/>
          </a:bodyPr>
          <a:lstStyle/>
          <a:p>
            <a:r>
              <a:rPr lang="en-US" dirty="0"/>
              <a:t> </a:t>
            </a:r>
          </a:p>
        </p:txBody>
      </p:sp>
      <p:sp>
        <p:nvSpPr>
          <p:cNvPr id="2" name="Title 1"/>
          <p:cNvSpPr>
            <a:spLocks noGrp="1"/>
          </p:cNvSpPr>
          <p:nvPr>
            <p:ph type="title" hasCustomPrompt="1"/>
          </p:nvPr>
        </p:nvSpPr>
        <p:spPr>
          <a:xfrm>
            <a:off x="914638" y="1828799"/>
            <a:ext cx="4363217" cy="3200402"/>
          </a:xfrm>
        </p:spPr>
        <p:txBody>
          <a:bodyPr anchor="ctr"/>
          <a:lstStyle>
            <a:lvl1pPr algn="l">
              <a:lnSpc>
                <a:spcPct val="70000"/>
              </a:lnSpc>
              <a:defRPr sz="5400" b="0" cap="all" spc="600" baseline="0">
                <a:latin typeface="+mn-lt"/>
              </a:defRPr>
            </a:lvl1pPr>
          </a:lstStyle>
          <a:p>
            <a:r>
              <a:rPr lang="en-US" dirty="0"/>
              <a:t>Section divider</a:t>
            </a:r>
            <a:br>
              <a:rPr lang="en-US" dirty="0"/>
            </a:br>
            <a:r>
              <a:rPr lang="en-US" dirty="0"/>
              <a:t>right</a:t>
            </a:r>
          </a:p>
        </p:txBody>
      </p:sp>
      <p:sp>
        <p:nvSpPr>
          <p:cNvPr id="3" name="Text Placeholder 2"/>
          <p:cNvSpPr>
            <a:spLocks noGrp="1"/>
          </p:cNvSpPr>
          <p:nvPr>
            <p:ph type="body" idx="1" hasCustomPrompt="1"/>
          </p:nvPr>
        </p:nvSpPr>
        <p:spPr>
          <a:xfrm>
            <a:off x="914638" y="1187346"/>
            <a:ext cx="4363217" cy="345253"/>
          </a:xfrm>
        </p:spPr>
        <p:txBody>
          <a:bodyPr anchor="b"/>
          <a:lstStyle>
            <a:lvl1pPr marL="0" indent="0">
              <a:lnSpc>
                <a:spcPct val="90000"/>
              </a:lnSpc>
              <a:buNone/>
              <a:defRPr sz="2800" cap="none" baseline="0">
                <a:solidFill>
                  <a:schemeClr val="accent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Additional Info Here</a:t>
            </a:r>
          </a:p>
        </p:txBody>
      </p:sp>
      <p:cxnSp>
        <p:nvCxnSpPr>
          <p:cNvPr id="28" name="Straight Connector 27"/>
          <p:cNvCxnSpPr/>
          <p:nvPr userDrawn="1"/>
        </p:nvCxnSpPr>
        <p:spPr bwMode="white">
          <a:xfrm flipH="1">
            <a:off x="914637" y="1680698"/>
            <a:ext cx="4363218"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29" name="Picture 2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ltGray">
          <a:xfrm>
            <a:off x="325605" y="6062522"/>
            <a:ext cx="409676" cy="572909"/>
          </a:xfrm>
          <a:prstGeom prst="rect">
            <a:avLst/>
          </a:prstGeom>
        </p:spPr>
      </p:pic>
      <p:sp>
        <p:nvSpPr>
          <p:cNvPr id="9" name="TextBox 8"/>
          <p:cNvSpPr txBox="1"/>
          <p:nvPr userDrawn="1"/>
        </p:nvSpPr>
        <p:spPr>
          <a:xfrm flipH="1">
            <a:off x="12460819" y="1"/>
            <a:ext cx="1478944" cy="2031325"/>
          </a:xfrm>
          <a:prstGeom prst="rect">
            <a:avLst/>
          </a:prstGeom>
          <a:solidFill>
            <a:schemeClr val="bg1">
              <a:lumMod val="85000"/>
            </a:schemeClr>
          </a:solidFill>
        </p:spPr>
        <p:txBody>
          <a:bodyPr wrap="square" lIns="91440" tIns="91440" rIns="91440" bIns="91440" rtlCol="0">
            <a:spAutoFit/>
          </a:bodyPr>
          <a:lstStyle/>
          <a:p>
            <a:pPr>
              <a:spcBef>
                <a:spcPts val="600"/>
              </a:spcBef>
            </a:pPr>
            <a:r>
              <a:rPr lang="en-US" sz="1200" i="0" dirty="0">
                <a:solidFill>
                  <a:schemeClr val="tx1"/>
                </a:solidFill>
              </a:rPr>
              <a:t>To use a photo rather than the color trapezoid, click</a:t>
            </a:r>
            <a:r>
              <a:rPr lang="en-US" sz="1200" i="0" baseline="0" dirty="0">
                <a:solidFill>
                  <a:schemeClr val="tx1"/>
                </a:solidFill>
              </a:rPr>
              <a:t> the placeholder icon and navigate to desired photo. To change photos, delete existing photo first and repeat above steps.</a:t>
            </a:r>
            <a:endParaRPr kumimoji="0" lang="en-US" sz="1200" b="0" i="0" u="none" strike="noStrike" kern="1200" cap="none" spc="0" normalizeH="0" baseline="0" noProof="0" dirty="0">
              <a:ln>
                <a:noFill/>
              </a:ln>
              <a:solidFill>
                <a:schemeClr val="tx1"/>
              </a:solidFill>
              <a:effectLst/>
              <a:uLnTx/>
              <a:uFillTx/>
              <a:latin typeface="Tw Cen MT"/>
              <a:ea typeface="+mn-ea"/>
              <a:cs typeface="+mn-cs"/>
            </a:endParaRPr>
          </a:p>
        </p:txBody>
      </p:sp>
    </p:spTree>
    <p:extLst>
      <p:ext uri="{BB962C8B-B14F-4D97-AF65-F5344CB8AC3E}">
        <p14:creationId xmlns:p14="http://schemas.microsoft.com/office/powerpoint/2010/main" val="3657887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ection Header - Custom Image (R)">
    <p:spTree>
      <p:nvGrpSpPr>
        <p:cNvPr id="1" name=""/>
        <p:cNvGrpSpPr/>
        <p:nvPr/>
      </p:nvGrpSpPr>
      <p:grpSpPr>
        <a:xfrm>
          <a:off x="0" y="0"/>
          <a:ext cx="0" cy="0"/>
          <a:chOff x="0" y="0"/>
          <a:chExt cx="0" cy="0"/>
        </a:xfrm>
      </p:grpSpPr>
      <p:sp>
        <p:nvSpPr>
          <p:cNvPr id="13" name="Picture Placeholder 12"/>
          <p:cNvSpPr>
            <a:spLocks noGrp="1"/>
          </p:cNvSpPr>
          <p:nvPr>
            <p:ph type="pic" sz="quarter" idx="14" hasCustomPrompt="1"/>
          </p:nvPr>
        </p:nvSpPr>
        <p:spPr bwMode="ltGray">
          <a:xfrm>
            <a:off x="1" y="2366499"/>
            <a:ext cx="12192000" cy="4491500"/>
          </a:xfrm>
          <a:custGeom>
            <a:avLst/>
            <a:gdLst>
              <a:gd name="connsiteX0" fmla="*/ 0 w 12188825"/>
              <a:gd name="connsiteY0" fmla="*/ 0 h 3429000"/>
              <a:gd name="connsiteX1" fmla="*/ 12188825 w 12188825"/>
              <a:gd name="connsiteY1" fmla="*/ 0 h 3429000"/>
              <a:gd name="connsiteX2" fmla="*/ 12188825 w 12188825"/>
              <a:gd name="connsiteY2" fmla="*/ 3429000 h 3429000"/>
              <a:gd name="connsiteX3" fmla="*/ 0 w 12188825"/>
              <a:gd name="connsiteY3" fmla="*/ 3429000 h 3429000"/>
              <a:gd name="connsiteX4" fmla="*/ 0 w 12188825"/>
              <a:gd name="connsiteY4" fmla="*/ 0 h 3429000"/>
              <a:gd name="connsiteX0" fmla="*/ 0 w 12188825"/>
              <a:gd name="connsiteY0" fmla="*/ 742950 h 4171950"/>
              <a:gd name="connsiteX1" fmla="*/ 12188825 w 12188825"/>
              <a:gd name="connsiteY1" fmla="*/ 0 h 4171950"/>
              <a:gd name="connsiteX2" fmla="*/ 12188825 w 12188825"/>
              <a:gd name="connsiteY2" fmla="*/ 4171950 h 4171950"/>
              <a:gd name="connsiteX3" fmla="*/ 0 w 12188825"/>
              <a:gd name="connsiteY3" fmla="*/ 4171950 h 4171950"/>
              <a:gd name="connsiteX4" fmla="*/ 0 w 12188825"/>
              <a:gd name="connsiteY4" fmla="*/ 742950 h 4171950"/>
              <a:gd name="connsiteX0" fmla="*/ 0 w 12188825"/>
              <a:gd name="connsiteY0" fmla="*/ 1809409 h 5238409"/>
              <a:gd name="connsiteX1" fmla="*/ 12188825 w 12188825"/>
              <a:gd name="connsiteY1" fmla="*/ 0 h 5238409"/>
              <a:gd name="connsiteX2" fmla="*/ 12188825 w 12188825"/>
              <a:gd name="connsiteY2" fmla="*/ 5238409 h 5238409"/>
              <a:gd name="connsiteX3" fmla="*/ 0 w 12188825"/>
              <a:gd name="connsiteY3" fmla="*/ 5238409 h 5238409"/>
              <a:gd name="connsiteX4" fmla="*/ 0 w 12188825"/>
              <a:gd name="connsiteY4" fmla="*/ 1809409 h 5238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8825" h="5238409">
                <a:moveTo>
                  <a:pt x="0" y="1809409"/>
                </a:moveTo>
                <a:lnTo>
                  <a:pt x="12188825" y="0"/>
                </a:lnTo>
                <a:lnTo>
                  <a:pt x="12188825" y="5238409"/>
                </a:lnTo>
                <a:lnTo>
                  <a:pt x="0" y="5238409"/>
                </a:lnTo>
                <a:lnTo>
                  <a:pt x="0" y="1809409"/>
                </a:lnTo>
                <a:close/>
              </a:path>
            </a:pathLst>
          </a:custGeom>
          <a:solidFill>
            <a:schemeClr val="accent2"/>
          </a:solidFill>
        </p:spPr>
        <p:txBody>
          <a:bodyPr wrap="square">
            <a:noAutofit/>
          </a:bodyPr>
          <a:lstStyle/>
          <a:p>
            <a:r>
              <a:rPr lang="en-US" dirty="0"/>
              <a:t> </a:t>
            </a:r>
          </a:p>
        </p:txBody>
      </p:sp>
      <p:sp>
        <p:nvSpPr>
          <p:cNvPr id="2" name="Title 1"/>
          <p:cNvSpPr>
            <a:spLocks noGrp="1"/>
          </p:cNvSpPr>
          <p:nvPr>
            <p:ph type="title" hasCustomPrompt="1"/>
          </p:nvPr>
        </p:nvSpPr>
        <p:spPr>
          <a:xfrm>
            <a:off x="914637" y="1107997"/>
            <a:ext cx="6173808" cy="2172903"/>
          </a:xfrm>
        </p:spPr>
        <p:txBody>
          <a:bodyPr anchor="ctr"/>
          <a:lstStyle>
            <a:lvl1pPr algn="l">
              <a:lnSpc>
                <a:spcPct val="70000"/>
              </a:lnSpc>
              <a:defRPr sz="5400" b="0" cap="all" spc="600" baseline="0">
                <a:latin typeface="+mn-lt"/>
              </a:defRPr>
            </a:lvl1pPr>
          </a:lstStyle>
          <a:p>
            <a:r>
              <a:rPr lang="en-US" dirty="0"/>
              <a:t>Section divider</a:t>
            </a:r>
            <a:br>
              <a:rPr lang="en-US" dirty="0"/>
            </a:br>
            <a:r>
              <a:rPr lang="en-US" dirty="0"/>
              <a:t>horizontal</a:t>
            </a:r>
          </a:p>
        </p:txBody>
      </p:sp>
      <p:sp>
        <p:nvSpPr>
          <p:cNvPr id="3" name="Text Placeholder 2"/>
          <p:cNvSpPr>
            <a:spLocks noGrp="1"/>
          </p:cNvSpPr>
          <p:nvPr>
            <p:ph type="body" idx="1" hasCustomPrompt="1"/>
          </p:nvPr>
        </p:nvSpPr>
        <p:spPr>
          <a:xfrm>
            <a:off x="914636" y="466543"/>
            <a:ext cx="6173808" cy="345253"/>
          </a:xfrm>
        </p:spPr>
        <p:txBody>
          <a:bodyPr anchor="b"/>
          <a:lstStyle>
            <a:lvl1pPr marL="0" indent="0">
              <a:lnSpc>
                <a:spcPct val="90000"/>
              </a:lnSpc>
              <a:buNone/>
              <a:defRPr sz="2800" cap="none" baseline="0">
                <a:solidFill>
                  <a:schemeClr val="accent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Additional Info Here</a:t>
            </a:r>
          </a:p>
        </p:txBody>
      </p:sp>
      <p:cxnSp>
        <p:nvCxnSpPr>
          <p:cNvPr id="28" name="Straight Connector 27"/>
          <p:cNvCxnSpPr/>
          <p:nvPr userDrawn="1"/>
        </p:nvCxnSpPr>
        <p:spPr bwMode="white">
          <a:xfrm flipH="1">
            <a:off x="914638" y="959895"/>
            <a:ext cx="6173809"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userDrawn="1"/>
        </p:nvSpPr>
        <p:spPr>
          <a:xfrm flipH="1">
            <a:off x="12460819" y="1"/>
            <a:ext cx="1478944" cy="2031325"/>
          </a:xfrm>
          <a:prstGeom prst="rect">
            <a:avLst/>
          </a:prstGeom>
          <a:solidFill>
            <a:schemeClr val="bg1">
              <a:lumMod val="85000"/>
            </a:schemeClr>
          </a:solidFill>
        </p:spPr>
        <p:txBody>
          <a:bodyPr wrap="square" lIns="91440" tIns="91440" rIns="91440" bIns="91440" rtlCol="0">
            <a:spAutoFit/>
          </a:bodyPr>
          <a:lstStyle/>
          <a:p>
            <a:pPr>
              <a:spcBef>
                <a:spcPts val="600"/>
              </a:spcBef>
            </a:pPr>
            <a:r>
              <a:rPr lang="en-US" sz="1200" i="0" dirty="0">
                <a:solidFill>
                  <a:schemeClr val="tx1"/>
                </a:solidFill>
              </a:rPr>
              <a:t>To use a photo rather than the color trapezoid, click</a:t>
            </a:r>
            <a:r>
              <a:rPr lang="en-US" sz="1200" i="0" baseline="0" dirty="0">
                <a:solidFill>
                  <a:schemeClr val="tx1"/>
                </a:solidFill>
              </a:rPr>
              <a:t> the placeholder icon and navigate to desired photo. To change photos, delete existing photo first and repeat above steps.</a:t>
            </a:r>
            <a:endParaRPr kumimoji="0" lang="en-US" sz="1200" b="0" i="0" u="none" strike="noStrike" kern="1200" cap="none" spc="0" normalizeH="0" baseline="0" noProof="0" dirty="0">
              <a:ln>
                <a:noFill/>
              </a:ln>
              <a:solidFill>
                <a:schemeClr val="tx1"/>
              </a:solidFill>
              <a:effectLst/>
              <a:uLnTx/>
              <a:uFillTx/>
              <a:latin typeface="Tw Cen MT"/>
              <a:ea typeface="+mn-ea"/>
              <a:cs typeface="+mn-cs"/>
            </a:endParaRPr>
          </a:p>
        </p:txBody>
      </p:sp>
    </p:spTree>
    <p:extLst>
      <p:ext uri="{BB962C8B-B14F-4D97-AF65-F5344CB8AC3E}">
        <p14:creationId xmlns:p14="http://schemas.microsoft.com/office/powerpoint/2010/main" val="244731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Bullet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Bulleted list</a:t>
            </a:r>
          </a:p>
        </p:txBody>
      </p:sp>
      <p:sp>
        <p:nvSpPr>
          <p:cNvPr id="3" name="Content Placeholder 2"/>
          <p:cNvSpPr>
            <a:spLocks noGrp="1"/>
          </p:cNvSpPr>
          <p:nvPr>
            <p:ph idx="1"/>
          </p:nvPr>
        </p:nvSpPr>
        <p:spPr>
          <a:xfrm>
            <a:off x="914639" y="2286000"/>
            <a:ext cx="10362724" cy="3200400"/>
          </a:xfrm>
        </p:spPr>
        <p:txBody>
          <a:bodyPr numCol="1" spcCol="685800"/>
          <a:lstStyle>
            <a:lvl1pPr marL="295275" indent="-295275">
              <a:buClr>
                <a:schemeClr val="accent2"/>
              </a:buClr>
              <a:buSzPct val="100000"/>
              <a:buFont typeface="Tw Cen MT" charset="0"/>
              <a:buChar char="•"/>
              <a:tabLs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291B6F-AB26-9D4E-B77D-FFFEB64A2199}"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0DFA8-C5FE-DB44-9BF9-1274EAD5637C}" type="slidenum">
              <a:rPr lang="en-US" smtClean="0"/>
              <a:t>‹#›</a:t>
            </a:fld>
            <a:endParaRPr lang="en-US"/>
          </a:p>
        </p:txBody>
      </p:sp>
    </p:spTree>
    <p:extLst>
      <p:ext uri="{BB962C8B-B14F-4D97-AF65-F5344CB8AC3E}">
        <p14:creationId xmlns:p14="http://schemas.microsoft.com/office/powerpoint/2010/main" val="404647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2" name="Group 11"/>
          <p:cNvGrpSpPr/>
          <p:nvPr userDrawn="1"/>
        </p:nvGrpSpPr>
        <p:grpSpPr>
          <a:xfrm>
            <a:off x="6085214" y="1695294"/>
            <a:ext cx="224650" cy="4518764"/>
            <a:chOff x="7491663" y="1910401"/>
            <a:chExt cx="224591" cy="4011802"/>
          </a:xfrm>
        </p:grpSpPr>
        <p:sp>
          <p:nvSpPr>
            <p:cNvPr id="13" name="Rectangle 12"/>
            <p:cNvSpPr/>
            <p:nvPr/>
          </p:nvSpPr>
          <p:spPr>
            <a:xfrm>
              <a:off x="7491663" y="1910401"/>
              <a:ext cx="224590" cy="4011802"/>
            </a:xfrm>
            <a:prstGeom prst="rect">
              <a:avLst/>
            </a:prstGeom>
            <a:gradFill>
              <a:gsLst>
                <a:gs pos="55000">
                  <a:schemeClr val="bg1">
                    <a:alpha val="0"/>
                  </a:schemeClr>
                </a:gs>
                <a:gs pos="0">
                  <a:schemeClr val="tx1">
                    <a:lumMod val="40000"/>
                    <a:lumOff val="6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p:nvSpPr>
          <p:spPr>
            <a:xfrm>
              <a:off x="7491663" y="1910401"/>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Rectangle 14"/>
            <p:cNvSpPr/>
            <p:nvPr/>
          </p:nvSpPr>
          <p:spPr>
            <a:xfrm rot="10800000">
              <a:off x="7491664" y="3893632"/>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3" name="Text Placeholder 2"/>
          <p:cNvSpPr>
            <a:spLocks noGrp="1"/>
          </p:cNvSpPr>
          <p:nvPr>
            <p:ph type="body" idx="1"/>
          </p:nvPr>
        </p:nvSpPr>
        <p:spPr>
          <a:xfrm>
            <a:off x="914637" y="2110946"/>
            <a:ext cx="4801850" cy="302275"/>
          </a:xfrm>
        </p:spPr>
        <p:txBody>
          <a:bodyPr lIns="91440" rIns="0" anchor="b"/>
          <a:lstStyle>
            <a:lvl1pPr marL="0" indent="0">
              <a:lnSpc>
                <a:spcPct val="90000"/>
              </a:lnSpc>
              <a:buNone/>
              <a:defRPr sz="2800" b="1">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6475513" y="2110946"/>
            <a:ext cx="4801850" cy="302275"/>
          </a:xfrm>
        </p:spPr>
        <p:txBody>
          <a:bodyPr lIns="91440" rIns="0" anchor="b"/>
          <a:lstStyle>
            <a:lvl1pPr marL="0" indent="0">
              <a:lnSpc>
                <a:spcPct val="90000"/>
              </a:lnSpc>
              <a:buNone/>
              <a:defRPr sz="2800" b="1">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DC291B6F-AB26-9D4E-B77D-FFFEB64A2199}" type="datetimeFigureOut">
              <a:rPr lang="en-US" smtClean="0"/>
              <a:t>4/26/2019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20DFA8-C5FE-DB44-9BF9-1274EAD5637C}" type="slidenum">
              <a:rPr lang="en-US" smtClean="0"/>
              <a:t>‹#›</a:t>
            </a:fld>
            <a:endParaRPr lang="en-US"/>
          </a:p>
        </p:txBody>
      </p:sp>
      <p:sp>
        <p:nvSpPr>
          <p:cNvPr id="10" name="Title 9"/>
          <p:cNvSpPr>
            <a:spLocks noGrp="1"/>
          </p:cNvSpPr>
          <p:nvPr>
            <p:ph type="title" hasCustomPrompt="1"/>
          </p:nvPr>
        </p:nvSpPr>
        <p:spPr>
          <a:xfrm>
            <a:off x="914637" y="489284"/>
            <a:ext cx="10362725" cy="914400"/>
          </a:xfrm>
        </p:spPr>
        <p:txBody>
          <a:bodyPr/>
          <a:lstStyle/>
          <a:p>
            <a:r>
              <a:rPr lang="en-US" dirty="0"/>
              <a:t>COMPARISON</a:t>
            </a:r>
          </a:p>
        </p:txBody>
      </p:sp>
      <p:sp>
        <p:nvSpPr>
          <p:cNvPr id="2" name="Rectangle 1"/>
          <p:cNvSpPr>
            <a:spLocks noChangeAspect="1"/>
          </p:cNvSpPr>
          <p:nvPr userDrawn="1"/>
        </p:nvSpPr>
        <p:spPr>
          <a:xfrm>
            <a:off x="5753010" y="2791326"/>
            <a:ext cx="0" cy="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Content Placeholder 13"/>
          <p:cNvSpPr>
            <a:spLocks noGrp="1"/>
          </p:cNvSpPr>
          <p:nvPr>
            <p:ph sz="quarter" idx="14"/>
          </p:nvPr>
        </p:nvSpPr>
        <p:spPr>
          <a:xfrm>
            <a:off x="6438987" y="2791326"/>
            <a:ext cx="4801850" cy="2695074"/>
          </a:xfrm>
        </p:spPr>
        <p:txBody>
          <a:bodyPr rIns="9144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13"/>
          <p:cNvSpPr>
            <a:spLocks noGrp="1"/>
          </p:cNvSpPr>
          <p:nvPr>
            <p:ph sz="quarter" idx="13"/>
          </p:nvPr>
        </p:nvSpPr>
        <p:spPr>
          <a:xfrm>
            <a:off x="914637" y="2791326"/>
            <a:ext cx="4801850" cy="2695074"/>
          </a:xfrm>
        </p:spPr>
        <p:txBody>
          <a:bodyPr rIns="9144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1579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Numb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Numbered list</a:t>
            </a:r>
          </a:p>
        </p:txBody>
      </p:sp>
      <p:sp>
        <p:nvSpPr>
          <p:cNvPr id="3" name="Content Placeholder 2"/>
          <p:cNvSpPr>
            <a:spLocks noGrp="1"/>
          </p:cNvSpPr>
          <p:nvPr>
            <p:ph idx="1"/>
          </p:nvPr>
        </p:nvSpPr>
        <p:spPr>
          <a:xfrm>
            <a:off x="914639" y="2286000"/>
            <a:ext cx="10362724" cy="3200400"/>
          </a:xfrm>
        </p:spPr>
        <p:txBody>
          <a:bodyPr numCol="1" spcCol="685800"/>
          <a:lstStyle>
            <a:lvl1pPr marL="460375" indent="-460375">
              <a:buClr>
                <a:schemeClr val="accent2"/>
              </a:buClr>
              <a:buSzPct val="100000"/>
              <a:buFont typeface="+mj-lt"/>
              <a:buAutoNum type="arabicPeriod"/>
              <a:tabLs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291B6F-AB26-9D4E-B77D-FFFEB64A2199}"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0DFA8-C5FE-DB44-9BF9-1274EAD5637C}" type="slidenum">
              <a:rPr lang="en-US" smtClean="0"/>
              <a:t>‹#›</a:t>
            </a:fld>
            <a:endParaRPr lang="en-US"/>
          </a:p>
        </p:txBody>
      </p:sp>
    </p:spTree>
    <p:extLst>
      <p:ext uri="{BB962C8B-B14F-4D97-AF65-F5344CB8AC3E}">
        <p14:creationId xmlns:p14="http://schemas.microsoft.com/office/powerpoint/2010/main" val="410666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o Photo - Overview">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C291B6F-AB26-9D4E-B77D-FFFEB64A2199}" type="datetimeFigureOut">
              <a:rPr lang="en-US" smtClean="0"/>
              <a:pPr/>
              <a:t>4/26/2019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20DFA8-C5FE-DB44-9BF9-1274EAD5637C}" type="slidenum">
              <a:rPr lang="en-US" smtClean="0"/>
              <a:pPr/>
              <a:t>‹#›</a:t>
            </a:fld>
            <a:endParaRPr lang="en-US"/>
          </a:p>
        </p:txBody>
      </p:sp>
      <p:sp>
        <p:nvSpPr>
          <p:cNvPr id="13" name="Picture Placeholder 6"/>
          <p:cNvSpPr>
            <a:spLocks noGrp="1" noChangeAspect="1"/>
          </p:cNvSpPr>
          <p:nvPr>
            <p:ph type="pic" sz="quarter" idx="13" hasCustomPrompt="1"/>
          </p:nvPr>
        </p:nvSpPr>
        <p:spPr bwMode="ltGray">
          <a:xfrm>
            <a:off x="2120393" y="1997773"/>
            <a:ext cx="3887212" cy="3888096"/>
          </a:xfrm>
          <a:prstGeom prst="ellipse">
            <a:avLst/>
          </a:prstGeom>
          <a:solidFill>
            <a:schemeClr val="accent2"/>
          </a:solidFill>
        </p:spPr>
        <p:txBody>
          <a:bodyPr/>
          <a:lstStyle/>
          <a:p>
            <a:r>
              <a:rPr lang="en-US" dirty="0"/>
              <a:t> </a:t>
            </a:r>
          </a:p>
        </p:txBody>
      </p:sp>
      <p:sp>
        <p:nvSpPr>
          <p:cNvPr id="14" name="Title 1"/>
          <p:cNvSpPr>
            <a:spLocks noGrp="1"/>
          </p:cNvSpPr>
          <p:nvPr>
            <p:ph type="title" hasCustomPrompt="1"/>
          </p:nvPr>
        </p:nvSpPr>
        <p:spPr>
          <a:xfrm>
            <a:off x="1243398" y="951508"/>
            <a:ext cx="5669372" cy="507683"/>
          </a:xfrm>
        </p:spPr>
        <p:txBody>
          <a:bodyPr anchor="b"/>
          <a:lstStyle>
            <a:lvl1pPr>
              <a:defRPr sz="3600" spc="0">
                <a:latin typeface="+mn-lt"/>
              </a:defRPr>
            </a:lvl1pPr>
          </a:lstStyle>
          <a:p>
            <a:r>
              <a:rPr lang="en-US" dirty="0"/>
              <a:t>NAME </a:t>
            </a:r>
          </a:p>
        </p:txBody>
      </p:sp>
      <p:sp>
        <p:nvSpPr>
          <p:cNvPr id="15" name="Text Placeholder 8"/>
          <p:cNvSpPr>
            <a:spLocks noGrp="1"/>
          </p:cNvSpPr>
          <p:nvPr>
            <p:ph type="body" sz="quarter" idx="14" hasCustomPrompt="1"/>
          </p:nvPr>
        </p:nvSpPr>
        <p:spPr>
          <a:xfrm>
            <a:off x="1243400" y="1459190"/>
            <a:ext cx="5669371" cy="373991"/>
          </a:xfrm>
        </p:spPr>
        <p:txBody>
          <a:bodyPr/>
          <a:lstStyle>
            <a:lvl1pPr algn="ctr">
              <a:defRPr sz="2800" cap="none" spc="0" baseline="0">
                <a:solidFill>
                  <a:schemeClr val="accent2"/>
                </a:solidFill>
                <a:latin typeface="+mj-lt"/>
              </a:defRPr>
            </a:lvl1pPr>
          </a:lstStyle>
          <a:p>
            <a:pPr lvl="0"/>
            <a:r>
              <a:rPr lang="en-US" dirty="0"/>
              <a:t>Title</a:t>
            </a:r>
          </a:p>
        </p:txBody>
      </p:sp>
      <p:sp>
        <p:nvSpPr>
          <p:cNvPr id="9" name="TextBox 8"/>
          <p:cNvSpPr txBox="1"/>
          <p:nvPr userDrawn="1"/>
        </p:nvSpPr>
        <p:spPr>
          <a:xfrm flipH="1">
            <a:off x="12460819" y="1"/>
            <a:ext cx="1478944" cy="1661993"/>
          </a:xfrm>
          <a:prstGeom prst="rect">
            <a:avLst/>
          </a:prstGeom>
          <a:solidFill>
            <a:schemeClr val="bg1">
              <a:lumMod val="85000"/>
            </a:schemeClr>
          </a:solidFill>
        </p:spPr>
        <p:txBody>
          <a:bodyPr wrap="square" lIns="91440" tIns="91440" rIns="91440" bIns="91440" rtlCol="0">
            <a:spAutoFit/>
          </a:bodyPr>
          <a:lstStyle/>
          <a:p>
            <a:pPr>
              <a:spcBef>
                <a:spcPts val="600"/>
              </a:spcBef>
            </a:pPr>
            <a:r>
              <a:rPr lang="en-US" sz="1200" i="0" dirty="0">
                <a:solidFill>
                  <a:schemeClr val="tx1"/>
                </a:solidFill>
              </a:rPr>
              <a:t>To insert a photo, click</a:t>
            </a:r>
            <a:r>
              <a:rPr lang="en-US" sz="1200" i="0" baseline="0" dirty="0">
                <a:solidFill>
                  <a:schemeClr val="tx1"/>
                </a:solidFill>
              </a:rPr>
              <a:t> the placeholder icon and navigate to desired photo. To change photos, delete existing photo first and repeat above steps.</a:t>
            </a:r>
            <a:endParaRPr kumimoji="0" lang="en-US" sz="1200" b="0" i="0" u="none" strike="noStrike" kern="1200" cap="none" spc="0" normalizeH="0" baseline="0" noProof="0" dirty="0">
              <a:ln>
                <a:noFill/>
              </a:ln>
              <a:solidFill>
                <a:schemeClr val="tx1"/>
              </a:solidFill>
              <a:effectLst/>
              <a:uLnTx/>
              <a:uFillTx/>
              <a:latin typeface="Tw Cen MT"/>
              <a:ea typeface="+mn-ea"/>
              <a:cs typeface="+mn-cs"/>
            </a:endParaRPr>
          </a:p>
        </p:txBody>
      </p:sp>
    </p:spTree>
    <p:extLst>
      <p:ext uri="{BB962C8B-B14F-4D97-AF65-F5344CB8AC3E}">
        <p14:creationId xmlns:p14="http://schemas.microsoft.com/office/powerpoint/2010/main" val="28319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bwMode="ltGray">
          <a:xfrm>
            <a:off x="-1" y="0"/>
            <a:ext cx="12192000" cy="6858000"/>
          </a:xfrm>
          <a:solidFill>
            <a:schemeClr val="accent1"/>
          </a:solidFill>
        </p:spPr>
        <p:txBody>
          <a:bodyPr/>
          <a:lstStyle/>
          <a:p>
            <a:r>
              <a:rPr lang="en-US"/>
              <a:t>Click icon to add picture</a:t>
            </a:r>
            <a:endParaRPr lang="en-US" dirty="0"/>
          </a:p>
        </p:txBody>
      </p:sp>
      <p:sp>
        <p:nvSpPr>
          <p:cNvPr id="2" name="Date Placeholder 1"/>
          <p:cNvSpPr>
            <a:spLocks noGrp="1"/>
          </p:cNvSpPr>
          <p:nvPr>
            <p:ph type="dt" sz="half" idx="10"/>
          </p:nvPr>
        </p:nvSpPr>
        <p:spPr/>
        <p:txBody>
          <a:bodyPr/>
          <a:lstStyle>
            <a:lvl1pPr>
              <a:defRPr>
                <a:solidFill>
                  <a:schemeClr val="bg1"/>
                </a:solidFill>
              </a:defRPr>
            </a:lvl1pPr>
          </a:lstStyle>
          <a:p>
            <a:fld id="{DC291B6F-AB26-9D4E-B77D-FFFEB64A2199}" type="datetimeFigureOut">
              <a:rPr lang="en-US" smtClean="0"/>
              <a:pPr/>
              <a:t>4/26/2019</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3D20DFA8-C5FE-DB44-9BF9-1274EAD5637C}" type="slidenum">
              <a:rPr lang="en-US" smtClean="0"/>
              <a:pPr/>
              <a:t>‹#›</a:t>
            </a:fld>
            <a:endParaRPr lang="en-US"/>
          </a:p>
        </p:txBody>
      </p:sp>
      <p:sp>
        <p:nvSpPr>
          <p:cNvPr id="9" name="TextBox 8"/>
          <p:cNvSpPr txBox="1"/>
          <p:nvPr userDrawn="1"/>
        </p:nvSpPr>
        <p:spPr>
          <a:xfrm flipH="1">
            <a:off x="12460819" y="1"/>
            <a:ext cx="1478944" cy="1661993"/>
          </a:xfrm>
          <a:prstGeom prst="rect">
            <a:avLst/>
          </a:prstGeom>
          <a:solidFill>
            <a:schemeClr val="bg1">
              <a:lumMod val="85000"/>
            </a:schemeClr>
          </a:solidFill>
        </p:spPr>
        <p:txBody>
          <a:bodyPr wrap="square" lIns="91440" tIns="91440" rIns="91440" bIns="91440" rtlCol="0">
            <a:spAutoFit/>
          </a:bodyPr>
          <a:lstStyle/>
          <a:p>
            <a:pPr>
              <a:spcBef>
                <a:spcPts val="600"/>
              </a:spcBef>
            </a:pPr>
            <a:r>
              <a:rPr lang="en-US" sz="1200" i="0" dirty="0">
                <a:solidFill>
                  <a:schemeClr val="tx1"/>
                </a:solidFill>
              </a:rPr>
              <a:t>To insert a photo, click</a:t>
            </a:r>
            <a:r>
              <a:rPr lang="en-US" sz="1200" i="0" baseline="0" dirty="0">
                <a:solidFill>
                  <a:schemeClr val="tx1"/>
                </a:solidFill>
              </a:rPr>
              <a:t> the placeholder icon and navigate to desired photo. To change photos, delete existing photo first and repeat above steps.</a:t>
            </a:r>
            <a:endParaRPr kumimoji="0" lang="en-US" sz="1200" b="0" i="0" u="none" strike="noStrike" kern="1200" cap="none" spc="0" normalizeH="0" baseline="0" noProof="0" dirty="0">
              <a:ln>
                <a:noFill/>
              </a:ln>
              <a:solidFill>
                <a:schemeClr val="tx1"/>
              </a:solidFill>
              <a:effectLst/>
              <a:uLnTx/>
              <a:uFillTx/>
              <a:latin typeface="Tw Cen MT"/>
              <a:ea typeface="+mn-ea"/>
              <a:cs typeface="+mn-cs"/>
            </a:endParaRPr>
          </a:p>
        </p:txBody>
      </p:sp>
    </p:spTree>
    <p:extLst>
      <p:ext uri="{BB962C8B-B14F-4D97-AF65-F5344CB8AC3E}">
        <p14:creationId xmlns:p14="http://schemas.microsoft.com/office/powerpoint/2010/main" val="59757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 Titl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bwMode="ltGray">
          <a:xfrm>
            <a:off x="-1" y="0"/>
            <a:ext cx="12192000" cy="6858000"/>
          </a:xfrm>
          <a:solidFill>
            <a:schemeClr val="accent1"/>
          </a:solidFill>
        </p:spPr>
        <p:txBody>
          <a:bodyPr/>
          <a:lstStyle/>
          <a:p>
            <a:r>
              <a:rPr lang="en-US"/>
              <a:t> </a:t>
            </a:r>
          </a:p>
        </p:txBody>
      </p:sp>
      <p:sp>
        <p:nvSpPr>
          <p:cNvPr id="2" name="Title 1"/>
          <p:cNvSpPr>
            <a:spLocks noGrp="1"/>
          </p:cNvSpPr>
          <p:nvPr>
            <p:ph type="title" hasCustomPrompt="1"/>
          </p:nvPr>
        </p:nvSpPr>
        <p:spPr/>
        <p:txBody>
          <a:bodyPr/>
          <a:lstStyle>
            <a:lvl1pPr>
              <a:defRPr baseline="0">
                <a:solidFill>
                  <a:schemeClr val="bg1"/>
                </a:solidFill>
              </a:defRPr>
            </a:lvl1pPr>
          </a:lstStyle>
          <a:p>
            <a:r>
              <a:rPr lang="en-US" dirty="0"/>
              <a:t>Image + title</a:t>
            </a:r>
          </a:p>
        </p:txBody>
      </p:sp>
      <p:sp>
        <p:nvSpPr>
          <p:cNvPr id="3" name="Date Placeholder 2"/>
          <p:cNvSpPr>
            <a:spLocks noGrp="1"/>
          </p:cNvSpPr>
          <p:nvPr>
            <p:ph type="dt" sz="half" idx="10"/>
          </p:nvPr>
        </p:nvSpPr>
        <p:spPr/>
        <p:txBody>
          <a:bodyPr/>
          <a:lstStyle>
            <a:lvl1pPr>
              <a:defRPr>
                <a:solidFill>
                  <a:schemeClr val="bg1"/>
                </a:solidFill>
              </a:defRPr>
            </a:lvl1pPr>
          </a:lstStyle>
          <a:p>
            <a:fld id="{DC291B6F-AB26-9D4E-B77D-FFFEB64A2199}" type="datetimeFigureOut">
              <a:rPr lang="en-US" smtClean="0"/>
              <a:pPr/>
              <a:t>4/26/2019</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3D20DFA8-C5FE-DB44-9BF9-1274EAD5637C}" type="slidenum">
              <a:rPr lang="en-US" smtClean="0"/>
              <a:pPr/>
              <a:t>‹#›</a:t>
            </a:fld>
            <a:endParaRPr lang="en-US"/>
          </a:p>
        </p:txBody>
      </p:sp>
      <p:sp>
        <p:nvSpPr>
          <p:cNvPr id="8" name="TextBox 7"/>
          <p:cNvSpPr txBox="1"/>
          <p:nvPr userDrawn="1"/>
        </p:nvSpPr>
        <p:spPr>
          <a:xfrm flipH="1">
            <a:off x="12460819" y="1"/>
            <a:ext cx="1478944" cy="1661993"/>
          </a:xfrm>
          <a:prstGeom prst="rect">
            <a:avLst/>
          </a:prstGeom>
          <a:solidFill>
            <a:schemeClr val="bg1">
              <a:lumMod val="85000"/>
            </a:schemeClr>
          </a:solidFill>
        </p:spPr>
        <p:txBody>
          <a:bodyPr wrap="square" lIns="91440" tIns="91440" rIns="91440" bIns="91440" rtlCol="0">
            <a:spAutoFit/>
          </a:bodyPr>
          <a:lstStyle/>
          <a:p>
            <a:pPr>
              <a:spcBef>
                <a:spcPts val="600"/>
              </a:spcBef>
            </a:pPr>
            <a:r>
              <a:rPr lang="en-US" sz="1200" i="0" dirty="0">
                <a:solidFill>
                  <a:schemeClr val="tx1"/>
                </a:solidFill>
              </a:rPr>
              <a:t>To insert a photo, click</a:t>
            </a:r>
            <a:r>
              <a:rPr lang="en-US" sz="1200" i="0" baseline="0" dirty="0">
                <a:solidFill>
                  <a:schemeClr val="tx1"/>
                </a:solidFill>
              </a:rPr>
              <a:t> the placeholder icon and navigate to desired photo. To change photos, delete existing photo first and repeat above steps.</a:t>
            </a:r>
            <a:endParaRPr kumimoji="0" lang="en-US" sz="1200" b="0" i="0" u="none" strike="noStrike" kern="1200" cap="none" spc="0" normalizeH="0" baseline="0" noProof="0" dirty="0">
              <a:ln>
                <a:noFill/>
              </a:ln>
              <a:solidFill>
                <a:schemeClr val="tx1"/>
              </a:solidFill>
              <a:effectLst/>
              <a:uLnTx/>
              <a:uFillTx/>
              <a:latin typeface="Tw Cen MT"/>
              <a:ea typeface="+mn-ea"/>
              <a:cs typeface="+mn-cs"/>
            </a:endParaRPr>
          </a:p>
        </p:txBody>
      </p:sp>
    </p:spTree>
    <p:extLst>
      <p:ext uri="{BB962C8B-B14F-4D97-AF65-F5344CB8AC3E}">
        <p14:creationId xmlns:p14="http://schemas.microsoft.com/office/powerpoint/2010/main" val="342683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bwMode="ltGray">
          <a:xfrm>
            <a:off x="914638" y="2286105"/>
            <a:ext cx="6527386" cy="3200297"/>
          </a:xfrm>
          <a:solidFill>
            <a:schemeClr val="accent2"/>
          </a:solidFill>
        </p:spPr>
        <p:txBody>
          <a:bodyPr/>
          <a:lstStyle/>
          <a:p>
            <a:r>
              <a:rPr lang="en-US" dirty="0"/>
              <a:t> </a:t>
            </a:r>
          </a:p>
        </p:txBody>
      </p:sp>
      <p:sp>
        <p:nvSpPr>
          <p:cNvPr id="2" name="Title 1"/>
          <p:cNvSpPr>
            <a:spLocks noGrp="1"/>
          </p:cNvSpPr>
          <p:nvPr>
            <p:ph type="title" hasCustomPrompt="1"/>
          </p:nvPr>
        </p:nvSpPr>
        <p:spPr/>
        <p:txBody>
          <a:bodyPr/>
          <a:lstStyle>
            <a:lvl1pPr>
              <a:defRPr/>
            </a:lvl1pPr>
          </a:lstStyle>
          <a:p>
            <a:r>
              <a:rPr lang="en-US" dirty="0"/>
              <a:t>Image + text</a:t>
            </a:r>
          </a:p>
        </p:txBody>
      </p:sp>
      <p:sp>
        <p:nvSpPr>
          <p:cNvPr id="4" name="Date Placeholder 3"/>
          <p:cNvSpPr>
            <a:spLocks noGrp="1"/>
          </p:cNvSpPr>
          <p:nvPr>
            <p:ph type="dt" sz="half" idx="10"/>
          </p:nvPr>
        </p:nvSpPr>
        <p:spPr/>
        <p:txBody>
          <a:bodyPr/>
          <a:lstStyle/>
          <a:p>
            <a:fld id="{DC291B6F-AB26-9D4E-B77D-FFFEB64A2199}"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0DFA8-C5FE-DB44-9BF9-1274EAD5637C}" type="slidenum">
              <a:rPr lang="en-US" smtClean="0"/>
              <a:t>‹#›</a:t>
            </a:fld>
            <a:endParaRPr lang="en-US"/>
          </a:p>
        </p:txBody>
      </p:sp>
      <p:sp>
        <p:nvSpPr>
          <p:cNvPr id="8" name="Text Placeholder 7"/>
          <p:cNvSpPr>
            <a:spLocks noGrp="1"/>
          </p:cNvSpPr>
          <p:nvPr>
            <p:ph type="body" sz="quarter" idx="13"/>
          </p:nvPr>
        </p:nvSpPr>
        <p:spPr>
          <a:xfrm>
            <a:off x="8128001" y="2286001"/>
            <a:ext cx="3149361" cy="32004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p:cNvSpPr txBox="1"/>
          <p:nvPr userDrawn="1"/>
        </p:nvSpPr>
        <p:spPr>
          <a:xfrm flipH="1">
            <a:off x="12460819" y="1"/>
            <a:ext cx="1478944" cy="1661993"/>
          </a:xfrm>
          <a:prstGeom prst="rect">
            <a:avLst/>
          </a:prstGeom>
          <a:solidFill>
            <a:schemeClr val="bg1">
              <a:lumMod val="85000"/>
            </a:schemeClr>
          </a:solidFill>
        </p:spPr>
        <p:txBody>
          <a:bodyPr wrap="square" lIns="91440" tIns="91440" rIns="91440" bIns="91440" rtlCol="0">
            <a:spAutoFit/>
          </a:bodyPr>
          <a:lstStyle/>
          <a:p>
            <a:pPr>
              <a:spcBef>
                <a:spcPts val="600"/>
              </a:spcBef>
            </a:pPr>
            <a:r>
              <a:rPr lang="en-US" sz="1200" i="0" dirty="0">
                <a:solidFill>
                  <a:schemeClr val="tx1"/>
                </a:solidFill>
              </a:rPr>
              <a:t>To insert a photo, click</a:t>
            </a:r>
            <a:r>
              <a:rPr lang="en-US" sz="1200" i="0" baseline="0" dirty="0">
                <a:solidFill>
                  <a:schemeClr val="tx1"/>
                </a:solidFill>
              </a:rPr>
              <a:t> the placeholder icon and navigate to desired photo. To change photos, delete existing photo first and repeat above steps.</a:t>
            </a:r>
            <a:endParaRPr kumimoji="0" lang="en-US" sz="1200" b="0" i="0" u="none" strike="noStrike" kern="1200" cap="none" spc="0" normalizeH="0" baseline="0" noProof="0" dirty="0">
              <a:ln>
                <a:noFill/>
              </a:ln>
              <a:solidFill>
                <a:schemeClr val="tx1"/>
              </a:solidFill>
              <a:effectLst/>
              <a:uLnTx/>
              <a:uFillTx/>
              <a:latin typeface="Tw Cen MT"/>
              <a:ea typeface="+mn-ea"/>
              <a:cs typeface="+mn-cs"/>
            </a:endParaRPr>
          </a:p>
        </p:txBody>
      </p:sp>
    </p:spTree>
    <p:extLst>
      <p:ext uri="{BB962C8B-B14F-4D97-AF65-F5344CB8AC3E}">
        <p14:creationId xmlns:p14="http://schemas.microsoft.com/office/powerpoint/2010/main" val="306987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Image + Text">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bwMode="ltGray">
          <a:xfrm>
            <a:off x="914638" y="2286105"/>
            <a:ext cx="4801850" cy="3200297"/>
          </a:xfrm>
          <a:solidFill>
            <a:schemeClr val="accent2"/>
          </a:solidFill>
        </p:spPr>
        <p:txBody>
          <a:bodyPr/>
          <a:lstStyle/>
          <a:p>
            <a:r>
              <a:rPr lang="en-US" dirty="0"/>
              <a:t> </a:t>
            </a:r>
          </a:p>
        </p:txBody>
      </p:sp>
      <p:sp>
        <p:nvSpPr>
          <p:cNvPr id="2" name="Title 1"/>
          <p:cNvSpPr>
            <a:spLocks noGrp="1"/>
          </p:cNvSpPr>
          <p:nvPr>
            <p:ph type="title" hasCustomPrompt="1"/>
          </p:nvPr>
        </p:nvSpPr>
        <p:spPr/>
        <p:txBody>
          <a:bodyPr/>
          <a:lstStyle>
            <a:lvl1pPr>
              <a:defRPr/>
            </a:lvl1pPr>
          </a:lstStyle>
          <a:p>
            <a:r>
              <a:rPr lang="en-US" dirty="0"/>
              <a:t>Image + text</a:t>
            </a:r>
          </a:p>
        </p:txBody>
      </p:sp>
      <p:sp>
        <p:nvSpPr>
          <p:cNvPr id="4" name="Date Placeholder 3"/>
          <p:cNvSpPr>
            <a:spLocks noGrp="1"/>
          </p:cNvSpPr>
          <p:nvPr>
            <p:ph type="dt" sz="half" idx="10"/>
          </p:nvPr>
        </p:nvSpPr>
        <p:spPr/>
        <p:txBody>
          <a:bodyPr/>
          <a:lstStyle/>
          <a:p>
            <a:fld id="{DC291B6F-AB26-9D4E-B77D-FFFEB64A2199}"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0DFA8-C5FE-DB44-9BF9-1274EAD5637C}" type="slidenum">
              <a:rPr lang="en-US" smtClean="0"/>
              <a:t>‹#›</a:t>
            </a:fld>
            <a:endParaRPr lang="en-US"/>
          </a:p>
        </p:txBody>
      </p:sp>
      <p:sp>
        <p:nvSpPr>
          <p:cNvPr id="8" name="Text Placeholder 7"/>
          <p:cNvSpPr>
            <a:spLocks noGrp="1"/>
          </p:cNvSpPr>
          <p:nvPr>
            <p:ph type="body" sz="quarter" idx="13"/>
          </p:nvPr>
        </p:nvSpPr>
        <p:spPr>
          <a:xfrm>
            <a:off x="6096001" y="2286001"/>
            <a:ext cx="5181362" cy="32004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p:cNvSpPr txBox="1"/>
          <p:nvPr userDrawn="1"/>
        </p:nvSpPr>
        <p:spPr>
          <a:xfrm flipH="1">
            <a:off x="12460819" y="1"/>
            <a:ext cx="1478944" cy="1661993"/>
          </a:xfrm>
          <a:prstGeom prst="rect">
            <a:avLst/>
          </a:prstGeom>
          <a:solidFill>
            <a:schemeClr val="bg1">
              <a:lumMod val="85000"/>
            </a:schemeClr>
          </a:solidFill>
        </p:spPr>
        <p:txBody>
          <a:bodyPr wrap="square" lIns="91440" tIns="91440" rIns="91440" bIns="91440" rtlCol="0">
            <a:spAutoFit/>
          </a:bodyPr>
          <a:lstStyle/>
          <a:p>
            <a:pPr>
              <a:spcBef>
                <a:spcPts val="600"/>
              </a:spcBef>
            </a:pPr>
            <a:r>
              <a:rPr lang="en-US" sz="1200" i="0" dirty="0">
                <a:solidFill>
                  <a:schemeClr val="tx1"/>
                </a:solidFill>
              </a:rPr>
              <a:t>To insert a photo, click</a:t>
            </a:r>
            <a:r>
              <a:rPr lang="en-US" sz="1200" i="0" baseline="0" dirty="0">
                <a:solidFill>
                  <a:schemeClr val="tx1"/>
                </a:solidFill>
              </a:rPr>
              <a:t> the placeholder icon and navigate to desired photo. To change photos, delete existing photo first and repeat above steps.</a:t>
            </a:r>
            <a:endParaRPr kumimoji="0" lang="en-US" sz="1200" b="0" i="0" u="none" strike="noStrike" kern="1200" cap="none" spc="0" normalizeH="0" baseline="0" noProof="0" dirty="0">
              <a:ln>
                <a:noFill/>
              </a:ln>
              <a:solidFill>
                <a:schemeClr val="tx1"/>
              </a:solidFill>
              <a:effectLst/>
              <a:uLnTx/>
              <a:uFillTx/>
              <a:latin typeface="Tw Cen MT"/>
              <a:ea typeface="+mn-ea"/>
              <a:cs typeface="+mn-cs"/>
            </a:endParaRPr>
          </a:p>
        </p:txBody>
      </p:sp>
    </p:spTree>
    <p:extLst>
      <p:ext uri="{BB962C8B-B14F-4D97-AF65-F5344CB8AC3E}">
        <p14:creationId xmlns:p14="http://schemas.microsoft.com/office/powerpoint/2010/main" val="297796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Image + Text">
    <p:spTree>
      <p:nvGrpSpPr>
        <p:cNvPr id="1" name=""/>
        <p:cNvGrpSpPr/>
        <p:nvPr/>
      </p:nvGrpSpPr>
      <p:grpSpPr>
        <a:xfrm>
          <a:off x="0" y="0"/>
          <a:ext cx="0" cy="0"/>
          <a:chOff x="0" y="0"/>
          <a:chExt cx="0" cy="0"/>
        </a:xfrm>
      </p:grpSpPr>
      <p:sp>
        <p:nvSpPr>
          <p:cNvPr id="10" name="Picture Placeholder 9"/>
          <p:cNvSpPr>
            <a:spLocks noGrp="1" noChangeAspect="1"/>
          </p:cNvSpPr>
          <p:nvPr>
            <p:ph type="pic" sz="quarter" idx="14" hasCustomPrompt="1"/>
          </p:nvPr>
        </p:nvSpPr>
        <p:spPr bwMode="ltGray">
          <a:xfrm>
            <a:off x="914638" y="1836133"/>
            <a:ext cx="4116004" cy="4114800"/>
          </a:xfrm>
          <a:prstGeom prst="ellipse">
            <a:avLst/>
          </a:prstGeom>
          <a:solidFill>
            <a:schemeClr val="accent2"/>
          </a:solidFill>
        </p:spPr>
        <p:txBody>
          <a:bodyPr/>
          <a:lstStyle/>
          <a:p>
            <a:r>
              <a:rPr lang="en-US" dirty="0"/>
              <a:t> </a:t>
            </a:r>
          </a:p>
        </p:txBody>
      </p:sp>
      <p:sp>
        <p:nvSpPr>
          <p:cNvPr id="2" name="Title 1"/>
          <p:cNvSpPr>
            <a:spLocks noGrp="1"/>
          </p:cNvSpPr>
          <p:nvPr>
            <p:ph type="title" hasCustomPrompt="1"/>
          </p:nvPr>
        </p:nvSpPr>
        <p:spPr/>
        <p:txBody>
          <a:bodyPr/>
          <a:lstStyle>
            <a:lvl1pPr>
              <a:defRPr/>
            </a:lvl1pPr>
          </a:lstStyle>
          <a:p>
            <a:r>
              <a:rPr lang="en-US" dirty="0"/>
              <a:t>Image + text</a:t>
            </a:r>
          </a:p>
        </p:txBody>
      </p:sp>
      <p:sp>
        <p:nvSpPr>
          <p:cNvPr id="4" name="Date Placeholder 3"/>
          <p:cNvSpPr>
            <a:spLocks noGrp="1"/>
          </p:cNvSpPr>
          <p:nvPr>
            <p:ph type="dt" sz="half" idx="10"/>
          </p:nvPr>
        </p:nvSpPr>
        <p:spPr/>
        <p:txBody>
          <a:bodyPr/>
          <a:lstStyle/>
          <a:p>
            <a:fld id="{DC291B6F-AB26-9D4E-B77D-FFFEB64A2199}"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0DFA8-C5FE-DB44-9BF9-1274EAD5637C}" type="slidenum">
              <a:rPr lang="en-US" smtClean="0"/>
              <a:t>‹#›</a:t>
            </a:fld>
            <a:endParaRPr lang="en-US"/>
          </a:p>
        </p:txBody>
      </p:sp>
      <p:sp>
        <p:nvSpPr>
          <p:cNvPr id="8" name="Text Placeholder 7"/>
          <p:cNvSpPr>
            <a:spLocks noGrp="1"/>
          </p:cNvSpPr>
          <p:nvPr>
            <p:ph type="body" sz="quarter" idx="13"/>
          </p:nvPr>
        </p:nvSpPr>
        <p:spPr>
          <a:xfrm>
            <a:off x="5560874" y="2293333"/>
            <a:ext cx="5716489" cy="32004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p:cNvSpPr txBox="1"/>
          <p:nvPr userDrawn="1"/>
        </p:nvSpPr>
        <p:spPr>
          <a:xfrm flipH="1">
            <a:off x="12460819" y="1"/>
            <a:ext cx="1478944" cy="1661993"/>
          </a:xfrm>
          <a:prstGeom prst="rect">
            <a:avLst/>
          </a:prstGeom>
          <a:solidFill>
            <a:schemeClr val="bg1">
              <a:lumMod val="85000"/>
            </a:schemeClr>
          </a:solidFill>
        </p:spPr>
        <p:txBody>
          <a:bodyPr wrap="square" lIns="91440" tIns="91440" rIns="91440" bIns="91440" rtlCol="0">
            <a:spAutoFit/>
          </a:bodyPr>
          <a:lstStyle/>
          <a:p>
            <a:pPr>
              <a:spcBef>
                <a:spcPts val="600"/>
              </a:spcBef>
            </a:pPr>
            <a:r>
              <a:rPr lang="en-US" sz="1200" i="0" dirty="0">
                <a:solidFill>
                  <a:schemeClr val="tx1"/>
                </a:solidFill>
              </a:rPr>
              <a:t>To insert a photo, click</a:t>
            </a:r>
            <a:r>
              <a:rPr lang="en-US" sz="1200" i="0" baseline="0" dirty="0">
                <a:solidFill>
                  <a:schemeClr val="tx1"/>
                </a:solidFill>
              </a:rPr>
              <a:t> the placeholder icon and navigate to desired photo. To change photos, delete existing photo first and repeat above steps.</a:t>
            </a:r>
            <a:endParaRPr kumimoji="0" lang="en-US" sz="1200" b="0" i="0" u="none" strike="noStrike" kern="1200" cap="none" spc="0" normalizeH="0" baseline="0" noProof="0" dirty="0">
              <a:ln>
                <a:noFill/>
              </a:ln>
              <a:solidFill>
                <a:schemeClr val="tx1"/>
              </a:solidFill>
              <a:effectLst/>
              <a:uLnTx/>
              <a:uFillTx/>
              <a:latin typeface="Tw Cen MT"/>
              <a:ea typeface="+mn-ea"/>
              <a:cs typeface="+mn-cs"/>
            </a:endParaRPr>
          </a:p>
        </p:txBody>
      </p:sp>
    </p:spTree>
    <p:extLst>
      <p:ext uri="{BB962C8B-B14F-4D97-AF65-F5344CB8AC3E}">
        <p14:creationId xmlns:p14="http://schemas.microsoft.com/office/powerpoint/2010/main" val="286647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Table/chart</a:t>
            </a:r>
          </a:p>
        </p:txBody>
      </p:sp>
      <p:sp>
        <p:nvSpPr>
          <p:cNvPr id="3" name="Content Placeholder 2"/>
          <p:cNvSpPr>
            <a:spLocks noGrp="1"/>
          </p:cNvSpPr>
          <p:nvPr>
            <p:ph idx="1"/>
          </p:nvPr>
        </p:nvSpPr>
        <p:spPr>
          <a:xfrm>
            <a:off x="914639" y="2286000"/>
            <a:ext cx="10362723" cy="320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291B6F-AB26-9D4E-B77D-FFFEB64A2199}"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0DFA8-C5FE-DB44-9BF9-1274EAD5637C}" type="slidenum">
              <a:rPr lang="en-US" smtClean="0"/>
              <a:t>‹#›</a:t>
            </a:fld>
            <a:endParaRPr lang="en-US"/>
          </a:p>
        </p:txBody>
      </p:sp>
    </p:spTree>
    <p:extLst>
      <p:ext uri="{BB962C8B-B14F-4D97-AF65-F5344CB8AC3E}">
        <p14:creationId xmlns:p14="http://schemas.microsoft.com/office/powerpoint/2010/main" val="284372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ble/Chart +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Table/chart + text</a:t>
            </a:r>
          </a:p>
        </p:txBody>
      </p:sp>
      <p:sp>
        <p:nvSpPr>
          <p:cNvPr id="3" name="Content Placeholder 2"/>
          <p:cNvSpPr>
            <a:spLocks noGrp="1"/>
          </p:cNvSpPr>
          <p:nvPr>
            <p:ph idx="1"/>
          </p:nvPr>
        </p:nvSpPr>
        <p:spPr>
          <a:xfrm>
            <a:off x="909951" y="2286104"/>
            <a:ext cx="6532073" cy="320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291B6F-AB26-9D4E-B77D-FFFEB64A2199}"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0DFA8-C5FE-DB44-9BF9-1274EAD5637C}" type="slidenum">
              <a:rPr lang="en-US" smtClean="0"/>
              <a:t>‹#›</a:t>
            </a:fld>
            <a:endParaRPr lang="en-US"/>
          </a:p>
        </p:txBody>
      </p:sp>
      <p:sp>
        <p:nvSpPr>
          <p:cNvPr id="8" name="Text Placeholder 7"/>
          <p:cNvSpPr>
            <a:spLocks noGrp="1"/>
          </p:cNvSpPr>
          <p:nvPr>
            <p:ph type="body" sz="quarter" idx="13"/>
          </p:nvPr>
        </p:nvSpPr>
        <p:spPr>
          <a:xfrm>
            <a:off x="8128001" y="2286001"/>
            <a:ext cx="3149361" cy="32004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213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Questions">
    <p:spTree>
      <p:nvGrpSpPr>
        <p:cNvPr id="1" name=""/>
        <p:cNvGrpSpPr/>
        <p:nvPr/>
      </p:nvGrpSpPr>
      <p:grpSpPr>
        <a:xfrm>
          <a:off x="0" y="0"/>
          <a:ext cx="0" cy="0"/>
          <a:chOff x="0" y="0"/>
          <a:chExt cx="0" cy="0"/>
        </a:xfrm>
      </p:grpSpPr>
      <p:sp>
        <p:nvSpPr>
          <p:cNvPr id="15" name="Rectangle 14"/>
          <p:cNvSpPr/>
          <p:nvPr/>
        </p:nvSpPr>
        <p:spPr>
          <a:xfrm>
            <a:off x="3709987" y="3174569"/>
            <a:ext cx="4772028" cy="523220"/>
          </a:xfrm>
          <a:prstGeom prst="rect">
            <a:avLst/>
          </a:prstGeom>
          <a:noFill/>
        </p:spPr>
        <p:txBody>
          <a:bodyPr wrap="square" anchor="ctr">
            <a:spAutoFit/>
          </a:bodyPr>
          <a:lstStyle/>
          <a:p>
            <a:pPr algn="ctr"/>
            <a:r>
              <a:rPr lang="en-US" sz="2800" spc="600" dirty="0">
                <a:solidFill>
                  <a:schemeClr val="tx2"/>
                </a:solidFill>
                <a:latin typeface="+mj-lt"/>
                <a:ea typeface="Tw Cen MT" charset="0"/>
                <a:cs typeface="Tw Cen MT" charset="0"/>
              </a:rPr>
              <a:t>QUESTIONS?</a:t>
            </a:r>
            <a:endParaRPr lang="en-US" sz="2400" spc="600" dirty="0">
              <a:solidFill>
                <a:schemeClr val="tx2"/>
              </a:solidFill>
              <a:latin typeface="+mj-lt"/>
              <a:ea typeface="Tw Cen MT" charset="0"/>
              <a:cs typeface="Tw Cen MT" charset="0"/>
            </a:endParaRPr>
          </a:p>
        </p:txBody>
      </p:sp>
      <p:cxnSp>
        <p:nvCxnSpPr>
          <p:cNvPr id="16" name="Straight Connector 15"/>
          <p:cNvCxnSpPr/>
          <p:nvPr/>
        </p:nvCxnSpPr>
        <p:spPr bwMode="ltGray">
          <a:xfrm flipH="1">
            <a:off x="3743578" y="3141845"/>
            <a:ext cx="4497713"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bwMode="ltGray">
          <a:xfrm flipH="1">
            <a:off x="3743578" y="3716156"/>
            <a:ext cx="4497713"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160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 ONLY</a:t>
            </a:r>
          </a:p>
        </p:txBody>
      </p:sp>
      <p:sp>
        <p:nvSpPr>
          <p:cNvPr id="3" name="Date Placeholder 2"/>
          <p:cNvSpPr>
            <a:spLocks noGrp="1"/>
          </p:cNvSpPr>
          <p:nvPr>
            <p:ph type="dt" sz="half" idx="10"/>
          </p:nvPr>
        </p:nvSpPr>
        <p:spPr/>
        <p:txBody>
          <a:bodyPr/>
          <a:lstStyle/>
          <a:p>
            <a:fld id="{DC291B6F-AB26-9D4E-B77D-FFFEB64A2199}" type="datetimeFigureOut">
              <a:rPr lang="en-US" smtClean="0"/>
              <a:t>4/26/2019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20DFA8-C5FE-DB44-9BF9-1274EAD5637C}" type="slidenum">
              <a:rPr lang="en-US" smtClean="0"/>
              <a:t>‹#›</a:t>
            </a:fld>
            <a:endParaRPr lang="en-US"/>
          </a:p>
        </p:txBody>
      </p:sp>
    </p:spTree>
    <p:extLst>
      <p:ext uri="{BB962C8B-B14F-4D97-AF65-F5344CB8AC3E}">
        <p14:creationId xmlns:p14="http://schemas.microsoft.com/office/powerpoint/2010/main" val="196144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Questions - Custom Image">
    <p:spTree>
      <p:nvGrpSpPr>
        <p:cNvPr id="1" name=""/>
        <p:cNvGrpSpPr/>
        <p:nvPr/>
      </p:nvGrpSpPr>
      <p:grpSpPr>
        <a:xfrm>
          <a:off x="0" y="0"/>
          <a:ext cx="0" cy="0"/>
          <a:chOff x="0" y="0"/>
          <a:chExt cx="0" cy="0"/>
        </a:xfrm>
      </p:grpSpPr>
      <p:sp>
        <p:nvSpPr>
          <p:cNvPr id="33" name="Picture Placeholder 32"/>
          <p:cNvSpPr>
            <a:spLocks noGrp="1"/>
          </p:cNvSpPr>
          <p:nvPr>
            <p:ph type="pic" sz="quarter" idx="15" hasCustomPrompt="1"/>
          </p:nvPr>
        </p:nvSpPr>
        <p:spPr bwMode="ltGray">
          <a:xfrm>
            <a:off x="7236875" y="0"/>
            <a:ext cx="4955127" cy="6858000"/>
          </a:xfrm>
          <a:custGeom>
            <a:avLst/>
            <a:gdLst>
              <a:gd name="connsiteX0" fmla="*/ 1830351 w 4953837"/>
              <a:gd name="connsiteY0" fmla="*/ 0 h 6858000"/>
              <a:gd name="connsiteX1" fmla="*/ 4953837 w 4953837"/>
              <a:gd name="connsiteY1" fmla="*/ 0 h 6858000"/>
              <a:gd name="connsiteX2" fmla="*/ 4953837 w 4953837"/>
              <a:gd name="connsiteY2" fmla="*/ 6858000 h 6858000"/>
              <a:gd name="connsiteX3" fmla="*/ 0 w 4953837"/>
              <a:gd name="connsiteY3" fmla="*/ 6858000 h 6858000"/>
              <a:gd name="connsiteX4" fmla="*/ 0 w 4953837"/>
              <a:gd name="connsiteY4" fmla="*/ 6857998 h 6858000"/>
              <a:gd name="connsiteX5" fmla="*/ 6476 w 4953837"/>
              <a:gd name="connsiteY5" fmla="*/ 68579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3837" h="6858000">
                <a:moveTo>
                  <a:pt x="1830351" y="0"/>
                </a:moveTo>
                <a:lnTo>
                  <a:pt x="4953837" y="0"/>
                </a:lnTo>
                <a:lnTo>
                  <a:pt x="4953837" y="6858000"/>
                </a:lnTo>
                <a:lnTo>
                  <a:pt x="0" y="6858000"/>
                </a:lnTo>
                <a:lnTo>
                  <a:pt x="0" y="6857998"/>
                </a:lnTo>
                <a:lnTo>
                  <a:pt x="6476" y="6857998"/>
                </a:lnTo>
                <a:close/>
              </a:path>
            </a:pathLst>
          </a:custGeom>
          <a:solidFill>
            <a:schemeClr val="accent1"/>
          </a:solidFill>
        </p:spPr>
        <p:txBody>
          <a:bodyPr wrap="square">
            <a:noAutofit/>
          </a:bodyPr>
          <a:lstStyle/>
          <a:p>
            <a:r>
              <a:rPr lang="en-US" dirty="0"/>
              <a:t> </a:t>
            </a:r>
          </a:p>
        </p:txBody>
      </p:sp>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ltGray">
          <a:xfrm>
            <a:off x="325605" y="6062522"/>
            <a:ext cx="409676" cy="572909"/>
          </a:xfrm>
          <a:prstGeom prst="rect">
            <a:avLst/>
          </a:prstGeom>
        </p:spPr>
      </p:pic>
      <p:sp>
        <p:nvSpPr>
          <p:cNvPr id="16" name="Rectangle 15"/>
          <p:cNvSpPr/>
          <p:nvPr/>
        </p:nvSpPr>
        <p:spPr>
          <a:xfrm>
            <a:off x="2319296" y="3173767"/>
            <a:ext cx="3460084" cy="523220"/>
          </a:xfrm>
          <a:prstGeom prst="rect">
            <a:avLst/>
          </a:prstGeom>
          <a:noFill/>
        </p:spPr>
        <p:txBody>
          <a:bodyPr wrap="square" anchor="ctr">
            <a:spAutoFit/>
          </a:bodyPr>
          <a:lstStyle/>
          <a:p>
            <a:pPr algn="ctr"/>
            <a:r>
              <a:rPr lang="en-US" sz="2800" spc="600" dirty="0">
                <a:solidFill>
                  <a:schemeClr val="tx2"/>
                </a:solidFill>
                <a:latin typeface="+mj-lt"/>
                <a:ea typeface="Tw Cen MT" charset="0"/>
                <a:cs typeface="Tw Cen MT" charset="0"/>
              </a:rPr>
              <a:t>QUESTIONS?</a:t>
            </a:r>
            <a:endParaRPr lang="en-US" sz="2400" spc="600" dirty="0">
              <a:solidFill>
                <a:schemeClr val="tx2"/>
              </a:solidFill>
              <a:latin typeface="+mj-lt"/>
              <a:ea typeface="Tw Cen MT" charset="0"/>
              <a:cs typeface="Tw Cen MT" charset="0"/>
            </a:endParaRPr>
          </a:p>
        </p:txBody>
      </p:sp>
      <p:cxnSp>
        <p:nvCxnSpPr>
          <p:cNvPr id="34" name="Straight Connector 33"/>
          <p:cNvCxnSpPr/>
          <p:nvPr userDrawn="1"/>
        </p:nvCxnSpPr>
        <p:spPr bwMode="ltGray">
          <a:xfrm flipH="1">
            <a:off x="1776439" y="3716957"/>
            <a:ext cx="454579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bwMode="ltGray">
          <a:xfrm flipH="1">
            <a:off x="1776439" y="3141043"/>
            <a:ext cx="454579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flipH="1">
            <a:off x="12460819" y="1"/>
            <a:ext cx="1478944" cy="2031325"/>
          </a:xfrm>
          <a:prstGeom prst="rect">
            <a:avLst/>
          </a:prstGeom>
          <a:solidFill>
            <a:schemeClr val="bg1">
              <a:lumMod val="85000"/>
            </a:schemeClr>
          </a:solidFill>
        </p:spPr>
        <p:txBody>
          <a:bodyPr wrap="square" lIns="91440" tIns="91440" rIns="91440" bIns="91440" rtlCol="0">
            <a:spAutoFit/>
          </a:bodyPr>
          <a:lstStyle/>
          <a:p>
            <a:pPr>
              <a:spcBef>
                <a:spcPts val="600"/>
              </a:spcBef>
            </a:pPr>
            <a:r>
              <a:rPr lang="en-US" sz="1200" i="0" dirty="0">
                <a:solidFill>
                  <a:schemeClr val="tx1"/>
                </a:solidFill>
              </a:rPr>
              <a:t>To use a photo rather than the color trapezoid, click</a:t>
            </a:r>
            <a:r>
              <a:rPr lang="en-US" sz="1200" i="0" baseline="0" dirty="0">
                <a:solidFill>
                  <a:schemeClr val="tx1"/>
                </a:solidFill>
              </a:rPr>
              <a:t> the placeholder icon and navigate to desired photo. To change photos, delete existing photo first and repeat above steps.</a:t>
            </a:r>
            <a:endParaRPr kumimoji="0" lang="en-US" sz="1200" b="0" i="0" u="none" strike="noStrike" kern="1200" cap="none" spc="0" normalizeH="0" baseline="0" noProof="0" dirty="0">
              <a:ln>
                <a:noFill/>
              </a:ln>
              <a:solidFill>
                <a:schemeClr val="tx1"/>
              </a:solidFill>
              <a:effectLst/>
              <a:uLnTx/>
              <a:uFillTx/>
              <a:latin typeface="Tw Cen MT"/>
              <a:ea typeface="+mn-ea"/>
              <a:cs typeface="+mn-cs"/>
            </a:endParaRPr>
          </a:p>
        </p:txBody>
      </p:sp>
    </p:spTree>
    <p:extLst>
      <p:ext uri="{BB962C8B-B14F-4D97-AF65-F5344CB8AC3E}">
        <p14:creationId xmlns:p14="http://schemas.microsoft.com/office/powerpoint/2010/main" val="246752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2" name="Rectangle 31"/>
          <p:cNvSpPr/>
          <p:nvPr/>
        </p:nvSpPr>
        <p:spPr>
          <a:xfrm>
            <a:off x="4365959" y="2375931"/>
            <a:ext cx="3460084" cy="523220"/>
          </a:xfrm>
          <a:prstGeom prst="rect">
            <a:avLst/>
          </a:prstGeom>
          <a:noFill/>
        </p:spPr>
        <p:txBody>
          <a:bodyPr wrap="square" anchor="ctr">
            <a:spAutoFit/>
          </a:bodyPr>
          <a:lstStyle/>
          <a:p>
            <a:pPr algn="ctr"/>
            <a:r>
              <a:rPr lang="en-US" sz="2800" spc="600" dirty="0">
                <a:solidFill>
                  <a:schemeClr val="tx2"/>
                </a:solidFill>
                <a:latin typeface="+mj-lt"/>
                <a:ea typeface="Tw Cen MT" charset="0"/>
                <a:cs typeface="Tw Cen MT" charset="0"/>
              </a:rPr>
              <a:t>THANK YOU</a:t>
            </a:r>
            <a:endParaRPr lang="en-US" sz="2400" spc="600" dirty="0">
              <a:solidFill>
                <a:schemeClr val="tx2"/>
              </a:solidFill>
              <a:latin typeface="+mj-lt"/>
              <a:ea typeface="Tw Cen MT" charset="0"/>
              <a:cs typeface="Tw Cen MT" charset="0"/>
            </a:endParaRPr>
          </a:p>
        </p:txBody>
      </p:sp>
      <p:cxnSp>
        <p:nvCxnSpPr>
          <p:cNvPr id="33" name="Straight Connector 32"/>
          <p:cNvCxnSpPr/>
          <p:nvPr userDrawn="1"/>
        </p:nvCxnSpPr>
        <p:spPr bwMode="ltGray">
          <a:xfrm flipH="1">
            <a:off x="3823101" y="2919121"/>
            <a:ext cx="454579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bwMode="ltGray">
          <a:xfrm flipH="1">
            <a:off x="3823101" y="2343207"/>
            <a:ext cx="454579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userDrawn="1">
            <p:ph type="body" sz="quarter" idx="10" hasCustomPrompt="1"/>
          </p:nvPr>
        </p:nvSpPr>
        <p:spPr>
          <a:xfrm>
            <a:off x="1522808" y="3399592"/>
            <a:ext cx="9146382" cy="1114425"/>
          </a:xfrm>
        </p:spPr>
        <p:txBody>
          <a:bodyPr anchor="t"/>
          <a:lstStyle>
            <a:lvl1pPr algn="ctr">
              <a:defRPr/>
            </a:lvl1pPr>
          </a:lstStyle>
          <a:p>
            <a:pPr lvl="0"/>
            <a:r>
              <a:rPr lang="en-US" dirty="0"/>
              <a:t>Additional Info Here</a:t>
            </a:r>
          </a:p>
        </p:txBody>
      </p:sp>
    </p:spTree>
    <p:extLst>
      <p:ext uri="{BB962C8B-B14F-4D97-AF65-F5344CB8AC3E}">
        <p14:creationId xmlns:p14="http://schemas.microsoft.com/office/powerpoint/2010/main" val="88594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ank You - Custom Image">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ltGray">
          <a:xfrm>
            <a:off x="325605" y="6062522"/>
            <a:ext cx="409676" cy="572909"/>
          </a:xfrm>
          <a:prstGeom prst="rect">
            <a:avLst/>
          </a:prstGeom>
        </p:spPr>
      </p:pic>
      <p:sp>
        <p:nvSpPr>
          <p:cNvPr id="31" name="Picture Placeholder 30"/>
          <p:cNvSpPr>
            <a:spLocks noGrp="1"/>
          </p:cNvSpPr>
          <p:nvPr>
            <p:ph type="pic" sz="quarter" idx="15" hasCustomPrompt="1"/>
          </p:nvPr>
        </p:nvSpPr>
        <p:spPr bwMode="ltGray">
          <a:xfrm>
            <a:off x="7236875" y="0"/>
            <a:ext cx="4955127" cy="6858000"/>
          </a:xfrm>
          <a:custGeom>
            <a:avLst/>
            <a:gdLst>
              <a:gd name="connsiteX0" fmla="*/ 1830351 w 4953837"/>
              <a:gd name="connsiteY0" fmla="*/ 0 h 6858000"/>
              <a:gd name="connsiteX1" fmla="*/ 4953837 w 4953837"/>
              <a:gd name="connsiteY1" fmla="*/ 0 h 6858000"/>
              <a:gd name="connsiteX2" fmla="*/ 4953837 w 4953837"/>
              <a:gd name="connsiteY2" fmla="*/ 6858000 h 6858000"/>
              <a:gd name="connsiteX3" fmla="*/ 0 w 4953837"/>
              <a:gd name="connsiteY3" fmla="*/ 6858000 h 6858000"/>
              <a:gd name="connsiteX4" fmla="*/ 0 w 4953837"/>
              <a:gd name="connsiteY4" fmla="*/ 6857998 h 6858000"/>
              <a:gd name="connsiteX5" fmla="*/ 6476 w 4953837"/>
              <a:gd name="connsiteY5" fmla="*/ 68579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3837" h="6858000">
                <a:moveTo>
                  <a:pt x="1830351" y="0"/>
                </a:moveTo>
                <a:lnTo>
                  <a:pt x="4953837" y="0"/>
                </a:lnTo>
                <a:lnTo>
                  <a:pt x="4953837" y="6858000"/>
                </a:lnTo>
                <a:lnTo>
                  <a:pt x="0" y="6858000"/>
                </a:lnTo>
                <a:lnTo>
                  <a:pt x="0" y="6857998"/>
                </a:lnTo>
                <a:lnTo>
                  <a:pt x="6476" y="6857998"/>
                </a:lnTo>
                <a:close/>
              </a:path>
            </a:pathLst>
          </a:custGeom>
          <a:solidFill>
            <a:schemeClr val="accent2"/>
          </a:solidFill>
        </p:spPr>
        <p:txBody>
          <a:bodyPr wrap="square">
            <a:noAutofit/>
          </a:bodyPr>
          <a:lstStyle/>
          <a:p>
            <a:r>
              <a:rPr lang="en-US" dirty="0"/>
              <a:t> </a:t>
            </a:r>
          </a:p>
        </p:txBody>
      </p:sp>
      <p:sp>
        <p:nvSpPr>
          <p:cNvPr id="41" name="Rectangle 40"/>
          <p:cNvSpPr/>
          <p:nvPr/>
        </p:nvSpPr>
        <p:spPr>
          <a:xfrm>
            <a:off x="2319296" y="2375931"/>
            <a:ext cx="3460084" cy="523220"/>
          </a:xfrm>
          <a:prstGeom prst="rect">
            <a:avLst/>
          </a:prstGeom>
          <a:noFill/>
        </p:spPr>
        <p:txBody>
          <a:bodyPr wrap="square" anchor="ctr">
            <a:spAutoFit/>
          </a:bodyPr>
          <a:lstStyle/>
          <a:p>
            <a:pPr algn="ctr"/>
            <a:r>
              <a:rPr lang="en-US" sz="2800" spc="600" dirty="0">
                <a:solidFill>
                  <a:schemeClr val="tx2"/>
                </a:solidFill>
                <a:latin typeface="+mj-lt"/>
                <a:ea typeface="Tw Cen MT" charset="0"/>
                <a:cs typeface="Tw Cen MT" charset="0"/>
              </a:rPr>
              <a:t>THANK YOU</a:t>
            </a:r>
            <a:endParaRPr lang="en-US" sz="2400" spc="600" dirty="0">
              <a:solidFill>
                <a:schemeClr val="tx2"/>
              </a:solidFill>
              <a:latin typeface="+mj-lt"/>
              <a:ea typeface="Tw Cen MT" charset="0"/>
              <a:cs typeface="Tw Cen MT" charset="0"/>
            </a:endParaRPr>
          </a:p>
        </p:txBody>
      </p:sp>
      <p:cxnSp>
        <p:nvCxnSpPr>
          <p:cNvPr id="42" name="Straight Connector 41"/>
          <p:cNvCxnSpPr/>
          <p:nvPr userDrawn="1"/>
        </p:nvCxnSpPr>
        <p:spPr bwMode="ltGray">
          <a:xfrm flipH="1">
            <a:off x="1776439" y="2919121"/>
            <a:ext cx="454579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bwMode="ltGray">
          <a:xfrm flipH="1">
            <a:off x="1776439" y="2343207"/>
            <a:ext cx="454579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0" name="Text Placeholder 2"/>
          <p:cNvSpPr>
            <a:spLocks noGrp="1"/>
          </p:cNvSpPr>
          <p:nvPr userDrawn="1">
            <p:ph type="body" sz="quarter" idx="10" hasCustomPrompt="1"/>
          </p:nvPr>
        </p:nvSpPr>
        <p:spPr>
          <a:xfrm>
            <a:off x="735280" y="3399591"/>
            <a:ext cx="6631127" cy="1886784"/>
          </a:xfrm>
        </p:spPr>
        <p:txBody>
          <a:bodyPr anchor="t"/>
          <a:lstStyle>
            <a:lvl1pPr algn="ctr">
              <a:defRPr/>
            </a:lvl1pPr>
          </a:lstStyle>
          <a:p>
            <a:pPr lvl="0"/>
            <a:r>
              <a:rPr lang="en-US" dirty="0"/>
              <a:t>Additional Info Here</a:t>
            </a:r>
          </a:p>
        </p:txBody>
      </p:sp>
      <p:sp>
        <p:nvSpPr>
          <p:cNvPr id="11" name="TextBox 10"/>
          <p:cNvSpPr txBox="1"/>
          <p:nvPr userDrawn="1"/>
        </p:nvSpPr>
        <p:spPr>
          <a:xfrm flipH="1">
            <a:off x="12460819" y="1"/>
            <a:ext cx="1478944" cy="2031325"/>
          </a:xfrm>
          <a:prstGeom prst="rect">
            <a:avLst/>
          </a:prstGeom>
          <a:solidFill>
            <a:schemeClr val="bg1">
              <a:lumMod val="85000"/>
            </a:schemeClr>
          </a:solidFill>
        </p:spPr>
        <p:txBody>
          <a:bodyPr wrap="square" lIns="91440" tIns="91440" rIns="91440" bIns="91440" rtlCol="0">
            <a:spAutoFit/>
          </a:bodyPr>
          <a:lstStyle/>
          <a:p>
            <a:pPr>
              <a:spcBef>
                <a:spcPts val="600"/>
              </a:spcBef>
            </a:pPr>
            <a:r>
              <a:rPr lang="en-US" sz="1200" i="0" dirty="0">
                <a:solidFill>
                  <a:schemeClr val="tx1"/>
                </a:solidFill>
              </a:rPr>
              <a:t>To use a photo rather than the color trapezoid, click</a:t>
            </a:r>
            <a:r>
              <a:rPr lang="en-US" sz="1200" i="0" baseline="0" dirty="0">
                <a:solidFill>
                  <a:schemeClr val="tx1"/>
                </a:solidFill>
              </a:rPr>
              <a:t> the placeholder icon and navigate to desired photo. To change photos, delete existing photo first and repeat above steps.</a:t>
            </a:r>
            <a:endParaRPr kumimoji="0" lang="en-US" sz="1200" b="0" i="0" u="none" strike="noStrike" kern="1200" cap="none" spc="0" normalizeH="0" baseline="0" noProof="0" dirty="0">
              <a:ln>
                <a:noFill/>
              </a:ln>
              <a:solidFill>
                <a:schemeClr val="tx1"/>
              </a:solidFill>
              <a:effectLst/>
              <a:uLnTx/>
              <a:uFillTx/>
              <a:latin typeface="Tw Cen MT"/>
              <a:ea typeface="+mn-ea"/>
              <a:cs typeface="+mn-cs"/>
            </a:endParaRPr>
          </a:p>
        </p:txBody>
      </p:sp>
    </p:spTree>
    <p:extLst>
      <p:ext uri="{BB962C8B-B14F-4D97-AF65-F5344CB8AC3E}">
        <p14:creationId xmlns:p14="http://schemas.microsoft.com/office/powerpoint/2010/main" val="142890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Text Placeholder 2"/>
          <p:cNvSpPr>
            <a:spLocks noGrp="1"/>
          </p:cNvSpPr>
          <p:nvPr>
            <p:ph type="body" sz="quarter" idx="14" hasCustomPrompt="1"/>
          </p:nvPr>
        </p:nvSpPr>
        <p:spPr>
          <a:xfrm>
            <a:off x="2961298" y="3222011"/>
            <a:ext cx="6269403" cy="860425"/>
          </a:xfrm>
        </p:spPr>
        <p:txBody>
          <a:bodyPr anchor="ctr"/>
          <a:lstStyle>
            <a:lvl1pPr algn="ctr">
              <a:defRPr sz="3600" cap="all" spc="0" baseline="0">
                <a:solidFill>
                  <a:schemeClr val="tx2"/>
                </a:solidFill>
              </a:defRPr>
            </a:lvl1pPr>
          </a:lstStyle>
          <a:p>
            <a:pPr lvl="0"/>
            <a:r>
              <a:rPr lang="en-US" dirty="0"/>
              <a:t>NAME</a:t>
            </a:r>
          </a:p>
        </p:txBody>
      </p:sp>
      <p:sp>
        <p:nvSpPr>
          <p:cNvPr id="25" name="Text Placeholder 2"/>
          <p:cNvSpPr>
            <a:spLocks noGrp="1"/>
          </p:cNvSpPr>
          <p:nvPr>
            <p:ph type="body" sz="quarter" idx="15" hasCustomPrompt="1"/>
          </p:nvPr>
        </p:nvSpPr>
        <p:spPr>
          <a:xfrm>
            <a:off x="2961299" y="4264880"/>
            <a:ext cx="6269403" cy="1212057"/>
          </a:xfrm>
        </p:spPr>
        <p:txBody>
          <a:bodyPr anchor="t"/>
          <a:lstStyle>
            <a:lvl1pPr algn="ctr">
              <a:defRPr sz="2800" b="0" spc="0" baseline="0">
                <a:solidFill>
                  <a:schemeClr val="accent2"/>
                </a:solidFill>
                <a:latin typeface="+mj-lt"/>
                <a:ea typeface="Tw Cen MT" charset="0"/>
                <a:cs typeface="Tw Cen MT" charset="0"/>
              </a:defRPr>
            </a:lvl1pPr>
          </a:lstStyle>
          <a:p>
            <a:pPr lvl="0"/>
            <a:r>
              <a:rPr lang="en-US" dirty="0"/>
              <a:t>Contact Info</a:t>
            </a:r>
          </a:p>
        </p:txBody>
      </p:sp>
      <p:sp>
        <p:nvSpPr>
          <p:cNvPr id="21" name="Rectangle 20"/>
          <p:cNvSpPr/>
          <p:nvPr/>
        </p:nvSpPr>
        <p:spPr>
          <a:xfrm>
            <a:off x="4365959" y="2375931"/>
            <a:ext cx="3460084" cy="523220"/>
          </a:xfrm>
          <a:prstGeom prst="rect">
            <a:avLst/>
          </a:prstGeom>
          <a:noFill/>
        </p:spPr>
        <p:txBody>
          <a:bodyPr wrap="square" anchor="ctr">
            <a:spAutoFit/>
          </a:bodyPr>
          <a:lstStyle/>
          <a:p>
            <a:pPr algn="ctr"/>
            <a:r>
              <a:rPr lang="en-US" sz="2800" spc="600" dirty="0">
                <a:solidFill>
                  <a:schemeClr val="tx2"/>
                </a:solidFill>
                <a:latin typeface="+mj-lt"/>
                <a:ea typeface="Tw Cen MT" charset="0"/>
                <a:cs typeface="Tw Cen MT" charset="0"/>
              </a:rPr>
              <a:t>CONTACT</a:t>
            </a:r>
            <a:endParaRPr lang="en-US" sz="2400" spc="600" dirty="0">
              <a:solidFill>
                <a:schemeClr val="tx2"/>
              </a:solidFill>
              <a:latin typeface="+mj-lt"/>
              <a:ea typeface="Tw Cen MT" charset="0"/>
              <a:cs typeface="Tw Cen MT" charset="0"/>
            </a:endParaRPr>
          </a:p>
        </p:txBody>
      </p:sp>
      <p:cxnSp>
        <p:nvCxnSpPr>
          <p:cNvPr id="22" name="Straight Connector 21"/>
          <p:cNvCxnSpPr/>
          <p:nvPr userDrawn="1"/>
        </p:nvCxnSpPr>
        <p:spPr bwMode="ltGray">
          <a:xfrm flipH="1">
            <a:off x="3823101" y="2919121"/>
            <a:ext cx="454579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bwMode="ltGray">
          <a:xfrm flipH="1">
            <a:off x="3823101" y="2343207"/>
            <a:ext cx="454579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659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act - Custom Image">
    <p:spTree>
      <p:nvGrpSpPr>
        <p:cNvPr id="1" name=""/>
        <p:cNvGrpSpPr/>
        <p:nvPr/>
      </p:nvGrpSpPr>
      <p:grpSpPr>
        <a:xfrm>
          <a:off x="0" y="0"/>
          <a:ext cx="0" cy="0"/>
          <a:chOff x="0" y="0"/>
          <a:chExt cx="0" cy="0"/>
        </a:xfrm>
      </p:grpSpPr>
      <p:sp>
        <p:nvSpPr>
          <p:cNvPr id="3" name="Text Placeholder 2"/>
          <p:cNvSpPr>
            <a:spLocks noGrp="1"/>
          </p:cNvSpPr>
          <p:nvPr>
            <p:ph type="body" sz="quarter" idx="14" hasCustomPrompt="1"/>
          </p:nvPr>
        </p:nvSpPr>
        <p:spPr>
          <a:xfrm>
            <a:off x="914638" y="3222011"/>
            <a:ext cx="6269402" cy="860425"/>
          </a:xfrm>
        </p:spPr>
        <p:txBody>
          <a:bodyPr anchor="ctr"/>
          <a:lstStyle>
            <a:lvl1pPr algn="ctr">
              <a:defRPr sz="3600" cap="all" spc="0" baseline="0">
                <a:solidFill>
                  <a:schemeClr val="tx2"/>
                </a:solidFill>
              </a:defRPr>
            </a:lvl1pPr>
          </a:lstStyle>
          <a:p>
            <a:pPr lvl="0"/>
            <a:r>
              <a:rPr lang="en-US" dirty="0"/>
              <a:t>NAME</a:t>
            </a:r>
          </a:p>
        </p:txBody>
      </p:sp>
      <p:sp>
        <p:nvSpPr>
          <p:cNvPr id="25" name="Text Placeholder 2"/>
          <p:cNvSpPr>
            <a:spLocks noGrp="1"/>
          </p:cNvSpPr>
          <p:nvPr>
            <p:ph type="body" sz="quarter" idx="15" hasCustomPrompt="1"/>
          </p:nvPr>
        </p:nvSpPr>
        <p:spPr>
          <a:xfrm>
            <a:off x="914638" y="4264880"/>
            <a:ext cx="6269402" cy="1212057"/>
          </a:xfrm>
        </p:spPr>
        <p:txBody>
          <a:bodyPr anchor="t"/>
          <a:lstStyle>
            <a:lvl1pPr algn="ctr">
              <a:defRPr sz="2800" b="0" spc="0" baseline="0">
                <a:solidFill>
                  <a:schemeClr val="accent2"/>
                </a:solidFill>
                <a:latin typeface="+mj-lt"/>
                <a:ea typeface="Tw Cen MT" charset="0"/>
                <a:cs typeface="Tw Cen MT" charset="0"/>
              </a:defRPr>
            </a:lvl1pPr>
          </a:lstStyle>
          <a:p>
            <a:pPr lvl="0"/>
            <a:r>
              <a:rPr lang="en-US" dirty="0"/>
              <a:t>Contact Info</a:t>
            </a:r>
          </a:p>
        </p:txBody>
      </p:sp>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ltGray">
          <a:xfrm>
            <a:off x="325605" y="6062522"/>
            <a:ext cx="409676" cy="572909"/>
          </a:xfrm>
          <a:prstGeom prst="rect">
            <a:avLst/>
          </a:prstGeom>
        </p:spPr>
      </p:pic>
      <p:sp>
        <p:nvSpPr>
          <p:cNvPr id="12" name="Picture Placeholder 11"/>
          <p:cNvSpPr>
            <a:spLocks noGrp="1"/>
          </p:cNvSpPr>
          <p:nvPr>
            <p:ph type="pic" sz="quarter" idx="16" hasCustomPrompt="1"/>
          </p:nvPr>
        </p:nvSpPr>
        <p:spPr bwMode="ltGray">
          <a:xfrm>
            <a:off x="7236875" y="0"/>
            <a:ext cx="4955127" cy="6858000"/>
          </a:xfrm>
          <a:custGeom>
            <a:avLst/>
            <a:gdLst>
              <a:gd name="connsiteX0" fmla="*/ 1830351 w 4953837"/>
              <a:gd name="connsiteY0" fmla="*/ 0 h 6858000"/>
              <a:gd name="connsiteX1" fmla="*/ 4953837 w 4953837"/>
              <a:gd name="connsiteY1" fmla="*/ 0 h 6858000"/>
              <a:gd name="connsiteX2" fmla="*/ 4953837 w 4953837"/>
              <a:gd name="connsiteY2" fmla="*/ 6858000 h 6858000"/>
              <a:gd name="connsiteX3" fmla="*/ 0 w 4953837"/>
              <a:gd name="connsiteY3" fmla="*/ 6858000 h 6858000"/>
              <a:gd name="connsiteX4" fmla="*/ 0 w 4953837"/>
              <a:gd name="connsiteY4" fmla="*/ 6857998 h 6858000"/>
              <a:gd name="connsiteX5" fmla="*/ 6476 w 4953837"/>
              <a:gd name="connsiteY5" fmla="*/ 68579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3837" h="6858000">
                <a:moveTo>
                  <a:pt x="1830351" y="0"/>
                </a:moveTo>
                <a:lnTo>
                  <a:pt x="4953837" y="0"/>
                </a:lnTo>
                <a:lnTo>
                  <a:pt x="4953837" y="6858000"/>
                </a:lnTo>
                <a:lnTo>
                  <a:pt x="0" y="6858000"/>
                </a:lnTo>
                <a:lnTo>
                  <a:pt x="0" y="6857998"/>
                </a:lnTo>
                <a:lnTo>
                  <a:pt x="6476" y="6857998"/>
                </a:lnTo>
                <a:close/>
              </a:path>
            </a:pathLst>
          </a:custGeom>
          <a:solidFill>
            <a:schemeClr val="accent1"/>
          </a:solidFill>
        </p:spPr>
        <p:txBody>
          <a:bodyPr wrap="square">
            <a:noAutofit/>
          </a:bodyPr>
          <a:lstStyle/>
          <a:p>
            <a:r>
              <a:rPr lang="en-US" dirty="0"/>
              <a:t> </a:t>
            </a:r>
          </a:p>
        </p:txBody>
      </p:sp>
      <p:sp>
        <p:nvSpPr>
          <p:cNvPr id="22" name="Rectangle 21"/>
          <p:cNvSpPr/>
          <p:nvPr/>
        </p:nvSpPr>
        <p:spPr>
          <a:xfrm>
            <a:off x="2319296" y="2375931"/>
            <a:ext cx="3460084" cy="523220"/>
          </a:xfrm>
          <a:prstGeom prst="rect">
            <a:avLst/>
          </a:prstGeom>
          <a:noFill/>
        </p:spPr>
        <p:txBody>
          <a:bodyPr wrap="square" anchor="ctr">
            <a:spAutoFit/>
          </a:bodyPr>
          <a:lstStyle/>
          <a:p>
            <a:pPr algn="ctr"/>
            <a:r>
              <a:rPr lang="en-US" sz="2800" spc="600" dirty="0">
                <a:solidFill>
                  <a:schemeClr val="tx2"/>
                </a:solidFill>
                <a:latin typeface="+mj-lt"/>
                <a:ea typeface="Tw Cen MT" charset="0"/>
                <a:cs typeface="Tw Cen MT" charset="0"/>
              </a:rPr>
              <a:t>CONTACT</a:t>
            </a:r>
            <a:endParaRPr lang="en-US" sz="2400" spc="600" dirty="0">
              <a:solidFill>
                <a:schemeClr val="tx2"/>
              </a:solidFill>
              <a:latin typeface="+mj-lt"/>
              <a:ea typeface="Tw Cen MT" charset="0"/>
              <a:cs typeface="Tw Cen MT" charset="0"/>
            </a:endParaRPr>
          </a:p>
        </p:txBody>
      </p:sp>
      <p:cxnSp>
        <p:nvCxnSpPr>
          <p:cNvPr id="23" name="Straight Connector 22"/>
          <p:cNvCxnSpPr/>
          <p:nvPr userDrawn="1"/>
        </p:nvCxnSpPr>
        <p:spPr bwMode="ltGray">
          <a:xfrm flipH="1">
            <a:off x="1776439" y="2919121"/>
            <a:ext cx="454579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bwMode="ltGray">
          <a:xfrm flipH="1">
            <a:off x="1776439" y="2343207"/>
            <a:ext cx="454579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flipH="1">
            <a:off x="12460819" y="1"/>
            <a:ext cx="1478944" cy="2031325"/>
          </a:xfrm>
          <a:prstGeom prst="rect">
            <a:avLst/>
          </a:prstGeom>
          <a:solidFill>
            <a:schemeClr val="bg1">
              <a:lumMod val="85000"/>
            </a:schemeClr>
          </a:solidFill>
        </p:spPr>
        <p:txBody>
          <a:bodyPr wrap="square" lIns="91440" tIns="91440" rIns="91440" bIns="91440" rtlCol="0">
            <a:spAutoFit/>
          </a:bodyPr>
          <a:lstStyle/>
          <a:p>
            <a:pPr>
              <a:spcBef>
                <a:spcPts val="600"/>
              </a:spcBef>
            </a:pPr>
            <a:r>
              <a:rPr lang="en-US" sz="1200" i="0" dirty="0">
                <a:solidFill>
                  <a:schemeClr val="tx1"/>
                </a:solidFill>
              </a:rPr>
              <a:t>To use a photo rather than the color trapezoid, click</a:t>
            </a:r>
            <a:r>
              <a:rPr lang="en-US" sz="1200" i="0" baseline="0" dirty="0">
                <a:solidFill>
                  <a:schemeClr val="tx1"/>
                </a:solidFill>
              </a:rPr>
              <a:t> the placeholder icon and navigate to desired photo. To change photos, delete existing photo first and repeat above steps.</a:t>
            </a:r>
            <a:endParaRPr kumimoji="0" lang="en-US" sz="1200" b="0" i="0" u="none" strike="noStrike" kern="1200" cap="none" spc="0" normalizeH="0" baseline="0" noProof="0" dirty="0">
              <a:ln>
                <a:noFill/>
              </a:ln>
              <a:solidFill>
                <a:schemeClr val="tx1"/>
              </a:solidFill>
              <a:effectLst/>
              <a:uLnTx/>
              <a:uFillTx/>
              <a:latin typeface="Tw Cen MT"/>
              <a:ea typeface="+mn-ea"/>
              <a:cs typeface="+mn-cs"/>
            </a:endParaRPr>
          </a:p>
        </p:txBody>
      </p:sp>
    </p:spTree>
    <p:extLst>
      <p:ext uri="{BB962C8B-B14F-4D97-AF65-F5344CB8AC3E}">
        <p14:creationId xmlns:p14="http://schemas.microsoft.com/office/powerpoint/2010/main" val="117721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grpSp>
        <p:nvGrpSpPr>
          <p:cNvPr id="20" name="Group 19"/>
          <p:cNvGrpSpPr/>
          <p:nvPr userDrawn="1"/>
        </p:nvGrpSpPr>
        <p:grpSpPr>
          <a:xfrm>
            <a:off x="1" y="0"/>
            <a:ext cx="12192000" cy="6858000"/>
            <a:chOff x="0" y="0"/>
            <a:chExt cx="12188825" cy="6858000"/>
          </a:xfrm>
        </p:grpSpPr>
        <p:cxnSp>
          <p:nvCxnSpPr>
            <p:cNvPr id="7" name="Straight Connector 6"/>
            <p:cNvCxnSpPr/>
            <p:nvPr/>
          </p:nvCxnSpPr>
          <p:spPr>
            <a:xfrm>
              <a:off x="11274425" y="0"/>
              <a:ext cx="0" cy="6858000"/>
            </a:xfrm>
            <a:prstGeom prst="line">
              <a:avLst/>
            </a:prstGeom>
            <a:ln w="127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914400"/>
              <a:ext cx="12188825" cy="0"/>
            </a:xfrm>
            <a:prstGeom prst="line">
              <a:avLst/>
            </a:prstGeom>
            <a:ln w="127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914400" y="0"/>
              <a:ext cx="0" cy="6858000"/>
            </a:xfrm>
            <a:prstGeom prst="line">
              <a:avLst/>
            </a:prstGeom>
            <a:ln w="127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5943600"/>
              <a:ext cx="12188825" cy="0"/>
            </a:xfrm>
            <a:prstGeom prst="line">
              <a:avLst/>
            </a:prstGeom>
            <a:ln w="127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4572000"/>
              <a:ext cx="12188825" cy="0"/>
            </a:xfrm>
            <a:prstGeom prst="line">
              <a:avLst/>
            </a:prstGeom>
            <a:ln w="762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0" y="2286000"/>
              <a:ext cx="12188825" cy="0"/>
            </a:xfrm>
            <a:prstGeom prst="line">
              <a:avLst/>
            </a:prstGeom>
            <a:ln w="762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062942" y="0"/>
              <a:ext cx="0" cy="6858000"/>
            </a:xfrm>
            <a:prstGeom prst="line">
              <a:avLst/>
            </a:prstGeom>
            <a:ln w="762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125884" y="0"/>
              <a:ext cx="0" cy="6858000"/>
            </a:xfrm>
            <a:prstGeom prst="line">
              <a:avLst/>
            </a:prstGeom>
            <a:ln w="762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5" name="Title 14"/>
          <p:cNvSpPr>
            <a:spLocks noGrp="1"/>
          </p:cNvSpPr>
          <p:nvPr userDrawn="1">
            <p:ph type="title" hasCustomPrompt="1"/>
          </p:nvPr>
        </p:nvSpPr>
        <p:spPr/>
        <p:txBody>
          <a:bodyPr/>
          <a:lstStyle/>
          <a:p>
            <a:r>
              <a:rPr lang="en-US" dirty="0"/>
              <a:t>grid</a:t>
            </a:r>
          </a:p>
        </p:txBody>
      </p:sp>
    </p:spTree>
    <p:extLst>
      <p:ext uri="{BB962C8B-B14F-4D97-AF65-F5344CB8AC3E}">
        <p14:creationId xmlns:p14="http://schemas.microsoft.com/office/powerpoint/2010/main" val="204662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0" orient="horz" pos="4032">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End of Layouts">
    <p:spTree>
      <p:nvGrpSpPr>
        <p:cNvPr id="1" name=""/>
        <p:cNvGrpSpPr/>
        <p:nvPr/>
      </p:nvGrpSpPr>
      <p:grpSpPr>
        <a:xfrm>
          <a:off x="0" y="0"/>
          <a:ext cx="0" cy="0"/>
          <a:chOff x="0" y="0"/>
          <a:chExt cx="0" cy="0"/>
        </a:xfrm>
      </p:grpSpPr>
      <p:sp>
        <p:nvSpPr>
          <p:cNvPr id="3" name="Rectangle 2"/>
          <p:cNvSpPr/>
          <p:nvPr userDrawn="1"/>
        </p:nvSpPr>
        <p:spPr>
          <a:xfrm>
            <a:off x="1" y="0"/>
            <a:ext cx="12192000" cy="6858000"/>
          </a:xfrm>
          <a:prstGeom prst="rect">
            <a:avLst/>
          </a:prstGeom>
          <a:solidFill>
            <a:schemeClr val="tx1"/>
          </a:solidFill>
          <a:ln w="6350" cap="flat" cmpd="sng" algn="ctr">
            <a:noFill/>
            <a:prstDash val="solid"/>
            <a:miter lim="800000"/>
          </a:ln>
          <a:effectLst/>
        </p:spPr>
        <p:txBody>
          <a:bodyPr wrap="none" lIns="0" tIns="365760" rIns="0" bIns="0" rtlCol="0" anchor="ctr"/>
          <a:lstStyle/>
          <a:p>
            <a:pPr marL="0" marR="0" lvl="0" indent="0" algn="ctr" defTabSz="914400" eaLnBrk="1" fontAlgn="auto" latinLnBrk="0" hangingPunct="1">
              <a:lnSpc>
                <a:spcPct val="70000"/>
              </a:lnSpc>
              <a:spcBef>
                <a:spcPts val="0"/>
              </a:spcBef>
              <a:spcAft>
                <a:spcPts val="0"/>
              </a:spcAft>
              <a:buClrTx/>
              <a:buSzTx/>
              <a:buFontTx/>
              <a:buNone/>
              <a:tabLst/>
              <a:defRPr/>
            </a:pPr>
            <a:r>
              <a:rPr kumimoji="0" lang="en-US" sz="9600" b="1" i="0" u="none" strike="noStrike" kern="0" cap="none" spc="0" normalizeH="0" baseline="0" noProof="0" dirty="0">
                <a:ln>
                  <a:noFill/>
                </a:ln>
                <a:solidFill>
                  <a:prstClr val="white"/>
                </a:solidFill>
                <a:effectLst/>
                <a:uLnTx/>
                <a:uFillTx/>
                <a:latin typeface="+mj-lt"/>
                <a:ea typeface="+mn-ea"/>
                <a:cs typeface="+mn-cs"/>
              </a:rPr>
              <a:t>DO NOT USE</a:t>
            </a:r>
            <a:br>
              <a:rPr kumimoji="0" lang="en-US" sz="9600" b="1" i="0" u="none" strike="noStrike" kern="0" cap="none" spc="0" normalizeH="0" baseline="0" noProof="0" dirty="0">
                <a:ln>
                  <a:noFill/>
                </a:ln>
                <a:solidFill>
                  <a:prstClr val="white"/>
                </a:solidFill>
                <a:effectLst/>
                <a:uLnTx/>
                <a:uFillTx/>
                <a:latin typeface="+mj-lt"/>
                <a:ea typeface="+mn-ea"/>
                <a:cs typeface="+mn-cs"/>
              </a:rPr>
            </a:br>
            <a:r>
              <a:rPr kumimoji="0" lang="en-US" sz="9600" b="1" i="0" u="none" strike="noStrike" kern="0" cap="none" spc="0" normalizeH="0" baseline="0" noProof="0" dirty="0">
                <a:ln>
                  <a:noFill/>
                </a:ln>
                <a:solidFill>
                  <a:prstClr val="white"/>
                </a:solidFill>
                <a:effectLst/>
                <a:uLnTx/>
                <a:uFillTx/>
                <a:latin typeface="+mj-lt"/>
                <a:ea typeface="+mn-ea"/>
                <a:cs typeface="+mn-cs"/>
              </a:rPr>
              <a:t>ANY LAYOUTS</a:t>
            </a:r>
            <a:br>
              <a:rPr kumimoji="0" lang="en-US" sz="9600" b="1" i="0" u="none" strike="noStrike" kern="0" cap="none" spc="0" normalizeH="0" baseline="0" noProof="0" dirty="0">
                <a:ln>
                  <a:noFill/>
                </a:ln>
                <a:solidFill>
                  <a:prstClr val="white"/>
                </a:solidFill>
                <a:effectLst/>
                <a:uLnTx/>
                <a:uFillTx/>
                <a:latin typeface="+mj-lt"/>
                <a:ea typeface="+mn-ea"/>
                <a:cs typeface="+mn-cs"/>
              </a:rPr>
            </a:br>
            <a:r>
              <a:rPr kumimoji="0" lang="en-US" sz="9600" b="1" i="0" u="none" strike="noStrike" kern="0" cap="none" spc="0" normalizeH="0" baseline="0" noProof="0" dirty="0">
                <a:ln>
                  <a:noFill/>
                </a:ln>
                <a:solidFill>
                  <a:prstClr val="white"/>
                </a:solidFill>
                <a:effectLst/>
                <a:uLnTx/>
                <a:uFillTx/>
                <a:latin typeface="+mj-lt"/>
                <a:ea typeface="+mn-ea"/>
                <a:cs typeface="+mn-cs"/>
              </a:rPr>
              <a:t>AFTER THIS SLIDE</a:t>
            </a:r>
          </a:p>
        </p:txBody>
      </p:sp>
    </p:spTree>
    <p:extLst>
      <p:ext uri="{BB962C8B-B14F-4D97-AF65-F5344CB8AC3E}">
        <p14:creationId xmlns:p14="http://schemas.microsoft.com/office/powerpoint/2010/main" val="185818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291B6F-AB26-9D4E-B77D-FFFEB64A2199}" type="datetimeFigureOut">
              <a:rPr lang="en-US" smtClean="0"/>
              <a:t>4/26/2019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20DFA8-C5FE-DB44-9BF9-1274EAD5637C}" type="slidenum">
              <a:rPr lang="en-US" smtClean="0"/>
              <a:t>‹#›</a:t>
            </a:fld>
            <a:endParaRPr lang="en-US"/>
          </a:p>
        </p:txBody>
      </p:sp>
    </p:spTree>
    <p:extLst>
      <p:ext uri="{BB962C8B-B14F-4D97-AF65-F5344CB8AC3E}">
        <p14:creationId xmlns:p14="http://schemas.microsoft.com/office/powerpoint/2010/main" val="254821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914144" y="5223510"/>
            <a:ext cx="4363218" cy="480060"/>
          </a:xfrm>
        </p:spPr>
        <p:txBody>
          <a:bodyPr/>
          <a:lstStyle>
            <a:lvl1pPr marL="0" indent="0" algn="r">
              <a:buNone/>
              <a:defRPr sz="2800" cap="none" spc="0" baseline="0">
                <a:solidFill>
                  <a:schemeClr val="accent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source</a:t>
            </a:r>
          </a:p>
        </p:txBody>
      </p:sp>
      <p:sp>
        <p:nvSpPr>
          <p:cNvPr id="2" name="Title 1"/>
          <p:cNvSpPr>
            <a:spLocks noGrp="1"/>
          </p:cNvSpPr>
          <p:nvPr>
            <p:ph type="title" hasCustomPrompt="1"/>
          </p:nvPr>
        </p:nvSpPr>
        <p:spPr>
          <a:xfrm>
            <a:off x="6914144" y="914401"/>
            <a:ext cx="4363219" cy="4136389"/>
          </a:xfrm>
        </p:spPr>
        <p:txBody>
          <a:bodyPr anchor="b"/>
          <a:lstStyle>
            <a:lvl1pPr algn="r">
              <a:lnSpc>
                <a:spcPct val="100000"/>
              </a:lnSpc>
              <a:spcBef>
                <a:spcPts val="1200"/>
              </a:spcBef>
              <a:defRPr sz="3200" b="0" cap="none" spc="0" baseline="0"/>
            </a:lvl1pPr>
          </a:lstStyle>
          <a:p>
            <a:r>
              <a:rPr lang="en-US" dirty="0"/>
              <a:t>Content with Caption</a:t>
            </a:r>
          </a:p>
        </p:txBody>
      </p:sp>
      <p:sp>
        <p:nvSpPr>
          <p:cNvPr id="3" name="Content Placeholder 2"/>
          <p:cNvSpPr>
            <a:spLocks noGrp="1"/>
          </p:cNvSpPr>
          <p:nvPr>
            <p:ph idx="1"/>
          </p:nvPr>
        </p:nvSpPr>
        <p:spPr>
          <a:xfrm>
            <a:off x="909951" y="2286001"/>
            <a:ext cx="5524609" cy="3200401"/>
          </a:xfrm>
        </p:spPr>
        <p:txBody>
          <a:bodyPr/>
          <a:lstStyle>
            <a:lvl1pPr>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291B6F-AB26-9D4E-B77D-FFFEB64A2199}"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0DFA8-C5FE-DB44-9BF9-1274EAD5637C}" type="slidenum">
              <a:rPr lang="en-US" smtClean="0"/>
              <a:t>‹#›</a:t>
            </a:fld>
            <a:endParaRPr lang="en-US"/>
          </a:p>
        </p:txBody>
      </p:sp>
    </p:spTree>
    <p:extLst>
      <p:ext uri="{BB962C8B-B14F-4D97-AF65-F5344CB8AC3E}">
        <p14:creationId xmlns:p14="http://schemas.microsoft.com/office/powerpoint/2010/main" val="393909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1" name="Picture Placeholder 9"/>
          <p:cNvSpPr>
            <a:spLocks noGrp="1"/>
          </p:cNvSpPr>
          <p:nvPr>
            <p:ph type="pic" sz="quarter" idx="13" hasCustomPrompt="1"/>
          </p:nvPr>
        </p:nvSpPr>
        <p:spPr bwMode="ltGray">
          <a:xfrm>
            <a:off x="1" y="1"/>
            <a:ext cx="6908660" cy="6857999"/>
          </a:xfrm>
          <a:custGeom>
            <a:avLst/>
            <a:gdLst>
              <a:gd name="connsiteX0" fmla="*/ 0 w 10502152"/>
              <a:gd name="connsiteY0" fmla="*/ 0 h 6857999"/>
              <a:gd name="connsiteX1" fmla="*/ 6906861 w 10502152"/>
              <a:gd name="connsiteY1" fmla="*/ 0 h 6857999"/>
              <a:gd name="connsiteX2" fmla="*/ 5082986 w 10502152"/>
              <a:gd name="connsiteY2" fmla="*/ 6857998 h 6857999"/>
              <a:gd name="connsiteX3" fmla="*/ 10502152 w 10502152"/>
              <a:gd name="connsiteY3" fmla="*/ 6857998 h 6857999"/>
              <a:gd name="connsiteX4" fmla="*/ 10502152 w 10502152"/>
              <a:gd name="connsiteY4" fmla="*/ 6857999 h 6857999"/>
              <a:gd name="connsiteX5" fmla="*/ 0 w 10502152"/>
              <a:gd name="connsiteY5" fmla="*/ 6857999 h 6857999"/>
              <a:gd name="connsiteX0" fmla="*/ 0 w 10502152"/>
              <a:gd name="connsiteY0" fmla="*/ 0 h 6857999"/>
              <a:gd name="connsiteX1" fmla="*/ 6906861 w 10502152"/>
              <a:gd name="connsiteY1" fmla="*/ 0 h 6857999"/>
              <a:gd name="connsiteX2" fmla="*/ 5082986 w 10502152"/>
              <a:gd name="connsiteY2" fmla="*/ 6857998 h 6857999"/>
              <a:gd name="connsiteX3" fmla="*/ 10502152 w 10502152"/>
              <a:gd name="connsiteY3" fmla="*/ 6857998 h 6857999"/>
              <a:gd name="connsiteX4" fmla="*/ 0 w 10502152"/>
              <a:gd name="connsiteY4" fmla="*/ 6857999 h 6857999"/>
              <a:gd name="connsiteX5" fmla="*/ 0 w 10502152"/>
              <a:gd name="connsiteY5" fmla="*/ 0 h 6857999"/>
              <a:gd name="connsiteX0" fmla="*/ 0 w 6906861"/>
              <a:gd name="connsiteY0" fmla="*/ 0 h 6857999"/>
              <a:gd name="connsiteX1" fmla="*/ 6906861 w 6906861"/>
              <a:gd name="connsiteY1" fmla="*/ 0 h 6857999"/>
              <a:gd name="connsiteX2" fmla="*/ 5082986 w 6906861"/>
              <a:gd name="connsiteY2" fmla="*/ 6857998 h 6857999"/>
              <a:gd name="connsiteX3" fmla="*/ 0 w 6906861"/>
              <a:gd name="connsiteY3" fmla="*/ 6857999 h 6857999"/>
              <a:gd name="connsiteX4" fmla="*/ 0 w 6906861"/>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6861" h="6857999">
                <a:moveTo>
                  <a:pt x="0" y="0"/>
                </a:moveTo>
                <a:lnTo>
                  <a:pt x="6906861" y="0"/>
                </a:lnTo>
                <a:lnTo>
                  <a:pt x="5082986" y="6857998"/>
                </a:lnTo>
                <a:lnTo>
                  <a:pt x="0" y="6857999"/>
                </a:lnTo>
                <a:lnTo>
                  <a:pt x="0" y="0"/>
                </a:lnTo>
                <a:close/>
              </a:path>
            </a:pathLst>
          </a:custGeom>
          <a:solidFill>
            <a:schemeClr val="accent1"/>
          </a:solidFill>
        </p:spPr>
        <p:txBody>
          <a:bodyPr wrap="square">
            <a:noAutofit/>
          </a:bodyPr>
          <a:lstStyle/>
          <a:p>
            <a:r>
              <a:rPr lang="en-US" dirty="0"/>
              <a:t> </a:t>
            </a:r>
          </a:p>
        </p:txBody>
      </p:sp>
      <p:sp>
        <p:nvSpPr>
          <p:cNvPr id="2" name="Title 1"/>
          <p:cNvSpPr>
            <a:spLocks noGrp="1"/>
          </p:cNvSpPr>
          <p:nvPr>
            <p:ph type="title" hasCustomPrompt="1"/>
          </p:nvPr>
        </p:nvSpPr>
        <p:spPr>
          <a:xfrm>
            <a:off x="6908660" y="914400"/>
            <a:ext cx="4368703" cy="4136390"/>
          </a:xfrm>
        </p:spPr>
        <p:txBody>
          <a:bodyPr anchor="b"/>
          <a:lstStyle>
            <a:lvl1pPr algn="r">
              <a:lnSpc>
                <a:spcPct val="100000"/>
              </a:lnSpc>
              <a:spcBef>
                <a:spcPts val="1200"/>
              </a:spcBef>
              <a:defRPr sz="3200" b="0" cap="none" spc="0" baseline="0">
                <a:latin typeface="+mn-lt"/>
              </a:defRPr>
            </a:lvl1pPr>
          </a:lstStyle>
          <a:p>
            <a:r>
              <a:rPr lang="en-US" dirty="0"/>
              <a:t>Picture with Caption</a:t>
            </a:r>
          </a:p>
        </p:txBody>
      </p:sp>
      <p:sp>
        <p:nvSpPr>
          <p:cNvPr id="4" name="Text Placeholder 3"/>
          <p:cNvSpPr>
            <a:spLocks noGrp="1"/>
          </p:cNvSpPr>
          <p:nvPr>
            <p:ph type="body" sz="half" idx="2" hasCustomPrompt="1"/>
          </p:nvPr>
        </p:nvSpPr>
        <p:spPr>
          <a:xfrm>
            <a:off x="6908659" y="5223510"/>
            <a:ext cx="4368703" cy="480060"/>
          </a:xfrm>
        </p:spPr>
        <p:txBody>
          <a:bodyPr/>
          <a:lstStyle>
            <a:lvl1pPr marL="0" indent="0" algn="r">
              <a:buNone/>
              <a:defRPr sz="2800" cap="none" spc="0" baseline="0">
                <a:solidFill>
                  <a:schemeClr val="accent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source</a:t>
            </a:r>
          </a:p>
        </p:txBody>
      </p:sp>
      <p:sp>
        <p:nvSpPr>
          <p:cNvPr id="5" name="Date Placeholder 4"/>
          <p:cNvSpPr>
            <a:spLocks noGrp="1"/>
          </p:cNvSpPr>
          <p:nvPr>
            <p:ph type="dt" sz="half" idx="10"/>
          </p:nvPr>
        </p:nvSpPr>
        <p:spPr/>
        <p:txBody>
          <a:bodyPr/>
          <a:lstStyle/>
          <a:p>
            <a:fld id="{DC291B6F-AB26-9D4E-B77D-FFFEB64A2199}"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0DFA8-C5FE-DB44-9BF9-1274EAD5637C}" type="slidenum">
              <a:rPr lang="en-US" smtClean="0"/>
              <a:t>‹#›</a:t>
            </a:fld>
            <a:endParaRPr lang="en-US"/>
          </a:p>
        </p:txBody>
      </p:sp>
      <p:sp>
        <p:nvSpPr>
          <p:cNvPr id="10" name="TextBox 9"/>
          <p:cNvSpPr txBox="1"/>
          <p:nvPr userDrawn="1"/>
        </p:nvSpPr>
        <p:spPr>
          <a:xfrm flipH="1">
            <a:off x="12460819" y="1"/>
            <a:ext cx="1478944" cy="2031325"/>
          </a:xfrm>
          <a:prstGeom prst="rect">
            <a:avLst/>
          </a:prstGeom>
          <a:solidFill>
            <a:schemeClr val="bg1">
              <a:lumMod val="85000"/>
            </a:schemeClr>
          </a:solidFill>
        </p:spPr>
        <p:txBody>
          <a:bodyPr wrap="square" lIns="91440" tIns="91440" rIns="91440" bIns="91440" rtlCol="0">
            <a:spAutoFit/>
          </a:bodyPr>
          <a:lstStyle/>
          <a:p>
            <a:pPr>
              <a:spcBef>
                <a:spcPts val="600"/>
              </a:spcBef>
            </a:pPr>
            <a:r>
              <a:rPr lang="en-US" sz="1200" i="0" dirty="0">
                <a:solidFill>
                  <a:schemeClr val="tx1"/>
                </a:solidFill>
              </a:rPr>
              <a:t>To use a photo rather than the color trapezoid, click</a:t>
            </a:r>
            <a:r>
              <a:rPr lang="en-US" sz="1200" i="0" baseline="0" dirty="0">
                <a:solidFill>
                  <a:schemeClr val="tx1"/>
                </a:solidFill>
              </a:rPr>
              <a:t> the placeholder icon and navigate to desired photo. To change photos, delete existing photo first and repeat above steps.</a:t>
            </a:r>
            <a:endParaRPr kumimoji="0" lang="en-US" sz="1200" b="0" i="0" u="none" strike="noStrike" kern="1200" cap="none" spc="0" normalizeH="0" baseline="0" noProof="0" dirty="0">
              <a:ln>
                <a:noFill/>
              </a:ln>
              <a:solidFill>
                <a:schemeClr val="tx1"/>
              </a:solidFill>
              <a:effectLst/>
              <a:uLnTx/>
              <a:uFillTx/>
              <a:latin typeface="Tw Cen MT"/>
              <a:ea typeface="+mn-ea"/>
              <a:cs typeface="+mn-cs"/>
            </a:endParaRPr>
          </a:p>
        </p:txBody>
      </p:sp>
    </p:spTree>
    <p:extLst>
      <p:ext uri="{BB962C8B-B14F-4D97-AF65-F5344CB8AC3E}">
        <p14:creationId xmlns:p14="http://schemas.microsoft.com/office/powerpoint/2010/main" val="99515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theme" Target="../theme/theme2.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image" Target="../media/image3.png"/><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638" y="489284"/>
            <a:ext cx="10362725" cy="9144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780251" y="2286000"/>
            <a:ext cx="10497111" cy="32004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gray">
          <a:xfrm>
            <a:off x="609600" y="6356352"/>
            <a:ext cx="2844800" cy="365125"/>
          </a:xfrm>
          <a:prstGeom prst="rect">
            <a:avLst/>
          </a:prstGeom>
        </p:spPr>
        <p:txBody>
          <a:bodyPr vert="horz" lIns="0" tIns="0" rIns="0" bIns="0" rtlCol="0" anchor="ctr">
            <a:noAutofit/>
          </a:bodyPr>
          <a:lstStyle>
            <a:lvl1pPr algn="l">
              <a:defRPr sz="1200">
                <a:solidFill>
                  <a:schemeClr val="tx1">
                    <a:tint val="75000"/>
                  </a:schemeClr>
                </a:solidFill>
                <a:latin typeface="+mn-lt"/>
                <a:ea typeface="Tw Cen MT" charset="0"/>
                <a:cs typeface="Tw Cen MT" charset="0"/>
              </a:defRPr>
            </a:lvl1pPr>
          </a:lstStyle>
          <a:p>
            <a:fld id="{DC291B6F-AB26-9D4E-B77D-FFFEB64A2199}" type="datetimeFigureOut">
              <a:rPr lang="en-US" smtClean="0"/>
              <a:pPr/>
              <a:t>4/26/2019</a:t>
            </a:fld>
            <a:endParaRPr lang="en-US"/>
          </a:p>
        </p:txBody>
      </p:sp>
      <p:sp>
        <p:nvSpPr>
          <p:cNvPr id="5" name="Footer Placeholder 4"/>
          <p:cNvSpPr>
            <a:spLocks noGrp="1"/>
          </p:cNvSpPr>
          <p:nvPr>
            <p:ph type="ftr" sz="quarter" idx="3"/>
          </p:nvPr>
        </p:nvSpPr>
        <p:spPr bwMode="gray">
          <a:xfrm>
            <a:off x="4165601" y="6356352"/>
            <a:ext cx="3860800" cy="365125"/>
          </a:xfrm>
          <a:prstGeom prst="rect">
            <a:avLst/>
          </a:prstGeom>
        </p:spPr>
        <p:txBody>
          <a:bodyPr vert="horz" lIns="0" tIns="0" rIns="0" bIns="0" rtlCol="0" anchor="ctr">
            <a:noAutofit/>
          </a:bodyPr>
          <a:lstStyle>
            <a:lvl1pPr algn="ctr">
              <a:defRPr sz="1200">
                <a:solidFill>
                  <a:schemeClr val="tx1">
                    <a:tint val="75000"/>
                  </a:schemeClr>
                </a:solidFill>
                <a:latin typeface="+mn-lt"/>
                <a:ea typeface="Tw Cen MT" charset="0"/>
                <a:cs typeface="Tw Cen MT" charset="0"/>
              </a:defRPr>
            </a:lvl1pPr>
          </a:lstStyle>
          <a:p>
            <a:endParaRPr lang="en-US" dirty="0"/>
          </a:p>
        </p:txBody>
      </p:sp>
      <p:sp>
        <p:nvSpPr>
          <p:cNvPr id="6" name="Slide Number Placeholder 5"/>
          <p:cNvSpPr>
            <a:spLocks noGrp="1"/>
          </p:cNvSpPr>
          <p:nvPr>
            <p:ph type="sldNum" sz="quarter" idx="4"/>
          </p:nvPr>
        </p:nvSpPr>
        <p:spPr bwMode="gray">
          <a:xfrm>
            <a:off x="8737601" y="6356352"/>
            <a:ext cx="2844800" cy="365125"/>
          </a:xfrm>
          <a:prstGeom prst="rect">
            <a:avLst/>
          </a:prstGeom>
        </p:spPr>
        <p:txBody>
          <a:bodyPr vert="horz" lIns="0" tIns="0" rIns="0" bIns="0" rtlCol="0" anchor="ctr">
            <a:noAutofit/>
          </a:bodyPr>
          <a:lstStyle>
            <a:lvl1pPr algn="r">
              <a:defRPr sz="1200">
                <a:solidFill>
                  <a:schemeClr val="tx1">
                    <a:tint val="75000"/>
                  </a:schemeClr>
                </a:solidFill>
                <a:latin typeface="+mn-lt"/>
                <a:ea typeface="Tw Cen MT" charset="0"/>
                <a:cs typeface="Tw Cen MT" charset="0"/>
              </a:defRPr>
            </a:lvl1pPr>
          </a:lstStyle>
          <a:p>
            <a:fld id="{3D20DFA8-C5FE-DB44-9BF9-1274EAD5637C}" type="slidenum">
              <a:rPr lang="en-US" smtClean="0"/>
              <a:pPr/>
              <a:t>‹#›</a:t>
            </a:fld>
            <a:endParaRPr lang="en-US"/>
          </a:p>
        </p:txBody>
      </p:sp>
      <p:pic>
        <p:nvPicPr>
          <p:cNvPr id="7" name="Picture 6"/>
          <p:cNvPicPr>
            <a:picLocks noChangeAspect="1"/>
          </p:cNvPicPr>
          <p:nvPr userDrawn="1"/>
        </p:nvPicPr>
        <p:blipFill>
          <a:blip r:embed="rId35" cstate="print">
            <a:extLst>
              <a:ext uri="{28A0092B-C50C-407E-A947-70E740481C1C}">
                <a14:useLocalDpi xmlns:a14="http://schemas.microsoft.com/office/drawing/2010/main"/>
              </a:ext>
            </a:extLst>
          </a:blip>
          <a:stretch>
            <a:fillRect/>
          </a:stretch>
        </p:blipFill>
        <p:spPr bwMode="ltGray">
          <a:xfrm>
            <a:off x="11441000" y="6062522"/>
            <a:ext cx="409676" cy="572909"/>
          </a:xfrm>
          <a:prstGeom prst="rect">
            <a:avLst/>
          </a:prstGeom>
        </p:spPr>
      </p:pic>
    </p:spTree>
    <p:extLst>
      <p:ext uri="{BB962C8B-B14F-4D97-AF65-F5344CB8AC3E}">
        <p14:creationId xmlns:p14="http://schemas.microsoft.com/office/powerpoint/2010/main" val="197072656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 id="2147483697"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lnSpc>
          <a:spcPct val="80000"/>
        </a:lnSpc>
        <a:spcBef>
          <a:spcPct val="0"/>
        </a:spcBef>
        <a:buNone/>
        <a:defRPr sz="2800" b="0" kern="1200" cap="all" spc="600" baseline="0">
          <a:solidFill>
            <a:schemeClr val="tx2"/>
          </a:solidFill>
          <a:latin typeface="+mj-lt"/>
          <a:ea typeface="+mj-ea"/>
          <a:cs typeface="+mj-cs"/>
        </a:defRPr>
      </a:lvl1pPr>
    </p:titleStyle>
    <p:bodyStyle>
      <a:lvl1pPr marL="127000" indent="-127000" algn="l" defTabSz="457200" rtl="0" eaLnBrk="1" latinLnBrk="0" hangingPunct="1">
        <a:spcBef>
          <a:spcPts val="1200"/>
        </a:spcBef>
        <a:buSzPct val="25000"/>
        <a:buFont typeface="Tw Cen MT" charset="-120"/>
        <a:buChar char=" "/>
        <a:tabLst/>
        <a:defRPr sz="2400" kern="1200">
          <a:solidFill>
            <a:schemeClr val="tx2"/>
          </a:solidFill>
          <a:latin typeface="+mn-lt"/>
          <a:ea typeface="Tw Cen MT" charset="0"/>
          <a:cs typeface="Tw Cen MT" charset="0"/>
        </a:defRPr>
      </a:lvl1pPr>
      <a:lvl2pPr marL="742950" indent="-285750" algn="l" defTabSz="457200" rtl="0" eaLnBrk="1" latinLnBrk="0" hangingPunct="1">
        <a:spcBef>
          <a:spcPts val="1200"/>
        </a:spcBef>
        <a:buClr>
          <a:schemeClr val="accent2"/>
        </a:buClr>
        <a:buFont typeface="Tw Cen MT" charset="0"/>
        <a:buChar char="•"/>
        <a:defRPr sz="2400" kern="1200">
          <a:solidFill>
            <a:schemeClr val="tx2"/>
          </a:solidFill>
          <a:latin typeface="+mn-lt"/>
          <a:ea typeface="Tw Cen MT" charset="0"/>
          <a:cs typeface="Tw Cen MT" charset="0"/>
        </a:defRPr>
      </a:lvl2pPr>
      <a:lvl3pPr marL="1143000" indent="-228600" algn="l" defTabSz="457200" rtl="0" eaLnBrk="1" latinLnBrk="0" hangingPunct="1">
        <a:spcBef>
          <a:spcPts val="1200"/>
        </a:spcBef>
        <a:buClr>
          <a:schemeClr val="accent1"/>
        </a:buClr>
        <a:buFont typeface="Tw Cen MT" charset="-120"/>
        <a:buChar char="–"/>
        <a:defRPr sz="2000" kern="1200">
          <a:solidFill>
            <a:schemeClr val="tx2"/>
          </a:solidFill>
          <a:latin typeface="+mn-lt"/>
          <a:ea typeface="Tw Cen MT" charset="0"/>
          <a:cs typeface="Tw Cen MT" charset="0"/>
        </a:defRPr>
      </a:lvl3pPr>
      <a:lvl4pPr marL="1600200" indent="-228600" algn="l" defTabSz="457200" rtl="0" eaLnBrk="1" latinLnBrk="0" hangingPunct="1">
        <a:spcBef>
          <a:spcPts val="1200"/>
        </a:spcBef>
        <a:buClr>
          <a:schemeClr val="accent1"/>
        </a:buClr>
        <a:buFont typeface="Tw Cen MT"/>
        <a:buChar char="–"/>
        <a:defRPr sz="1800" kern="1200">
          <a:solidFill>
            <a:schemeClr val="tx2"/>
          </a:solidFill>
          <a:latin typeface="+mn-lt"/>
          <a:ea typeface="Tw Cen MT" charset="0"/>
          <a:cs typeface="Tw Cen MT" charset="0"/>
        </a:defRPr>
      </a:lvl4pPr>
      <a:lvl5pPr marL="2057400" indent="-228600" algn="l" defTabSz="457200" rtl="0" eaLnBrk="1" latinLnBrk="0" hangingPunct="1">
        <a:spcBef>
          <a:spcPts val="1200"/>
        </a:spcBef>
        <a:buClr>
          <a:schemeClr val="accent1"/>
        </a:buClr>
        <a:buFont typeface="Tw Cen MT"/>
        <a:buChar char="»"/>
        <a:defRPr sz="1800" kern="1200">
          <a:solidFill>
            <a:schemeClr val="tx2"/>
          </a:solidFill>
          <a:latin typeface="+mn-lt"/>
          <a:ea typeface="Tw Cen MT" charset="0"/>
          <a:cs typeface="Tw Cen MT" charset="0"/>
        </a:defRPr>
      </a:lvl5pPr>
      <a:lvl6pPr marL="2514600" indent="-228600" algn="l" defTabSz="457200" rtl="0" eaLnBrk="1" latinLnBrk="0" hangingPunct="1">
        <a:spcBef>
          <a:spcPct val="20000"/>
        </a:spcBef>
        <a:buFont typeface="Tw Cen MT"/>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Tw Cen MT"/>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Tw Cen MT"/>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Tw Cen MT"/>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guide id="3" pos="2567">
          <p15:clr>
            <a:srgbClr val="F26B43"/>
          </p15:clr>
        </p15:guide>
        <p15:guide id="4" pos="5111">
          <p15:clr>
            <a:srgbClr val="F26B43"/>
          </p15:clr>
        </p15:guide>
        <p15:guide id="5" pos="287">
          <p15:clr>
            <a:srgbClr val="F26B43"/>
          </p15:clr>
        </p15:guide>
        <p15:guide id="6" pos="7391">
          <p15:clr>
            <a:srgbClr val="F26B43"/>
          </p15:clr>
        </p15:guide>
        <p15:guide id="7" orient="horz" pos="1440">
          <p15:clr>
            <a:srgbClr val="F26B43"/>
          </p15:clr>
        </p15:guide>
        <p15:guide id="8" orient="horz" pos="288">
          <p15:clr>
            <a:srgbClr val="F26B43"/>
          </p15:clr>
        </p15:guide>
        <p15:guide id="9" orient="horz" pos="2880">
          <p15:clr>
            <a:srgbClr val="F26B43"/>
          </p15:clr>
        </p15:guide>
        <p15:guide id="10" orient="horz" pos="40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638" y="489284"/>
            <a:ext cx="10362725" cy="9144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780251" y="2286000"/>
            <a:ext cx="10497111" cy="32004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gray">
          <a:xfrm>
            <a:off x="609600" y="6356352"/>
            <a:ext cx="2844800" cy="365125"/>
          </a:xfrm>
          <a:prstGeom prst="rect">
            <a:avLst/>
          </a:prstGeom>
        </p:spPr>
        <p:txBody>
          <a:bodyPr vert="horz" lIns="0" tIns="0" rIns="0" bIns="0" rtlCol="0" anchor="ctr">
            <a:noAutofit/>
          </a:bodyPr>
          <a:lstStyle>
            <a:lvl1pPr algn="l">
              <a:defRPr sz="1200">
                <a:solidFill>
                  <a:schemeClr val="tx1">
                    <a:tint val="75000"/>
                  </a:schemeClr>
                </a:solidFill>
                <a:latin typeface="+mn-lt"/>
                <a:ea typeface="Tw Cen MT" charset="0"/>
                <a:cs typeface="Tw Cen MT" charset="0"/>
              </a:defRPr>
            </a:lvl1pPr>
          </a:lstStyle>
          <a:p>
            <a:fld id="{DC291B6F-AB26-9D4E-B77D-FFFEB64A2199}" type="datetimeFigureOut">
              <a:rPr lang="en-US" smtClean="0"/>
              <a:pPr/>
              <a:t>4/26/2019</a:t>
            </a:fld>
            <a:endParaRPr lang="en-US"/>
          </a:p>
        </p:txBody>
      </p:sp>
      <p:sp>
        <p:nvSpPr>
          <p:cNvPr id="5" name="Footer Placeholder 4"/>
          <p:cNvSpPr>
            <a:spLocks noGrp="1"/>
          </p:cNvSpPr>
          <p:nvPr>
            <p:ph type="ftr" sz="quarter" idx="3"/>
          </p:nvPr>
        </p:nvSpPr>
        <p:spPr bwMode="gray">
          <a:xfrm>
            <a:off x="4165601" y="6356352"/>
            <a:ext cx="3860800" cy="365125"/>
          </a:xfrm>
          <a:prstGeom prst="rect">
            <a:avLst/>
          </a:prstGeom>
        </p:spPr>
        <p:txBody>
          <a:bodyPr vert="horz" lIns="0" tIns="0" rIns="0" bIns="0" rtlCol="0" anchor="ctr">
            <a:noAutofit/>
          </a:bodyPr>
          <a:lstStyle>
            <a:lvl1pPr algn="ctr">
              <a:defRPr sz="1200">
                <a:solidFill>
                  <a:schemeClr val="tx1">
                    <a:tint val="75000"/>
                  </a:schemeClr>
                </a:solidFill>
                <a:latin typeface="+mn-lt"/>
                <a:ea typeface="Tw Cen MT" charset="0"/>
                <a:cs typeface="Tw Cen MT" charset="0"/>
              </a:defRPr>
            </a:lvl1pPr>
          </a:lstStyle>
          <a:p>
            <a:endParaRPr lang="en-US" dirty="0"/>
          </a:p>
        </p:txBody>
      </p:sp>
      <p:sp>
        <p:nvSpPr>
          <p:cNvPr id="6" name="Slide Number Placeholder 5"/>
          <p:cNvSpPr>
            <a:spLocks noGrp="1"/>
          </p:cNvSpPr>
          <p:nvPr>
            <p:ph type="sldNum" sz="quarter" idx="4"/>
          </p:nvPr>
        </p:nvSpPr>
        <p:spPr bwMode="gray">
          <a:xfrm>
            <a:off x="8737601" y="6356352"/>
            <a:ext cx="2844800" cy="365125"/>
          </a:xfrm>
          <a:prstGeom prst="rect">
            <a:avLst/>
          </a:prstGeom>
        </p:spPr>
        <p:txBody>
          <a:bodyPr vert="horz" lIns="0" tIns="0" rIns="0" bIns="0" rtlCol="0" anchor="ctr">
            <a:noAutofit/>
          </a:bodyPr>
          <a:lstStyle>
            <a:lvl1pPr algn="r">
              <a:defRPr sz="1200">
                <a:solidFill>
                  <a:schemeClr val="tx1">
                    <a:tint val="75000"/>
                  </a:schemeClr>
                </a:solidFill>
                <a:latin typeface="+mn-lt"/>
                <a:ea typeface="Tw Cen MT" charset="0"/>
                <a:cs typeface="Tw Cen MT" charset="0"/>
              </a:defRPr>
            </a:lvl1pPr>
          </a:lstStyle>
          <a:p>
            <a:fld id="{3D20DFA8-C5FE-DB44-9BF9-1274EAD5637C}" type="slidenum">
              <a:rPr lang="en-US" smtClean="0"/>
              <a:pPr/>
              <a:t>‹#›</a:t>
            </a:fld>
            <a:endParaRPr lang="en-US"/>
          </a:p>
        </p:txBody>
      </p:sp>
      <p:pic>
        <p:nvPicPr>
          <p:cNvPr id="7" name="Picture 6"/>
          <p:cNvPicPr>
            <a:picLocks noChangeAspect="1"/>
          </p:cNvPicPr>
          <p:nvPr userDrawn="1"/>
        </p:nvPicPr>
        <p:blipFill>
          <a:blip r:embed="rId35" cstate="email">
            <a:extLst>
              <a:ext uri="{28A0092B-C50C-407E-A947-70E740481C1C}">
                <a14:useLocalDpi xmlns:a14="http://schemas.microsoft.com/office/drawing/2010/main"/>
              </a:ext>
            </a:extLst>
          </a:blip>
          <a:stretch>
            <a:fillRect/>
          </a:stretch>
        </p:blipFill>
        <p:spPr bwMode="ltGray">
          <a:xfrm>
            <a:off x="11441000" y="6062522"/>
            <a:ext cx="409676" cy="572909"/>
          </a:xfrm>
          <a:prstGeom prst="rect">
            <a:avLst/>
          </a:prstGeom>
        </p:spPr>
      </p:pic>
    </p:spTree>
    <p:extLst>
      <p:ext uri="{BB962C8B-B14F-4D97-AF65-F5344CB8AC3E}">
        <p14:creationId xmlns:p14="http://schemas.microsoft.com/office/powerpoint/2010/main" val="371794927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 id="2147483729" r:id="rId31"/>
    <p:sldLayoutId id="2147483730" r:id="rId32"/>
    <p:sldLayoutId id="2147483731"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lnSpc>
          <a:spcPct val="80000"/>
        </a:lnSpc>
        <a:spcBef>
          <a:spcPct val="0"/>
        </a:spcBef>
        <a:buNone/>
        <a:defRPr sz="2800" b="0" kern="1200" cap="all" spc="600" baseline="0">
          <a:solidFill>
            <a:schemeClr val="tx2"/>
          </a:solidFill>
          <a:latin typeface="+mj-lt"/>
          <a:ea typeface="+mj-ea"/>
          <a:cs typeface="+mj-cs"/>
        </a:defRPr>
      </a:lvl1pPr>
    </p:titleStyle>
    <p:bodyStyle>
      <a:lvl1pPr marL="127000" indent="-127000" algn="l" defTabSz="457200" rtl="0" eaLnBrk="1" latinLnBrk="0" hangingPunct="1">
        <a:spcBef>
          <a:spcPts val="1200"/>
        </a:spcBef>
        <a:buSzPct val="25000"/>
        <a:buFont typeface="Tw Cen MT" charset="-120"/>
        <a:buChar char=" "/>
        <a:tabLst/>
        <a:defRPr sz="2400" kern="1200">
          <a:solidFill>
            <a:schemeClr val="tx2"/>
          </a:solidFill>
          <a:latin typeface="+mn-lt"/>
          <a:ea typeface="Tw Cen MT" charset="0"/>
          <a:cs typeface="Tw Cen MT" charset="0"/>
        </a:defRPr>
      </a:lvl1pPr>
      <a:lvl2pPr marL="742950" indent="-285750" algn="l" defTabSz="457200" rtl="0" eaLnBrk="1" latinLnBrk="0" hangingPunct="1">
        <a:spcBef>
          <a:spcPts val="1200"/>
        </a:spcBef>
        <a:buClr>
          <a:schemeClr val="accent2"/>
        </a:buClr>
        <a:buFont typeface="Tw Cen MT" charset="0"/>
        <a:buChar char="•"/>
        <a:defRPr sz="2400" kern="1200">
          <a:solidFill>
            <a:schemeClr val="tx2"/>
          </a:solidFill>
          <a:latin typeface="+mn-lt"/>
          <a:ea typeface="Tw Cen MT" charset="0"/>
          <a:cs typeface="Tw Cen MT" charset="0"/>
        </a:defRPr>
      </a:lvl2pPr>
      <a:lvl3pPr marL="1143000" indent="-228600" algn="l" defTabSz="457200" rtl="0" eaLnBrk="1" latinLnBrk="0" hangingPunct="1">
        <a:spcBef>
          <a:spcPts val="1200"/>
        </a:spcBef>
        <a:buClr>
          <a:schemeClr val="accent1"/>
        </a:buClr>
        <a:buFont typeface="Tw Cen MT" charset="-120"/>
        <a:buChar char="–"/>
        <a:defRPr sz="2000" kern="1200">
          <a:solidFill>
            <a:schemeClr val="tx2"/>
          </a:solidFill>
          <a:latin typeface="+mn-lt"/>
          <a:ea typeface="Tw Cen MT" charset="0"/>
          <a:cs typeface="Tw Cen MT" charset="0"/>
        </a:defRPr>
      </a:lvl3pPr>
      <a:lvl4pPr marL="1600200" indent="-228600" algn="l" defTabSz="457200" rtl="0" eaLnBrk="1" latinLnBrk="0" hangingPunct="1">
        <a:spcBef>
          <a:spcPts val="1200"/>
        </a:spcBef>
        <a:buClr>
          <a:schemeClr val="accent1"/>
        </a:buClr>
        <a:buFont typeface="Tw Cen MT"/>
        <a:buChar char="–"/>
        <a:defRPr sz="1800" kern="1200">
          <a:solidFill>
            <a:schemeClr val="tx2"/>
          </a:solidFill>
          <a:latin typeface="+mn-lt"/>
          <a:ea typeface="Tw Cen MT" charset="0"/>
          <a:cs typeface="Tw Cen MT" charset="0"/>
        </a:defRPr>
      </a:lvl4pPr>
      <a:lvl5pPr marL="2057400" indent="-228600" algn="l" defTabSz="457200" rtl="0" eaLnBrk="1" latinLnBrk="0" hangingPunct="1">
        <a:spcBef>
          <a:spcPts val="1200"/>
        </a:spcBef>
        <a:buClr>
          <a:schemeClr val="accent1"/>
        </a:buClr>
        <a:buFont typeface="Tw Cen MT"/>
        <a:buChar char="»"/>
        <a:defRPr sz="1800" kern="1200">
          <a:solidFill>
            <a:schemeClr val="tx2"/>
          </a:solidFill>
          <a:latin typeface="+mn-lt"/>
          <a:ea typeface="Tw Cen MT" charset="0"/>
          <a:cs typeface="Tw Cen MT" charset="0"/>
        </a:defRPr>
      </a:lvl5pPr>
      <a:lvl6pPr marL="2514600" indent="-228600" algn="l" defTabSz="457200" rtl="0" eaLnBrk="1" latinLnBrk="0" hangingPunct="1">
        <a:spcBef>
          <a:spcPct val="20000"/>
        </a:spcBef>
        <a:buFont typeface="Tw Cen MT"/>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Tw Cen MT"/>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Tw Cen MT"/>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Tw Cen MT"/>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guide id="3" pos="2567">
          <p15:clr>
            <a:srgbClr val="F26B43"/>
          </p15:clr>
        </p15:guide>
        <p15:guide id="4" pos="5111">
          <p15:clr>
            <a:srgbClr val="F26B43"/>
          </p15:clr>
        </p15:guide>
        <p15:guide id="5" pos="287">
          <p15:clr>
            <a:srgbClr val="F26B43"/>
          </p15:clr>
        </p15:guide>
        <p15:guide id="6" pos="7391">
          <p15:clr>
            <a:srgbClr val="F26B43"/>
          </p15:clr>
        </p15:guide>
        <p15:guide id="7" orient="horz" pos="1440">
          <p15:clr>
            <a:srgbClr val="F26B43"/>
          </p15:clr>
        </p15:guide>
        <p15:guide id="8" orient="horz" pos="288">
          <p15:clr>
            <a:srgbClr val="F26B43"/>
          </p15:clr>
        </p15:guide>
        <p15:guide id="9" orient="horz" pos="2880">
          <p15:clr>
            <a:srgbClr val="F26B43"/>
          </p15:clr>
        </p15:guide>
        <p15:guide id="10" orient="horz" pos="40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unsplash.com/@kryptonitenicky?utm_source=unsplash&amp;utm_medium=referral&amp;utm_content=creditCopyText" TargetMode="External"/><Relationship Id="rId4" Type="http://schemas.openxmlformats.org/officeDocument/2006/relationships/hyperlink" Target="https://unsplash.com/photos/J9wZ47kQX5M?utm_source=unsplash&amp;utm_medium=referral&amp;utm_content=creditCopyText"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3.xml"/><Relationship Id="rId5" Type="http://schemas.openxmlformats.org/officeDocument/2006/relationships/hyperlink" Target="https://unsplash.com/search/photos/research-book?utm_source=unsplash&amp;utm_medium=referral&amp;utm_content=creditCopyText" TargetMode="External"/><Relationship Id="rId4" Type="http://schemas.openxmlformats.org/officeDocument/2006/relationships/hyperlink" Target="https://unsplash.com/photos/cckf4TsHAuw?utm_source=unsplash&amp;utm_medium=referral&amp;utm_content=creditCopyText"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hyperlink" Target="https://deeperlearning4all.org/imag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creativecommons.org/licenses/by/4.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3.xml"/><Relationship Id="rId6" Type="http://schemas.openxmlformats.org/officeDocument/2006/relationships/hyperlink" Target="https://unsplash.com/@kryptonitenicky?utm_source=unsplash&amp;utm_medium=referral&amp;utm_content=creditCopyText" TargetMode="External"/><Relationship Id="rId5" Type="http://schemas.openxmlformats.org/officeDocument/2006/relationships/hyperlink" Target="https://unsplash.com/photos/NsPDiPFTp4c?utm_source=unsplash&amp;utm_medium=referral&amp;utm_content=creditCopyText" TargetMode="External"/><Relationship Id="rId4" Type="http://schemas.openxmlformats.org/officeDocument/2006/relationships/hyperlink" Target="https://docs.google.com/spreadsheets/d/1FDOb_W8KzvQ1Z4lGZcLYquJsWBYg6ZgYEjpFbxBShWI/edit?usp=sharing"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23.xml"/><Relationship Id="rId4" Type="http://schemas.openxmlformats.org/officeDocument/2006/relationships/hyperlink" Target="https://deeperlearning4all.org/imag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23.xml"/><Relationship Id="rId5" Type="http://schemas.openxmlformats.org/officeDocument/2006/relationships/hyperlink" Target="https://unsplash.com/?utm_source=unsplash&amp;utm_medium=referral&amp;utm_content=creditCopyText" TargetMode="External"/><Relationship Id="rId4" Type="http://schemas.openxmlformats.org/officeDocument/2006/relationships/hyperlink" Target="https://unsplash.com/photos/rk_Zz3b7G2Y?utm_source=unsplash&amp;utm_medium=referral&amp;utm_content=creditCopyText"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16.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hewlett.org/wp-content/uploads/2017/02/OER-strategy-memo.pdf"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1.xml"/><Relationship Id="rId1" Type="http://schemas.openxmlformats.org/officeDocument/2006/relationships/slideLayout" Target="../slideLayouts/slideLayout23.xml"/><Relationship Id="rId5" Type="http://schemas.openxmlformats.org/officeDocument/2006/relationships/hyperlink" Target="https://unsplash.com/?utm_source=unsplash&amp;utm_medium=referral&amp;utm_content=creditCopyText" TargetMode="External"/><Relationship Id="rId4" Type="http://schemas.openxmlformats.org/officeDocument/2006/relationships/hyperlink" Target="https://unsplash.com/photos/FQ1L770x6l8?utm_source=unsplash&amp;utm_medium=referral&amp;utm_content=creditCopyText"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3.xml"/><Relationship Id="rId5" Type="http://schemas.openxmlformats.org/officeDocument/2006/relationships/hyperlink" Target="https://unsplash.com/search/photos/student-africa?utm_source=unsplash&amp;utm_medium=referral&amp;utm_content=creditCopyText" TargetMode="External"/><Relationship Id="rId4" Type="http://schemas.openxmlformats.org/officeDocument/2006/relationships/hyperlink" Target="https://unsplash.com/photos/jEEYZsaxbH4?utm_source=unsplash&amp;utm_medium=referral&amp;utm_content=creditCopyTex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hyperlink" Target="https://deeperlearning4all.org/images/"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a:t>February 2019</a:t>
            </a:r>
          </a:p>
        </p:txBody>
      </p:sp>
      <p:sp>
        <p:nvSpPr>
          <p:cNvPr id="8" name="Text Placeholder 7"/>
          <p:cNvSpPr>
            <a:spLocks noGrp="1"/>
          </p:cNvSpPr>
          <p:nvPr>
            <p:ph type="body" sz="quarter" idx="13"/>
          </p:nvPr>
        </p:nvSpPr>
        <p:spPr/>
        <p:txBody>
          <a:bodyPr/>
          <a:lstStyle/>
          <a:p>
            <a:r>
              <a:rPr lang="en-US" dirty="0"/>
              <a:t>Open Educational Resources Program</a:t>
            </a:r>
          </a:p>
        </p:txBody>
      </p:sp>
      <p:sp>
        <p:nvSpPr>
          <p:cNvPr id="9" name="Title 8"/>
          <p:cNvSpPr>
            <a:spLocks noGrp="1"/>
          </p:cNvSpPr>
          <p:nvPr>
            <p:ph type="ctrTitle"/>
          </p:nvPr>
        </p:nvSpPr>
        <p:spPr/>
        <p:txBody>
          <a:bodyPr/>
          <a:lstStyle/>
          <a:p>
            <a:r>
              <a:rPr lang="en-US" dirty="0"/>
              <a:t>Understanding the global </a:t>
            </a:r>
            <a:br>
              <a:rPr lang="en-US" dirty="0"/>
            </a:br>
            <a:r>
              <a:rPr lang="en-US" dirty="0"/>
              <a:t>OER landscape</a:t>
            </a:r>
          </a:p>
        </p:txBody>
      </p:sp>
      <p:sp>
        <p:nvSpPr>
          <p:cNvPr id="13" name="Rectangle 12">
            <a:extLst>
              <a:ext uri="{FF2B5EF4-FFF2-40B4-BE49-F238E27FC236}">
                <a16:creationId xmlns:a16="http://schemas.microsoft.com/office/drawing/2014/main" id="{F9807494-4E84-44AB-AD2E-96BB70ED5CAD}"/>
              </a:ext>
            </a:extLst>
          </p:cNvPr>
          <p:cNvSpPr/>
          <p:nvPr/>
        </p:nvSpPr>
        <p:spPr>
          <a:xfrm>
            <a:off x="484909" y="800793"/>
            <a:ext cx="3131127" cy="1230284"/>
          </a:xfrm>
          <a:prstGeom prst="rect">
            <a:avLst/>
          </a:prstGeom>
          <a:solidFill>
            <a:srgbClr val="C55A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Find a picture that works better with this template</a:t>
            </a:r>
          </a:p>
        </p:txBody>
      </p:sp>
      <p:pic>
        <p:nvPicPr>
          <p:cNvPr id="14" name="Picture Placeholder 13">
            <a:extLst>
              <a:ext uri="{FF2B5EF4-FFF2-40B4-BE49-F238E27FC236}">
                <a16:creationId xmlns:a16="http://schemas.microsoft.com/office/drawing/2014/main" id="{D74453AE-89BD-40BD-BD48-A80EF9C3DFE7}"/>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2" name="TextBox 1">
            <a:extLst>
              <a:ext uri="{FF2B5EF4-FFF2-40B4-BE49-F238E27FC236}">
                <a16:creationId xmlns:a16="http://schemas.microsoft.com/office/drawing/2014/main" id="{0CC39465-B1D7-4789-9432-BD7FE16BB3AE}"/>
              </a:ext>
            </a:extLst>
          </p:cNvPr>
          <p:cNvSpPr txBox="1"/>
          <p:nvPr/>
        </p:nvSpPr>
        <p:spPr>
          <a:xfrm>
            <a:off x="101600" y="6541700"/>
            <a:ext cx="3131127" cy="215444"/>
          </a:xfrm>
          <a:prstGeom prst="rect">
            <a:avLst/>
          </a:prstGeom>
          <a:noFill/>
        </p:spPr>
        <p:txBody>
          <a:bodyPr wrap="square" lIns="0" tIns="0" rIns="0" bIns="0" rtlCol="0">
            <a:spAutoFit/>
          </a:bodyPr>
          <a:lstStyle/>
          <a:p>
            <a:pPr lvl="0">
              <a:defRPr/>
            </a:pPr>
            <a:r>
              <a:rPr lang="en-US" sz="1400" dirty="0">
                <a:solidFill>
                  <a:schemeClr val="bg1"/>
                </a:solidFill>
              </a:rPr>
              <a:t>Photo by</a:t>
            </a:r>
            <a:r>
              <a:rPr lang="en-US" sz="1400" dirty="0"/>
              <a:t> </a:t>
            </a:r>
            <a:r>
              <a:rPr lang="en-US" sz="1400" dirty="0" err="1">
                <a:hlinkClick r:id="rId4"/>
              </a:rPr>
              <a:t>Nikhita</a:t>
            </a:r>
            <a:r>
              <a:rPr lang="en-US" sz="1400" dirty="0">
                <a:hlinkClick r:id="rId4"/>
              </a:rPr>
              <a:t> S</a:t>
            </a:r>
            <a:r>
              <a:rPr lang="en-US" sz="1400" dirty="0"/>
              <a:t> </a:t>
            </a:r>
            <a:r>
              <a:rPr lang="en-US" sz="1400" dirty="0">
                <a:solidFill>
                  <a:schemeClr val="bg1"/>
                </a:solidFill>
              </a:rPr>
              <a:t>on</a:t>
            </a:r>
            <a:r>
              <a:rPr lang="en-US" sz="1400" dirty="0"/>
              <a:t> </a:t>
            </a:r>
            <a:r>
              <a:rPr lang="en-US" sz="1400" dirty="0" err="1">
                <a:hlinkClick r:id="rId5"/>
              </a:rPr>
              <a:t>Unsplash</a:t>
            </a:r>
            <a:endParaRPr lang="en-US" sz="1400" dirty="0"/>
          </a:p>
        </p:txBody>
      </p:sp>
    </p:spTree>
    <p:extLst>
      <p:ext uri="{BB962C8B-B14F-4D97-AF65-F5344CB8AC3E}">
        <p14:creationId xmlns:p14="http://schemas.microsoft.com/office/powerpoint/2010/main" val="209357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pPr algn="l"/>
            <a:r>
              <a:rPr lang="en-US" dirty="0">
                <a:solidFill>
                  <a:schemeClr val="accent6">
                    <a:lumMod val="75000"/>
                  </a:schemeClr>
                </a:solidFill>
              </a:rPr>
              <a:t>Hewlett context</a:t>
            </a:r>
          </a:p>
          <a:p>
            <a:pPr algn="l"/>
            <a:r>
              <a:rPr lang="en-US" dirty="0"/>
              <a:t>Research</a:t>
            </a:r>
          </a:p>
          <a:p>
            <a:pPr algn="l"/>
            <a:r>
              <a:rPr lang="en-US" dirty="0">
                <a:solidFill>
                  <a:schemeClr val="accent6">
                    <a:lumMod val="75000"/>
                  </a:schemeClr>
                </a:solidFill>
              </a:rPr>
              <a:t>Funders</a:t>
            </a:r>
          </a:p>
          <a:p>
            <a:pPr algn="l"/>
            <a:r>
              <a:rPr lang="en-US" dirty="0">
                <a:solidFill>
                  <a:schemeClr val="accent6">
                    <a:lumMod val="75000"/>
                  </a:schemeClr>
                </a:solidFill>
              </a:rPr>
              <a:t>Field</a:t>
            </a:r>
          </a:p>
          <a:p>
            <a:pPr algn="l"/>
            <a:r>
              <a:rPr lang="en-US" dirty="0">
                <a:solidFill>
                  <a:schemeClr val="accent6">
                    <a:lumMod val="75000"/>
                  </a:schemeClr>
                </a:solidFill>
              </a:rPr>
              <a:t>Next steps</a:t>
            </a:r>
          </a:p>
        </p:txBody>
      </p:sp>
    </p:spTree>
    <p:extLst>
      <p:ext uri="{BB962C8B-B14F-4D97-AF65-F5344CB8AC3E}">
        <p14:creationId xmlns:p14="http://schemas.microsoft.com/office/powerpoint/2010/main" val="322187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83BB6-E302-43B6-88A7-2CE497ECA907}"/>
              </a:ext>
            </a:extLst>
          </p:cNvPr>
          <p:cNvSpPr>
            <a:spLocks noGrp="1"/>
          </p:cNvSpPr>
          <p:nvPr>
            <p:ph type="title"/>
          </p:nvPr>
        </p:nvSpPr>
        <p:spPr/>
        <p:txBody>
          <a:bodyPr/>
          <a:lstStyle/>
          <a:p>
            <a:r>
              <a:rPr lang="en-US" dirty="0"/>
              <a:t>The landscape aimed to surface representative research articles and patterns in the research landscape</a:t>
            </a:r>
          </a:p>
        </p:txBody>
      </p:sp>
      <p:sp>
        <p:nvSpPr>
          <p:cNvPr id="10" name="Text Placeholder 3">
            <a:extLst>
              <a:ext uri="{FF2B5EF4-FFF2-40B4-BE49-F238E27FC236}">
                <a16:creationId xmlns:a16="http://schemas.microsoft.com/office/drawing/2014/main" id="{15AE18AD-5A8E-49CD-91C1-AE49CBB79659}"/>
              </a:ext>
            </a:extLst>
          </p:cNvPr>
          <p:cNvSpPr txBox="1">
            <a:spLocks/>
          </p:cNvSpPr>
          <p:nvPr/>
        </p:nvSpPr>
        <p:spPr>
          <a:xfrm>
            <a:off x="4887884" y="1540000"/>
            <a:ext cx="6622236" cy="4878591"/>
          </a:xfrm>
          <a:prstGeom prst="rect">
            <a:avLst/>
          </a:prstGeom>
        </p:spPr>
        <p:txBody>
          <a:bodyPr vert="horz" lIns="0" tIns="0" rIns="0" bIns="0" rtlCol="0" anchor="ctr">
            <a:noAutofit/>
          </a:bodyPr>
          <a:lstStyle>
            <a:lvl1pPr marL="127000" indent="-127000" algn="l" defTabSz="457200" rtl="0" eaLnBrk="1" latinLnBrk="0" hangingPunct="1">
              <a:spcBef>
                <a:spcPts val="1200"/>
              </a:spcBef>
              <a:buSzPct val="25000"/>
              <a:buFont typeface="Tw Cen MT" charset="-120"/>
              <a:buChar char=" "/>
              <a:tabLst/>
              <a:defRPr sz="2400" kern="1200">
                <a:solidFill>
                  <a:schemeClr val="tx2"/>
                </a:solidFill>
                <a:latin typeface="+mn-lt"/>
                <a:ea typeface="Tw Cen MT" charset="0"/>
                <a:cs typeface="Tw Cen MT" charset="0"/>
              </a:defRPr>
            </a:lvl1pPr>
            <a:lvl2pPr marL="742950" indent="-285750" algn="l" defTabSz="457200" rtl="0" eaLnBrk="1" latinLnBrk="0" hangingPunct="1">
              <a:spcBef>
                <a:spcPts val="1200"/>
              </a:spcBef>
              <a:buClr>
                <a:schemeClr val="accent2"/>
              </a:buClr>
              <a:buFont typeface="Tw Cen MT" charset="0"/>
              <a:buChar char="•"/>
              <a:defRPr sz="2400" kern="1200">
                <a:solidFill>
                  <a:schemeClr val="tx2"/>
                </a:solidFill>
                <a:latin typeface="+mn-lt"/>
                <a:ea typeface="Tw Cen MT" charset="0"/>
                <a:cs typeface="Tw Cen MT" charset="0"/>
              </a:defRPr>
            </a:lvl2pPr>
            <a:lvl3pPr marL="1143000" indent="-228600" algn="l" defTabSz="457200" rtl="0" eaLnBrk="1" latinLnBrk="0" hangingPunct="1">
              <a:spcBef>
                <a:spcPts val="1200"/>
              </a:spcBef>
              <a:buClr>
                <a:schemeClr val="accent1"/>
              </a:buClr>
              <a:buFont typeface="Tw Cen MT" charset="-120"/>
              <a:buChar char="–"/>
              <a:defRPr sz="2000" kern="1200">
                <a:solidFill>
                  <a:schemeClr val="tx2"/>
                </a:solidFill>
                <a:latin typeface="+mn-lt"/>
                <a:ea typeface="Tw Cen MT" charset="0"/>
                <a:cs typeface="Tw Cen MT" charset="0"/>
              </a:defRPr>
            </a:lvl3pPr>
            <a:lvl4pPr marL="1600200" indent="-228600" algn="l" defTabSz="457200" rtl="0" eaLnBrk="1" latinLnBrk="0" hangingPunct="1">
              <a:spcBef>
                <a:spcPts val="1200"/>
              </a:spcBef>
              <a:buClr>
                <a:schemeClr val="accent1"/>
              </a:buClr>
              <a:buFont typeface="Tw Cen MT"/>
              <a:buChar char="–"/>
              <a:defRPr sz="1800" kern="1200">
                <a:solidFill>
                  <a:schemeClr val="tx2"/>
                </a:solidFill>
                <a:latin typeface="+mn-lt"/>
                <a:ea typeface="Tw Cen MT" charset="0"/>
                <a:cs typeface="Tw Cen MT" charset="0"/>
              </a:defRPr>
            </a:lvl4pPr>
            <a:lvl5pPr marL="2057400" indent="-228600" algn="l" defTabSz="457200" rtl="0" eaLnBrk="1" latinLnBrk="0" hangingPunct="1">
              <a:spcBef>
                <a:spcPts val="1200"/>
              </a:spcBef>
              <a:buClr>
                <a:schemeClr val="accent1"/>
              </a:buClr>
              <a:buFont typeface="Tw Cen MT"/>
              <a:buChar char="»"/>
              <a:defRPr sz="1800" kern="1200">
                <a:solidFill>
                  <a:schemeClr val="tx2"/>
                </a:solidFill>
                <a:latin typeface="+mn-lt"/>
                <a:ea typeface="Tw Cen MT" charset="0"/>
                <a:cs typeface="Tw Cen MT" charset="0"/>
              </a:defRPr>
            </a:lvl5pPr>
            <a:lvl6pPr marL="2514600" indent="-228600" algn="l" defTabSz="457200" rtl="0" eaLnBrk="1" latinLnBrk="0" hangingPunct="1">
              <a:spcBef>
                <a:spcPct val="20000"/>
              </a:spcBef>
              <a:buFont typeface="Tw Cen MT"/>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Tw Cen MT"/>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Tw Cen MT"/>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Tw Cen MT"/>
              <a:buChar char="•"/>
              <a:defRPr sz="2000" kern="1200">
                <a:solidFill>
                  <a:schemeClr val="tx1"/>
                </a:solidFill>
                <a:latin typeface="+mn-lt"/>
                <a:ea typeface="+mn-ea"/>
                <a:cs typeface="+mn-cs"/>
              </a:defRPr>
            </a:lvl9pPr>
          </a:lstStyle>
          <a:p>
            <a:pPr lvl="1"/>
            <a:r>
              <a:rPr lang="en-US" dirty="0"/>
              <a:t>Identify research themes and methodologies around the world</a:t>
            </a:r>
            <a:endParaRPr lang="en-US" dirty="0">
              <a:solidFill>
                <a:srgbClr val="FF0000"/>
              </a:solidFill>
            </a:endParaRPr>
          </a:p>
          <a:p>
            <a:pPr lvl="1"/>
            <a:r>
              <a:rPr lang="en-US" dirty="0"/>
              <a:t>Surface exemplars from each region that illustrate key themes of regional interest</a:t>
            </a:r>
          </a:p>
          <a:p>
            <a:pPr lvl="1"/>
            <a:r>
              <a:rPr lang="en-US" dirty="0"/>
              <a:t>Understand connections between research areas and potential implications for future research</a:t>
            </a:r>
          </a:p>
          <a:p>
            <a:pPr lvl="1"/>
            <a:r>
              <a:rPr lang="en-US" dirty="0"/>
              <a:t>Empower the field to build on the database as a shared resource</a:t>
            </a:r>
          </a:p>
          <a:p>
            <a:pPr lvl="1"/>
            <a:endParaRPr lang="en-US" dirty="0"/>
          </a:p>
        </p:txBody>
      </p:sp>
      <p:pic>
        <p:nvPicPr>
          <p:cNvPr id="26" name="Picture Placeholder 25">
            <a:extLst>
              <a:ext uri="{FF2B5EF4-FFF2-40B4-BE49-F238E27FC236}">
                <a16:creationId xmlns:a16="http://schemas.microsoft.com/office/drawing/2014/main" id="{99495A54-C6B5-40EC-9868-3B55BEBE1C9C}"/>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p:pic>
      <p:sp>
        <p:nvSpPr>
          <p:cNvPr id="5" name="TextBox 4">
            <a:extLst>
              <a:ext uri="{FF2B5EF4-FFF2-40B4-BE49-F238E27FC236}">
                <a16:creationId xmlns:a16="http://schemas.microsoft.com/office/drawing/2014/main" id="{1EBCEE50-E7C3-476B-B9F4-8491E6869AED}"/>
              </a:ext>
            </a:extLst>
          </p:cNvPr>
          <p:cNvSpPr txBox="1"/>
          <p:nvPr/>
        </p:nvSpPr>
        <p:spPr>
          <a:xfrm>
            <a:off x="101600" y="6541700"/>
            <a:ext cx="3131127" cy="215444"/>
          </a:xfrm>
          <a:prstGeom prst="rect">
            <a:avLst/>
          </a:prstGeom>
          <a:noFill/>
        </p:spPr>
        <p:txBody>
          <a:bodyPr wrap="square" lIns="0" tIns="0" rIns="0" bIns="0" rtlCol="0">
            <a:spAutoFit/>
          </a:bodyPr>
          <a:lstStyle/>
          <a:p>
            <a:r>
              <a:rPr lang="en-US" sz="1400" dirty="0"/>
              <a:t>Photo by </a:t>
            </a:r>
            <a:r>
              <a:rPr lang="en-US" sz="1400" dirty="0">
                <a:hlinkClick r:id="rId4"/>
              </a:rPr>
              <a:t>Andrew Neel</a:t>
            </a:r>
            <a:r>
              <a:rPr lang="en-US" sz="1400" dirty="0"/>
              <a:t> on </a:t>
            </a:r>
            <a:r>
              <a:rPr lang="en-US" sz="1400" dirty="0" err="1">
                <a:hlinkClick r:id="rId5"/>
              </a:rPr>
              <a:t>Unsplash</a:t>
            </a:r>
            <a:endParaRPr lang="en-US" sz="1400" dirty="0"/>
          </a:p>
        </p:txBody>
      </p:sp>
    </p:spTree>
    <p:extLst>
      <p:ext uri="{BB962C8B-B14F-4D97-AF65-F5344CB8AC3E}">
        <p14:creationId xmlns:p14="http://schemas.microsoft.com/office/powerpoint/2010/main" val="167916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83BB6-E302-43B6-88A7-2CE497ECA907}"/>
              </a:ext>
            </a:extLst>
          </p:cNvPr>
          <p:cNvSpPr>
            <a:spLocks noGrp="1"/>
          </p:cNvSpPr>
          <p:nvPr>
            <p:ph type="title"/>
          </p:nvPr>
        </p:nvSpPr>
        <p:spPr/>
        <p:txBody>
          <a:bodyPr/>
          <a:lstStyle/>
          <a:p>
            <a:r>
              <a:rPr lang="en-US" dirty="0"/>
              <a:t>The approach was targeted </a:t>
            </a:r>
            <a:br>
              <a:rPr lang="en-US" dirty="0"/>
            </a:br>
            <a:r>
              <a:rPr lang="en-US" dirty="0"/>
              <a:t>rather than comprehensive</a:t>
            </a:r>
          </a:p>
        </p:txBody>
      </p:sp>
      <p:sp>
        <p:nvSpPr>
          <p:cNvPr id="4" name="Content Placeholder 3">
            <a:extLst>
              <a:ext uri="{FF2B5EF4-FFF2-40B4-BE49-F238E27FC236}">
                <a16:creationId xmlns:a16="http://schemas.microsoft.com/office/drawing/2014/main" id="{6F57AF7A-1F49-457B-854C-71045ACF7C3E}"/>
              </a:ext>
            </a:extLst>
          </p:cNvPr>
          <p:cNvSpPr>
            <a:spLocks noGrp="1"/>
          </p:cNvSpPr>
          <p:nvPr>
            <p:ph idx="1"/>
          </p:nvPr>
        </p:nvSpPr>
        <p:spPr>
          <a:xfrm>
            <a:off x="681644" y="1377579"/>
            <a:ext cx="10939549" cy="4797611"/>
          </a:xfrm>
        </p:spPr>
        <p:txBody>
          <a:bodyPr/>
          <a:lstStyle/>
          <a:p>
            <a:r>
              <a:rPr lang="en-US" dirty="0"/>
              <a:t>Began with </a:t>
            </a:r>
            <a:r>
              <a:rPr lang="en-US" dirty="0">
                <a:solidFill>
                  <a:schemeClr val="accent3"/>
                </a:solidFill>
              </a:rPr>
              <a:t>expert</a:t>
            </a:r>
            <a:r>
              <a:rPr lang="en-US" dirty="0"/>
              <a:t> interviews to understand trends and gather recommended articles</a:t>
            </a:r>
          </a:p>
          <a:p>
            <a:r>
              <a:rPr lang="en-US" dirty="0"/>
              <a:t>Focused on more </a:t>
            </a:r>
            <a:r>
              <a:rPr lang="en-US" dirty="0">
                <a:solidFill>
                  <a:schemeClr val="accent3"/>
                </a:solidFill>
              </a:rPr>
              <a:t>recent </a:t>
            </a:r>
            <a:r>
              <a:rPr lang="en-US" dirty="0"/>
              <a:t>publications, including academic research, policy pieces, and thought pieces</a:t>
            </a:r>
          </a:p>
          <a:p>
            <a:r>
              <a:rPr lang="en-US" dirty="0"/>
              <a:t>Constrained by </a:t>
            </a:r>
            <a:r>
              <a:rPr lang="en-US" dirty="0">
                <a:solidFill>
                  <a:schemeClr val="accent3"/>
                </a:solidFill>
              </a:rPr>
              <a:t>English language-only </a:t>
            </a:r>
            <a:r>
              <a:rPr lang="en-US" dirty="0"/>
              <a:t>articles</a:t>
            </a:r>
          </a:p>
          <a:p>
            <a:r>
              <a:rPr lang="en-US" dirty="0"/>
              <a:t>Sought pieces that are more </a:t>
            </a:r>
            <a:r>
              <a:rPr lang="en-US" dirty="0">
                <a:solidFill>
                  <a:schemeClr val="accent3"/>
                </a:solidFill>
              </a:rPr>
              <a:t>likely to be influential </a:t>
            </a:r>
            <a:r>
              <a:rPr lang="en-US" dirty="0"/>
              <a:t>in the field (e.g., recommended by experts, listed on key OER sites like GO-GN, OER Research Hub, Commonwealth of Learning, OECD </a:t>
            </a:r>
            <a:r>
              <a:rPr lang="en-US" dirty="0" err="1"/>
              <a:t>iLibrary</a:t>
            </a:r>
            <a:r>
              <a:rPr lang="en-US" dirty="0"/>
              <a:t>, ROER4D, </a:t>
            </a:r>
            <a:r>
              <a:rPr lang="en-US" dirty="0" err="1"/>
              <a:t>etc</a:t>
            </a:r>
            <a:r>
              <a:rPr lang="en-US" dirty="0"/>
              <a:t>)</a:t>
            </a:r>
          </a:p>
          <a:p>
            <a:r>
              <a:rPr lang="en-US" dirty="0"/>
              <a:t>Filtered US-based research to include only findings that were </a:t>
            </a:r>
            <a:r>
              <a:rPr lang="en-US" dirty="0">
                <a:solidFill>
                  <a:schemeClr val="accent3"/>
                </a:solidFill>
              </a:rPr>
              <a:t>non-US-specific</a:t>
            </a:r>
            <a:r>
              <a:rPr lang="en-US" dirty="0"/>
              <a:t> (e.g., pedagogy in a college context, not policy implementation in a K-12 district)</a:t>
            </a:r>
          </a:p>
          <a:p>
            <a:r>
              <a:rPr lang="en-US" dirty="0"/>
              <a:t>Designed to </a:t>
            </a:r>
            <a:r>
              <a:rPr lang="en-US" dirty="0">
                <a:solidFill>
                  <a:schemeClr val="accent3"/>
                </a:solidFill>
              </a:rPr>
              <a:t>complement more academic research-focused </a:t>
            </a:r>
            <a:r>
              <a:rPr lang="en-US" dirty="0"/>
              <a:t>and comprehensive landscape efforts (e.g., ROER4D, GO-GN)</a:t>
            </a:r>
          </a:p>
        </p:txBody>
      </p:sp>
    </p:spTree>
    <p:extLst>
      <p:ext uri="{BB962C8B-B14F-4D97-AF65-F5344CB8AC3E}">
        <p14:creationId xmlns:p14="http://schemas.microsoft.com/office/powerpoint/2010/main" val="329081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44F60-DAF9-4967-B940-5561B3E2F9FA}"/>
              </a:ext>
            </a:extLst>
          </p:cNvPr>
          <p:cNvSpPr>
            <a:spLocks noGrp="1"/>
          </p:cNvSpPr>
          <p:nvPr>
            <p:ph type="title"/>
          </p:nvPr>
        </p:nvSpPr>
        <p:spPr/>
        <p:txBody>
          <a:bodyPr/>
          <a:lstStyle/>
          <a:p>
            <a:r>
              <a:rPr lang="en-US" dirty="0"/>
              <a:t>The scan covered ~150 articles from around the world</a:t>
            </a:r>
          </a:p>
        </p:txBody>
      </p:sp>
      <p:graphicFrame>
        <p:nvGraphicFramePr>
          <p:cNvPr id="4" name="Chart 3">
            <a:extLst>
              <a:ext uri="{FF2B5EF4-FFF2-40B4-BE49-F238E27FC236}">
                <a16:creationId xmlns:a16="http://schemas.microsoft.com/office/drawing/2014/main" id="{477FC5B5-E2C9-4195-974B-EC1E04C0374A}"/>
              </a:ext>
            </a:extLst>
          </p:cNvPr>
          <p:cNvGraphicFramePr/>
          <p:nvPr>
            <p:extLst>
              <p:ext uri="{D42A27DB-BD31-4B8C-83A1-F6EECF244321}">
                <p14:modId xmlns:p14="http://schemas.microsoft.com/office/powerpoint/2010/main" val="874344657"/>
              </p:ext>
            </p:extLst>
          </p:nvPr>
        </p:nvGraphicFramePr>
        <p:xfrm>
          <a:off x="1403245" y="1823780"/>
          <a:ext cx="4826000" cy="41294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7">
            <a:extLst>
              <a:ext uri="{FF2B5EF4-FFF2-40B4-BE49-F238E27FC236}">
                <a16:creationId xmlns:a16="http://schemas.microsoft.com/office/drawing/2014/main" id="{80D87B8E-BAF1-4AC4-9558-29EB360EF79D}"/>
              </a:ext>
            </a:extLst>
          </p:cNvPr>
          <p:cNvSpPr txBox="1">
            <a:spLocks/>
          </p:cNvSpPr>
          <p:nvPr/>
        </p:nvSpPr>
        <p:spPr>
          <a:xfrm>
            <a:off x="1550653" y="1211614"/>
            <a:ext cx="4826001" cy="6667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2"/>
                </a:solidFill>
                <a:latin typeface="Tw Cen MT" panose="020B0602020104020603" pitchFamily="34" charset="0"/>
              </a:rPr>
              <a:t>% of all studies about region</a:t>
            </a:r>
            <a:br>
              <a:rPr lang="en-US" sz="2000" dirty="0">
                <a:solidFill>
                  <a:schemeClr val="tx2"/>
                </a:solidFill>
                <a:latin typeface="Tw Cen MT" panose="020B0602020104020603" pitchFamily="34" charset="0"/>
              </a:rPr>
            </a:br>
            <a:r>
              <a:rPr lang="en-US" sz="1800" dirty="0">
                <a:solidFill>
                  <a:schemeClr val="accent2"/>
                </a:solidFill>
                <a:latin typeface="Tw Cen MT" panose="020B0602020104020603" pitchFamily="34" charset="0"/>
              </a:rPr>
              <a:t>(N=130*)</a:t>
            </a:r>
          </a:p>
        </p:txBody>
      </p:sp>
      <p:sp>
        <p:nvSpPr>
          <p:cNvPr id="8" name="Text Placeholder 7">
            <a:extLst>
              <a:ext uri="{FF2B5EF4-FFF2-40B4-BE49-F238E27FC236}">
                <a16:creationId xmlns:a16="http://schemas.microsoft.com/office/drawing/2014/main" id="{293D9B7F-A7E4-4D7E-BCD2-D9530BD3287C}"/>
              </a:ext>
            </a:extLst>
          </p:cNvPr>
          <p:cNvSpPr txBox="1">
            <a:spLocks/>
          </p:cNvSpPr>
          <p:nvPr/>
        </p:nvSpPr>
        <p:spPr>
          <a:xfrm>
            <a:off x="6376654" y="1211614"/>
            <a:ext cx="5289830" cy="6667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2"/>
                </a:solidFill>
                <a:latin typeface="Tw Cen MT" panose="020B0602020104020603" pitchFamily="34" charset="0"/>
              </a:rPr>
              <a:t>% of all studies with researchers based in region</a:t>
            </a:r>
            <a:r>
              <a:rPr lang="en-US" sz="2000" baseline="30000" dirty="0">
                <a:solidFill>
                  <a:schemeClr val="tx2"/>
                </a:solidFill>
                <a:latin typeface="Tw Cen MT" panose="020B0602020104020603" pitchFamily="34" charset="0"/>
              </a:rPr>
              <a:t>†</a:t>
            </a:r>
            <a:br>
              <a:rPr lang="en-US" sz="2000" baseline="30000" dirty="0">
                <a:solidFill>
                  <a:schemeClr val="tx2"/>
                </a:solidFill>
                <a:latin typeface="Tw Cen MT" panose="020B0602020104020603" pitchFamily="34" charset="0"/>
              </a:rPr>
            </a:br>
            <a:r>
              <a:rPr lang="en-US" sz="2000" dirty="0">
                <a:solidFill>
                  <a:schemeClr val="accent2"/>
                </a:solidFill>
                <a:latin typeface="Tw Cen MT" panose="020B0602020104020603" pitchFamily="34" charset="0"/>
              </a:rPr>
              <a:t>(N=126*)</a:t>
            </a:r>
            <a:br>
              <a:rPr lang="en-US" sz="2000" dirty="0">
                <a:solidFill>
                  <a:schemeClr val="tx2"/>
                </a:solidFill>
                <a:latin typeface="Tw Cen MT" panose="020B0602020104020603" pitchFamily="34" charset="0"/>
              </a:rPr>
            </a:br>
            <a:endParaRPr lang="en-US" sz="1800" dirty="0">
              <a:solidFill>
                <a:schemeClr val="accent2"/>
              </a:solidFill>
              <a:latin typeface="Tw Cen MT" panose="020B0602020104020603" pitchFamily="34" charset="0"/>
            </a:endParaRPr>
          </a:p>
        </p:txBody>
      </p:sp>
      <p:graphicFrame>
        <p:nvGraphicFramePr>
          <p:cNvPr id="9" name="Chart 8">
            <a:extLst>
              <a:ext uri="{FF2B5EF4-FFF2-40B4-BE49-F238E27FC236}">
                <a16:creationId xmlns:a16="http://schemas.microsoft.com/office/drawing/2014/main" id="{9CA2DCF7-60F4-4D38-8215-C459D949A565}"/>
              </a:ext>
            </a:extLst>
          </p:cNvPr>
          <p:cNvGraphicFramePr/>
          <p:nvPr>
            <p:extLst>
              <p:ext uri="{D42A27DB-BD31-4B8C-83A1-F6EECF244321}">
                <p14:modId xmlns:p14="http://schemas.microsoft.com/office/powerpoint/2010/main" val="124737963"/>
              </p:ext>
            </p:extLst>
          </p:nvPr>
        </p:nvGraphicFramePr>
        <p:xfrm>
          <a:off x="3768947" y="1823780"/>
          <a:ext cx="5314608" cy="412943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F099D349-56FF-4AEA-A3A3-1F3D2159464C}"/>
              </a:ext>
            </a:extLst>
          </p:cNvPr>
          <p:cNvSpPr/>
          <p:nvPr/>
        </p:nvSpPr>
        <p:spPr>
          <a:xfrm>
            <a:off x="152400" y="5922737"/>
            <a:ext cx="11277363" cy="830997"/>
          </a:xfrm>
          <a:prstGeom prst="rect">
            <a:avLst/>
          </a:prstGeom>
        </p:spPr>
        <p:txBody>
          <a:bodyPr wrap="square">
            <a:spAutoFit/>
          </a:bodyPr>
          <a:lstStyle/>
          <a:p>
            <a:r>
              <a:rPr lang="en-US" sz="1600" dirty="0"/>
              <a:t>*Additional studies were identified but not analyzed in detail. Studies were prioritized for detailed review based on a balance of recency, prominence or expert recommendation, geographic diversity, and capacity.</a:t>
            </a:r>
          </a:p>
          <a:p>
            <a:r>
              <a:rPr lang="en-US" sz="1600" baseline="30000" dirty="0">
                <a:latin typeface="Tw Cen MT" panose="020B0602020104020603" pitchFamily="34" charset="0"/>
              </a:rPr>
              <a:t>†</a:t>
            </a:r>
            <a:r>
              <a:rPr lang="en-US" sz="1600" dirty="0"/>
              <a:t>Cross-region research teams (e.g., a mix of European and African researchers teamed up on a project) are coded multi-region/global</a:t>
            </a:r>
          </a:p>
        </p:txBody>
      </p:sp>
    </p:spTree>
    <p:extLst>
      <p:ext uri="{BB962C8B-B14F-4D97-AF65-F5344CB8AC3E}">
        <p14:creationId xmlns:p14="http://schemas.microsoft.com/office/powerpoint/2010/main" val="197854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C3D6A-AD89-4124-BE16-0D0C98B454BC}"/>
              </a:ext>
            </a:extLst>
          </p:cNvPr>
          <p:cNvSpPr>
            <a:spLocks noGrp="1"/>
          </p:cNvSpPr>
          <p:nvPr>
            <p:ph type="title"/>
          </p:nvPr>
        </p:nvSpPr>
        <p:spPr/>
        <p:txBody>
          <a:bodyPr/>
          <a:lstStyle/>
          <a:p>
            <a:r>
              <a:rPr lang="en-US" dirty="0"/>
              <a:t>Experts believe research is much more robust in North America &amp; Europe, but caveat English language skew</a:t>
            </a:r>
          </a:p>
        </p:txBody>
      </p:sp>
      <p:sp>
        <p:nvSpPr>
          <p:cNvPr id="9" name="Text Placeholder 8">
            <a:extLst>
              <a:ext uri="{FF2B5EF4-FFF2-40B4-BE49-F238E27FC236}">
                <a16:creationId xmlns:a16="http://schemas.microsoft.com/office/drawing/2014/main" id="{BA00DD98-5EE4-43AD-973B-484AE675FBE1}"/>
              </a:ext>
            </a:extLst>
          </p:cNvPr>
          <p:cNvSpPr>
            <a:spLocks noGrp="1"/>
          </p:cNvSpPr>
          <p:nvPr>
            <p:ph idx="1"/>
          </p:nvPr>
        </p:nvSpPr>
        <p:spPr>
          <a:xfrm>
            <a:off x="5865952" y="2107522"/>
            <a:ext cx="5537106" cy="3200400"/>
          </a:xfrm>
        </p:spPr>
        <p:txBody>
          <a:bodyPr/>
          <a:lstStyle/>
          <a:p>
            <a:pPr marL="0" indent="0">
              <a:spcBef>
                <a:spcPts val="600"/>
              </a:spcBef>
              <a:buNone/>
            </a:pPr>
            <a:r>
              <a:rPr lang="en-US" sz="2000" dirty="0"/>
              <a:t>Experts see research priorities differ by region:</a:t>
            </a:r>
          </a:p>
          <a:p>
            <a:pPr>
              <a:spcBef>
                <a:spcPts val="600"/>
              </a:spcBef>
            </a:pPr>
            <a:r>
              <a:rPr lang="en-US" sz="2000" b="1" dirty="0"/>
              <a:t>North America: </a:t>
            </a:r>
            <a:r>
              <a:rPr lang="en-US" sz="2000" dirty="0"/>
              <a:t>Costs, perceptions, open textbooks, student outcomes</a:t>
            </a:r>
          </a:p>
          <a:p>
            <a:pPr>
              <a:spcBef>
                <a:spcPts val="600"/>
              </a:spcBef>
            </a:pPr>
            <a:r>
              <a:rPr lang="en-US" sz="2000" b="1" dirty="0"/>
              <a:t>Europe: </a:t>
            </a:r>
            <a:r>
              <a:rPr lang="en-US" sz="2000" dirty="0"/>
              <a:t>Open pedagogy, open access in higher ed, digital tech, policy framing</a:t>
            </a:r>
          </a:p>
          <a:p>
            <a:pPr>
              <a:spcBef>
                <a:spcPts val="600"/>
              </a:spcBef>
            </a:pPr>
            <a:r>
              <a:rPr lang="en-US" sz="2000" b="1" dirty="0"/>
              <a:t>Oceania: </a:t>
            </a:r>
            <a:r>
              <a:rPr lang="en-US" sz="2000" dirty="0"/>
              <a:t>Open pedagogy, open access</a:t>
            </a:r>
          </a:p>
          <a:p>
            <a:pPr>
              <a:spcBef>
                <a:spcPts val="600"/>
              </a:spcBef>
            </a:pPr>
            <a:r>
              <a:rPr lang="en-US" sz="2000" b="1" dirty="0"/>
              <a:t>Africa: </a:t>
            </a:r>
            <a:r>
              <a:rPr lang="en-US" sz="2000" dirty="0"/>
              <a:t>Teacher education</a:t>
            </a:r>
          </a:p>
          <a:p>
            <a:pPr>
              <a:spcBef>
                <a:spcPts val="600"/>
              </a:spcBef>
            </a:pPr>
            <a:r>
              <a:rPr lang="en-US" sz="2000" b="1" dirty="0"/>
              <a:t>Latin America: </a:t>
            </a:r>
            <a:r>
              <a:rPr lang="en-US" sz="2000" dirty="0"/>
              <a:t>Open access</a:t>
            </a:r>
          </a:p>
          <a:p>
            <a:pPr>
              <a:spcBef>
                <a:spcPts val="600"/>
              </a:spcBef>
            </a:pPr>
            <a:r>
              <a:rPr lang="en-US" sz="2000" b="1" dirty="0"/>
              <a:t>Asia: </a:t>
            </a:r>
            <a:r>
              <a:rPr lang="en-US" sz="2000" dirty="0"/>
              <a:t>Reusable learning objects, cost-benefit for universities producing materials, access, tech innovations for ed delivery</a:t>
            </a:r>
          </a:p>
          <a:p>
            <a:pPr>
              <a:spcBef>
                <a:spcPts val="600"/>
              </a:spcBef>
            </a:pPr>
            <a:r>
              <a:rPr lang="en-US" sz="2000" b="1" dirty="0"/>
              <a:t>Middle East: </a:t>
            </a:r>
            <a:r>
              <a:rPr lang="en-US" sz="2000" dirty="0"/>
              <a:t>Access in areas affected by conflict; other topics less known to these interviewees</a:t>
            </a:r>
          </a:p>
        </p:txBody>
      </p:sp>
      <p:graphicFrame>
        <p:nvGraphicFramePr>
          <p:cNvPr id="7" name="Chart 6">
            <a:extLst>
              <a:ext uri="{FF2B5EF4-FFF2-40B4-BE49-F238E27FC236}">
                <a16:creationId xmlns:a16="http://schemas.microsoft.com/office/drawing/2014/main" id="{B5AB87E7-BDA6-4C1D-944F-0667FB3CB97D}"/>
              </a:ext>
            </a:extLst>
          </p:cNvPr>
          <p:cNvGraphicFramePr/>
          <p:nvPr>
            <p:extLst>
              <p:ext uri="{D42A27DB-BD31-4B8C-83A1-F6EECF244321}">
                <p14:modId xmlns:p14="http://schemas.microsoft.com/office/powerpoint/2010/main" val="2223173145"/>
              </p:ext>
            </p:extLst>
          </p:nvPr>
        </p:nvGraphicFramePr>
        <p:xfrm>
          <a:off x="464457" y="2161309"/>
          <a:ext cx="4826000" cy="446941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7">
            <a:extLst>
              <a:ext uri="{FF2B5EF4-FFF2-40B4-BE49-F238E27FC236}">
                <a16:creationId xmlns:a16="http://schemas.microsoft.com/office/drawing/2014/main" id="{1B3894C3-1E5E-448A-A625-1A4AB5FC2391}"/>
              </a:ext>
            </a:extLst>
          </p:cNvPr>
          <p:cNvSpPr txBox="1">
            <a:spLocks/>
          </p:cNvSpPr>
          <p:nvPr/>
        </p:nvSpPr>
        <p:spPr>
          <a:xfrm>
            <a:off x="285749" y="1675248"/>
            <a:ext cx="11441793" cy="6667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2"/>
                </a:solidFill>
                <a:latin typeface="Tw Cen MT" panose="020B0602020104020603" pitchFamily="34" charset="0"/>
              </a:rPr>
              <a:t>How robust is OER research in each of the following areas? </a:t>
            </a:r>
            <a:br>
              <a:rPr lang="en-US" sz="2000" dirty="0">
                <a:solidFill>
                  <a:schemeClr val="tx2"/>
                </a:solidFill>
                <a:latin typeface="Tw Cen MT" panose="020B0602020104020603" pitchFamily="34" charset="0"/>
              </a:rPr>
            </a:br>
            <a:r>
              <a:rPr lang="en-US" sz="1800" dirty="0">
                <a:solidFill>
                  <a:schemeClr val="accent2"/>
                </a:solidFill>
                <a:latin typeface="Tw Cen MT" panose="020B0602020104020603" pitchFamily="34" charset="0"/>
              </a:rPr>
              <a:t>(Oct 2018 interviews, N=5; 1=lowest, 7=highest)</a:t>
            </a:r>
          </a:p>
        </p:txBody>
      </p:sp>
    </p:spTree>
    <p:extLst>
      <p:ext uri="{BB962C8B-B14F-4D97-AF65-F5344CB8AC3E}">
        <p14:creationId xmlns:p14="http://schemas.microsoft.com/office/powerpoint/2010/main" val="232958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44F60-DAF9-4967-B940-5561B3E2F9FA}"/>
              </a:ext>
            </a:extLst>
          </p:cNvPr>
          <p:cNvSpPr>
            <a:spLocks noGrp="1"/>
          </p:cNvSpPr>
          <p:nvPr>
            <p:ph type="title"/>
          </p:nvPr>
        </p:nvSpPr>
        <p:spPr/>
        <p:txBody>
          <a:bodyPr/>
          <a:lstStyle/>
          <a:p>
            <a:r>
              <a:rPr lang="en-US" dirty="0"/>
              <a:t>The majority of articles are </a:t>
            </a:r>
            <a:br>
              <a:rPr lang="en-US" dirty="0"/>
            </a:br>
            <a:r>
              <a:rPr lang="en-US" dirty="0"/>
              <a:t>about higher education</a:t>
            </a:r>
          </a:p>
        </p:txBody>
      </p:sp>
      <p:sp>
        <p:nvSpPr>
          <p:cNvPr id="3" name="Content Placeholder 2">
            <a:extLst>
              <a:ext uri="{FF2B5EF4-FFF2-40B4-BE49-F238E27FC236}">
                <a16:creationId xmlns:a16="http://schemas.microsoft.com/office/drawing/2014/main" id="{F7654EBA-91A8-4295-8CEE-A0C8D08FFF30}"/>
              </a:ext>
            </a:extLst>
          </p:cNvPr>
          <p:cNvSpPr>
            <a:spLocks noGrp="1"/>
          </p:cNvSpPr>
          <p:nvPr>
            <p:ph idx="1"/>
          </p:nvPr>
        </p:nvSpPr>
        <p:spPr>
          <a:xfrm>
            <a:off x="6289571" y="1789942"/>
            <a:ext cx="5227276" cy="4014264"/>
          </a:xfrm>
        </p:spPr>
        <p:txBody>
          <a:bodyPr/>
          <a:lstStyle/>
          <a:p>
            <a:r>
              <a:rPr lang="en-US" dirty="0"/>
              <a:t>Half of multi-region/global studies are about both primary/secondary &amp; higher ed; Europe also has more (38%) addressing both</a:t>
            </a:r>
          </a:p>
          <a:p>
            <a:r>
              <a:rPr lang="en-US" dirty="0"/>
              <a:t>C./S. America (50%), S./S.E. Asia (23%), and Africa (16%) include more primary/secondary studies </a:t>
            </a:r>
          </a:p>
          <a:p>
            <a:r>
              <a:rPr lang="en-US" dirty="0"/>
              <a:t>Note that the sample of studies included means some regions’ patterns are shaped by small N-sizes</a:t>
            </a:r>
          </a:p>
        </p:txBody>
      </p:sp>
      <p:graphicFrame>
        <p:nvGraphicFramePr>
          <p:cNvPr id="4" name="Chart 3">
            <a:extLst>
              <a:ext uri="{FF2B5EF4-FFF2-40B4-BE49-F238E27FC236}">
                <a16:creationId xmlns:a16="http://schemas.microsoft.com/office/drawing/2014/main" id="{477FC5B5-E2C9-4195-974B-EC1E04C0374A}"/>
              </a:ext>
            </a:extLst>
          </p:cNvPr>
          <p:cNvGraphicFramePr/>
          <p:nvPr>
            <p:extLst>
              <p:ext uri="{D42A27DB-BD31-4B8C-83A1-F6EECF244321}">
                <p14:modId xmlns:p14="http://schemas.microsoft.com/office/powerpoint/2010/main" val="1530972192"/>
              </p:ext>
            </p:extLst>
          </p:nvPr>
        </p:nvGraphicFramePr>
        <p:xfrm>
          <a:off x="1078539" y="2106211"/>
          <a:ext cx="4826001" cy="342986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7">
            <a:extLst>
              <a:ext uri="{FF2B5EF4-FFF2-40B4-BE49-F238E27FC236}">
                <a16:creationId xmlns:a16="http://schemas.microsoft.com/office/drawing/2014/main" id="{80D87B8E-BAF1-4AC4-9558-29EB360EF79D}"/>
              </a:ext>
            </a:extLst>
          </p:cNvPr>
          <p:cNvSpPr txBox="1">
            <a:spLocks/>
          </p:cNvSpPr>
          <p:nvPr/>
        </p:nvSpPr>
        <p:spPr>
          <a:xfrm>
            <a:off x="1225947" y="1542380"/>
            <a:ext cx="4826001" cy="6667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2"/>
                </a:solidFill>
                <a:latin typeface="Tw Cen MT" panose="020B0602020104020603" pitchFamily="34" charset="0"/>
              </a:rPr>
              <a:t>% of all studies about education level*</a:t>
            </a:r>
            <a:br>
              <a:rPr lang="en-US" sz="2000" dirty="0">
                <a:solidFill>
                  <a:schemeClr val="tx2"/>
                </a:solidFill>
                <a:latin typeface="Tw Cen MT" panose="020B0602020104020603" pitchFamily="34" charset="0"/>
              </a:rPr>
            </a:br>
            <a:r>
              <a:rPr lang="en-US" sz="1800" dirty="0">
                <a:solidFill>
                  <a:schemeClr val="accent2"/>
                </a:solidFill>
                <a:latin typeface="Tw Cen MT" panose="020B0602020104020603" pitchFamily="34" charset="0"/>
              </a:rPr>
              <a:t>(N=126)</a:t>
            </a:r>
          </a:p>
        </p:txBody>
      </p:sp>
      <p:sp>
        <p:nvSpPr>
          <p:cNvPr id="10" name="Rectangle 9">
            <a:extLst>
              <a:ext uri="{FF2B5EF4-FFF2-40B4-BE49-F238E27FC236}">
                <a16:creationId xmlns:a16="http://schemas.microsoft.com/office/drawing/2014/main" id="{F099D349-56FF-4AEA-A3A3-1F3D2159464C}"/>
              </a:ext>
            </a:extLst>
          </p:cNvPr>
          <p:cNvSpPr/>
          <p:nvPr/>
        </p:nvSpPr>
        <p:spPr>
          <a:xfrm>
            <a:off x="2100112" y="6076328"/>
            <a:ext cx="9177251" cy="584775"/>
          </a:xfrm>
          <a:prstGeom prst="rect">
            <a:avLst/>
          </a:prstGeom>
        </p:spPr>
        <p:txBody>
          <a:bodyPr wrap="square">
            <a:spAutoFit/>
          </a:bodyPr>
          <a:lstStyle/>
          <a:p>
            <a:pPr algn="r"/>
            <a:r>
              <a:rPr lang="en-US" sz="1600" dirty="0"/>
              <a:t>*“Both” indicates studies that specifically reference both higher education and primary/secondary education. “General” indicates studies that do not refer to any particular educational context (e.g., theory). </a:t>
            </a:r>
          </a:p>
        </p:txBody>
      </p:sp>
    </p:spTree>
    <p:extLst>
      <p:ext uri="{BB962C8B-B14F-4D97-AF65-F5344CB8AC3E}">
        <p14:creationId xmlns:p14="http://schemas.microsoft.com/office/powerpoint/2010/main" val="180348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E67B-E865-4D62-8B71-14E18129D1DF}"/>
              </a:ext>
            </a:extLst>
          </p:cNvPr>
          <p:cNvSpPr>
            <a:spLocks noGrp="1"/>
          </p:cNvSpPr>
          <p:nvPr>
            <p:ph type="title"/>
          </p:nvPr>
        </p:nvSpPr>
        <p:spPr>
          <a:xfrm>
            <a:off x="549101" y="489284"/>
            <a:ext cx="11093798" cy="914400"/>
          </a:xfrm>
        </p:spPr>
        <p:txBody>
          <a:bodyPr/>
          <a:lstStyle/>
          <a:p>
            <a:r>
              <a:rPr lang="en-US" dirty="0"/>
              <a:t>Most research explores multiple topics(~70%) and uses mixed methodologies(~50%)</a:t>
            </a:r>
          </a:p>
        </p:txBody>
      </p:sp>
      <p:graphicFrame>
        <p:nvGraphicFramePr>
          <p:cNvPr id="6" name="Chart 5">
            <a:extLst>
              <a:ext uri="{FF2B5EF4-FFF2-40B4-BE49-F238E27FC236}">
                <a16:creationId xmlns:a16="http://schemas.microsoft.com/office/drawing/2014/main" id="{3117A92B-4E3F-4B58-8EF6-82982306F11D}"/>
              </a:ext>
            </a:extLst>
          </p:cNvPr>
          <p:cNvGraphicFramePr/>
          <p:nvPr>
            <p:extLst>
              <p:ext uri="{D42A27DB-BD31-4B8C-83A1-F6EECF244321}">
                <p14:modId xmlns:p14="http://schemas.microsoft.com/office/powerpoint/2010/main" val="2338872123"/>
              </p:ext>
            </p:extLst>
          </p:nvPr>
        </p:nvGraphicFramePr>
        <p:xfrm>
          <a:off x="370310" y="2015849"/>
          <a:ext cx="6018298" cy="419388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7">
            <a:extLst>
              <a:ext uri="{FF2B5EF4-FFF2-40B4-BE49-F238E27FC236}">
                <a16:creationId xmlns:a16="http://schemas.microsoft.com/office/drawing/2014/main" id="{427BA39F-5035-4099-B225-D4B95F3C136C}"/>
              </a:ext>
            </a:extLst>
          </p:cNvPr>
          <p:cNvSpPr txBox="1">
            <a:spLocks/>
          </p:cNvSpPr>
          <p:nvPr/>
        </p:nvSpPr>
        <p:spPr>
          <a:xfrm>
            <a:off x="1434275" y="1403684"/>
            <a:ext cx="4826001" cy="6667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2"/>
                </a:solidFill>
                <a:latin typeface="Tw Cen MT" panose="020B0602020104020603" pitchFamily="34" charset="0"/>
              </a:rPr>
              <a:t>% studies that focus on area</a:t>
            </a:r>
            <a:br>
              <a:rPr lang="en-US" sz="2000" dirty="0">
                <a:solidFill>
                  <a:schemeClr val="tx2"/>
                </a:solidFill>
                <a:latin typeface="Tw Cen MT" panose="020B0602020104020603" pitchFamily="34" charset="0"/>
              </a:rPr>
            </a:br>
            <a:r>
              <a:rPr lang="en-US" sz="1800" dirty="0">
                <a:solidFill>
                  <a:schemeClr val="accent2"/>
                </a:solidFill>
                <a:latin typeface="Tw Cen MT" panose="020B0602020104020603" pitchFamily="34" charset="0"/>
              </a:rPr>
              <a:t>(N=126)</a:t>
            </a:r>
          </a:p>
        </p:txBody>
      </p:sp>
      <p:sp>
        <p:nvSpPr>
          <p:cNvPr id="8" name="Text Placeholder 7">
            <a:extLst>
              <a:ext uri="{FF2B5EF4-FFF2-40B4-BE49-F238E27FC236}">
                <a16:creationId xmlns:a16="http://schemas.microsoft.com/office/drawing/2014/main" id="{19C3207D-2031-4189-9681-3395C5B982F9}"/>
              </a:ext>
            </a:extLst>
          </p:cNvPr>
          <p:cNvSpPr txBox="1">
            <a:spLocks/>
          </p:cNvSpPr>
          <p:nvPr/>
        </p:nvSpPr>
        <p:spPr>
          <a:xfrm>
            <a:off x="6260275" y="1403684"/>
            <a:ext cx="4826001" cy="6667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2"/>
                </a:solidFill>
                <a:latin typeface="Tw Cen MT" panose="020B0602020104020603" pitchFamily="34" charset="0"/>
              </a:rPr>
              <a:t>% studies that use methodology</a:t>
            </a:r>
            <a:br>
              <a:rPr lang="en-US" sz="2000" dirty="0">
                <a:solidFill>
                  <a:schemeClr val="tx2"/>
                </a:solidFill>
                <a:latin typeface="Tw Cen MT" panose="020B0602020104020603" pitchFamily="34" charset="0"/>
              </a:rPr>
            </a:br>
            <a:r>
              <a:rPr lang="en-US" sz="1800" dirty="0">
                <a:solidFill>
                  <a:schemeClr val="accent2"/>
                </a:solidFill>
                <a:latin typeface="Tw Cen MT" panose="020B0602020104020603" pitchFamily="34" charset="0"/>
              </a:rPr>
              <a:t>(N=126)</a:t>
            </a:r>
          </a:p>
        </p:txBody>
      </p:sp>
      <p:graphicFrame>
        <p:nvGraphicFramePr>
          <p:cNvPr id="9" name="Chart 8">
            <a:extLst>
              <a:ext uri="{FF2B5EF4-FFF2-40B4-BE49-F238E27FC236}">
                <a16:creationId xmlns:a16="http://schemas.microsoft.com/office/drawing/2014/main" id="{EEB74D03-E178-4275-9002-E6E085CBBDE5}"/>
              </a:ext>
            </a:extLst>
          </p:cNvPr>
          <p:cNvGraphicFramePr/>
          <p:nvPr>
            <p:extLst>
              <p:ext uri="{D42A27DB-BD31-4B8C-83A1-F6EECF244321}">
                <p14:modId xmlns:p14="http://schemas.microsoft.com/office/powerpoint/2010/main" val="1032465896"/>
              </p:ext>
            </p:extLst>
          </p:nvPr>
        </p:nvGraphicFramePr>
        <p:xfrm>
          <a:off x="6260274" y="2015849"/>
          <a:ext cx="6438014" cy="419388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1D919B37-CC88-4FC3-8EF4-A99DC9250570}"/>
              </a:ext>
            </a:extLst>
          </p:cNvPr>
          <p:cNvSpPr txBox="1"/>
          <p:nvPr/>
        </p:nvSpPr>
        <p:spPr>
          <a:xfrm>
            <a:off x="3301802" y="3770751"/>
            <a:ext cx="182607" cy="246221"/>
          </a:xfrm>
          <a:prstGeom prst="rect">
            <a:avLst/>
          </a:prstGeom>
          <a:noFill/>
        </p:spPr>
        <p:txBody>
          <a:bodyPr wrap="square" lIns="0" tIns="0" rIns="0" bIns="0" rtlCol="0">
            <a:spAutoFit/>
          </a:bodyPr>
          <a:lstStyle/>
          <a:p>
            <a:pPr>
              <a:spcBef>
                <a:spcPts val="600"/>
              </a:spcBef>
            </a:pPr>
            <a:r>
              <a:rPr lang="en-US" sz="1600" dirty="0"/>
              <a:t>*</a:t>
            </a:r>
          </a:p>
        </p:txBody>
      </p:sp>
      <p:sp>
        <p:nvSpPr>
          <p:cNvPr id="13" name="TextBox 12">
            <a:extLst>
              <a:ext uri="{FF2B5EF4-FFF2-40B4-BE49-F238E27FC236}">
                <a16:creationId xmlns:a16="http://schemas.microsoft.com/office/drawing/2014/main" id="{157EF4AA-0ADF-456B-896F-CB51EB490D96}"/>
              </a:ext>
            </a:extLst>
          </p:cNvPr>
          <p:cNvSpPr txBox="1"/>
          <p:nvPr/>
        </p:nvSpPr>
        <p:spPr>
          <a:xfrm>
            <a:off x="4763069" y="6209731"/>
            <a:ext cx="6537278" cy="492443"/>
          </a:xfrm>
          <a:prstGeom prst="rect">
            <a:avLst/>
          </a:prstGeom>
          <a:noFill/>
        </p:spPr>
        <p:txBody>
          <a:bodyPr wrap="square" lIns="0" tIns="0" rIns="0" bIns="0" rtlCol="0">
            <a:spAutoFit/>
          </a:bodyPr>
          <a:lstStyle/>
          <a:p>
            <a:pPr>
              <a:spcBef>
                <a:spcPts val="600"/>
              </a:spcBef>
            </a:pPr>
            <a:r>
              <a:rPr lang="en-US" sz="1600" dirty="0"/>
              <a:t>*Includes a variety of measures, such as student exam scores, class grades, course withdrawal rates, attitudes towards learning, and qualitative discussions</a:t>
            </a:r>
          </a:p>
        </p:txBody>
      </p:sp>
    </p:spTree>
    <p:extLst>
      <p:ext uri="{BB962C8B-B14F-4D97-AF65-F5344CB8AC3E}">
        <p14:creationId xmlns:p14="http://schemas.microsoft.com/office/powerpoint/2010/main" val="212159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2A031-30EB-4FFF-A155-41FFC2A4FACE}"/>
              </a:ext>
            </a:extLst>
          </p:cNvPr>
          <p:cNvSpPr>
            <a:spLocks noGrp="1"/>
          </p:cNvSpPr>
          <p:nvPr>
            <p:ph type="title"/>
          </p:nvPr>
        </p:nvSpPr>
        <p:spPr/>
        <p:txBody>
          <a:bodyPr/>
          <a:lstStyle/>
          <a:p>
            <a:r>
              <a:rPr lang="en-US" dirty="0"/>
              <a:t>Though experts say research is more robust on perceptions &amp; course-level student outcomes</a:t>
            </a:r>
          </a:p>
        </p:txBody>
      </p:sp>
      <p:sp>
        <p:nvSpPr>
          <p:cNvPr id="8" name="Text Placeholder 7">
            <a:extLst>
              <a:ext uri="{FF2B5EF4-FFF2-40B4-BE49-F238E27FC236}">
                <a16:creationId xmlns:a16="http://schemas.microsoft.com/office/drawing/2014/main" id="{23B029B0-7E15-461C-8727-2F282B080650}"/>
              </a:ext>
            </a:extLst>
          </p:cNvPr>
          <p:cNvSpPr>
            <a:spLocks noGrp="1"/>
          </p:cNvSpPr>
          <p:nvPr>
            <p:ph idx="1"/>
          </p:nvPr>
        </p:nvSpPr>
        <p:spPr>
          <a:xfrm>
            <a:off x="6006645" y="2392781"/>
            <a:ext cx="5661233" cy="3200400"/>
          </a:xfrm>
        </p:spPr>
        <p:txBody>
          <a:bodyPr/>
          <a:lstStyle/>
          <a:p>
            <a:pPr>
              <a:spcBef>
                <a:spcPts val="1800"/>
              </a:spcBef>
            </a:pPr>
            <a:r>
              <a:rPr lang="en-US" sz="2000" dirty="0"/>
              <a:t>Research skews very heavily to higher education</a:t>
            </a:r>
          </a:p>
          <a:p>
            <a:pPr>
              <a:spcBef>
                <a:spcPts val="1800"/>
              </a:spcBef>
            </a:pPr>
            <a:r>
              <a:rPr lang="en-US" sz="2000" dirty="0"/>
              <a:t>OER research experts largely believe that openly licensed textbooks lead to as good or better student learning outcomes than traditional textbooks</a:t>
            </a:r>
          </a:p>
          <a:p>
            <a:pPr>
              <a:spcBef>
                <a:spcPts val="1800"/>
              </a:spcBef>
            </a:pPr>
            <a:r>
              <a:rPr lang="en-US" sz="2000" dirty="0"/>
              <a:t>Policy advocates want more research on adoption and implementation (e.g., financing, overcoming administrative challenges, educator best practices)</a:t>
            </a:r>
          </a:p>
          <a:p>
            <a:pPr>
              <a:spcBef>
                <a:spcPts val="1800"/>
              </a:spcBef>
            </a:pPr>
            <a:r>
              <a:rPr lang="en-US" sz="2000" dirty="0"/>
              <a:t>Experts uniformly caution that research in languages other than English is a blind spot for them</a:t>
            </a:r>
            <a:endParaRPr lang="en-US" sz="2000" dirty="0">
              <a:solidFill>
                <a:srgbClr val="FF0000"/>
              </a:solidFill>
            </a:endParaRPr>
          </a:p>
        </p:txBody>
      </p:sp>
      <p:graphicFrame>
        <p:nvGraphicFramePr>
          <p:cNvPr id="5" name="Chart 4">
            <a:extLst>
              <a:ext uri="{FF2B5EF4-FFF2-40B4-BE49-F238E27FC236}">
                <a16:creationId xmlns:a16="http://schemas.microsoft.com/office/drawing/2014/main" id="{3D4CE964-7F2C-4CB4-8738-711E17AFE732}"/>
              </a:ext>
            </a:extLst>
          </p:cNvPr>
          <p:cNvGraphicFramePr/>
          <p:nvPr>
            <p:extLst>
              <p:ext uri="{D42A27DB-BD31-4B8C-83A1-F6EECF244321}">
                <p14:modId xmlns:p14="http://schemas.microsoft.com/office/powerpoint/2010/main" val="457532066"/>
              </p:ext>
            </p:extLst>
          </p:nvPr>
        </p:nvGraphicFramePr>
        <p:xfrm>
          <a:off x="464458" y="2111859"/>
          <a:ext cx="5387703" cy="463081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7">
            <a:extLst>
              <a:ext uri="{FF2B5EF4-FFF2-40B4-BE49-F238E27FC236}">
                <a16:creationId xmlns:a16="http://schemas.microsoft.com/office/drawing/2014/main" id="{4BFBC222-B4EA-421D-8CED-A891946A7333}"/>
              </a:ext>
            </a:extLst>
          </p:cNvPr>
          <p:cNvSpPr txBox="1">
            <a:spLocks/>
          </p:cNvSpPr>
          <p:nvPr/>
        </p:nvSpPr>
        <p:spPr bwMode="gray">
          <a:xfrm>
            <a:off x="586174" y="1610209"/>
            <a:ext cx="6280140" cy="666750"/>
          </a:xfrm>
          <a:prstGeom prst="rect">
            <a:avLst/>
          </a:prstGeom>
        </p:spPr>
        <p:txBody>
          <a:bodyPr vert="horz" lIns="0" tIns="0" rIns="0" bIns="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Tw Cen MT" charset="0"/>
                <a:cs typeface="Tw Cen M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tx2"/>
                </a:solidFill>
              </a:rPr>
              <a:t>How robust is OER research on each of the following topics? </a:t>
            </a:r>
            <a:br>
              <a:rPr lang="en-US" sz="2000" dirty="0">
                <a:solidFill>
                  <a:schemeClr val="tx2"/>
                </a:solidFill>
              </a:rPr>
            </a:br>
            <a:r>
              <a:rPr lang="en-US" sz="1800" dirty="0">
                <a:solidFill>
                  <a:schemeClr val="accent2"/>
                </a:solidFill>
              </a:rPr>
              <a:t>(Oct 2018 interviews, N=5; 1=lowest, 7=highest)</a:t>
            </a:r>
            <a:endParaRPr lang="en-US" sz="2000" dirty="0">
              <a:solidFill>
                <a:schemeClr val="accent2"/>
              </a:solidFill>
            </a:endParaRPr>
          </a:p>
        </p:txBody>
      </p:sp>
    </p:spTree>
    <p:extLst>
      <p:ext uri="{BB962C8B-B14F-4D97-AF65-F5344CB8AC3E}">
        <p14:creationId xmlns:p14="http://schemas.microsoft.com/office/powerpoint/2010/main" val="333036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09B69-856F-4C57-9D20-BBF2440C8E04}"/>
              </a:ext>
            </a:extLst>
          </p:cNvPr>
          <p:cNvSpPr>
            <a:spLocks noGrp="1"/>
          </p:cNvSpPr>
          <p:nvPr>
            <p:ph type="title"/>
          </p:nvPr>
        </p:nvSpPr>
        <p:spPr/>
        <p:txBody>
          <a:bodyPr/>
          <a:lstStyle/>
          <a:p>
            <a:r>
              <a:rPr lang="en-US" dirty="0"/>
              <a:t>Experts have diverging views on established effects…</a:t>
            </a:r>
          </a:p>
        </p:txBody>
      </p:sp>
      <p:sp>
        <p:nvSpPr>
          <p:cNvPr id="10" name="Rectangle 9">
            <a:extLst>
              <a:ext uri="{FF2B5EF4-FFF2-40B4-BE49-F238E27FC236}">
                <a16:creationId xmlns:a16="http://schemas.microsoft.com/office/drawing/2014/main" id="{9189CF00-3AEA-40E7-8D63-C3B5239D2A00}"/>
              </a:ext>
            </a:extLst>
          </p:cNvPr>
          <p:cNvSpPr/>
          <p:nvPr/>
        </p:nvSpPr>
        <p:spPr>
          <a:xfrm>
            <a:off x="6547622" y="2308845"/>
            <a:ext cx="4572000" cy="4170372"/>
          </a:xfrm>
          <a:prstGeom prst="rect">
            <a:avLst/>
          </a:prstGeom>
          <a:noFill/>
        </p:spPr>
        <p:txBody>
          <a:bodyPr wrap="square" anchor="ctr">
            <a:spAutoFit/>
          </a:bodyPr>
          <a:lstStyle/>
          <a:p>
            <a:pPr lvl="0" algn="r">
              <a:spcBef>
                <a:spcPts val="1200"/>
              </a:spcBef>
              <a:spcAft>
                <a:spcPts val="1200"/>
              </a:spcAft>
            </a:pPr>
            <a:r>
              <a:rPr lang="en-US" dirty="0">
                <a:solidFill>
                  <a:srgbClr val="233A4B"/>
                </a:solidFill>
                <a:ea typeface="Times New Roman" panose="02020603050405020304" pitchFamily="18" charset="0"/>
                <a:cs typeface="Garamond" panose="02020404030301010803" pitchFamily="18" charset="0"/>
              </a:rPr>
              <a:t>I’ve seen hardly any research that is scientifically rigorous. The </a:t>
            </a:r>
            <a:r>
              <a:rPr lang="en-US" dirty="0">
                <a:solidFill>
                  <a:srgbClr val="B5474F"/>
                </a:solidFill>
                <a:ea typeface="Times New Roman" panose="02020603050405020304" pitchFamily="18" charset="0"/>
                <a:cs typeface="Garamond" panose="02020404030301010803" pitchFamily="18" charset="0"/>
              </a:rPr>
              <a:t>vast majority of research is anecdotal </a:t>
            </a:r>
            <a:r>
              <a:rPr lang="en-US" dirty="0">
                <a:solidFill>
                  <a:srgbClr val="233A4B"/>
                </a:solidFill>
                <a:ea typeface="Times New Roman" panose="02020603050405020304" pitchFamily="18" charset="0"/>
                <a:cs typeface="Garamond" panose="02020404030301010803" pitchFamily="18" charset="0"/>
              </a:rPr>
              <a:t>in nature. </a:t>
            </a:r>
            <a:r>
              <a:rPr lang="en-US" dirty="0">
                <a:solidFill>
                  <a:srgbClr val="233A4B"/>
                </a:solidFill>
              </a:rPr>
              <a:t>And a lot of it is so small scale that it becomes </a:t>
            </a:r>
            <a:r>
              <a:rPr lang="en-US" dirty="0">
                <a:solidFill>
                  <a:srgbClr val="B5474F"/>
                </a:solidFill>
              </a:rPr>
              <a:t>irrelevant for generalization </a:t>
            </a:r>
            <a:r>
              <a:rPr lang="en-US" dirty="0">
                <a:solidFill>
                  <a:srgbClr val="233A4B"/>
                </a:solidFill>
              </a:rPr>
              <a:t>of findings.</a:t>
            </a:r>
            <a:br>
              <a:rPr lang="en-US" dirty="0">
                <a:solidFill>
                  <a:srgbClr val="233A4B"/>
                </a:solidFill>
              </a:rPr>
            </a:br>
            <a:r>
              <a:rPr lang="en-US" dirty="0">
                <a:solidFill>
                  <a:srgbClr val="7CAE40"/>
                </a:solidFill>
                <a:ea typeface="Times New Roman" panose="02020603050405020304" pitchFamily="18" charset="0"/>
                <a:cs typeface="Garamond" panose="02020404030301010803" pitchFamily="18" charset="0"/>
              </a:rPr>
              <a:t>-Open pedagogy-focused researcher</a:t>
            </a:r>
          </a:p>
          <a:p>
            <a:pPr algn="r"/>
            <a:r>
              <a:rPr lang="en-US" dirty="0">
                <a:solidFill>
                  <a:schemeClr val="tx2"/>
                </a:solidFill>
              </a:rPr>
              <a:t>There is </a:t>
            </a:r>
            <a:r>
              <a:rPr lang="en-US" dirty="0">
                <a:solidFill>
                  <a:schemeClr val="accent3"/>
                </a:solidFill>
              </a:rPr>
              <a:t>lots of discussion in the field about what is open pedagogy</a:t>
            </a:r>
            <a:r>
              <a:rPr lang="en-US" dirty="0">
                <a:solidFill>
                  <a:schemeClr val="tx2"/>
                </a:solidFill>
              </a:rPr>
              <a:t>… Depending on what study you read, open pedagogy can be just about any type of good pedagogy whether related to OER or not. It’s </a:t>
            </a:r>
            <a:r>
              <a:rPr lang="en-US" dirty="0">
                <a:solidFill>
                  <a:schemeClr val="accent3"/>
                </a:solidFill>
              </a:rPr>
              <a:t>hard to research something if you don’t know what it is</a:t>
            </a:r>
            <a:r>
              <a:rPr lang="en-US" dirty="0">
                <a:solidFill>
                  <a:schemeClr val="tx2"/>
                </a:solidFill>
              </a:rPr>
              <a:t>. Because of that, there is almost no research done on open pedagogy.</a:t>
            </a:r>
            <a:br>
              <a:rPr lang="en-US" dirty="0">
                <a:solidFill>
                  <a:schemeClr val="tx2"/>
                </a:solidFill>
              </a:rPr>
            </a:br>
            <a:r>
              <a:rPr lang="en-US" dirty="0">
                <a:solidFill>
                  <a:schemeClr val="accent2"/>
                </a:solidFill>
                <a:latin typeface="Tw Cen MT" panose="020B0602020104020603" pitchFamily="34" charset="0"/>
              </a:rPr>
              <a:t>-OER researcher and advocate</a:t>
            </a:r>
          </a:p>
        </p:txBody>
      </p:sp>
      <p:sp>
        <p:nvSpPr>
          <p:cNvPr id="11" name="Freeform 105">
            <a:extLst>
              <a:ext uri="{FF2B5EF4-FFF2-40B4-BE49-F238E27FC236}">
                <a16:creationId xmlns:a16="http://schemas.microsoft.com/office/drawing/2014/main" id="{BD47549F-599D-4EFF-8F75-0936FF81A708}"/>
              </a:ext>
            </a:extLst>
          </p:cNvPr>
          <p:cNvSpPr>
            <a:spLocks noChangeArrowheads="1"/>
          </p:cNvSpPr>
          <p:nvPr/>
        </p:nvSpPr>
        <p:spPr bwMode="ltGray">
          <a:xfrm>
            <a:off x="10127997" y="1316266"/>
            <a:ext cx="991625" cy="800165"/>
          </a:xfrm>
          <a:custGeom>
            <a:avLst/>
            <a:gdLst>
              <a:gd name="T0" fmla="*/ 3750 w 8406"/>
              <a:gd name="T1" fmla="*/ 750 h 6782"/>
              <a:gd name="T2" fmla="*/ 3750 w 8406"/>
              <a:gd name="T3" fmla="*/ 750 h 6782"/>
              <a:gd name="T4" fmla="*/ 2781 w 8406"/>
              <a:gd name="T5" fmla="*/ 1313 h 6782"/>
              <a:gd name="T6" fmla="*/ 2031 w 8406"/>
              <a:gd name="T7" fmla="*/ 1969 h 6782"/>
              <a:gd name="T8" fmla="*/ 1500 w 8406"/>
              <a:gd name="T9" fmla="*/ 2751 h 6782"/>
              <a:gd name="T10" fmla="*/ 1250 w 8406"/>
              <a:gd name="T11" fmla="*/ 3843 h 6782"/>
              <a:gd name="T12" fmla="*/ 1844 w 8406"/>
              <a:gd name="T13" fmla="*/ 3843 h 6782"/>
              <a:gd name="T14" fmla="*/ 3063 w 8406"/>
              <a:gd name="T15" fmla="*/ 4218 h 6782"/>
              <a:gd name="T16" fmla="*/ 3531 w 8406"/>
              <a:gd name="T17" fmla="*/ 5343 h 6782"/>
              <a:gd name="T18" fmla="*/ 3125 w 8406"/>
              <a:gd name="T19" fmla="*/ 6343 h 6782"/>
              <a:gd name="T20" fmla="*/ 2031 w 8406"/>
              <a:gd name="T21" fmla="*/ 6781 h 6782"/>
              <a:gd name="T22" fmla="*/ 469 w 8406"/>
              <a:gd name="T23" fmla="*/ 6093 h 6782"/>
              <a:gd name="T24" fmla="*/ 0 w 8406"/>
              <a:gd name="T25" fmla="*/ 4218 h 6782"/>
              <a:gd name="T26" fmla="*/ 375 w 8406"/>
              <a:gd name="T27" fmla="*/ 2719 h 6782"/>
              <a:gd name="T28" fmla="*/ 1219 w 8406"/>
              <a:gd name="T29" fmla="*/ 1532 h 6782"/>
              <a:gd name="T30" fmla="*/ 2313 w 8406"/>
              <a:gd name="T31" fmla="*/ 594 h 6782"/>
              <a:gd name="T32" fmla="*/ 3281 w 8406"/>
              <a:gd name="T33" fmla="*/ 0 h 6782"/>
              <a:gd name="T34" fmla="*/ 3750 w 8406"/>
              <a:gd name="T35" fmla="*/ 750 h 6782"/>
              <a:gd name="T36" fmla="*/ 8405 w 8406"/>
              <a:gd name="T37" fmla="*/ 750 h 6782"/>
              <a:gd name="T38" fmla="*/ 8405 w 8406"/>
              <a:gd name="T39" fmla="*/ 750 h 6782"/>
              <a:gd name="T40" fmla="*/ 7437 w 8406"/>
              <a:gd name="T41" fmla="*/ 1313 h 6782"/>
              <a:gd name="T42" fmla="*/ 6718 w 8406"/>
              <a:gd name="T43" fmla="*/ 1969 h 6782"/>
              <a:gd name="T44" fmla="*/ 6155 w 8406"/>
              <a:gd name="T45" fmla="*/ 2782 h 6782"/>
              <a:gd name="T46" fmla="*/ 5905 w 8406"/>
              <a:gd name="T47" fmla="*/ 3843 h 6782"/>
              <a:gd name="T48" fmla="*/ 6499 w 8406"/>
              <a:gd name="T49" fmla="*/ 3843 h 6782"/>
              <a:gd name="T50" fmla="*/ 7718 w 8406"/>
              <a:gd name="T51" fmla="*/ 4218 h 6782"/>
              <a:gd name="T52" fmla="*/ 8187 w 8406"/>
              <a:gd name="T53" fmla="*/ 5343 h 6782"/>
              <a:gd name="T54" fmla="*/ 7780 w 8406"/>
              <a:gd name="T55" fmla="*/ 6343 h 6782"/>
              <a:gd name="T56" fmla="*/ 6687 w 8406"/>
              <a:gd name="T57" fmla="*/ 6781 h 6782"/>
              <a:gd name="T58" fmla="*/ 5155 w 8406"/>
              <a:gd name="T59" fmla="*/ 6093 h 6782"/>
              <a:gd name="T60" fmla="*/ 4687 w 8406"/>
              <a:gd name="T61" fmla="*/ 4218 h 6782"/>
              <a:gd name="T62" fmla="*/ 5030 w 8406"/>
              <a:gd name="T63" fmla="*/ 2719 h 6782"/>
              <a:gd name="T64" fmla="*/ 5874 w 8406"/>
              <a:gd name="T65" fmla="*/ 1532 h 6782"/>
              <a:gd name="T66" fmla="*/ 6968 w 8406"/>
              <a:gd name="T67" fmla="*/ 594 h 6782"/>
              <a:gd name="T68" fmla="*/ 7968 w 8406"/>
              <a:gd name="T69" fmla="*/ 0 h 6782"/>
              <a:gd name="T70" fmla="*/ 8405 w 8406"/>
              <a:gd name="T71" fmla="*/ 750 h 6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06" h="6782">
                <a:moveTo>
                  <a:pt x="3750" y="750"/>
                </a:moveTo>
                <a:lnTo>
                  <a:pt x="3750" y="750"/>
                </a:lnTo>
                <a:cubicBezTo>
                  <a:pt x="3344" y="969"/>
                  <a:pt x="3031" y="1157"/>
                  <a:pt x="2781" y="1313"/>
                </a:cubicBezTo>
                <a:cubicBezTo>
                  <a:pt x="2531" y="1501"/>
                  <a:pt x="2281" y="1688"/>
                  <a:pt x="2031" y="1969"/>
                </a:cubicBezTo>
                <a:cubicBezTo>
                  <a:pt x="1813" y="2219"/>
                  <a:pt x="1625" y="2501"/>
                  <a:pt x="1500" y="2751"/>
                </a:cubicBezTo>
                <a:cubicBezTo>
                  <a:pt x="1375" y="3032"/>
                  <a:pt x="1281" y="3406"/>
                  <a:pt x="1250" y="3843"/>
                </a:cubicBezTo>
                <a:cubicBezTo>
                  <a:pt x="1844" y="3843"/>
                  <a:pt x="1844" y="3843"/>
                  <a:pt x="1844" y="3843"/>
                </a:cubicBezTo>
                <a:cubicBezTo>
                  <a:pt x="2375" y="3843"/>
                  <a:pt x="2781" y="3968"/>
                  <a:pt x="3063" y="4218"/>
                </a:cubicBezTo>
                <a:cubicBezTo>
                  <a:pt x="3375" y="4468"/>
                  <a:pt x="3531" y="4843"/>
                  <a:pt x="3531" y="5343"/>
                </a:cubicBezTo>
                <a:cubicBezTo>
                  <a:pt x="3531" y="5687"/>
                  <a:pt x="3375" y="6031"/>
                  <a:pt x="3125" y="6343"/>
                </a:cubicBezTo>
                <a:cubicBezTo>
                  <a:pt x="2844" y="6625"/>
                  <a:pt x="2500" y="6781"/>
                  <a:pt x="2031" y="6781"/>
                </a:cubicBezTo>
                <a:cubicBezTo>
                  <a:pt x="1313" y="6781"/>
                  <a:pt x="781" y="6562"/>
                  <a:pt x="469" y="6093"/>
                </a:cubicBezTo>
                <a:cubicBezTo>
                  <a:pt x="156" y="5593"/>
                  <a:pt x="0" y="4968"/>
                  <a:pt x="0" y="4218"/>
                </a:cubicBezTo>
                <a:cubicBezTo>
                  <a:pt x="0" y="3656"/>
                  <a:pt x="125" y="3157"/>
                  <a:pt x="375" y="2719"/>
                </a:cubicBezTo>
                <a:cubicBezTo>
                  <a:pt x="594" y="2282"/>
                  <a:pt x="875" y="1876"/>
                  <a:pt x="1219" y="1532"/>
                </a:cubicBezTo>
                <a:cubicBezTo>
                  <a:pt x="1563" y="1157"/>
                  <a:pt x="1938" y="844"/>
                  <a:pt x="2313" y="594"/>
                </a:cubicBezTo>
                <a:cubicBezTo>
                  <a:pt x="2719" y="344"/>
                  <a:pt x="3031" y="157"/>
                  <a:pt x="3281" y="0"/>
                </a:cubicBezTo>
                <a:lnTo>
                  <a:pt x="3750" y="750"/>
                </a:lnTo>
                <a:close/>
                <a:moveTo>
                  <a:pt x="8405" y="750"/>
                </a:moveTo>
                <a:lnTo>
                  <a:pt x="8405" y="750"/>
                </a:lnTo>
                <a:cubicBezTo>
                  <a:pt x="7999" y="969"/>
                  <a:pt x="7687" y="1157"/>
                  <a:pt x="7437" y="1313"/>
                </a:cubicBezTo>
                <a:cubicBezTo>
                  <a:pt x="7218" y="1501"/>
                  <a:pt x="6968" y="1688"/>
                  <a:pt x="6718" y="1969"/>
                </a:cubicBezTo>
                <a:cubicBezTo>
                  <a:pt x="6468" y="2219"/>
                  <a:pt x="6280" y="2501"/>
                  <a:pt x="6155" y="2782"/>
                </a:cubicBezTo>
                <a:cubicBezTo>
                  <a:pt x="6030" y="3032"/>
                  <a:pt x="5937" y="3406"/>
                  <a:pt x="5905" y="3843"/>
                </a:cubicBezTo>
                <a:cubicBezTo>
                  <a:pt x="6499" y="3843"/>
                  <a:pt x="6499" y="3843"/>
                  <a:pt x="6499" y="3843"/>
                </a:cubicBezTo>
                <a:cubicBezTo>
                  <a:pt x="7030" y="3843"/>
                  <a:pt x="7437" y="3968"/>
                  <a:pt x="7718" y="4218"/>
                </a:cubicBezTo>
                <a:cubicBezTo>
                  <a:pt x="8030" y="4468"/>
                  <a:pt x="8187" y="4843"/>
                  <a:pt x="8187" y="5343"/>
                </a:cubicBezTo>
                <a:cubicBezTo>
                  <a:pt x="8187" y="5687"/>
                  <a:pt x="8062" y="6031"/>
                  <a:pt x="7780" y="6343"/>
                </a:cubicBezTo>
                <a:cubicBezTo>
                  <a:pt x="7530" y="6625"/>
                  <a:pt x="7155" y="6781"/>
                  <a:pt x="6687" y="6781"/>
                </a:cubicBezTo>
                <a:cubicBezTo>
                  <a:pt x="5968" y="6781"/>
                  <a:pt x="5468" y="6562"/>
                  <a:pt x="5155" y="6093"/>
                </a:cubicBezTo>
                <a:cubicBezTo>
                  <a:pt x="4843" y="5593"/>
                  <a:pt x="4687" y="4968"/>
                  <a:pt x="4687" y="4218"/>
                </a:cubicBezTo>
                <a:cubicBezTo>
                  <a:pt x="4687" y="3656"/>
                  <a:pt x="4780" y="3157"/>
                  <a:pt x="5030" y="2719"/>
                </a:cubicBezTo>
                <a:cubicBezTo>
                  <a:pt x="5280" y="2282"/>
                  <a:pt x="5562" y="1876"/>
                  <a:pt x="5874" y="1532"/>
                </a:cubicBezTo>
                <a:cubicBezTo>
                  <a:pt x="6218" y="1157"/>
                  <a:pt x="6593" y="844"/>
                  <a:pt x="6968" y="594"/>
                </a:cubicBezTo>
                <a:cubicBezTo>
                  <a:pt x="7374" y="344"/>
                  <a:pt x="7687" y="157"/>
                  <a:pt x="7968" y="0"/>
                </a:cubicBezTo>
                <a:lnTo>
                  <a:pt x="8405" y="750"/>
                </a:lnTo>
                <a:close/>
              </a:path>
            </a:pathLst>
          </a:custGeom>
          <a:solidFill>
            <a:schemeClr val="accent3"/>
          </a:solidFill>
          <a:ln>
            <a:noFill/>
          </a:ln>
          <a:effectLst/>
        </p:spPr>
        <p:txBody>
          <a:bodyPr wrap="none" anchor="ctr"/>
          <a:lstStyle/>
          <a:p>
            <a:endParaRPr lang="en-US"/>
          </a:p>
        </p:txBody>
      </p:sp>
      <p:sp>
        <p:nvSpPr>
          <p:cNvPr id="13" name="Rectangle 12">
            <a:extLst>
              <a:ext uri="{FF2B5EF4-FFF2-40B4-BE49-F238E27FC236}">
                <a16:creationId xmlns:a16="http://schemas.microsoft.com/office/drawing/2014/main" id="{5DAFB224-DB1B-4CEE-864B-ADBD70D942B1}"/>
              </a:ext>
            </a:extLst>
          </p:cNvPr>
          <p:cNvSpPr/>
          <p:nvPr/>
        </p:nvSpPr>
        <p:spPr>
          <a:xfrm>
            <a:off x="876527" y="2270373"/>
            <a:ext cx="4572000" cy="3724096"/>
          </a:xfrm>
          <a:prstGeom prst="rect">
            <a:avLst/>
          </a:prstGeom>
          <a:noFill/>
        </p:spPr>
        <p:txBody>
          <a:bodyPr wrap="square" anchor="ctr">
            <a:spAutoFit/>
          </a:bodyPr>
          <a:lstStyle/>
          <a:p>
            <a:pPr algn="r">
              <a:spcBef>
                <a:spcPts val="1200"/>
              </a:spcBef>
              <a:spcAft>
                <a:spcPts val="1200"/>
              </a:spcAft>
            </a:pPr>
            <a:r>
              <a:rPr lang="en-US" dirty="0">
                <a:solidFill>
                  <a:schemeClr val="tx2"/>
                </a:solidFill>
                <a:ea typeface="Times New Roman" panose="02020603050405020304" pitchFamily="18" charset="0"/>
                <a:cs typeface="Garamond" panose="02020404030301010803" pitchFamily="18" charset="0"/>
              </a:rPr>
              <a:t>There’s been a ton of research done on particular student learning outcomes – </a:t>
            </a:r>
            <a:r>
              <a:rPr lang="en-US" dirty="0">
                <a:solidFill>
                  <a:schemeClr val="accent3"/>
                </a:solidFill>
                <a:ea typeface="Times New Roman" panose="02020603050405020304" pitchFamily="18" charset="0"/>
                <a:cs typeface="Garamond" panose="02020404030301010803" pitchFamily="18" charset="0"/>
              </a:rPr>
              <a:t>we know that students are doing as good or better </a:t>
            </a:r>
            <a:r>
              <a:rPr lang="en-US" dirty="0">
                <a:solidFill>
                  <a:schemeClr val="tx2"/>
                </a:solidFill>
                <a:ea typeface="Times New Roman" panose="02020603050405020304" pitchFamily="18" charset="0"/>
                <a:cs typeface="Garamond" panose="02020404030301010803" pitchFamily="18" charset="0"/>
              </a:rPr>
              <a:t>than [traditional books] using [OER]. We can put this one to bed, it’s robust.</a:t>
            </a:r>
            <a:br>
              <a:rPr lang="en-US" dirty="0">
                <a:solidFill>
                  <a:schemeClr val="tx2"/>
                </a:solidFill>
                <a:ea typeface="Times New Roman" panose="02020603050405020304" pitchFamily="18" charset="0"/>
                <a:cs typeface="Garamond" panose="02020404030301010803" pitchFamily="18" charset="0"/>
              </a:rPr>
            </a:br>
            <a:r>
              <a:rPr lang="en-US" dirty="0">
                <a:solidFill>
                  <a:schemeClr val="accent2"/>
                </a:solidFill>
                <a:ea typeface="Times New Roman" panose="02020603050405020304" pitchFamily="18" charset="0"/>
                <a:cs typeface="Garamond" panose="02020404030301010803" pitchFamily="18" charset="0"/>
              </a:rPr>
              <a:t>-Open textbooks-focused champion</a:t>
            </a:r>
          </a:p>
          <a:p>
            <a:pPr algn="r">
              <a:spcBef>
                <a:spcPts val="1200"/>
              </a:spcBef>
              <a:spcAft>
                <a:spcPts val="1200"/>
              </a:spcAft>
            </a:pPr>
            <a:r>
              <a:rPr lang="en-US" dirty="0">
                <a:solidFill>
                  <a:schemeClr val="tx2"/>
                </a:solidFill>
              </a:rPr>
              <a:t>We have enough good points, and not enough bad outliers, so </a:t>
            </a:r>
            <a:r>
              <a:rPr lang="en-US" dirty="0">
                <a:solidFill>
                  <a:schemeClr val="accent3"/>
                </a:solidFill>
              </a:rPr>
              <a:t>it’s good enough </a:t>
            </a:r>
            <a:r>
              <a:rPr lang="en-US" dirty="0">
                <a:solidFill>
                  <a:schemeClr val="tx2"/>
                </a:solidFill>
              </a:rPr>
              <a:t>for me. In policy work, people are… not engaging closely on research details. They also want to know OER is ‘good enough.’</a:t>
            </a:r>
            <a:br>
              <a:rPr lang="en-US" dirty="0">
                <a:solidFill>
                  <a:schemeClr val="tx2"/>
                </a:solidFill>
              </a:rPr>
            </a:br>
            <a:r>
              <a:rPr lang="en-US" dirty="0">
                <a:solidFill>
                  <a:schemeClr val="accent2"/>
                </a:solidFill>
              </a:rPr>
              <a:t>-OER policy advocate</a:t>
            </a:r>
            <a:endParaRPr lang="en-US" dirty="0">
              <a:solidFill>
                <a:schemeClr val="accent2"/>
              </a:solidFill>
              <a:ea typeface="Times New Roman" panose="02020603050405020304" pitchFamily="18" charset="0"/>
              <a:cs typeface="Garamond" panose="02020404030301010803" pitchFamily="18" charset="0"/>
            </a:endParaRPr>
          </a:p>
        </p:txBody>
      </p:sp>
      <p:sp>
        <p:nvSpPr>
          <p:cNvPr id="14" name="Freeform 105">
            <a:extLst>
              <a:ext uri="{FF2B5EF4-FFF2-40B4-BE49-F238E27FC236}">
                <a16:creationId xmlns:a16="http://schemas.microsoft.com/office/drawing/2014/main" id="{B61FFB21-9564-4199-B437-B7B003993080}"/>
              </a:ext>
            </a:extLst>
          </p:cNvPr>
          <p:cNvSpPr>
            <a:spLocks noChangeArrowheads="1"/>
          </p:cNvSpPr>
          <p:nvPr/>
        </p:nvSpPr>
        <p:spPr bwMode="ltGray">
          <a:xfrm>
            <a:off x="4456902" y="1316266"/>
            <a:ext cx="991625" cy="800165"/>
          </a:xfrm>
          <a:custGeom>
            <a:avLst/>
            <a:gdLst>
              <a:gd name="T0" fmla="*/ 3750 w 8406"/>
              <a:gd name="T1" fmla="*/ 750 h 6782"/>
              <a:gd name="T2" fmla="*/ 3750 w 8406"/>
              <a:gd name="T3" fmla="*/ 750 h 6782"/>
              <a:gd name="T4" fmla="*/ 2781 w 8406"/>
              <a:gd name="T5" fmla="*/ 1313 h 6782"/>
              <a:gd name="T6" fmla="*/ 2031 w 8406"/>
              <a:gd name="T7" fmla="*/ 1969 h 6782"/>
              <a:gd name="T8" fmla="*/ 1500 w 8406"/>
              <a:gd name="T9" fmla="*/ 2751 h 6782"/>
              <a:gd name="T10" fmla="*/ 1250 w 8406"/>
              <a:gd name="T11" fmla="*/ 3843 h 6782"/>
              <a:gd name="T12" fmla="*/ 1844 w 8406"/>
              <a:gd name="T13" fmla="*/ 3843 h 6782"/>
              <a:gd name="T14" fmla="*/ 3063 w 8406"/>
              <a:gd name="T15" fmla="*/ 4218 h 6782"/>
              <a:gd name="T16" fmla="*/ 3531 w 8406"/>
              <a:gd name="T17" fmla="*/ 5343 h 6782"/>
              <a:gd name="T18" fmla="*/ 3125 w 8406"/>
              <a:gd name="T19" fmla="*/ 6343 h 6782"/>
              <a:gd name="T20" fmla="*/ 2031 w 8406"/>
              <a:gd name="T21" fmla="*/ 6781 h 6782"/>
              <a:gd name="T22" fmla="*/ 469 w 8406"/>
              <a:gd name="T23" fmla="*/ 6093 h 6782"/>
              <a:gd name="T24" fmla="*/ 0 w 8406"/>
              <a:gd name="T25" fmla="*/ 4218 h 6782"/>
              <a:gd name="T26" fmla="*/ 375 w 8406"/>
              <a:gd name="T27" fmla="*/ 2719 h 6782"/>
              <a:gd name="T28" fmla="*/ 1219 w 8406"/>
              <a:gd name="T29" fmla="*/ 1532 h 6782"/>
              <a:gd name="T30" fmla="*/ 2313 w 8406"/>
              <a:gd name="T31" fmla="*/ 594 h 6782"/>
              <a:gd name="T32" fmla="*/ 3281 w 8406"/>
              <a:gd name="T33" fmla="*/ 0 h 6782"/>
              <a:gd name="T34" fmla="*/ 3750 w 8406"/>
              <a:gd name="T35" fmla="*/ 750 h 6782"/>
              <a:gd name="T36" fmla="*/ 8405 w 8406"/>
              <a:gd name="T37" fmla="*/ 750 h 6782"/>
              <a:gd name="T38" fmla="*/ 8405 w 8406"/>
              <a:gd name="T39" fmla="*/ 750 h 6782"/>
              <a:gd name="T40" fmla="*/ 7437 w 8406"/>
              <a:gd name="T41" fmla="*/ 1313 h 6782"/>
              <a:gd name="T42" fmla="*/ 6718 w 8406"/>
              <a:gd name="T43" fmla="*/ 1969 h 6782"/>
              <a:gd name="T44" fmla="*/ 6155 w 8406"/>
              <a:gd name="T45" fmla="*/ 2782 h 6782"/>
              <a:gd name="T46" fmla="*/ 5905 w 8406"/>
              <a:gd name="T47" fmla="*/ 3843 h 6782"/>
              <a:gd name="T48" fmla="*/ 6499 w 8406"/>
              <a:gd name="T49" fmla="*/ 3843 h 6782"/>
              <a:gd name="T50" fmla="*/ 7718 w 8406"/>
              <a:gd name="T51" fmla="*/ 4218 h 6782"/>
              <a:gd name="T52" fmla="*/ 8187 w 8406"/>
              <a:gd name="T53" fmla="*/ 5343 h 6782"/>
              <a:gd name="T54" fmla="*/ 7780 w 8406"/>
              <a:gd name="T55" fmla="*/ 6343 h 6782"/>
              <a:gd name="T56" fmla="*/ 6687 w 8406"/>
              <a:gd name="T57" fmla="*/ 6781 h 6782"/>
              <a:gd name="T58" fmla="*/ 5155 w 8406"/>
              <a:gd name="T59" fmla="*/ 6093 h 6782"/>
              <a:gd name="T60" fmla="*/ 4687 w 8406"/>
              <a:gd name="T61" fmla="*/ 4218 h 6782"/>
              <a:gd name="T62" fmla="*/ 5030 w 8406"/>
              <a:gd name="T63" fmla="*/ 2719 h 6782"/>
              <a:gd name="T64" fmla="*/ 5874 w 8406"/>
              <a:gd name="T65" fmla="*/ 1532 h 6782"/>
              <a:gd name="T66" fmla="*/ 6968 w 8406"/>
              <a:gd name="T67" fmla="*/ 594 h 6782"/>
              <a:gd name="T68" fmla="*/ 7968 w 8406"/>
              <a:gd name="T69" fmla="*/ 0 h 6782"/>
              <a:gd name="T70" fmla="*/ 8405 w 8406"/>
              <a:gd name="T71" fmla="*/ 750 h 6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06" h="6782">
                <a:moveTo>
                  <a:pt x="3750" y="750"/>
                </a:moveTo>
                <a:lnTo>
                  <a:pt x="3750" y="750"/>
                </a:lnTo>
                <a:cubicBezTo>
                  <a:pt x="3344" y="969"/>
                  <a:pt x="3031" y="1157"/>
                  <a:pt x="2781" y="1313"/>
                </a:cubicBezTo>
                <a:cubicBezTo>
                  <a:pt x="2531" y="1501"/>
                  <a:pt x="2281" y="1688"/>
                  <a:pt x="2031" y="1969"/>
                </a:cubicBezTo>
                <a:cubicBezTo>
                  <a:pt x="1813" y="2219"/>
                  <a:pt x="1625" y="2501"/>
                  <a:pt x="1500" y="2751"/>
                </a:cubicBezTo>
                <a:cubicBezTo>
                  <a:pt x="1375" y="3032"/>
                  <a:pt x="1281" y="3406"/>
                  <a:pt x="1250" y="3843"/>
                </a:cubicBezTo>
                <a:cubicBezTo>
                  <a:pt x="1844" y="3843"/>
                  <a:pt x="1844" y="3843"/>
                  <a:pt x="1844" y="3843"/>
                </a:cubicBezTo>
                <a:cubicBezTo>
                  <a:pt x="2375" y="3843"/>
                  <a:pt x="2781" y="3968"/>
                  <a:pt x="3063" y="4218"/>
                </a:cubicBezTo>
                <a:cubicBezTo>
                  <a:pt x="3375" y="4468"/>
                  <a:pt x="3531" y="4843"/>
                  <a:pt x="3531" y="5343"/>
                </a:cubicBezTo>
                <a:cubicBezTo>
                  <a:pt x="3531" y="5687"/>
                  <a:pt x="3375" y="6031"/>
                  <a:pt x="3125" y="6343"/>
                </a:cubicBezTo>
                <a:cubicBezTo>
                  <a:pt x="2844" y="6625"/>
                  <a:pt x="2500" y="6781"/>
                  <a:pt x="2031" y="6781"/>
                </a:cubicBezTo>
                <a:cubicBezTo>
                  <a:pt x="1313" y="6781"/>
                  <a:pt x="781" y="6562"/>
                  <a:pt x="469" y="6093"/>
                </a:cubicBezTo>
                <a:cubicBezTo>
                  <a:pt x="156" y="5593"/>
                  <a:pt x="0" y="4968"/>
                  <a:pt x="0" y="4218"/>
                </a:cubicBezTo>
                <a:cubicBezTo>
                  <a:pt x="0" y="3656"/>
                  <a:pt x="125" y="3157"/>
                  <a:pt x="375" y="2719"/>
                </a:cubicBezTo>
                <a:cubicBezTo>
                  <a:pt x="594" y="2282"/>
                  <a:pt x="875" y="1876"/>
                  <a:pt x="1219" y="1532"/>
                </a:cubicBezTo>
                <a:cubicBezTo>
                  <a:pt x="1563" y="1157"/>
                  <a:pt x="1938" y="844"/>
                  <a:pt x="2313" y="594"/>
                </a:cubicBezTo>
                <a:cubicBezTo>
                  <a:pt x="2719" y="344"/>
                  <a:pt x="3031" y="157"/>
                  <a:pt x="3281" y="0"/>
                </a:cubicBezTo>
                <a:lnTo>
                  <a:pt x="3750" y="750"/>
                </a:lnTo>
                <a:close/>
                <a:moveTo>
                  <a:pt x="8405" y="750"/>
                </a:moveTo>
                <a:lnTo>
                  <a:pt x="8405" y="750"/>
                </a:lnTo>
                <a:cubicBezTo>
                  <a:pt x="7999" y="969"/>
                  <a:pt x="7687" y="1157"/>
                  <a:pt x="7437" y="1313"/>
                </a:cubicBezTo>
                <a:cubicBezTo>
                  <a:pt x="7218" y="1501"/>
                  <a:pt x="6968" y="1688"/>
                  <a:pt x="6718" y="1969"/>
                </a:cubicBezTo>
                <a:cubicBezTo>
                  <a:pt x="6468" y="2219"/>
                  <a:pt x="6280" y="2501"/>
                  <a:pt x="6155" y="2782"/>
                </a:cubicBezTo>
                <a:cubicBezTo>
                  <a:pt x="6030" y="3032"/>
                  <a:pt x="5937" y="3406"/>
                  <a:pt x="5905" y="3843"/>
                </a:cubicBezTo>
                <a:cubicBezTo>
                  <a:pt x="6499" y="3843"/>
                  <a:pt x="6499" y="3843"/>
                  <a:pt x="6499" y="3843"/>
                </a:cubicBezTo>
                <a:cubicBezTo>
                  <a:pt x="7030" y="3843"/>
                  <a:pt x="7437" y="3968"/>
                  <a:pt x="7718" y="4218"/>
                </a:cubicBezTo>
                <a:cubicBezTo>
                  <a:pt x="8030" y="4468"/>
                  <a:pt x="8187" y="4843"/>
                  <a:pt x="8187" y="5343"/>
                </a:cubicBezTo>
                <a:cubicBezTo>
                  <a:pt x="8187" y="5687"/>
                  <a:pt x="8062" y="6031"/>
                  <a:pt x="7780" y="6343"/>
                </a:cubicBezTo>
                <a:cubicBezTo>
                  <a:pt x="7530" y="6625"/>
                  <a:pt x="7155" y="6781"/>
                  <a:pt x="6687" y="6781"/>
                </a:cubicBezTo>
                <a:cubicBezTo>
                  <a:pt x="5968" y="6781"/>
                  <a:pt x="5468" y="6562"/>
                  <a:pt x="5155" y="6093"/>
                </a:cubicBezTo>
                <a:cubicBezTo>
                  <a:pt x="4843" y="5593"/>
                  <a:pt x="4687" y="4968"/>
                  <a:pt x="4687" y="4218"/>
                </a:cubicBezTo>
                <a:cubicBezTo>
                  <a:pt x="4687" y="3656"/>
                  <a:pt x="4780" y="3157"/>
                  <a:pt x="5030" y="2719"/>
                </a:cubicBezTo>
                <a:cubicBezTo>
                  <a:pt x="5280" y="2282"/>
                  <a:pt x="5562" y="1876"/>
                  <a:pt x="5874" y="1532"/>
                </a:cubicBezTo>
                <a:cubicBezTo>
                  <a:pt x="6218" y="1157"/>
                  <a:pt x="6593" y="844"/>
                  <a:pt x="6968" y="594"/>
                </a:cubicBezTo>
                <a:cubicBezTo>
                  <a:pt x="7374" y="344"/>
                  <a:pt x="7687" y="157"/>
                  <a:pt x="7968" y="0"/>
                </a:cubicBezTo>
                <a:lnTo>
                  <a:pt x="8405" y="750"/>
                </a:lnTo>
                <a:close/>
              </a:path>
            </a:pathLst>
          </a:custGeom>
          <a:solidFill>
            <a:schemeClr val="accent3"/>
          </a:solidFill>
          <a:ln>
            <a:noFill/>
          </a:ln>
          <a:effectLst/>
        </p:spPr>
        <p:txBody>
          <a:bodyPr wrap="none" anchor="ctr"/>
          <a:lstStyle/>
          <a:p>
            <a:endParaRPr lang="en-US"/>
          </a:p>
        </p:txBody>
      </p:sp>
      <p:sp>
        <p:nvSpPr>
          <p:cNvPr id="15" name="Rectangle 14">
            <a:extLst>
              <a:ext uri="{FF2B5EF4-FFF2-40B4-BE49-F238E27FC236}">
                <a16:creationId xmlns:a16="http://schemas.microsoft.com/office/drawing/2014/main" id="{037AAB9E-908A-4456-8CCE-E634C84A2CB4}"/>
              </a:ext>
            </a:extLst>
          </p:cNvPr>
          <p:cNvSpPr/>
          <p:nvPr/>
        </p:nvSpPr>
        <p:spPr>
          <a:xfrm>
            <a:off x="1949272" y="1756816"/>
            <a:ext cx="2426510" cy="461665"/>
          </a:xfrm>
          <a:prstGeom prst="rect">
            <a:avLst/>
          </a:prstGeom>
          <a:noFill/>
        </p:spPr>
        <p:txBody>
          <a:bodyPr wrap="square" anchor="ctr">
            <a:spAutoFit/>
          </a:bodyPr>
          <a:lstStyle/>
          <a:p>
            <a:pPr algn="r">
              <a:spcBef>
                <a:spcPts val="1200"/>
              </a:spcBef>
              <a:spcAft>
                <a:spcPts val="1200"/>
              </a:spcAft>
            </a:pPr>
            <a:r>
              <a:rPr lang="en-US" sz="2400" b="1" dirty="0">
                <a:solidFill>
                  <a:schemeClr val="accent3"/>
                </a:solidFill>
                <a:ea typeface="Times New Roman" panose="02020603050405020304" pitchFamily="18" charset="0"/>
                <a:cs typeface="Garamond" panose="02020404030301010803" pitchFamily="18" charset="0"/>
              </a:rPr>
              <a:t>Strengths</a:t>
            </a:r>
          </a:p>
        </p:txBody>
      </p:sp>
      <p:sp>
        <p:nvSpPr>
          <p:cNvPr id="16" name="Rectangle 15">
            <a:extLst>
              <a:ext uri="{FF2B5EF4-FFF2-40B4-BE49-F238E27FC236}">
                <a16:creationId xmlns:a16="http://schemas.microsoft.com/office/drawing/2014/main" id="{4084D0EF-A7C9-40A0-8683-0EFDE1C9D0B0}"/>
              </a:ext>
            </a:extLst>
          </p:cNvPr>
          <p:cNvSpPr/>
          <p:nvPr/>
        </p:nvSpPr>
        <p:spPr>
          <a:xfrm>
            <a:off x="6908800" y="1756816"/>
            <a:ext cx="3138077" cy="461665"/>
          </a:xfrm>
          <a:prstGeom prst="rect">
            <a:avLst/>
          </a:prstGeom>
          <a:noFill/>
        </p:spPr>
        <p:txBody>
          <a:bodyPr wrap="square" anchor="ctr">
            <a:spAutoFit/>
          </a:bodyPr>
          <a:lstStyle/>
          <a:p>
            <a:pPr algn="r">
              <a:spcBef>
                <a:spcPts val="1200"/>
              </a:spcBef>
              <a:spcAft>
                <a:spcPts val="1200"/>
              </a:spcAft>
            </a:pPr>
            <a:r>
              <a:rPr lang="en-US" sz="2400" b="1" dirty="0">
                <a:solidFill>
                  <a:schemeClr val="accent3"/>
                </a:solidFill>
                <a:ea typeface="Times New Roman" panose="02020603050405020304" pitchFamily="18" charset="0"/>
                <a:cs typeface="Garamond" panose="02020404030301010803" pitchFamily="18" charset="0"/>
              </a:rPr>
              <a:t>Areas for development</a:t>
            </a:r>
          </a:p>
        </p:txBody>
      </p:sp>
    </p:spTree>
    <p:extLst>
      <p:ext uri="{BB962C8B-B14F-4D97-AF65-F5344CB8AC3E}">
        <p14:creationId xmlns:p14="http://schemas.microsoft.com/office/powerpoint/2010/main" val="73749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7B157DE-4D4C-498D-89DC-C52DF748DCDB}"/>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a:stretch>
            <a:fillRect/>
          </a:stretch>
        </p:blipFill>
        <p:spPr>
          <a:xfrm>
            <a:off x="587375" y="1836738"/>
            <a:ext cx="4114800" cy="4114800"/>
          </a:xfrm>
        </p:spPr>
      </p:pic>
      <p:sp>
        <p:nvSpPr>
          <p:cNvPr id="5" name="Title 4">
            <a:extLst>
              <a:ext uri="{FF2B5EF4-FFF2-40B4-BE49-F238E27FC236}">
                <a16:creationId xmlns:a16="http://schemas.microsoft.com/office/drawing/2014/main" id="{2DE76F4B-DFE7-4A29-89DC-B8833833EB18}"/>
              </a:ext>
            </a:extLst>
          </p:cNvPr>
          <p:cNvSpPr>
            <a:spLocks noGrp="1"/>
          </p:cNvSpPr>
          <p:nvPr>
            <p:ph type="title"/>
          </p:nvPr>
        </p:nvSpPr>
        <p:spPr/>
        <p:txBody>
          <a:bodyPr/>
          <a:lstStyle/>
          <a:p>
            <a:r>
              <a:rPr lang="en-US" dirty="0"/>
              <a:t>…but see opportunity to capitalize on stronger methodologies and rising areas of interest</a:t>
            </a:r>
          </a:p>
        </p:txBody>
      </p:sp>
      <p:sp>
        <p:nvSpPr>
          <p:cNvPr id="6" name="Text Placeholder 5">
            <a:extLst>
              <a:ext uri="{FF2B5EF4-FFF2-40B4-BE49-F238E27FC236}">
                <a16:creationId xmlns:a16="http://schemas.microsoft.com/office/drawing/2014/main" id="{B2892547-CAB8-4E83-9E26-5146FF66506F}"/>
              </a:ext>
            </a:extLst>
          </p:cNvPr>
          <p:cNvSpPr>
            <a:spLocks noGrp="1"/>
          </p:cNvSpPr>
          <p:nvPr>
            <p:ph type="body" sz="quarter" idx="13"/>
          </p:nvPr>
        </p:nvSpPr>
        <p:spPr>
          <a:xfrm>
            <a:off x="4702628" y="1836738"/>
            <a:ext cx="6761347" cy="4256757"/>
          </a:xfrm>
        </p:spPr>
        <p:txBody>
          <a:bodyPr/>
          <a:lstStyle/>
          <a:p>
            <a:pPr lvl="1"/>
            <a:r>
              <a:rPr lang="en-US" sz="2000" dirty="0">
                <a:solidFill>
                  <a:schemeClr val="accent3"/>
                </a:solidFill>
              </a:rPr>
              <a:t>There is limited generalizability to institutional scale </a:t>
            </a:r>
            <a:r>
              <a:rPr lang="en-US" sz="2000" dirty="0"/>
              <a:t>and beyond because research tends to be survey-based, and often does not clearly define OER or comparison materials</a:t>
            </a:r>
          </a:p>
          <a:p>
            <a:pPr lvl="1"/>
            <a:r>
              <a:rPr lang="en-US" sz="2000" dirty="0">
                <a:solidFill>
                  <a:schemeClr val="accent3"/>
                </a:solidFill>
              </a:rPr>
              <a:t>But there has been a positive shift in research rigor </a:t>
            </a:r>
            <a:r>
              <a:rPr lang="en-US" sz="2000" dirty="0"/>
              <a:t>in the last few years, especially with research related to open textbooks and a move to examine pedagogy more deeply</a:t>
            </a:r>
          </a:p>
          <a:p>
            <a:pPr lvl="1"/>
            <a:r>
              <a:rPr lang="en-US" sz="2000" dirty="0">
                <a:solidFill>
                  <a:schemeClr val="accent3"/>
                </a:solidFill>
              </a:rPr>
              <a:t>OER intersects with other fields </a:t>
            </a:r>
            <a:r>
              <a:rPr lang="en-US" sz="2000" dirty="0"/>
              <a:t>(MOOCs, digital pedagogy, open access, inclusive design, etc.), so researchers should examine indicators from other areas and consider shared research questions</a:t>
            </a:r>
          </a:p>
          <a:p>
            <a:pPr lvl="1"/>
            <a:r>
              <a:rPr lang="en-US" sz="2000" dirty="0">
                <a:solidFill>
                  <a:schemeClr val="accent3"/>
                </a:solidFill>
              </a:rPr>
              <a:t>Research from the global south has been historically less developed and merits effort to raise its profile </a:t>
            </a:r>
            <a:r>
              <a:rPr lang="en-US" sz="2000" dirty="0"/>
              <a:t>in the global north, but should take care to preserve focus on local questions</a:t>
            </a:r>
          </a:p>
        </p:txBody>
      </p:sp>
      <p:sp>
        <p:nvSpPr>
          <p:cNvPr id="8" name="TextBox 7">
            <a:extLst>
              <a:ext uri="{FF2B5EF4-FFF2-40B4-BE49-F238E27FC236}">
                <a16:creationId xmlns:a16="http://schemas.microsoft.com/office/drawing/2014/main" id="{4F0E2809-E885-49AB-897A-099D5C9E45E9}"/>
              </a:ext>
            </a:extLst>
          </p:cNvPr>
          <p:cNvSpPr txBox="1"/>
          <p:nvPr/>
        </p:nvSpPr>
        <p:spPr>
          <a:xfrm>
            <a:off x="101600" y="6368716"/>
            <a:ext cx="4495800" cy="430887"/>
          </a:xfrm>
          <a:prstGeom prst="rect">
            <a:avLst/>
          </a:prstGeom>
          <a:noFill/>
        </p:spPr>
        <p:txBody>
          <a:bodyPr wrap="square" lIns="0" tIns="0" rIns="0" bIns="0" rtlCol="0">
            <a:spAutoFit/>
          </a:bodyPr>
          <a:lstStyle/>
          <a:p>
            <a:pPr lvl="0">
              <a:defRPr/>
            </a:pPr>
            <a:r>
              <a:rPr lang="en-US" sz="1400" dirty="0"/>
              <a:t>Photo courtesy of Allison Shelley/The Verbatim Agency for </a:t>
            </a:r>
            <a:r>
              <a:rPr lang="en-US" sz="1400" dirty="0">
                <a:hlinkClick r:id="rId4"/>
              </a:rPr>
              <a:t>American Education: Images of Teachers and Students in Action</a:t>
            </a:r>
            <a:endParaRPr lang="en-US" sz="1400" dirty="0"/>
          </a:p>
        </p:txBody>
      </p:sp>
    </p:spTree>
    <p:extLst>
      <p:ext uri="{BB962C8B-B14F-4D97-AF65-F5344CB8AC3E}">
        <p14:creationId xmlns:p14="http://schemas.microsoft.com/office/powerpoint/2010/main" val="317116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pPr algn="l"/>
            <a:r>
              <a:rPr lang="en-US" dirty="0"/>
              <a:t>Hewlett context</a:t>
            </a:r>
          </a:p>
          <a:p>
            <a:pPr algn="l"/>
            <a:r>
              <a:rPr lang="en-US" dirty="0"/>
              <a:t>Research</a:t>
            </a:r>
          </a:p>
          <a:p>
            <a:pPr algn="l"/>
            <a:r>
              <a:rPr lang="en-US" dirty="0"/>
              <a:t>Funders</a:t>
            </a:r>
          </a:p>
          <a:p>
            <a:pPr algn="l"/>
            <a:r>
              <a:rPr lang="en-US" dirty="0"/>
              <a:t>Field</a:t>
            </a:r>
          </a:p>
          <a:p>
            <a:pPr algn="l"/>
            <a:r>
              <a:rPr lang="en-US" dirty="0"/>
              <a:t>Next steps</a:t>
            </a:r>
          </a:p>
        </p:txBody>
      </p:sp>
      <p:pic>
        <p:nvPicPr>
          <p:cNvPr id="1026" name="Picture 2" descr="Creative Commons License">
            <a:extLst>
              <a:ext uri="{FF2B5EF4-FFF2-40B4-BE49-F238E27FC236}">
                <a16:creationId xmlns:a16="http://schemas.microsoft.com/office/drawing/2014/main" id="{3BAD2420-A354-4BB1-830C-D87568BCC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6" y="6267048"/>
            <a:ext cx="1166812" cy="4110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906227E-432A-4663-A8F7-C23BFA562870}"/>
              </a:ext>
            </a:extLst>
          </p:cNvPr>
          <p:cNvSpPr txBox="1"/>
          <p:nvPr/>
        </p:nvSpPr>
        <p:spPr>
          <a:xfrm>
            <a:off x="1543051" y="6210956"/>
            <a:ext cx="6943725" cy="523220"/>
          </a:xfrm>
          <a:prstGeom prst="rect">
            <a:avLst/>
          </a:prstGeom>
          <a:noFill/>
        </p:spPr>
        <p:txBody>
          <a:bodyPr wrap="square" rtlCol="0">
            <a:spAutoFit/>
          </a:bodyPr>
          <a:lstStyle/>
          <a:p>
            <a:r>
              <a:rPr lang="en-US" sz="1400" dirty="0">
                <a:latin typeface="+mj-lt"/>
              </a:rPr>
              <a:t>© 2019, The William and Flora Hewlett Foundation. The text and graphics in this document are provided under a Creative </a:t>
            </a:r>
            <a:r>
              <a:rPr lang="en-US" sz="1400" dirty="0">
                <a:latin typeface="+mj-lt"/>
                <a:hlinkClick r:id="rId4"/>
              </a:rPr>
              <a:t>Commons Attribution 4.0 license</a:t>
            </a:r>
            <a:r>
              <a:rPr lang="en-US" sz="1400" dirty="0">
                <a:latin typeface="+mj-lt"/>
              </a:rPr>
              <a:t>, except where otherwise noted.</a:t>
            </a:r>
          </a:p>
        </p:txBody>
      </p:sp>
    </p:spTree>
    <p:extLst>
      <p:ext uri="{BB962C8B-B14F-4D97-AF65-F5344CB8AC3E}">
        <p14:creationId xmlns:p14="http://schemas.microsoft.com/office/powerpoint/2010/main" val="102601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990D3-4A1C-41CC-9575-B70D23A02603}"/>
              </a:ext>
            </a:extLst>
          </p:cNvPr>
          <p:cNvSpPr>
            <a:spLocks noGrp="1"/>
          </p:cNvSpPr>
          <p:nvPr>
            <p:ph type="title"/>
          </p:nvPr>
        </p:nvSpPr>
        <p:spPr/>
        <p:txBody>
          <a:bodyPr/>
          <a:lstStyle/>
          <a:p>
            <a:r>
              <a:rPr lang="en-US" dirty="0"/>
              <a:t>Different users consider different research influential</a:t>
            </a:r>
          </a:p>
        </p:txBody>
      </p:sp>
      <p:sp>
        <p:nvSpPr>
          <p:cNvPr id="8" name="TextBox 7">
            <a:extLst>
              <a:ext uri="{FF2B5EF4-FFF2-40B4-BE49-F238E27FC236}">
                <a16:creationId xmlns:a16="http://schemas.microsoft.com/office/drawing/2014/main" id="{26B6715F-9B38-45FD-A1E6-3A77EF1D13BE}"/>
              </a:ext>
            </a:extLst>
          </p:cNvPr>
          <p:cNvSpPr txBox="1"/>
          <p:nvPr/>
        </p:nvSpPr>
        <p:spPr>
          <a:xfrm>
            <a:off x="2054466" y="1788405"/>
            <a:ext cx="2649375" cy="707886"/>
          </a:xfrm>
          <a:prstGeom prst="rect">
            <a:avLst/>
          </a:prstGeom>
          <a:noFill/>
        </p:spPr>
        <p:txBody>
          <a:bodyPr wrap="square" rtlCol="0">
            <a:spAutoFit/>
          </a:bodyPr>
          <a:lstStyle/>
          <a:p>
            <a:r>
              <a:rPr lang="en-US" sz="2000" dirty="0">
                <a:solidFill>
                  <a:schemeClr val="accent3"/>
                </a:solidFill>
              </a:rPr>
              <a:t>Thought leaders and field conveners</a:t>
            </a:r>
          </a:p>
        </p:txBody>
      </p:sp>
      <p:pic>
        <p:nvPicPr>
          <p:cNvPr id="10" name="Picture 9">
            <a:extLst>
              <a:ext uri="{FF2B5EF4-FFF2-40B4-BE49-F238E27FC236}">
                <a16:creationId xmlns:a16="http://schemas.microsoft.com/office/drawing/2014/main" id="{B8F144C5-4ED2-4E79-8335-5F1888EEA5C6}"/>
              </a:ext>
            </a:extLst>
          </p:cNvPr>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048626" y="3269400"/>
            <a:ext cx="1005840" cy="1005840"/>
          </a:xfrm>
          <a:prstGeom prst="rect">
            <a:avLst/>
          </a:prstGeom>
        </p:spPr>
      </p:pic>
      <p:pic>
        <p:nvPicPr>
          <p:cNvPr id="14" name="Picture 13">
            <a:extLst>
              <a:ext uri="{FF2B5EF4-FFF2-40B4-BE49-F238E27FC236}">
                <a16:creationId xmlns:a16="http://schemas.microsoft.com/office/drawing/2014/main" id="{59DF2809-43CC-4C96-BE9B-96C18640BC71}"/>
              </a:ext>
            </a:extLst>
          </p:cNvPr>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059080" y="1649882"/>
            <a:ext cx="984932" cy="984932"/>
          </a:xfrm>
          <a:prstGeom prst="rect">
            <a:avLst/>
          </a:prstGeom>
        </p:spPr>
      </p:pic>
      <p:sp>
        <p:nvSpPr>
          <p:cNvPr id="17" name="TextBox 16">
            <a:extLst>
              <a:ext uri="{FF2B5EF4-FFF2-40B4-BE49-F238E27FC236}">
                <a16:creationId xmlns:a16="http://schemas.microsoft.com/office/drawing/2014/main" id="{AE5E5AAA-E290-4668-B4A9-E4C8BE94BC8B}"/>
              </a:ext>
            </a:extLst>
          </p:cNvPr>
          <p:cNvSpPr txBox="1"/>
          <p:nvPr/>
        </p:nvSpPr>
        <p:spPr>
          <a:xfrm>
            <a:off x="2054466" y="3418377"/>
            <a:ext cx="2162911" cy="707886"/>
          </a:xfrm>
          <a:prstGeom prst="rect">
            <a:avLst/>
          </a:prstGeom>
          <a:noFill/>
        </p:spPr>
        <p:txBody>
          <a:bodyPr wrap="square" rtlCol="0">
            <a:spAutoFit/>
          </a:bodyPr>
          <a:lstStyle/>
          <a:p>
            <a:r>
              <a:rPr lang="en-US" sz="2000" dirty="0">
                <a:solidFill>
                  <a:schemeClr val="accent3"/>
                </a:solidFill>
              </a:rPr>
              <a:t>Program implementers</a:t>
            </a:r>
          </a:p>
        </p:txBody>
      </p:sp>
      <p:sp>
        <p:nvSpPr>
          <p:cNvPr id="18" name="TextBox 17">
            <a:extLst>
              <a:ext uri="{FF2B5EF4-FFF2-40B4-BE49-F238E27FC236}">
                <a16:creationId xmlns:a16="http://schemas.microsoft.com/office/drawing/2014/main" id="{733DB8E9-8EB8-4AD3-B0EA-11ED2C394B59}"/>
              </a:ext>
            </a:extLst>
          </p:cNvPr>
          <p:cNvSpPr txBox="1"/>
          <p:nvPr/>
        </p:nvSpPr>
        <p:spPr>
          <a:xfrm>
            <a:off x="2054466" y="5237031"/>
            <a:ext cx="2162911" cy="400110"/>
          </a:xfrm>
          <a:prstGeom prst="rect">
            <a:avLst/>
          </a:prstGeom>
          <a:noFill/>
        </p:spPr>
        <p:txBody>
          <a:bodyPr wrap="square" rtlCol="0">
            <a:spAutoFit/>
          </a:bodyPr>
          <a:lstStyle/>
          <a:p>
            <a:r>
              <a:rPr lang="en-US" sz="2000" dirty="0">
                <a:solidFill>
                  <a:schemeClr val="accent3"/>
                </a:solidFill>
              </a:rPr>
              <a:t>Policy advocates</a:t>
            </a:r>
          </a:p>
        </p:txBody>
      </p:sp>
      <p:sp>
        <p:nvSpPr>
          <p:cNvPr id="19" name="Rectangle 18">
            <a:extLst>
              <a:ext uri="{FF2B5EF4-FFF2-40B4-BE49-F238E27FC236}">
                <a16:creationId xmlns:a16="http://schemas.microsoft.com/office/drawing/2014/main" id="{FFCEAD20-7BB4-4B57-9FDF-4A10759DAB40}"/>
              </a:ext>
            </a:extLst>
          </p:cNvPr>
          <p:cNvSpPr/>
          <p:nvPr/>
        </p:nvSpPr>
        <p:spPr>
          <a:xfrm>
            <a:off x="4625565" y="4698422"/>
            <a:ext cx="6907072" cy="1477328"/>
          </a:xfrm>
          <a:prstGeom prst="rect">
            <a:avLst/>
          </a:prstGeom>
        </p:spPr>
        <p:txBody>
          <a:bodyPr wrap="square">
            <a:spAutoFit/>
          </a:bodyPr>
          <a:lstStyle/>
          <a:p>
            <a:r>
              <a:rPr lang="en-US" dirty="0">
                <a:solidFill>
                  <a:schemeClr val="tx2"/>
                </a:solidFill>
                <a:latin typeface="Tw Cen MT" panose="020B0602020104020603" pitchFamily="34" charset="0"/>
                <a:ea typeface="Times New Roman" panose="02020603050405020304" pitchFamily="18" charset="0"/>
                <a:cs typeface="Garamond" panose="02020404030301010803" pitchFamily="18" charset="0"/>
              </a:rPr>
              <a:t>“Nobody ever asks me, ‘prove to me this improves learning.’ People ask me questions like, </a:t>
            </a:r>
            <a:r>
              <a:rPr lang="en-US" dirty="0">
                <a:solidFill>
                  <a:schemeClr val="accent3"/>
                </a:solidFill>
                <a:latin typeface="Tw Cen MT" panose="020B0602020104020603" pitchFamily="34" charset="0"/>
                <a:ea typeface="Times New Roman" panose="02020603050405020304" pitchFamily="18" charset="0"/>
                <a:cs typeface="Garamond" panose="02020404030301010803" pitchFamily="18" charset="0"/>
              </a:rPr>
              <a:t>‘Who else is doing this? How did they pay for that? How did they deal with distribution?’ </a:t>
            </a:r>
            <a:r>
              <a:rPr lang="en-US" dirty="0">
                <a:solidFill>
                  <a:schemeClr val="tx2"/>
                </a:solidFill>
                <a:latin typeface="Tw Cen MT" panose="020B0602020104020603" pitchFamily="34" charset="0"/>
                <a:ea typeface="Times New Roman" panose="02020603050405020304" pitchFamily="18" charset="0"/>
                <a:cs typeface="Garamond" panose="02020404030301010803" pitchFamily="18" charset="0"/>
              </a:rPr>
              <a:t>So for me, that’s the data that would be useful. It’s less research in the sense of experimental research, and more research in the sense of observational data gathering.”</a:t>
            </a:r>
            <a:endParaRPr lang="en-US" dirty="0">
              <a:solidFill>
                <a:schemeClr val="tx2"/>
              </a:solidFill>
              <a:latin typeface="Tw Cen MT" panose="020B0602020104020603" pitchFamily="34" charset="0"/>
            </a:endParaRPr>
          </a:p>
        </p:txBody>
      </p:sp>
      <p:sp>
        <p:nvSpPr>
          <p:cNvPr id="20" name="Rectangle 19">
            <a:extLst>
              <a:ext uri="{FF2B5EF4-FFF2-40B4-BE49-F238E27FC236}">
                <a16:creationId xmlns:a16="http://schemas.microsoft.com/office/drawing/2014/main" id="{AD40A547-0B1A-4DEE-84A4-EED0D8900817}"/>
              </a:ext>
            </a:extLst>
          </p:cNvPr>
          <p:cNvSpPr/>
          <p:nvPr/>
        </p:nvSpPr>
        <p:spPr>
          <a:xfrm>
            <a:off x="4625565" y="3172155"/>
            <a:ext cx="6907072" cy="1200329"/>
          </a:xfrm>
          <a:prstGeom prst="rect">
            <a:avLst/>
          </a:prstGeom>
        </p:spPr>
        <p:txBody>
          <a:bodyPr wrap="square">
            <a:spAutoFit/>
          </a:bodyPr>
          <a:lstStyle/>
          <a:p>
            <a:r>
              <a:rPr lang="en-US" dirty="0">
                <a:solidFill>
                  <a:schemeClr val="tx2"/>
                </a:solidFill>
                <a:latin typeface="Tw Cen MT" panose="020B0602020104020603" pitchFamily="34" charset="0"/>
              </a:rPr>
              <a:t>“People need info on how to work with OER. Case studies, yes, are very good. But </a:t>
            </a:r>
            <a:r>
              <a:rPr lang="en-US" dirty="0">
                <a:solidFill>
                  <a:schemeClr val="accent3"/>
                </a:solidFill>
                <a:latin typeface="Tw Cen MT" panose="020B0602020104020603" pitchFamily="34" charset="0"/>
              </a:rPr>
              <a:t>what we really need are just recommendations</a:t>
            </a:r>
            <a:r>
              <a:rPr lang="en-US" dirty="0">
                <a:solidFill>
                  <a:schemeClr val="tx2"/>
                </a:solidFill>
                <a:latin typeface="Tw Cen MT" panose="020B0602020104020603" pitchFamily="34" charset="0"/>
              </a:rPr>
              <a:t>. Nobody has much time when actually trying to do something. We’re not a university; we’re here to move forward and get things done.”</a:t>
            </a:r>
          </a:p>
        </p:txBody>
      </p:sp>
      <p:sp>
        <p:nvSpPr>
          <p:cNvPr id="21" name="Rectangle 20">
            <a:extLst>
              <a:ext uri="{FF2B5EF4-FFF2-40B4-BE49-F238E27FC236}">
                <a16:creationId xmlns:a16="http://schemas.microsoft.com/office/drawing/2014/main" id="{FB6CC6D2-6ECC-4C27-8B46-15AEABA0D039}"/>
              </a:ext>
            </a:extLst>
          </p:cNvPr>
          <p:cNvSpPr/>
          <p:nvPr/>
        </p:nvSpPr>
        <p:spPr>
          <a:xfrm>
            <a:off x="4625565" y="1403684"/>
            <a:ext cx="6907072" cy="1477328"/>
          </a:xfrm>
          <a:prstGeom prst="rect">
            <a:avLst/>
          </a:prstGeom>
        </p:spPr>
        <p:txBody>
          <a:bodyPr wrap="square">
            <a:spAutoFit/>
          </a:bodyPr>
          <a:lstStyle/>
          <a:p>
            <a:r>
              <a:rPr lang="en-US" dirty="0">
                <a:solidFill>
                  <a:schemeClr val="tx2"/>
                </a:solidFill>
                <a:latin typeface="Tw Cen MT" panose="020B0602020104020603" pitchFamily="34" charset="0"/>
              </a:rPr>
              <a:t>“I’m a fan of research that takes a “test and learn approach” where you look at what has happened in certain places, and say ‘if we were to do this in another place, then we would expect to get this result,’ and see if it turns out to be true. It </a:t>
            </a:r>
            <a:r>
              <a:rPr lang="en-US" dirty="0">
                <a:solidFill>
                  <a:schemeClr val="accent3"/>
                </a:solidFill>
                <a:latin typeface="Tw Cen MT" panose="020B0602020104020603" pitchFamily="34" charset="0"/>
              </a:rPr>
              <a:t>sets out what we should reasonably expect and look at next to try to move the field forward</a:t>
            </a:r>
            <a:r>
              <a:rPr lang="en-US" dirty="0">
                <a:solidFill>
                  <a:schemeClr val="tx2"/>
                </a:solidFill>
                <a:latin typeface="Tw Cen MT" panose="020B0602020104020603" pitchFamily="34" charset="0"/>
              </a:rPr>
              <a:t>.”</a:t>
            </a:r>
            <a:endParaRPr lang="en-US" i="1" dirty="0">
              <a:solidFill>
                <a:schemeClr val="tx2"/>
              </a:solidFill>
              <a:latin typeface="Tw Cen MT" panose="020B0602020104020603" pitchFamily="34" charset="0"/>
            </a:endParaRPr>
          </a:p>
        </p:txBody>
      </p:sp>
      <p:pic>
        <p:nvPicPr>
          <p:cNvPr id="23" name="Picture 22">
            <a:extLst>
              <a:ext uri="{FF2B5EF4-FFF2-40B4-BE49-F238E27FC236}">
                <a16:creationId xmlns:a16="http://schemas.microsoft.com/office/drawing/2014/main" id="{BB09FAFF-2324-4ECA-9D60-7B946D87EF68}"/>
              </a:ext>
            </a:extLst>
          </p:cNvPr>
          <p:cNvPicPr>
            <a:picLocks noChangeAspect="1"/>
          </p:cNvPicPr>
          <p:nvPr/>
        </p:nvPicPr>
        <p:blipFill>
          <a:blip r:embed="rId5"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059080" y="4944620"/>
            <a:ext cx="984932" cy="984932"/>
          </a:xfrm>
          <a:prstGeom prst="rect">
            <a:avLst/>
          </a:prstGeom>
        </p:spPr>
      </p:pic>
    </p:spTree>
    <p:extLst>
      <p:ext uri="{BB962C8B-B14F-4D97-AF65-F5344CB8AC3E}">
        <p14:creationId xmlns:p14="http://schemas.microsoft.com/office/powerpoint/2010/main" val="360925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 selection of articles from each region serve as a good starting point to BEGIN TO digest the research landscape</a:t>
            </a:r>
          </a:p>
        </p:txBody>
      </p:sp>
      <p:grpSp>
        <p:nvGrpSpPr>
          <p:cNvPr id="73" name="Group 72"/>
          <p:cNvGrpSpPr/>
          <p:nvPr/>
        </p:nvGrpSpPr>
        <p:grpSpPr bwMode="gray">
          <a:xfrm>
            <a:off x="1502415" y="1660939"/>
            <a:ext cx="8523555" cy="4214425"/>
            <a:chOff x="266700" y="1047750"/>
            <a:chExt cx="8148263" cy="4028864"/>
          </a:xfrm>
          <a:solidFill>
            <a:schemeClr val="bg1">
              <a:lumMod val="85000"/>
            </a:schemeClr>
          </a:solidFill>
        </p:grpSpPr>
        <p:sp>
          <p:nvSpPr>
            <p:cNvPr id="74" name="Freeform 190"/>
            <p:cNvSpPr>
              <a:spLocks/>
            </p:cNvSpPr>
            <p:nvPr/>
          </p:nvSpPr>
          <p:spPr bwMode="gray">
            <a:xfrm>
              <a:off x="4370539" y="4042520"/>
              <a:ext cx="287170" cy="285755"/>
            </a:xfrm>
            <a:custGeom>
              <a:avLst/>
              <a:gdLst/>
              <a:ahLst/>
              <a:cxnLst>
                <a:cxn ang="0">
                  <a:pos x="75" y="195"/>
                </a:cxn>
                <a:cxn ang="0">
                  <a:pos x="78" y="189"/>
                </a:cxn>
                <a:cxn ang="0">
                  <a:pos x="82" y="189"/>
                </a:cxn>
                <a:cxn ang="0">
                  <a:pos x="84" y="190"/>
                </a:cxn>
                <a:cxn ang="0">
                  <a:pos x="86" y="198"/>
                </a:cxn>
                <a:cxn ang="0">
                  <a:pos x="92" y="202"/>
                </a:cxn>
                <a:cxn ang="0">
                  <a:pos x="105" y="202"/>
                </a:cxn>
                <a:cxn ang="0">
                  <a:pos x="113" y="200"/>
                </a:cxn>
                <a:cxn ang="0">
                  <a:pos x="115" y="199"/>
                </a:cxn>
                <a:cxn ang="0">
                  <a:pos x="122" y="193"/>
                </a:cxn>
                <a:cxn ang="0">
                  <a:pos x="123" y="190"/>
                </a:cxn>
                <a:cxn ang="0">
                  <a:pos x="123" y="85"/>
                </a:cxn>
                <a:cxn ang="0">
                  <a:pos x="126" y="82"/>
                </a:cxn>
                <a:cxn ang="0">
                  <a:pos x="136" y="81"/>
                </a:cxn>
                <a:cxn ang="0">
                  <a:pos x="139" y="78"/>
                </a:cxn>
                <a:cxn ang="0">
                  <a:pos x="139" y="24"/>
                </a:cxn>
                <a:cxn ang="0">
                  <a:pos x="155" y="21"/>
                </a:cxn>
                <a:cxn ang="0">
                  <a:pos x="163" y="18"/>
                </a:cxn>
                <a:cxn ang="0">
                  <a:pos x="173" y="17"/>
                </a:cxn>
                <a:cxn ang="0">
                  <a:pos x="177" y="21"/>
                </a:cxn>
                <a:cxn ang="0">
                  <a:pos x="182" y="23"/>
                </a:cxn>
                <a:cxn ang="0">
                  <a:pos x="186" y="18"/>
                </a:cxn>
                <a:cxn ang="0">
                  <a:pos x="193" y="15"/>
                </a:cxn>
                <a:cxn ang="0">
                  <a:pos x="203" y="13"/>
                </a:cxn>
                <a:cxn ang="0">
                  <a:pos x="202" y="10"/>
                </a:cxn>
                <a:cxn ang="0">
                  <a:pos x="200" y="8"/>
                </a:cxn>
                <a:cxn ang="0">
                  <a:pos x="187" y="8"/>
                </a:cxn>
                <a:cxn ang="0">
                  <a:pos x="169" y="13"/>
                </a:cxn>
                <a:cxn ang="0">
                  <a:pos x="149" y="14"/>
                </a:cxn>
                <a:cxn ang="0">
                  <a:pos x="143" y="14"/>
                </a:cxn>
                <a:cxn ang="0">
                  <a:pos x="123" y="13"/>
                </a:cxn>
                <a:cxn ang="0">
                  <a:pos x="102" y="8"/>
                </a:cxn>
                <a:cxn ang="0">
                  <a:pos x="47" y="8"/>
                </a:cxn>
                <a:cxn ang="0">
                  <a:pos x="39" y="7"/>
                </a:cxn>
                <a:cxn ang="0">
                  <a:pos x="32" y="4"/>
                </a:cxn>
                <a:cxn ang="0">
                  <a:pos x="25" y="1"/>
                </a:cxn>
                <a:cxn ang="0">
                  <a:pos x="18" y="3"/>
                </a:cxn>
                <a:cxn ang="0">
                  <a:pos x="14" y="4"/>
                </a:cxn>
                <a:cxn ang="0">
                  <a:pos x="12" y="1"/>
                </a:cxn>
                <a:cxn ang="0">
                  <a:pos x="10" y="0"/>
                </a:cxn>
                <a:cxn ang="0">
                  <a:pos x="5" y="3"/>
                </a:cxn>
                <a:cxn ang="0">
                  <a:pos x="0" y="5"/>
                </a:cxn>
                <a:cxn ang="0">
                  <a:pos x="0" y="10"/>
                </a:cxn>
                <a:cxn ang="0">
                  <a:pos x="8" y="27"/>
                </a:cxn>
                <a:cxn ang="0">
                  <a:pos x="17" y="41"/>
                </a:cxn>
                <a:cxn ang="0">
                  <a:pos x="24" y="60"/>
                </a:cxn>
                <a:cxn ang="0">
                  <a:pos x="32" y="77"/>
                </a:cxn>
                <a:cxn ang="0">
                  <a:pos x="41" y="92"/>
                </a:cxn>
                <a:cxn ang="0">
                  <a:pos x="41" y="99"/>
                </a:cxn>
                <a:cxn ang="0">
                  <a:pos x="41" y="114"/>
                </a:cxn>
                <a:cxn ang="0">
                  <a:pos x="41" y="119"/>
                </a:cxn>
                <a:cxn ang="0">
                  <a:pos x="47" y="145"/>
                </a:cxn>
                <a:cxn ang="0">
                  <a:pos x="49" y="165"/>
                </a:cxn>
                <a:cxn ang="0">
                  <a:pos x="55" y="179"/>
                </a:cxn>
                <a:cxn ang="0">
                  <a:pos x="58" y="183"/>
                </a:cxn>
                <a:cxn ang="0">
                  <a:pos x="68" y="196"/>
                </a:cxn>
                <a:cxn ang="0">
                  <a:pos x="72" y="196"/>
                </a:cxn>
                <a:cxn ang="0">
                  <a:pos x="75" y="195"/>
                </a:cxn>
              </a:cxnLst>
              <a:rect l="0" t="0" r="r" b="b"/>
              <a:pathLst>
                <a:path w="203" h="202">
                  <a:moveTo>
                    <a:pt x="75" y="195"/>
                  </a:moveTo>
                  <a:lnTo>
                    <a:pt x="75" y="195"/>
                  </a:lnTo>
                  <a:lnTo>
                    <a:pt x="76" y="192"/>
                  </a:lnTo>
                  <a:lnTo>
                    <a:pt x="78" y="189"/>
                  </a:lnTo>
                  <a:lnTo>
                    <a:pt x="81" y="188"/>
                  </a:lnTo>
                  <a:lnTo>
                    <a:pt x="82" y="189"/>
                  </a:lnTo>
                  <a:lnTo>
                    <a:pt x="84" y="190"/>
                  </a:lnTo>
                  <a:lnTo>
                    <a:pt x="84" y="190"/>
                  </a:lnTo>
                  <a:lnTo>
                    <a:pt x="85" y="193"/>
                  </a:lnTo>
                  <a:lnTo>
                    <a:pt x="86" y="198"/>
                  </a:lnTo>
                  <a:lnTo>
                    <a:pt x="89" y="200"/>
                  </a:lnTo>
                  <a:lnTo>
                    <a:pt x="92" y="202"/>
                  </a:lnTo>
                  <a:lnTo>
                    <a:pt x="92" y="202"/>
                  </a:lnTo>
                  <a:lnTo>
                    <a:pt x="105" y="202"/>
                  </a:lnTo>
                  <a:lnTo>
                    <a:pt x="109" y="202"/>
                  </a:lnTo>
                  <a:lnTo>
                    <a:pt x="113" y="200"/>
                  </a:lnTo>
                  <a:lnTo>
                    <a:pt x="113" y="200"/>
                  </a:lnTo>
                  <a:lnTo>
                    <a:pt x="115" y="199"/>
                  </a:lnTo>
                  <a:lnTo>
                    <a:pt x="119" y="196"/>
                  </a:lnTo>
                  <a:lnTo>
                    <a:pt x="122" y="193"/>
                  </a:lnTo>
                  <a:lnTo>
                    <a:pt x="123" y="190"/>
                  </a:lnTo>
                  <a:lnTo>
                    <a:pt x="123" y="190"/>
                  </a:lnTo>
                  <a:lnTo>
                    <a:pt x="123" y="85"/>
                  </a:lnTo>
                  <a:lnTo>
                    <a:pt x="123" y="85"/>
                  </a:lnTo>
                  <a:lnTo>
                    <a:pt x="123" y="84"/>
                  </a:lnTo>
                  <a:lnTo>
                    <a:pt x="126" y="82"/>
                  </a:lnTo>
                  <a:lnTo>
                    <a:pt x="132" y="82"/>
                  </a:lnTo>
                  <a:lnTo>
                    <a:pt x="136" y="81"/>
                  </a:lnTo>
                  <a:lnTo>
                    <a:pt x="139" y="81"/>
                  </a:lnTo>
                  <a:lnTo>
                    <a:pt x="139" y="78"/>
                  </a:lnTo>
                  <a:lnTo>
                    <a:pt x="139" y="78"/>
                  </a:lnTo>
                  <a:lnTo>
                    <a:pt x="139" y="24"/>
                  </a:lnTo>
                  <a:lnTo>
                    <a:pt x="139" y="24"/>
                  </a:lnTo>
                  <a:lnTo>
                    <a:pt x="155" y="21"/>
                  </a:lnTo>
                  <a:lnTo>
                    <a:pt x="155" y="21"/>
                  </a:lnTo>
                  <a:lnTo>
                    <a:pt x="163" y="18"/>
                  </a:lnTo>
                  <a:lnTo>
                    <a:pt x="169" y="17"/>
                  </a:lnTo>
                  <a:lnTo>
                    <a:pt x="173" y="17"/>
                  </a:lnTo>
                  <a:lnTo>
                    <a:pt x="173" y="17"/>
                  </a:lnTo>
                  <a:lnTo>
                    <a:pt x="177" y="21"/>
                  </a:lnTo>
                  <a:lnTo>
                    <a:pt x="179" y="23"/>
                  </a:lnTo>
                  <a:lnTo>
                    <a:pt x="182" y="23"/>
                  </a:lnTo>
                  <a:lnTo>
                    <a:pt x="182" y="23"/>
                  </a:lnTo>
                  <a:lnTo>
                    <a:pt x="186" y="18"/>
                  </a:lnTo>
                  <a:lnTo>
                    <a:pt x="189" y="15"/>
                  </a:lnTo>
                  <a:lnTo>
                    <a:pt x="193" y="15"/>
                  </a:lnTo>
                  <a:lnTo>
                    <a:pt x="193" y="15"/>
                  </a:lnTo>
                  <a:lnTo>
                    <a:pt x="203" y="13"/>
                  </a:lnTo>
                  <a:lnTo>
                    <a:pt x="203" y="13"/>
                  </a:lnTo>
                  <a:lnTo>
                    <a:pt x="202" y="10"/>
                  </a:lnTo>
                  <a:lnTo>
                    <a:pt x="202" y="10"/>
                  </a:lnTo>
                  <a:lnTo>
                    <a:pt x="200" y="8"/>
                  </a:lnTo>
                  <a:lnTo>
                    <a:pt x="197" y="8"/>
                  </a:lnTo>
                  <a:lnTo>
                    <a:pt x="187" y="8"/>
                  </a:lnTo>
                  <a:lnTo>
                    <a:pt x="169" y="13"/>
                  </a:lnTo>
                  <a:lnTo>
                    <a:pt x="169" y="13"/>
                  </a:lnTo>
                  <a:lnTo>
                    <a:pt x="156" y="14"/>
                  </a:lnTo>
                  <a:lnTo>
                    <a:pt x="149" y="14"/>
                  </a:lnTo>
                  <a:lnTo>
                    <a:pt x="143" y="14"/>
                  </a:lnTo>
                  <a:lnTo>
                    <a:pt x="143" y="14"/>
                  </a:lnTo>
                  <a:lnTo>
                    <a:pt x="136" y="13"/>
                  </a:lnTo>
                  <a:lnTo>
                    <a:pt x="123" y="13"/>
                  </a:lnTo>
                  <a:lnTo>
                    <a:pt x="108" y="14"/>
                  </a:lnTo>
                  <a:lnTo>
                    <a:pt x="102" y="8"/>
                  </a:lnTo>
                  <a:lnTo>
                    <a:pt x="102" y="8"/>
                  </a:lnTo>
                  <a:lnTo>
                    <a:pt x="47" y="8"/>
                  </a:lnTo>
                  <a:lnTo>
                    <a:pt x="47" y="8"/>
                  </a:lnTo>
                  <a:lnTo>
                    <a:pt x="39" y="7"/>
                  </a:lnTo>
                  <a:lnTo>
                    <a:pt x="32" y="4"/>
                  </a:lnTo>
                  <a:lnTo>
                    <a:pt x="32" y="4"/>
                  </a:lnTo>
                  <a:lnTo>
                    <a:pt x="30" y="3"/>
                  </a:lnTo>
                  <a:lnTo>
                    <a:pt x="25" y="1"/>
                  </a:lnTo>
                  <a:lnTo>
                    <a:pt x="21" y="1"/>
                  </a:lnTo>
                  <a:lnTo>
                    <a:pt x="18" y="3"/>
                  </a:lnTo>
                  <a:lnTo>
                    <a:pt x="18" y="3"/>
                  </a:lnTo>
                  <a:lnTo>
                    <a:pt x="14" y="4"/>
                  </a:lnTo>
                  <a:lnTo>
                    <a:pt x="14" y="3"/>
                  </a:lnTo>
                  <a:lnTo>
                    <a:pt x="12" y="1"/>
                  </a:lnTo>
                  <a:lnTo>
                    <a:pt x="10" y="0"/>
                  </a:lnTo>
                  <a:lnTo>
                    <a:pt x="10" y="0"/>
                  </a:lnTo>
                  <a:lnTo>
                    <a:pt x="8" y="1"/>
                  </a:lnTo>
                  <a:lnTo>
                    <a:pt x="5" y="3"/>
                  </a:lnTo>
                  <a:lnTo>
                    <a:pt x="5" y="4"/>
                  </a:lnTo>
                  <a:lnTo>
                    <a:pt x="0" y="5"/>
                  </a:lnTo>
                  <a:lnTo>
                    <a:pt x="0" y="5"/>
                  </a:lnTo>
                  <a:lnTo>
                    <a:pt x="0" y="10"/>
                  </a:lnTo>
                  <a:lnTo>
                    <a:pt x="2" y="15"/>
                  </a:lnTo>
                  <a:lnTo>
                    <a:pt x="8" y="27"/>
                  </a:lnTo>
                  <a:lnTo>
                    <a:pt x="8" y="27"/>
                  </a:lnTo>
                  <a:lnTo>
                    <a:pt x="17" y="41"/>
                  </a:lnTo>
                  <a:lnTo>
                    <a:pt x="24" y="60"/>
                  </a:lnTo>
                  <a:lnTo>
                    <a:pt x="24" y="60"/>
                  </a:lnTo>
                  <a:lnTo>
                    <a:pt x="28" y="68"/>
                  </a:lnTo>
                  <a:lnTo>
                    <a:pt x="32" y="77"/>
                  </a:lnTo>
                  <a:lnTo>
                    <a:pt x="38" y="85"/>
                  </a:lnTo>
                  <a:lnTo>
                    <a:pt x="41" y="92"/>
                  </a:lnTo>
                  <a:lnTo>
                    <a:pt x="41" y="92"/>
                  </a:lnTo>
                  <a:lnTo>
                    <a:pt x="41" y="99"/>
                  </a:lnTo>
                  <a:lnTo>
                    <a:pt x="41" y="106"/>
                  </a:lnTo>
                  <a:lnTo>
                    <a:pt x="41" y="114"/>
                  </a:lnTo>
                  <a:lnTo>
                    <a:pt x="41" y="119"/>
                  </a:lnTo>
                  <a:lnTo>
                    <a:pt x="41" y="119"/>
                  </a:lnTo>
                  <a:lnTo>
                    <a:pt x="45" y="131"/>
                  </a:lnTo>
                  <a:lnTo>
                    <a:pt x="47" y="145"/>
                  </a:lnTo>
                  <a:lnTo>
                    <a:pt x="47" y="145"/>
                  </a:lnTo>
                  <a:lnTo>
                    <a:pt x="49" y="165"/>
                  </a:lnTo>
                  <a:lnTo>
                    <a:pt x="52" y="175"/>
                  </a:lnTo>
                  <a:lnTo>
                    <a:pt x="55" y="179"/>
                  </a:lnTo>
                  <a:lnTo>
                    <a:pt x="58" y="183"/>
                  </a:lnTo>
                  <a:lnTo>
                    <a:pt x="58" y="183"/>
                  </a:lnTo>
                  <a:lnTo>
                    <a:pt x="64" y="189"/>
                  </a:lnTo>
                  <a:lnTo>
                    <a:pt x="68" y="196"/>
                  </a:lnTo>
                  <a:lnTo>
                    <a:pt x="68" y="196"/>
                  </a:lnTo>
                  <a:lnTo>
                    <a:pt x="72" y="196"/>
                  </a:lnTo>
                  <a:lnTo>
                    <a:pt x="74" y="196"/>
                  </a:lnTo>
                  <a:lnTo>
                    <a:pt x="75" y="195"/>
                  </a:lnTo>
                  <a:lnTo>
                    <a:pt x="75" y="19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75" name="Freeform 191"/>
            <p:cNvSpPr>
              <a:spLocks/>
            </p:cNvSpPr>
            <p:nvPr/>
          </p:nvSpPr>
          <p:spPr bwMode="gray">
            <a:xfrm>
              <a:off x="4657708" y="4009983"/>
              <a:ext cx="179658" cy="158438"/>
            </a:xfrm>
            <a:custGeom>
              <a:avLst/>
              <a:gdLst/>
              <a:ahLst/>
              <a:cxnLst>
                <a:cxn ang="0">
                  <a:pos x="83" y="0"/>
                </a:cxn>
                <a:cxn ang="0">
                  <a:pos x="70" y="1"/>
                </a:cxn>
                <a:cxn ang="0">
                  <a:pos x="61" y="4"/>
                </a:cxn>
                <a:cxn ang="0">
                  <a:pos x="60" y="9"/>
                </a:cxn>
                <a:cxn ang="0">
                  <a:pos x="58" y="11"/>
                </a:cxn>
                <a:cxn ang="0">
                  <a:pos x="50" y="19"/>
                </a:cxn>
                <a:cxn ang="0">
                  <a:pos x="46" y="20"/>
                </a:cxn>
                <a:cxn ang="0">
                  <a:pos x="36" y="30"/>
                </a:cxn>
                <a:cxn ang="0">
                  <a:pos x="29" y="38"/>
                </a:cxn>
                <a:cxn ang="0">
                  <a:pos x="24" y="38"/>
                </a:cxn>
                <a:cxn ang="0">
                  <a:pos x="9" y="36"/>
                </a:cxn>
                <a:cxn ang="0">
                  <a:pos x="0" y="36"/>
                </a:cxn>
                <a:cxn ang="0">
                  <a:pos x="4" y="43"/>
                </a:cxn>
                <a:cxn ang="0">
                  <a:pos x="10" y="46"/>
                </a:cxn>
                <a:cxn ang="0">
                  <a:pos x="13" y="54"/>
                </a:cxn>
                <a:cxn ang="0">
                  <a:pos x="16" y="63"/>
                </a:cxn>
                <a:cxn ang="0">
                  <a:pos x="19" y="64"/>
                </a:cxn>
                <a:cxn ang="0">
                  <a:pos x="33" y="73"/>
                </a:cxn>
                <a:cxn ang="0">
                  <a:pos x="34" y="75"/>
                </a:cxn>
                <a:cxn ang="0">
                  <a:pos x="37" y="81"/>
                </a:cxn>
                <a:cxn ang="0">
                  <a:pos x="41" y="88"/>
                </a:cxn>
                <a:cxn ang="0">
                  <a:pos x="41" y="91"/>
                </a:cxn>
                <a:cxn ang="0">
                  <a:pos x="48" y="98"/>
                </a:cxn>
                <a:cxn ang="0">
                  <a:pos x="51" y="100"/>
                </a:cxn>
                <a:cxn ang="0">
                  <a:pos x="61" y="101"/>
                </a:cxn>
                <a:cxn ang="0">
                  <a:pos x="63" y="105"/>
                </a:cxn>
                <a:cxn ang="0">
                  <a:pos x="64" y="107"/>
                </a:cxn>
                <a:cxn ang="0">
                  <a:pos x="70" y="107"/>
                </a:cxn>
                <a:cxn ang="0">
                  <a:pos x="78" y="108"/>
                </a:cxn>
                <a:cxn ang="0">
                  <a:pos x="81" y="110"/>
                </a:cxn>
                <a:cxn ang="0">
                  <a:pos x="93" y="111"/>
                </a:cxn>
                <a:cxn ang="0">
                  <a:pos x="97" y="112"/>
                </a:cxn>
                <a:cxn ang="0">
                  <a:pos x="112" y="95"/>
                </a:cxn>
                <a:cxn ang="0">
                  <a:pos x="115" y="91"/>
                </a:cxn>
                <a:cxn ang="0">
                  <a:pos x="115" y="83"/>
                </a:cxn>
                <a:cxn ang="0">
                  <a:pos x="117" y="80"/>
                </a:cxn>
                <a:cxn ang="0">
                  <a:pos x="127" y="70"/>
                </a:cxn>
                <a:cxn ang="0">
                  <a:pos x="125" y="68"/>
                </a:cxn>
                <a:cxn ang="0">
                  <a:pos x="124" y="67"/>
                </a:cxn>
                <a:cxn ang="0">
                  <a:pos x="122" y="60"/>
                </a:cxn>
                <a:cxn ang="0">
                  <a:pos x="121" y="56"/>
                </a:cxn>
                <a:cxn ang="0">
                  <a:pos x="120" y="53"/>
                </a:cxn>
                <a:cxn ang="0">
                  <a:pos x="124" y="47"/>
                </a:cxn>
                <a:cxn ang="0">
                  <a:pos x="125" y="41"/>
                </a:cxn>
                <a:cxn ang="0">
                  <a:pos x="125" y="20"/>
                </a:cxn>
                <a:cxn ang="0">
                  <a:pos x="124" y="17"/>
                </a:cxn>
                <a:cxn ang="0">
                  <a:pos x="111" y="13"/>
                </a:cxn>
                <a:cxn ang="0">
                  <a:pos x="105" y="10"/>
                </a:cxn>
                <a:cxn ang="0">
                  <a:pos x="93" y="7"/>
                </a:cxn>
                <a:cxn ang="0">
                  <a:pos x="85" y="6"/>
                </a:cxn>
              </a:cxnLst>
              <a:rect l="0" t="0" r="r" b="b"/>
              <a:pathLst>
                <a:path w="127" h="112">
                  <a:moveTo>
                    <a:pt x="85" y="6"/>
                  </a:moveTo>
                  <a:lnTo>
                    <a:pt x="83" y="0"/>
                  </a:lnTo>
                  <a:lnTo>
                    <a:pt x="70" y="1"/>
                  </a:lnTo>
                  <a:lnTo>
                    <a:pt x="70" y="1"/>
                  </a:lnTo>
                  <a:lnTo>
                    <a:pt x="64" y="3"/>
                  </a:lnTo>
                  <a:lnTo>
                    <a:pt x="61" y="4"/>
                  </a:lnTo>
                  <a:lnTo>
                    <a:pt x="60" y="7"/>
                  </a:lnTo>
                  <a:lnTo>
                    <a:pt x="60" y="9"/>
                  </a:lnTo>
                  <a:lnTo>
                    <a:pt x="60" y="9"/>
                  </a:lnTo>
                  <a:lnTo>
                    <a:pt x="58" y="11"/>
                  </a:lnTo>
                  <a:lnTo>
                    <a:pt x="56" y="14"/>
                  </a:lnTo>
                  <a:lnTo>
                    <a:pt x="50" y="19"/>
                  </a:lnTo>
                  <a:lnTo>
                    <a:pt x="46" y="20"/>
                  </a:lnTo>
                  <a:lnTo>
                    <a:pt x="46" y="20"/>
                  </a:lnTo>
                  <a:lnTo>
                    <a:pt x="41" y="24"/>
                  </a:lnTo>
                  <a:lnTo>
                    <a:pt x="36" y="30"/>
                  </a:lnTo>
                  <a:lnTo>
                    <a:pt x="33" y="36"/>
                  </a:lnTo>
                  <a:lnTo>
                    <a:pt x="29" y="38"/>
                  </a:lnTo>
                  <a:lnTo>
                    <a:pt x="29" y="38"/>
                  </a:lnTo>
                  <a:lnTo>
                    <a:pt x="24" y="38"/>
                  </a:lnTo>
                  <a:lnTo>
                    <a:pt x="19" y="37"/>
                  </a:lnTo>
                  <a:lnTo>
                    <a:pt x="9" y="36"/>
                  </a:lnTo>
                  <a:lnTo>
                    <a:pt x="9" y="36"/>
                  </a:lnTo>
                  <a:lnTo>
                    <a:pt x="0" y="36"/>
                  </a:lnTo>
                  <a:lnTo>
                    <a:pt x="0" y="36"/>
                  </a:lnTo>
                  <a:lnTo>
                    <a:pt x="4" y="43"/>
                  </a:lnTo>
                  <a:lnTo>
                    <a:pt x="10" y="46"/>
                  </a:lnTo>
                  <a:lnTo>
                    <a:pt x="10" y="46"/>
                  </a:lnTo>
                  <a:lnTo>
                    <a:pt x="11" y="48"/>
                  </a:lnTo>
                  <a:lnTo>
                    <a:pt x="13" y="54"/>
                  </a:lnTo>
                  <a:lnTo>
                    <a:pt x="14" y="61"/>
                  </a:lnTo>
                  <a:lnTo>
                    <a:pt x="16" y="63"/>
                  </a:lnTo>
                  <a:lnTo>
                    <a:pt x="19" y="64"/>
                  </a:lnTo>
                  <a:lnTo>
                    <a:pt x="19" y="64"/>
                  </a:lnTo>
                  <a:lnTo>
                    <a:pt x="29" y="70"/>
                  </a:lnTo>
                  <a:lnTo>
                    <a:pt x="33" y="73"/>
                  </a:lnTo>
                  <a:lnTo>
                    <a:pt x="34" y="75"/>
                  </a:lnTo>
                  <a:lnTo>
                    <a:pt x="34" y="75"/>
                  </a:lnTo>
                  <a:lnTo>
                    <a:pt x="36" y="78"/>
                  </a:lnTo>
                  <a:lnTo>
                    <a:pt x="37" y="81"/>
                  </a:lnTo>
                  <a:lnTo>
                    <a:pt x="40" y="84"/>
                  </a:lnTo>
                  <a:lnTo>
                    <a:pt x="41" y="88"/>
                  </a:lnTo>
                  <a:lnTo>
                    <a:pt x="41" y="88"/>
                  </a:lnTo>
                  <a:lnTo>
                    <a:pt x="41" y="91"/>
                  </a:lnTo>
                  <a:lnTo>
                    <a:pt x="44" y="95"/>
                  </a:lnTo>
                  <a:lnTo>
                    <a:pt x="48" y="98"/>
                  </a:lnTo>
                  <a:lnTo>
                    <a:pt x="51" y="100"/>
                  </a:lnTo>
                  <a:lnTo>
                    <a:pt x="51" y="100"/>
                  </a:lnTo>
                  <a:lnTo>
                    <a:pt x="58" y="100"/>
                  </a:lnTo>
                  <a:lnTo>
                    <a:pt x="61" y="101"/>
                  </a:lnTo>
                  <a:lnTo>
                    <a:pt x="63" y="104"/>
                  </a:lnTo>
                  <a:lnTo>
                    <a:pt x="63" y="105"/>
                  </a:lnTo>
                  <a:lnTo>
                    <a:pt x="63" y="105"/>
                  </a:lnTo>
                  <a:lnTo>
                    <a:pt x="64" y="107"/>
                  </a:lnTo>
                  <a:lnTo>
                    <a:pt x="65" y="107"/>
                  </a:lnTo>
                  <a:lnTo>
                    <a:pt x="70" y="107"/>
                  </a:lnTo>
                  <a:lnTo>
                    <a:pt x="75" y="108"/>
                  </a:lnTo>
                  <a:lnTo>
                    <a:pt x="78" y="108"/>
                  </a:lnTo>
                  <a:lnTo>
                    <a:pt x="78" y="108"/>
                  </a:lnTo>
                  <a:lnTo>
                    <a:pt x="81" y="110"/>
                  </a:lnTo>
                  <a:lnTo>
                    <a:pt x="87" y="111"/>
                  </a:lnTo>
                  <a:lnTo>
                    <a:pt x="93" y="111"/>
                  </a:lnTo>
                  <a:lnTo>
                    <a:pt x="97" y="112"/>
                  </a:lnTo>
                  <a:lnTo>
                    <a:pt x="97" y="112"/>
                  </a:lnTo>
                  <a:lnTo>
                    <a:pt x="105" y="104"/>
                  </a:lnTo>
                  <a:lnTo>
                    <a:pt x="112" y="95"/>
                  </a:lnTo>
                  <a:lnTo>
                    <a:pt x="112" y="95"/>
                  </a:lnTo>
                  <a:lnTo>
                    <a:pt x="115" y="91"/>
                  </a:lnTo>
                  <a:lnTo>
                    <a:pt x="115" y="87"/>
                  </a:lnTo>
                  <a:lnTo>
                    <a:pt x="115" y="83"/>
                  </a:lnTo>
                  <a:lnTo>
                    <a:pt x="117" y="80"/>
                  </a:lnTo>
                  <a:lnTo>
                    <a:pt x="117" y="80"/>
                  </a:lnTo>
                  <a:lnTo>
                    <a:pt x="124" y="74"/>
                  </a:lnTo>
                  <a:lnTo>
                    <a:pt x="127" y="70"/>
                  </a:lnTo>
                  <a:lnTo>
                    <a:pt x="127" y="68"/>
                  </a:lnTo>
                  <a:lnTo>
                    <a:pt x="125" y="68"/>
                  </a:lnTo>
                  <a:lnTo>
                    <a:pt x="125" y="68"/>
                  </a:lnTo>
                  <a:lnTo>
                    <a:pt x="124" y="67"/>
                  </a:lnTo>
                  <a:lnTo>
                    <a:pt x="124" y="64"/>
                  </a:lnTo>
                  <a:lnTo>
                    <a:pt x="122" y="60"/>
                  </a:lnTo>
                  <a:lnTo>
                    <a:pt x="121" y="56"/>
                  </a:lnTo>
                  <a:lnTo>
                    <a:pt x="121" y="56"/>
                  </a:lnTo>
                  <a:lnTo>
                    <a:pt x="120" y="54"/>
                  </a:lnTo>
                  <a:lnTo>
                    <a:pt x="120" y="53"/>
                  </a:lnTo>
                  <a:lnTo>
                    <a:pt x="121" y="50"/>
                  </a:lnTo>
                  <a:lnTo>
                    <a:pt x="124" y="47"/>
                  </a:lnTo>
                  <a:lnTo>
                    <a:pt x="125" y="41"/>
                  </a:lnTo>
                  <a:lnTo>
                    <a:pt x="125" y="41"/>
                  </a:lnTo>
                  <a:lnTo>
                    <a:pt x="125" y="27"/>
                  </a:lnTo>
                  <a:lnTo>
                    <a:pt x="125" y="20"/>
                  </a:lnTo>
                  <a:lnTo>
                    <a:pt x="124" y="17"/>
                  </a:lnTo>
                  <a:lnTo>
                    <a:pt x="124" y="17"/>
                  </a:lnTo>
                  <a:lnTo>
                    <a:pt x="117" y="14"/>
                  </a:lnTo>
                  <a:lnTo>
                    <a:pt x="111" y="13"/>
                  </a:lnTo>
                  <a:lnTo>
                    <a:pt x="105" y="10"/>
                  </a:lnTo>
                  <a:lnTo>
                    <a:pt x="105" y="10"/>
                  </a:lnTo>
                  <a:lnTo>
                    <a:pt x="100" y="9"/>
                  </a:lnTo>
                  <a:lnTo>
                    <a:pt x="93" y="7"/>
                  </a:lnTo>
                  <a:lnTo>
                    <a:pt x="85" y="6"/>
                  </a:lnTo>
                  <a:lnTo>
                    <a:pt x="85" y="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76" name="Freeform 192"/>
            <p:cNvSpPr>
              <a:spLocks/>
            </p:cNvSpPr>
            <p:nvPr/>
          </p:nvSpPr>
          <p:spPr bwMode="gray">
            <a:xfrm>
              <a:off x="4544538" y="4060910"/>
              <a:ext cx="202292" cy="216439"/>
            </a:xfrm>
            <a:custGeom>
              <a:avLst/>
              <a:gdLst/>
              <a:ahLst/>
              <a:cxnLst>
                <a:cxn ang="0">
                  <a:pos x="131" y="64"/>
                </a:cxn>
                <a:cxn ang="0">
                  <a:pos x="124" y="59"/>
                </a:cxn>
                <a:cxn ang="0">
                  <a:pos x="121" y="52"/>
                </a:cxn>
                <a:cxn ang="0">
                  <a:pos x="120" y="48"/>
                </a:cxn>
                <a:cxn ang="0">
                  <a:pos x="116" y="42"/>
                </a:cxn>
                <a:cxn ang="0">
                  <a:pos x="114" y="39"/>
                </a:cxn>
                <a:cxn ang="0">
                  <a:pos x="109" y="34"/>
                </a:cxn>
                <a:cxn ang="0">
                  <a:pos x="99" y="28"/>
                </a:cxn>
                <a:cxn ang="0">
                  <a:pos x="94" y="25"/>
                </a:cxn>
                <a:cxn ang="0">
                  <a:pos x="91" y="12"/>
                </a:cxn>
                <a:cxn ang="0">
                  <a:pos x="90" y="10"/>
                </a:cxn>
                <a:cxn ang="0">
                  <a:pos x="80" y="0"/>
                </a:cxn>
                <a:cxn ang="0">
                  <a:pos x="70" y="2"/>
                </a:cxn>
                <a:cxn ang="0">
                  <a:pos x="66" y="2"/>
                </a:cxn>
                <a:cxn ang="0">
                  <a:pos x="59" y="10"/>
                </a:cxn>
                <a:cxn ang="0">
                  <a:pos x="56" y="10"/>
                </a:cxn>
                <a:cxn ang="0">
                  <a:pos x="50" y="4"/>
                </a:cxn>
                <a:cxn ang="0">
                  <a:pos x="46" y="4"/>
                </a:cxn>
                <a:cxn ang="0">
                  <a:pos x="32" y="8"/>
                </a:cxn>
                <a:cxn ang="0">
                  <a:pos x="16" y="11"/>
                </a:cxn>
                <a:cxn ang="0">
                  <a:pos x="16" y="65"/>
                </a:cxn>
                <a:cxn ang="0">
                  <a:pos x="16" y="68"/>
                </a:cxn>
                <a:cxn ang="0">
                  <a:pos x="9" y="69"/>
                </a:cxn>
                <a:cxn ang="0">
                  <a:pos x="0" y="71"/>
                </a:cxn>
                <a:cxn ang="0">
                  <a:pos x="0" y="72"/>
                </a:cxn>
                <a:cxn ang="0">
                  <a:pos x="0" y="119"/>
                </a:cxn>
                <a:cxn ang="0">
                  <a:pos x="8" y="123"/>
                </a:cxn>
                <a:cxn ang="0">
                  <a:pos x="12" y="133"/>
                </a:cxn>
                <a:cxn ang="0">
                  <a:pos x="13" y="142"/>
                </a:cxn>
                <a:cxn ang="0">
                  <a:pos x="12" y="143"/>
                </a:cxn>
                <a:cxn ang="0">
                  <a:pos x="10" y="145"/>
                </a:cxn>
                <a:cxn ang="0">
                  <a:pos x="10" y="146"/>
                </a:cxn>
                <a:cxn ang="0">
                  <a:pos x="10" y="152"/>
                </a:cxn>
                <a:cxn ang="0">
                  <a:pos x="13" y="153"/>
                </a:cxn>
                <a:cxn ang="0">
                  <a:pos x="26" y="153"/>
                </a:cxn>
                <a:cxn ang="0">
                  <a:pos x="29" y="152"/>
                </a:cxn>
                <a:cxn ang="0">
                  <a:pos x="42" y="139"/>
                </a:cxn>
                <a:cxn ang="0">
                  <a:pos x="43" y="135"/>
                </a:cxn>
                <a:cxn ang="0">
                  <a:pos x="46" y="128"/>
                </a:cxn>
                <a:cxn ang="0">
                  <a:pos x="49" y="125"/>
                </a:cxn>
                <a:cxn ang="0">
                  <a:pos x="54" y="126"/>
                </a:cxn>
                <a:cxn ang="0">
                  <a:pos x="63" y="132"/>
                </a:cxn>
                <a:cxn ang="0">
                  <a:pos x="73" y="133"/>
                </a:cxn>
                <a:cxn ang="0">
                  <a:pos x="80" y="132"/>
                </a:cxn>
                <a:cxn ang="0">
                  <a:pos x="87" y="129"/>
                </a:cxn>
                <a:cxn ang="0">
                  <a:pos x="89" y="126"/>
                </a:cxn>
                <a:cxn ang="0">
                  <a:pos x="91" y="115"/>
                </a:cxn>
                <a:cxn ang="0">
                  <a:pos x="94" y="113"/>
                </a:cxn>
                <a:cxn ang="0">
                  <a:pos x="104" y="111"/>
                </a:cxn>
                <a:cxn ang="0">
                  <a:pos x="109" y="103"/>
                </a:cxn>
                <a:cxn ang="0">
                  <a:pos x="109" y="101"/>
                </a:cxn>
                <a:cxn ang="0">
                  <a:pos x="113" y="93"/>
                </a:cxn>
                <a:cxn ang="0">
                  <a:pos x="116" y="93"/>
                </a:cxn>
                <a:cxn ang="0">
                  <a:pos x="123" y="91"/>
                </a:cxn>
                <a:cxn ang="0">
                  <a:pos x="128" y="84"/>
                </a:cxn>
                <a:cxn ang="0">
                  <a:pos x="130" y="81"/>
                </a:cxn>
                <a:cxn ang="0">
                  <a:pos x="136" y="79"/>
                </a:cxn>
                <a:cxn ang="0">
                  <a:pos x="138" y="78"/>
                </a:cxn>
                <a:cxn ang="0">
                  <a:pos x="143" y="69"/>
                </a:cxn>
                <a:cxn ang="0">
                  <a:pos x="143" y="69"/>
                </a:cxn>
                <a:cxn ang="0">
                  <a:pos x="141" y="65"/>
                </a:cxn>
                <a:cxn ang="0">
                  <a:pos x="131" y="64"/>
                </a:cxn>
              </a:cxnLst>
              <a:rect l="0" t="0" r="r" b="b"/>
              <a:pathLst>
                <a:path w="143" h="153">
                  <a:moveTo>
                    <a:pt x="131" y="64"/>
                  </a:moveTo>
                  <a:lnTo>
                    <a:pt x="131" y="64"/>
                  </a:lnTo>
                  <a:lnTo>
                    <a:pt x="128" y="62"/>
                  </a:lnTo>
                  <a:lnTo>
                    <a:pt x="124" y="59"/>
                  </a:lnTo>
                  <a:lnTo>
                    <a:pt x="121" y="55"/>
                  </a:lnTo>
                  <a:lnTo>
                    <a:pt x="121" y="52"/>
                  </a:lnTo>
                  <a:lnTo>
                    <a:pt x="121" y="52"/>
                  </a:lnTo>
                  <a:lnTo>
                    <a:pt x="120" y="48"/>
                  </a:lnTo>
                  <a:lnTo>
                    <a:pt x="117" y="45"/>
                  </a:lnTo>
                  <a:lnTo>
                    <a:pt x="116" y="42"/>
                  </a:lnTo>
                  <a:lnTo>
                    <a:pt x="114" y="39"/>
                  </a:lnTo>
                  <a:lnTo>
                    <a:pt x="114" y="39"/>
                  </a:lnTo>
                  <a:lnTo>
                    <a:pt x="113" y="37"/>
                  </a:lnTo>
                  <a:lnTo>
                    <a:pt x="109" y="34"/>
                  </a:lnTo>
                  <a:lnTo>
                    <a:pt x="99" y="28"/>
                  </a:lnTo>
                  <a:lnTo>
                    <a:pt x="99" y="28"/>
                  </a:lnTo>
                  <a:lnTo>
                    <a:pt x="96" y="27"/>
                  </a:lnTo>
                  <a:lnTo>
                    <a:pt x="94" y="25"/>
                  </a:lnTo>
                  <a:lnTo>
                    <a:pt x="93" y="18"/>
                  </a:lnTo>
                  <a:lnTo>
                    <a:pt x="91" y="12"/>
                  </a:lnTo>
                  <a:lnTo>
                    <a:pt x="90" y="10"/>
                  </a:lnTo>
                  <a:lnTo>
                    <a:pt x="90" y="10"/>
                  </a:lnTo>
                  <a:lnTo>
                    <a:pt x="84" y="7"/>
                  </a:lnTo>
                  <a:lnTo>
                    <a:pt x="80" y="0"/>
                  </a:lnTo>
                  <a:lnTo>
                    <a:pt x="80" y="0"/>
                  </a:lnTo>
                  <a:lnTo>
                    <a:pt x="70" y="2"/>
                  </a:lnTo>
                  <a:lnTo>
                    <a:pt x="70" y="2"/>
                  </a:lnTo>
                  <a:lnTo>
                    <a:pt x="66" y="2"/>
                  </a:lnTo>
                  <a:lnTo>
                    <a:pt x="63" y="5"/>
                  </a:lnTo>
                  <a:lnTo>
                    <a:pt x="59" y="10"/>
                  </a:lnTo>
                  <a:lnTo>
                    <a:pt x="59" y="10"/>
                  </a:lnTo>
                  <a:lnTo>
                    <a:pt x="56" y="10"/>
                  </a:lnTo>
                  <a:lnTo>
                    <a:pt x="54" y="8"/>
                  </a:lnTo>
                  <a:lnTo>
                    <a:pt x="50" y="4"/>
                  </a:lnTo>
                  <a:lnTo>
                    <a:pt x="50" y="4"/>
                  </a:lnTo>
                  <a:lnTo>
                    <a:pt x="46" y="4"/>
                  </a:lnTo>
                  <a:lnTo>
                    <a:pt x="40" y="5"/>
                  </a:lnTo>
                  <a:lnTo>
                    <a:pt x="32" y="8"/>
                  </a:lnTo>
                  <a:lnTo>
                    <a:pt x="32" y="8"/>
                  </a:lnTo>
                  <a:lnTo>
                    <a:pt x="16" y="11"/>
                  </a:lnTo>
                  <a:lnTo>
                    <a:pt x="16" y="11"/>
                  </a:lnTo>
                  <a:lnTo>
                    <a:pt x="16" y="65"/>
                  </a:lnTo>
                  <a:lnTo>
                    <a:pt x="16" y="65"/>
                  </a:lnTo>
                  <a:lnTo>
                    <a:pt x="16" y="68"/>
                  </a:lnTo>
                  <a:lnTo>
                    <a:pt x="13" y="68"/>
                  </a:lnTo>
                  <a:lnTo>
                    <a:pt x="9" y="69"/>
                  </a:lnTo>
                  <a:lnTo>
                    <a:pt x="3" y="69"/>
                  </a:lnTo>
                  <a:lnTo>
                    <a:pt x="0" y="71"/>
                  </a:lnTo>
                  <a:lnTo>
                    <a:pt x="0" y="72"/>
                  </a:lnTo>
                  <a:lnTo>
                    <a:pt x="0" y="72"/>
                  </a:lnTo>
                  <a:lnTo>
                    <a:pt x="0" y="119"/>
                  </a:lnTo>
                  <a:lnTo>
                    <a:pt x="0" y="119"/>
                  </a:lnTo>
                  <a:lnTo>
                    <a:pt x="5" y="121"/>
                  </a:lnTo>
                  <a:lnTo>
                    <a:pt x="8" y="123"/>
                  </a:lnTo>
                  <a:lnTo>
                    <a:pt x="8" y="123"/>
                  </a:lnTo>
                  <a:lnTo>
                    <a:pt x="12" y="133"/>
                  </a:lnTo>
                  <a:lnTo>
                    <a:pt x="13" y="139"/>
                  </a:lnTo>
                  <a:lnTo>
                    <a:pt x="13" y="142"/>
                  </a:lnTo>
                  <a:lnTo>
                    <a:pt x="13" y="142"/>
                  </a:lnTo>
                  <a:lnTo>
                    <a:pt x="12" y="143"/>
                  </a:lnTo>
                  <a:lnTo>
                    <a:pt x="10" y="143"/>
                  </a:lnTo>
                  <a:lnTo>
                    <a:pt x="10" y="145"/>
                  </a:lnTo>
                  <a:lnTo>
                    <a:pt x="10" y="146"/>
                  </a:lnTo>
                  <a:lnTo>
                    <a:pt x="10" y="146"/>
                  </a:lnTo>
                  <a:lnTo>
                    <a:pt x="9" y="150"/>
                  </a:lnTo>
                  <a:lnTo>
                    <a:pt x="10" y="152"/>
                  </a:lnTo>
                  <a:lnTo>
                    <a:pt x="13" y="153"/>
                  </a:lnTo>
                  <a:lnTo>
                    <a:pt x="13" y="153"/>
                  </a:lnTo>
                  <a:lnTo>
                    <a:pt x="22" y="153"/>
                  </a:lnTo>
                  <a:lnTo>
                    <a:pt x="26" y="153"/>
                  </a:lnTo>
                  <a:lnTo>
                    <a:pt x="29" y="152"/>
                  </a:lnTo>
                  <a:lnTo>
                    <a:pt x="29" y="152"/>
                  </a:lnTo>
                  <a:lnTo>
                    <a:pt x="37" y="143"/>
                  </a:lnTo>
                  <a:lnTo>
                    <a:pt x="42" y="139"/>
                  </a:lnTo>
                  <a:lnTo>
                    <a:pt x="43" y="135"/>
                  </a:lnTo>
                  <a:lnTo>
                    <a:pt x="43" y="135"/>
                  </a:lnTo>
                  <a:lnTo>
                    <a:pt x="44" y="132"/>
                  </a:lnTo>
                  <a:lnTo>
                    <a:pt x="46" y="128"/>
                  </a:lnTo>
                  <a:lnTo>
                    <a:pt x="47" y="126"/>
                  </a:lnTo>
                  <a:lnTo>
                    <a:pt x="49" y="125"/>
                  </a:lnTo>
                  <a:lnTo>
                    <a:pt x="52" y="125"/>
                  </a:lnTo>
                  <a:lnTo>
                    <a:pt x="54" y="126"/>
                  </a:lnTo>
                  <a:lnTo>
                    <a:pt x="54" y="126"/>
                  </a:lnTo>
                  <a:lnTo>
                    <a:pt x="63" y="132"/>
                  </a:lnTo>
                  <a:lnTo>
                    <a:pt x="67" y="132"/>
                  </a:lnTo>
                  <a:lnTo>
                    <a:pt x="73" y="133"/>
                  </a:lnTo>
                  <a:lnTo>
                    <a:pt x="73" y="133"/>
                  </a:lnTo>
                  <a:lnTo>
                    <a:pt x="80" y="132"/>
                  </a:lnTo>
                  <a:lnTo>
                    <a:pt x="84" y="132"/>
                  </a:lnTo>
                  <a:lnTo>
                    <a:pt x="87" y="129"/>
                  </a:lnTo>
                  <a:lnTo>
                    <a:pt x="89" y="126"/>
                  </a:lnTo>
                  <a:lnTo>
                    <a:pt x="89" y="126"/>
                  </a:lnTo>
                  <a:lnTo>
                    <a:pt x="90" y="118"/>
                  </a:lnTo>
                  <a:lnTo>
                    <a:pt x="91" y="115"/>
                  </a:lnTo>
                  <a:lnTo>
                    <a:pt x="94" y="113"/>
                  </a:lnTo>
                  <a:lnTo>
                    <a:pt x="94" y="113"/>
                  </a:lnTo>
                  <a:lnTo>
                    <a:pt x="100" y="113"/>
                  </a:lnTo>
                  <a:lnTo>
                    <a:pt x="104" y="111"/>
                  </a:lnTo>
                  <a:lnTo>
                    <a:pt x="107" y="108"/>
                  </a:lnTo>
                  <a:lnTo>
                    <a:pt x="109" y="103"/>
                  </a:lnTo>
                  <a:lnTo>
                    <a:pt x="109" y="103"/>
                  </a:lnTo>
                  <a:lnTo>
                    <a:pt x="109" y="101"/>
                  </a:lnTo>
                  <a:lnTo>
                    <a:pt x="110" y="96"/>
                  </a:lnTo>
                  <a:lnTo>
                    <a:pt x="113" y="93"/>
                  </a:lnTo>
                  <a:lnTo>
                    <a:pt x="116" y="93"/>
                  </a:lnTo>
                  <a:lnTo>
                    <a:pt x="116" y="93"/>
                  </a:lnTo>
                  <a:lnTo>
                    <a:pt x="118" y="92"/>
                  </a:lnTo>
                  <a:lnTo>
                    <a:pt x="123" y="91"/>
                  </a:lnTo>
                  <a:lnTo>
                    <a:pt x="126" y="86"/>
                  </a:lnTo>
                  <a:lnTo>
                    <a:pt x="128" y="84"/>
                  </a:lnTo>
                  <a:lnTo>
                    <a:pt x="128" y="84"/>
                  </a:lnTo>
                  <a:lnTo>
                    <a:pt x="130" y="81"/>
                  </a:lnTo>
                  <a:lnTo>
                    <a:pt x="133" y="79"/>
                  </a:lnTo>
                  <a:lnTo>
                    <a:pt x="136" y="79"/>
                  </a:lnTo>
                  <a:lnTo>
                    <a:pt x="138" y="78"/>
                  </a:lnTo>
                  <a:lnTo>
                    <a:pt x="138" y="78"/>
                  </a:lnTo>
                  <a:lnTo>
                    <a:pt x="143" y="69"/>
                  </a:lnTo>
                  <a:lnTo>
                    <a:pt x="143" y="69"/>
                  </a:lnTo>
                  <a:lnTo>
                    <a:pt x="143" y="69"/>
                  </a:lnTo>
                  <a:lnTo>
                    <a:pt x="143" y="69"/>
                  </a:lnTo>
                  <a:lnTo>
                    <a:pt x="143" y="68"/>
                  </a:lnTo>
                  <a:lnTo>
                    <a:pt x="141" y="65"/>
                  </a:lnTo>
                  <a:lnTo>
                    <a:pt x="138" y="64"/>
                  </a:lnTo>
                  <a:lnTo>
                    <a:pt x="131" y="64"/>
                  </a:lnTo>
                  <a:lnTo>
                    <a:pt x="131" y="6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77" name="Freeform 193"/>
            <p:cNvSpPr>
              <a:spLocks/>
            </p:cNvSpPr>
            <p:nvPr/>
          </p:nvSpPr>
          <p:spPr bwMode="gray">
            <a:xfrm>
              <a:off x="4782195" y="4249056"/>
              <a:ext cx="31122" cy="38195"/>
            </a:xfrm>
            <a:custGeom>
              <a:avLst/>
              <a:gdLst/>
              <a:ahLst/>
              <a:cxnLst>
                <a:cxn ang="0">
                  <a:pos x="12" y="0"/>
                </a:cxn>
                <a:cxn ang="0">
                  <a:pos x="12" y="0"/>
                </a:cxn>
                <a:cxn ang="0">
                  <a:pos x="9" y="3"/>
                </a:cxn>
                <a:cxn ang="0">
                  <a:pos x="5" y="6"/>
                </a:cxn>
                <a:cxn ang="0">
                  <a:pos x="0" y="13"/>
                </a:cxn>
                <a:cxn ang="0">
                  <a:pos x="0" y="13"/>
                </a:cxn>
                <a:cxn ang="0">
                  <a:pos x="3" y="20"/>
                </a:cxn>
                <a:cxn ang="0">
                  <a:pos x="7" y="26"/>
                </a:cxn>
                <a:cxn ang="0">
                  <a:pos x="10" y="27"/>
                </a:cxn>
                <a:cxn ang="0">
                  <a:pos x="10" y="27"/>
                </a:cxn>
                <a:cxn ang="0">
                  <a:pos x="17" y="27"/>
                </a:cxn>
                <a:cxn ang="0">
                  <a:pos x="19" y="26"/>
                </a:cxn>
                <a:cxn ang="0">
                  <a:pos x="20" y="23"/>
                </a:cxn>
                <a:cxn ang="0">
                  <a:pos x="20" y="23"/>
                </a:cxn>
                <a:cxn ang="0">
                  <a:pos x="20" y="22"/>
                </a:cxn>
                <a:cxn ang="0">
                  <a:pos x="22" y="19"/>
                </a:cxn>
                <a:cxn ang="0">
                  <a:pos x="22" y="19"/>
                </a:cxn>
                <a:cxn ang="0">
                  <a:pos x="20" y="6"/>
                </a:cxn>
                <a:cxn ang="0">
                  <a:pos x="20" y="6"/>
                </a:cxn>
                <a:cxn ang="0">
                  <a:pos x="16" y="3"/>
                </a:cxn>
                <a:cxn ang="0">
                  <a:pos x="12" y="0"/>
                </a:cxn>
                <a:cxn ang="0">
                  <a:pos x="12" y="0"/>
                </a:cxn>
              </a:cxnLst>
              <a:rect l="0" t="0" r="r" b="b"/>
              <a:pathLst>
                <a:path w="22" h="27">
                  <a:moveTo>
                    <a:pt x="12" y="0"/>
                  </a:moveTo>
                  <a:lnTo>
                    <a:pt x="12" y="0"/>
                  </a:lnTo>
                  <a:lnTo>
                    <a:pt x="9" y="3"/>
                  </a:lnTo>
                  <a:lnTo>
                    <a:pt x="5" y="6"/>
                  </a:lnTo>
                  <a:lnTo>
                    <a:pt x="0" y="13"/>
                  </a:lnTo>
                  <a:lnTo>
                    <a:pt x="0" y="13"/>
                  </a:lnTo>
                  <a:lnTo>
                    <a:pt x="3" y="20"/>
                  </a:lnTo>
                  <a:lnTo>
                    <a:pt x="7" y="26"/>
                  </a:lnTo>
                  <a:lnTo>
                    <a:pt x="10" y="27"/>
                  </a:lnTo>
                  <a:lnTo>
                    <a:pt x="10" y="27"/>
                  </a:lnTo>
                  <a:lnTo>
                    <a:pt x="17" y="27"/>
                  </a:lnTo>
                  <a:lnTo>
                    <a:pt x="19" y="26"/>
                  </a:lnTo>
                  <a:lnTo>
                    <a:pt x="20" y="23"/>
                  </a:lnTo>
                  <a:lnTo>
                    <a:pt x="20" y="23"/>
                  </a:lnTo>
                  <a:lnTo>
                    <a:pt x="20" y="22"/>
                  </a:lnTo>
                  <a:lnTo>
                    <a:pt x="22" y="19"/>
                  </a:lnTo>
                  <a:lnTo>
                    <a:pt x="22" y="19"/>
                  </a:lnTo>
                  <a:lnTo>
                    <a:pt x="20" y="6"/>
                  </a:lnTo>
                  <a:lnTo>
                    <a:pt x="20" y="6"/>
                  </a:lnTo>
                  <a:lnTo>
                    <a:pt x="16" y="3"/>
                  </a:lnTo>
                  <a:lnTo>
                    <a:pt x="12" y="0"/>
                  </a:lnTo>
                  <a:lnTo>
                    <a:pt x="12"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78" name="Freeform 194"/>
            <p:cNvSpPr>
              <a:spLocks/>
            </p:cNvSpPr>
            <p:nvPr/>
          </p:nvSpPr>
          <p:spPr bwMode="gray">
            <a:xfrm>
              <a:off x="4701562" y="4318372"/>
              <a:ext cx="50927" cy="52342"/>
            </a:xfrm>
            <a:custGeom>
              <a:avLst/>
              <a:gdLst/>
              <a:ahLst/>
              <a:cxnLst>
                <a:cxn ang="0">
                  <a:pos x="26" y="1"/>
                </a:cxn>
                <a:cxn ang="0">
                  <a:pos x="26" y="1"/>
                </a:cxn>
                <a:cxn ang="0">
                  <a:pos x="25" y="1"/>
                </a:cxn>
                <a:cxn ang="0">
                  <a:pos x="22" y="0"/>
                </a:cxn>
                <a:cxn ang="0">
                  <a:pos x="17" y="3"/>
                </a:cxn>
                <a:cxn ang="0">
                  <a:pos x="12" y="5"/>
                </a:cxn>
                <a:cxn ang="0">
                  <a:pos x="9" y="8"/>
                </a:cxn>
                <a:cxn ang="0">
                  <a:pos x="9" y="8"/>
                </a:cxn>
                <a:cxn ang="0">
                  <a:pos x="0" y="22"/>
                </a:cxn>
                <a:cxn ang="0">
                  <a:pos x="9" y="35"/>
                </a:cxn>
                <a:cxn ang="0">
                  <a:pos x="16" y="37"/>
                </a:cxn>
                <a:cxn ang="0">
                  <a:pos x="16" y="37"/>
                </a:cxn>
                <a:cxn ang="0">
                  <a:pos x="20" y="28"/>
                </a:cxn>
                <a:cxn ang="0">
                  <a:pos x="20" y="28"/>
                </a:cxn>
                <a:cxn ang="0">
                  <a:pos x="22" y="27"/>
                </a:cxn>
                <a:cxn ang="0">
                  <a:pos x="26" y="27"/>
                </a:cxn>
                <a:cxn ang="0">
                  <a:pos x="29" y="27"/>
                </a:cxn>
                <a:cxn ang="0">
                  <a:pos x="30" y="27"/>
                </a:cxn>
                <a:cxn ang="0">
                  <a:pos x="30" y="25"/>
                </a:cxn>
                <a:cxn ang="0">
                  <a:pos x="30" y="25"/>
                </a:cxn>
                <a:cxn ang="0">
                  <a:pos x="30" y="22"/>
                </a:cxn>
                <a:cxn ang="0">
                  <a:pos x="33" y="20"/>
                </a:cxn>
                <a:cxn ang="0">
                  <a:pos x="34" y="17"/>
                </a:cxn>
                <a:cxn ang="0">
                  <a:pos x="36" y="14"/>
                </a:cxn>
                <a:cxn ang="0">
                  <a:pos x="36" y="14"/>
                </a:cxn>
                <a:cxn ang="0">
                  <a:pos x="34" y="11"/>
                </a:cxn>
                <a:cxn ang="0">
                  <a:pos x="32" y="8"/>
                </a:cxn>
                <a:cxn ang="0">
                  <a:pos x="27" y="4"/>
                </a:cxn>
                <a:cxn ang="0">
                  <a:pos x="26" y="1"/>
                </a:cxn>
                <a:cxn ang="0">
                  <a:pos x="26" y="1"/>
                </a:cxn>
              </a:cxnLst>
              <a:rect l="0" t="0" r="r" b="b"/>
              <a:pathLst>
                <a:path w="36" h="37">
                  <a:moveTo>
                    <a:pt x="26" y="1"/>
                  </a:moveTo>
                  <a:lnTo>
                    <a:pt x="26" y="1"/>
                  </a:lnTo>
                  <a:lnTo>
                    <a:pt x="25" y="1"/>
                  </a:lnTo>
                  <a:lnTo>
                    <a:pt x="22" y="0"/>
                  </a:lnTo>
                  <a:lnTo>
                    <a:pt x="17" y="3"/>
                  </a:lnTo>
                  <a:lnTo>
                    <a:pt x="12" y="5"/>
                  </a:lnTo>
                  <a:lnTo>
                    <a:pt x="9" y="8"/>
                  </a:lnTo>
                  <a:lnTo>
                    <a:pt x="9" y="8"/>
                  </a:lnTo>
                  <a:lnTo>
                    <a:pt x="0" y="22"/>
                  </a:lnTo>
                  <a:lnTo>
                    <a:pt x="9" y="35"/>
                  </a:lnTo>
                  <a:lnTo>
                    <a:pt x="16" y="37"/>
                  </a:lnTo>
                  <a:lnTo>
                    <a:pt x="16" y="37"/>
                  </a:lnTo>
                  <a:lnTo>
                    <a:pt x="20" y="28"/>
                  </a:lnTo>
                  <a:lnTo>
                    <a:pt x="20" y="28"/>
                  </a:lnTo>
                  <a:lnTo>
                    <a:pt x="22" y="27"/>
                  </a:lnTo>
                  <a:lnTo>
                    <a:pt x="26" y="27"/>
                  </a:lnTo>
                  <a:lnTo>
                    <a:pt x="29" y="27"/>
                  </a:lnTo>
                  <a:lnTo>
                    <a:pt x="30" y="27"/>
                  </a:lnTo>
                  <a:lnTo>
                    <a:pt x="30" y="25"/>
                  </a:lnTo>
                  <a:lnTo>
                    <a:pt x="30" y="25"/>
                  </a:lnTo>
                  <a:lnTo>
                    <a:pt x="30" y="22"/>
                  </a:lnTo>
                  <a:lnTo>
                    <a:pt x="33" y="20"/>
                  </a:lnTo>
                  <a:lnTo>
                    <a:pt x="34" y="17"/>
                  </a:lnTo>
                  <a:lnTo>
                    <a:pt x="36" y="14"/>
                  </a:lnTo>
                  <a:lnTo>
                    <a:pt x="36" y="14"/>
                  </a:lnTo>
                  <a:lnTo>
                    <a:pt x="34" y="11"/>
                  </a:lnTo>
                  <a:lnTo>
                    <a:pt x="32" y="8"/>
                  </a:lnTo>
                  <a:lnTo>
                    <a:pt x="27" y="4"/>
                  </a:lnTo>
                  <a:lnTo>
                    <a:pt x="26" y="1"/>
                  </a:lnTo>
                  <a:lnTo>
                    <a:pt x="26"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79" name="Freeform 195"/>
            <p:cNvSpPr>
              <a:spLocks noEditPoints="1"/>
            </p:cNvSpPr>
            <p:nvPr/>
          </p:nvSpPr>
          <p:spPr bwMode="gray">
            <a:xfrm>
              <a:off x="4466733" y="4158519"/>
              <a:ext cx="363560" cy="319706"/>
            </a:xfrm>
            <a:custGeom>
              <a:avLst/>
              <a:gdLst/>
              <a:ahLst/>
              <a:cxnLst>
                <a:cxn ang="0">
                  <a:pos x="245" y="83"/>
                </a:cxn>
                <a:cxn ang="0">
                  <a:pos x="242" y="90"/>
                </a:cxn>
                <a:cxn ang="0">
                  <a:pos x="230" y="90"/>
                </a:cxn>
                <a:cxn ang="0">
                  <a:pos x="228" y="70"/>
                </a:cxn>
                <a:cxn ang="0">
                  <a:pos x="239" y="67"/>
                </a:cxn>
                <a:cxn ang="0">
                  <a:pos x="243" y="67"/>
                </a:cxn>
                <a:cxn ang="0">
                  <a:pos x="242" y="37"/>
                </a:cxn>
                <a:cxn ang="0">
                  <a:pos x="236" y="23"/>
                </a:cxn>
                <a:cxn ang="0">
                  <a:pos x="223" y="6"/>
                </a:cxn>
                <a:cxn ang="0">
                  <a:pos x="210" y="3"/>
                </a:cxn>
                <a:cxn ang="0">
                  <a:pos x="198" y="0"/>
                </a:cxn>
                <a:cxn ang="0">
                  <a:pos x="188" y="10"/>
                </a:cxn>
                <a:cxn ang="0">
                  <a:pos x="181" y="17"/>
                </a:cxn>
                <a:cxn ang="0">
                  <a:pos x="171" y="24"/>
                </a:cxn>
                <a:cxn ang="0">
                  <a:pos x="164" y="34"/>
                </a:cxn>
                <a:cxn ang="0">
                  <a:pos x="155" y="44"/>
                </a:cxn>
                <a:cxn ang="0">
                  <a:pos x="145" y="49"/>
                </a:cxn>
                <a:cxn ang="0">
                  <a:pos x="139" y="63"/>
                </a:cxn>
                <a:cxn ang="0">
                  <a:pos x="122" y="63"/>
                </a:cxn>
                <a:cxn ang="0">
                  <a:pos x="107" y="56"/>
                </a:cxn>
                <a:cxn ang="0">
                  <a:pos x="99" y="63"/>
                </a:cxn>
                <a:cxn ang="0">
                  <a:pos x="92" y="74"/>
                </a:cxn>
                <a:cxn ang="0">
                  <a:pos x="77" y="84"/>
                </a:cxn>
                <a:cxn ang="0">
                  <a:pos x="64" y="81"/>
                </a:cxn>
                <a:cxn ang="0">
                  <a:pos x="65" y="74"/>
                </a:cxn>
                <a:cxn ang="0">
                  <a:pos x="68" y="70"/>
                </a:cxn>
                <a:cxn ang="0">
                  <a:pos x="60" y="52"/>
                </a:cxn>
                <a:cxn ang="0">
                  <a:pos x="55" y="108"/>
                </a:cxn>
                <a:cxn ang="0">
                  <a:pos x="45" y="118"/>
                </a:cxn>
                <a:cxn ang="0">
                  <a:pos x="24" y="120"/>
                </a:cxn>
                <a:cxn ang="0">
                  <a:pos x="17" y="111"/>
                </a:cxn>
                <a:cxn ang="0">
                  <a:pos x="13" y="106"/>
                </a:cxn>
                <a:cxn ang="0">
                  <a:pos x="7" y="113"/>
                </a:cxn>
                <a:cxn ang="0">
                  <a:pos x="0" y="114"/>
                </a:cxn>
                <a:cxn ang="0">
                  <a:pos x="16" y="150"/>
                </a:cxn>
                <a:cxn ang="0">
                  <a:pos x="27" y="171"/>
                </a:cxn>
                <a:cxn ang="0">
                  <a:pos x="27" y="187"/>
                </a:cxn>
                <a:cxn ang="0">
                  <a:pos x="28" y="199"/>
                </a:cxn>
                <a:cxn ang="0">
                  <a:pos x="31" y="212"/>
                </a:cxn>
                <a:cxn ang="0">
                  <a:pos x="37" y="215"/>
                </a:cxn>
                <a:cxn ang="0">
                  <a:pos x="43" y="218"/>
                </a:cxn>
                <a:cxn ang="0">
                  <a:pos x="50" y="226"/>
                </a:cxn>
                <a:cxn ang="0">
                  <a:pos x="58" y="224"/>
                </a:cxn>
                <a:cxn ang="0">
                  <a:pos x="78" y="218"/>
                </a:cxn>
                <a:cxn ang="0">
                  <a:pos x="92" y="212"/>
                </a:cxn>
                <a:cxn ang="0">
                  <a:pos x="111" y="211"/>
                </a:cxn>
                <a:cxn ang="0">
                  <a:pos x="127" y="214"/>
                </a:cxn>
                <a:cxn ang="0">
                  <a:pos x="138" y="211"/>
                </a:cxn>
                <a:cxn ang="0">
                  <a:pos x="142" y="208"/>
                </a:cxn>
                <a:cxn ang="0">
                  <a:pos x="156" y="204"/>
                </a:cxn>
                <a:cxn ang="0">
                  <a:pos x="189" y="182"/>
                </a:cxn>
                <a:cxn ang="0">
                  <a:pos x="220" y="147"/>
                </a:cxn>
                <a:cxn ang="0">
                  <a:pos x="239" y="121"/>
                </a:cxn>
                <a:cxn ang="0">
                  <a:pos x="255" y="100"/>
                </a:cxn>
                <a:cxn ang="0">
                  <a:pos x="246" y="86"/>
                </a:cxn>
                <a:cxn ang="0">
                  <a:pos x="195" y="140"/>
                </a:cxn>
                <a:cxn ang="0">
                  <a:pos x="186" y="141"/>
                </a:cxn>
                <a:cxn ang="0">
                  <a:pos x="166" y="135"/>
                </a:cxn>
                <a:cxn ang="0">
                  <a:pos x="183" y="116"/>
                </a:cxn>
                <a:cxn ang="0">
                  <a:pos x="192" y="114"/>
                </a:cxn>
                <a:cxn ang="0">
                  <a:pos x="202" y="127"/>
                </a:cxn>
                <a:cxn ang="0">
                  <a:pos x="196" y="135"/>
                </a:cxn>
              </a:cxnLst>
              <a:rect l="0" t="0" r="r" b="b"/>
              <a:pathLst>
                <a:path w="257" h="226">
                  <a:moveTo>
                    <a:pt x="246" y="86"/>
                  </a:moveTo>
                  <a:lnTo>
                    <a:pt x="246" y="86"/>
                  </a:lnTo>
                  <a:lnTo>
                    <a:pt x="245" y="83"/>
                  </a:lnTo>
                  <a:lnTo>
                    <a:pt x="245" y="83"/>
                  </a:lnTo>
                  <a:lnTo>
                    <a:pt x="243" y="86"/>
                  </a:lnTo>
                  <a:lnTo>
                    <a:pt x="243" y="87"/>
                  </a:lnTo>
                  <a:lnTo>
                    <a:pt x="243" y="87"/>
                  </a:lnTo>
                  <a:lnTo>
                    <a:pt x="242" y="90"/>
                  </a:lnTo>
                  <a:lnTo>
                    <a:pt x="240" y="91"/>
                  </a:lnTo>
                  <a:lnTo>
                    <a:pt x="233" y="91"/>
                  </a:lnTo>
                  <a:lnTo>
                    <a:pt x="233" y="91"/>
                  </a:lnTo>
                  <a:lnTo>
                    <a:pt x="230" y="90"/>
                  </a:lnTo>
                  <a:lnTo>
                    <a:pt x="226" y="84"/>
                  </a:lnTo>
                  <a:lnTo>
                    <a:pt x="223" y="77"/>
                  </a:lnTo>
                  <a:lnTo>
                    <a:pt x="223" y="77"/>
                  </a:lnTo>
                  <a:lnTo>
                    <a:pt x="228" y="70"/>
                  </a:lnTo>
                  <a:lnTo>
                    <a:pt x="232" y="67"/>
                  </a:lnTo>
                  <a:lnTo>
                    <a:pt x="235" y="64"/>
                  </a:lnTo>
                  <a:lnTo>
                    <a:pt x="235" y="64"/>
                  </a:lnTo>
                  <a:lnTo>
                    <a:pt x="239" y="67"/>
                  </a:lnTo>
                  <a:lnTo>
                    <a:pt x="243" y="70"/>
                  </a:lnTo>
                  <a:lnTo>
                    <a:pt x="243" y="70"/>
                  </a:lnTo>
                  <a:lnTo>
                    <a:pt x="243" y="67"/>
                  </a:lnTo>
                  <a:lnTo>
                    <a:pt x="243" y="67"/>
                  </a:lnTo>
                  <a:lnTo>
                    <a:pt x="245" y="53"/>
                  </a:lnTo>
                  <a:lnTo>
                    <a:pt x="245" y="43"/>
                  </a:lnTo>
                  <a:lnTo>
                    <a:pt x="243" y="39"/>
                  </a:lnTo>
                  <a:lnTo>
                    <a:pt x="242" y="37"/>
                  </a:lnTo>
                  <a:lnTo>
                    <a:pt x="242" y="37"/>
                  </a:lnTo>
                  <a:lnTo>
                    <a:pt x="240" y="36"/>
                  </a:lnTo>
                  <a:lnTo>
                    <a:pt x="239" y="32"/>
                  </a:lnTo>
                  <a:lnTo>
                    <a:pt x="236" y="23"/>
                  </a:lnTo>
                  <a:lnTo>
                    <a:pt x="232" y="7"/>
                  </a:lnTo>
                  <a:lnTo>
                    <a:pt x="232" y="7"/>
                  </a:lnTo>
                  <a:lnTo>
                    <a:pt x="229" y="6"/>
                  </a:lnTo>
                  <a:lnTo>
                    <a:pt x="223" y="6"/>
                  </a:lnTo>
                  <a:lnTo>
                    <a:pt x="218" y="5"/>
                  </a:lnTo>
                  <a:lnTo>
                    <a:pt x="213" y="3"/>
                  </a:lnTo>
                  <a:lnTo>
                    <a:pt x="213" y="3"/>
                  </a:lnTo>
                  <a:lnTo>
                    <a:pt x="210" y="3"/>
                  </a:lnTo>
                  <a:lnTo>
                    <a:pt x="205" y="2"/>
                  </a:lnTo>
                  <a:lnTo>
                    <a:pt x="200" y="2"/>
                  </a:lnTo>
                  <a:lnTo>
                    <a:pt x="198" y="0"/>
                  </a:lnTo>
                  <a:lnTo>
                    <a:pt x="198" y="0"/>
                  </a:lnTo>
                  <a:lnTo>
                    <a:pt x="193" y="9"/>
                  </a:lnTo>
                  <a:lnTo>
                    <a:pt x="193" y="9"/>
                  </a:lnTo>
                  <a:lnTo>
                    <a:pt x="191" y="10"/>
                  </a:lnTo>
                  <a:lnTo>
                    <a:pt x="188" y="10"/>
                  </a:lnTo>
                  <a:lnTo>
                    <a:pt x="185" y="12"/>
                  </a:lnTo>
                  <a:lnTo>
                    <a:pt x="183" y="15"/>
                  </a:lnTo>
                  <a:lnTo>
                    <a:pt x="183" y="15"/>
                  </a:lnTo>
                  <a:lnTo>
                    <a:pt x="181" y="17"/>
                  </a:lnTo>
                  <a:lnTo>
                    <a:pt x="178" y="22"/>
                  </a:lnTo>
                  <a:lnTo>
                    <a:pt x="173" y="23"/>
                  </a:lnTo>
                  <a:lnTo>
                    <a:pt x="171" y="24"/>
                  </a:lnTo>
                  <a:lnTo>
                    <a:pt x="171" y="24"/>
                  </a:lnTo>
                  <a:lnTo>
                    <a:pt x="168" y="24"/>
                  </a:lnTo>
                  <a:lnTo>
                    <a:pt x="165" y="27"/>
                  </a:lnTo>
                  <a:lnTo>
                    <a:pt x="164" y="32"/>
                  </a:lnTo>
                  <a:lnTo>
                    <a:pt x="164" y="34"/>
                  </a:lnTo>
                  <a:lnTo>
                    <a:pt x="164" y="34"/>
                  </a:lnTo>
                  <a:lnTo>
                    <a:pt x="162" y="39"/>
                  </a:lnTo>
                  <a:lnTo>
                    <a:pt x="159" y="42"/>
                  </a:lnTo>
                  <a:lnTo>
                    <a:pt x="155" y="44"/>
                  </a:lnTo>
                  <a:lnTo>
                    <a:pt x="149" y="44"/>
                  </a:lnTo>
                  <a:lnTo>
                    <a:pt x="149" y="44"/>
                  </a:lnTo>
                  <a:lnTo>
                    <a:pt x="146" y="46"/>
                  </a:lnTo>
                  <a:lnTo>
                    <a:pt x="145" y="49"/>
                  </a:lnTo>
                  <a:lnTo>
                    <a:pt x="144" y="57"/>
                  </a:lnTo>
                  <a:lnTo>
                    <a:pt x="144" y="57"/>
                  </a:lnTo>
                  <a:lnTo>
                    <a:pt x="142" y="60"/>
                  </a:lnTo>
                  <a:lnTo>
                    <a:pt x="139" y="63"/>
                  </a:lnTo>
                  <a:lnTo>
                    <a:pt x="135" y="63"/>
                  </a:lnTo>
                  <a:lnTo>
                    <a:pt x="128" y="64"/>
                  </a:lnTo>
                  <a:lnTo>
                    <a:pt x="128" y="64"/>
                  </a:lnTo>
                  <a:lnTo>
                    <a:pt x="122" y="63"/>
                  </a:lnTo>
                  <a:lnTo>
                    <a:pt x="118" y="63"/>
                  </a:lnTo>
                  <a:lnTo>
                    <a:pt x="109" y="57"/>
                  </a:lnTo>
                  <a:lnTo>
                    <a:pt x="109" y="57"/>
                  </a:lnTo>
                  <a:lnTo>
                    <a:pt x="107" y="56"/>
                  </a:lnTo>
                  <a:lnTo>
                    <a:pt x="104" y="56"/>
                  </a:lnTo>
                  <a:lnTo>
                    <a:pt x="102" y="57"/>
                  </a:lnTo>
                  <a:lnTo>
                    <a:pt x="101" y="59"/>
                  </a:lnTo>
                  <a:lnTo>
                    <a:pt x="99" y="63"/>
                  </a:lnTo>
                  <a:lnTo>
                    <a:pt x="98" y="66"/>
                  </a:lnTo>
                  <a:lnTo>
                    <a:pt x="98" y="66"/>
                  </a:lnTo>
                  <a:lnTo>
                    <a:pt x="97" y="70"/>
                  </a:lnTo>
                  <a:lnTo>
                    <a:pt x="92" y="74"/>
                  </a:lnTo>
                  <a:lnTo>
                    <a:pt x="84" y="83"/>
                  </a:lnTo>
                  <a:lnTo>
                    <a:pt x="84" y="83"/>
                  </a:lnTo>
                  <a:lnTo>
                    <a:pt x="81" y="84"/>
                  </a:lnTo>
                  <a:lnTo>
                    <a:pt x="77" y="84"/>
                  </a:lnTo>
                  <a:lnTo>
                    <a:pt x="68" y="84"/>
                  </a:lnTo>
                  <a:lnTo>
                    <a:pt x="68" y="84"/>
                  </a:lnTo>
                  <a:lnTo>
                    <a:pt x="65" y="83"/>
                  </a:lnTo>
                  <a:lnTo>
                    <a:pt x="64" y="81"/>
                  </a:lnTo>
                  <a:lnTo>
                    <a:pt x="65" y="77"/>
                  </a:lnTo>
                  <a:lnTo>
                    <a:pt x="65" y="77"/>
                  </a:lnTo>
                  <a:lnTo>
                    <a:pt x="65" y="76"/>
                  </a:lnTo>
                  <a:lnTo>
                    <a:pt x="65" y="74"/>
                  </a:lnTo>
                  <a:lnTo>
                    <a:pt x="67" y="74"/>
                  </a:lnTo>
                  <a:lnTo>
                    <a:pt x="68" y="73"/>
                  </a:lnTo>
                  <a:lnTo>
                    <a:pt x="68" y="73"/>
                  </a:lnTo>
                  <a:lnTo>
                    <a:pt x="68" y="70"/>
                  </a:lnTo>
                  <a:lnTo>
                    <a:pt x="67" y="64"/>
                  </a:lnTo>
                  <a:lnTo>
                    <a:pt x="63" y="54"/>
                  </a:lnTo>
                  <a:lnTo>
                    <a:pt x="63" y="54"/>
                  </a:lnTo>
                  <a:lnTo>
                    <a:pt x="60" y="52"/>
                  </a:lnTo>
                  <a:lnTo>
                    <a:pt x="55" y="50"/>
                  </a:lnTo>
                  <a:lnTo>
                    <a:pt x="55" y="50"/>
                  </a:lnTo>
                  <a:lnTo>
                    <a:pt x="55" y="108"/>
                  </a:lnTo>
                  <a:lnTo>
                    <a:pt x="55" y="108"/>
                  </a:lnTo>
                  <a:lnTo>
                    <a:pt x="54" y="111"/>
                  </a:lnTo>
                  <a:lnTo>
                    <a:pt x="51" y="114"/>
                  </a:lnTo>
                  <a:lnTo>
                    <a:pt x="47" y="117"/>
                  </a:lnTo>
                  <a:lnTo>
                    <a:pt x="45" y="118"/>
                  </a:lnTo>
                  <a:lnTo>
                    <a:pt x="45" y="118"/>
                  </a:lnTo>
                  <a:lnTo>
                    <a:pt x="41" y="120"/>
                  </a:lnTo>
                  <a:lnTo>
                    <a:pt x="37" y="120"/>
                  </a:lnTo>
                  <a:lnTo>
                    <a:pt x="24" y="120"/>
                  </a:lnTo>
                  <a:lnTo>
                    <a:pt x="24" y="120"/>
                  </a:lnTo>
                  <a:lnTo>
                    <a:pt x="21" y="118"/>
                  </a:lnTo>
                  <a:lnTo>
                    <a:pt x="18" y="116"/>
                  </a:lnTo>
                  <a:lnTo>
                    <a:pt x="17" y="111"/>
                  </a:lnTo>
                  <a:lnTo>
                    <a:pt x="16" y="108"/>
                  </a:lnTo>
                  <a:lnTo>
                    <a:pt x="16" y="108"/>
                  </a:lnTo>
                  <a:lnTo>
                    <a:pt x="14" y="107"/>
                  </a:lnTo>
                  <a:lnTo>
                    <a:pt x="13" y="106"/>
                  </a:lnTo>
                  <a:lnTo>
                    <a:pt x="10" y="107"/>
                  </a:lnTo>
                  <a:lnTo>
                    <a:pt x="8" y="110"/>
                  </a:lnTo>
                  <a:lnTo>
                    <a:pt x="7" y="113"/>
                  </a:lnTo>
                  <a:lnTo>
                    <a:pt x="7" y="113"/>
                  </a:lnTo>
                  <a:lnTo>
                    <a:pt x="6" y="114"/>
                  </a:lnTo>
                  <a:lnTo>
                    <a:pt x="4" y="114"/>
                  </a:lnTo>
                  <a:lnTo>
                    <a:pt x="0" y="114"/>
                  </a:lnTo>
                  <a:lnTo>
                    <a:pt x="0" y="114"/>
                  </a:lnTo>
                  <a:lnTo>
                    <a:pt x="7" y="127"/>
                  </a:lnTo>
                  <a:lnTo>
                    <a:pt x="13" y="140"/>
                  </a:lnTo>
                  <a:lnTo>
                    <a:pt x="13" y="140"/>
                  </a:lnTo>
                  <a:lnTo>
                    <a:pt x="16" y="150"/>
                  </a:lnTo>
                  <a:lnTo>
                    <a:pt x="20" y="158"/>
                  </a:lnTo>
                  <a:lnTo>
                    <a:pt x="24" y="165"/>
                  </a:lnTo>
                  <a:lnTo>
                    <a:pt x="27" y="171"/>
                  </a:lnTo>
                  <a:lnTo>
                    <a:pt x="27" y="171"/>
                  </a:lnTo>
                  <a:lnTo>
                    <a:pt x="30" y="181"/>
                  </a:lnTo>
                  <a:lnTo>
                    <a:pt x="30" y="185"/>
                  </a:lnTo>
                  <a:lnTo>
                    <a:pt x="27" y="187"/>
                  </a:lnTo>
                  <a:lnTo>
                    <a:pt x="27" y="187"/>
                  </a:lnTo>
                  <a:lnTo>
                    <a:pt x="24" y="188"/>
                  </a:lnTo>
                  <a:lnTo>
                    <a:pt x="24" y="191"/>
                  </a:lnTo>
                  <a:lnTo>
                    <a:pt x="24" y="194"/>
                  </a:lnTo>
                  <a:lnTo>
                    <a:pt x="28" y="199"/>
                  </a:lnTo>
                  <a:lnTo>
                    <a:pt x="28" y="199"/>
                  </a:lnTo>
                  <a:lnTo>
                    <a:pt x="30" y="205"/>
                  </a:lnTo>
                  <a:lnTo>
                    <a:pt x="31" y="209"/>
                  </a:lnTo>
                  <a:lnTo>
                    <a:pt x="31" y="212"/>
                  </a:lnTo>
                  <a:lnTo>
                    <a:pt x="33" y="214"/>
                  </a:lnTo>
                  <a:lnTo>
                    <a:pt x="33" y="214"/>
                  </a:lnTo>
                  <a:lnTo>
                    <a:pt x="35" y="214"/>
                  </a:lnTo>
                  <a:lnTo>
                    <a:pt x="37" y="215"/>
                  </a:lnTo>
                  <a:lnTo>
                    <a:pt x="38" y="217"/>
                  </a:lnTo>
                  <a:lnTo>
                    <a:pt x="40" y="218"/>
                  </a:lnTo>
                  <a:lnTo>
                    <a:pt x="40" y="218"/>
                  </a:lnTo>
                  <a:lnTo>
                    <a:pt x="43" y="218"/>
                  </a:lnTo>
                  <a:lnTo>
                    <a:pt x="44" y="219"/>
                  </a:lnTo>
                  <a:lnTo>
                    <a:pt x="48" y="224"/>
                  </a:lnTo>
                  <a:lnTo>
                    <a:pt x="48" y="224"/>
                  </a:lnTo>
                  <a:lnTo>
                    <a:pt x="50" y="226"/>
                  </a:lnTo>
                  <a:lnTo>
                    <a:pt x="53" y="226"/>
                  </a:lnTo>
                  <a:lnTo>
                    <a:pt x="55" y="225"/>
                  </a:lnTo>
                  <a:lnTo>
                    <a:pt x="58" y="224"/>
                  </a:lnTo>
                  <a:lnTo>
                    <a:pt x="58" y="224"/>
                  </a:lnTo>
                  <a:lnTo>
                    <a:pt x="61" y="221"/>
                  </a:lnTo>
                  <a:lnTo>
                    <a:pt x="65" y="219"/>
                  </a:lnTo>
                  <a:lnTo>
                    <a:pt x="78" y="218"/>
                  </a:lnTo>
                  <a:lnTo>
                    <a:pt x="78" y="218"/>
                  </a:lnTo>
                  <a:lnTo>
                    <a:pt x="82" y="218"/>
                  </a:lnTo>
                  <a:lnTo>
                    <a:pt x="85" y="217"/>
                  </a:lnTo>
                  <a:lnTo>
                    <a:pt x="88" y="215"/>
                  </a:lnTo>
                  <a:lnTo>
                    <a:pt x="92" y="212"/>
                  </a:lnTo>
                  <a:lnTo>
                    <a:pt x="92" y="212"/>
                  </a:lnTo>
                  <a:lnTo>
                    <a:pt x="98" y="211"/>
                  </a:lnTo>
                  <a:lnTo>
                    <a:pt x="105" y="211"/>
                  </a:lnTo>
                  <a:lnTo>
                    <a:pt x="111" y="211"/>
                  </a:lnTo>
                  <a:lnTo>
                    <a:pt x="117" y="212"/>
                  </a:lnTo>
                  <a:lnTo>
                    <a:pt x="117" y="212"/>
                  </a:lnTo>
                  <a:lnTo>
                    <a:pt x="122" y="214"/>
                  </a:lnTo>
                  <a:lnTo>
                    <a:pt x="127" y="214"/>
                  </a:lnTo>
                  <a:lnTo>
                    <a:pt x="132" y="211"/>
                  </a:lnTo>
                  <a:lnTo>
                    <a:pt x="132" y="211"/>
                  </a:lnTo>
                  <a:lnTo>
                    <a:pt x="135" y="209"/>
                  </a:lnTo>
                  <a:lnTo>
                    <a:pt x="138" y="211"/>
                  </a:lnTo>
                  <a:lnTo>
                    <a:pt x="141" y="211"/>
                  </a:lnTo>
                  <a:lnTo>
                    <a:pt x="142" y="209"/>
                  </a:lnTo>
                  <a:lnTo>
                    <a:pt x="142" y="208"/>
                  </a:lnTo>
                  <a:lnTo>
                    <a:pt x="142" y="208"/>
                  </a:lnTo>
                  <a:lnTo>
                    <a:pt x="144" y="205"/>
                  </a:lnTo>
                  <a:lnTo>
                    <a:pt x="146" y="204"/>
                  </a:lnTo>
                  <a:lnTo>
                    <a:pt x="156" y="204"/>
                  </a:lnTo>
                  <a:lnTo>
                    <a:pt x="156" y="204"/>
                  </a:lnTo>
                  <a:lnTo>
                    <a:pt x="162" y="202"/>
                  </a:lnTo>
                  <a:lnTo>
                    <a:pt x="171" y="198"/>
                  </a:lnTo>
                  <a:lnTo>
                    <a:pt x="179" y="191"/>
                  </a:lnTo>
                  <a:lnTo>
                    <a:pt x="189" y="182"/>
                  </a:lnTo>
                  <a:lnTo>
                    <a:pt x="189" y="182"/>
                  </a:lnTo>
                  <a:lnTo>
                    <a:pt x="199" y="172"/>
                  </a:lnTo>
                  <a:lnTo>
                    <a:pt x="209" y="160"/>
                  </a:lnTo>
                  <a:lnTo>
                    <a:pt x="220" y="147"/>
                  </a:lnTo>
                  <a:lnTo>
                    <a:pt x="228" y="137"/>
                  </a:lnTo>
                  <a:lnTo>
                    <a:pt x="228" y="137"/>
                  </a:lnTo>
                  <a:lnTo>
                    <a:pt x="232" y="128"/>
                  </a:lnTo>
                  <a:lnTo>
                    <a:pt x="239" y="121"/>
                  </a:lnTo>
                  <a:lnTo>
                    <a:pt x="250" y="111"/>
                  </a:lnTo>
                  <a:lnTo>
                    <a:pt x="250" y="111"/>
                  </a:lnTo>
                  <a:lnTo>
                    <a:pt x="253" y="107"/>
                  </a:lnTo>
                  <a:lnTo>
                    <a:pt x="255" y="100"/>
                  </a:lnTo>
                  <a:lnTo>
                    <a:pt x="257" y="84"/>
                  </a:lnTo>
                  <a:lnTo>
                    <a:pt x="257" y="84"/>
                  </a:lnTo>
                  <a:lnTo>
                    <a:pt x="246" y="86"/>
                  </a:lnTo>
                  <a:lnTo>
                    <a:pt x="246" y="86"/>
                  </a:lnTo>
                  <a:close/>
                  <a:moveTo>
                    <a:pt x="196" y="138"/>
                  </a:moveTo>
                  <a:lnTo>
                    <a:pt x="196" y="138"/>
                  </a:lnTo>
                  <a:lnTo>
                    <a:pt x="196" y="140"/>
                  </a:lnTo>
                  <a:lnTo>
                    <a:pt x="195" y="140"/>
                  </a:lnTo>
                  <a:lnTo>
                    <a:pt x="192" y="140"/>
                  </a:lnTo>
                  <a:lnTo>
                    <a:pt x="188" y="140"/>
                  </a:lnTo>
                  <a:lnTo>
                    <a:pt x="186" y="141"/>
                  </a:lnTo>
                  <a:lnTo>
                    <a:pt x="186" y="141"/>
                  </a:lnTo>
                  <a:lnTo>
                    <a:pt x="182" y="150"/>
                  </a:lnTo>
                  <a:lnTo>
                    <a:pt x="175" y="148"/>
                  </a:lnTo>
                  <a:lnTo>
                    <a:pt x="166" y="135"/>
                  </a:lnTo>
                  <a:lnTo>
                    <a:pt x="166" y="135"/>
                  </a:lnTo>
                  <a:lnTo>
                    <a:pt x="175" y="121"/>
                  </a:lnTo>
                  <a:lnTo>
                    <a:pt x="175" y="121"/>
                  </a:lnTo>
                  <a:lnTo>
                    <a:pt x="178" y="118"/>
                  </a:lnTo>
                  <a:lnTo>
                    <a:pt x="183" y="116"/>
                  </a:lnTo>
                  <a:lnTo>
                    <a:pt x="188" y="113"/>
                  </a:lnTo>
                  <a:lnTo>
                    <a:pt x="191" y="114"/>
                  </a:lnTo>
                  <a:lnTo>
                    <a:pt x="192" y="114"/>
                  </a:lnTo>
                  <a:lnTo>
                    <a:pt x="192" y="114"/>
                  </a:lnTo>
                  <a:lnTo>
                    <a:pt x="193" y="117"/>
                  </a:lnTo>
                  <a:lnTo>
                    <a:pt x="198" y="121"/>
                  </a:lnTo>
                  <a:lnTo>
                    <a:pt x="200" y="124"/>
                  </a:lnTo>
                  <a:lnTo>
                    <a:pt x="202" y="127"/>
                  </a:lnTo>
                  <a:lnTo>
                    <a:pt x="202" y="127"/>
                  </a:lnTo>
                  <a:lnTo>
                    <a:pt x="200" y="130"/>
                  </a:lnTo>
                  <a:lnTo>
                    <a:pt x="199" y="133"/>
                  </a:lnTo>
                  <a:lnTo>
                    <a:pt x="196" y="135"/>
                  </a:lnTo>
                  <a:lnTo>
                    <a:pt x="196" y="138"/>
                  </a:lnTo>
                  <a:lnTo>
                    <a:pt x="196" y="13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80" name="Freeform 196"/>
            <p:cNvSpPr>
              <a:spLocks/>
            </p:cNvSpPr>
            <p:nvPr/>
          </p:nvSpPr>
          <p:spPr bwMode="gray">
            <a:xfrm>
              <a:off x="4370539" y="3785057"/>
              <a:ext cx="264536" cy="277267"/>
            </a:xfrm>
            <a:custGeom>
              <a:avLst/>
              <a:gdLst/>
              <a:ahLst/>
              <a:cxnLst>
                <a:cxn ang="0">
                  <a:pos x="12" y="183"/>
                </a:cxn>
                <a:cxn ang="0">
                  <a:pos x="18" y="185"/>
                </a:cxn>
                <a:cxn ang="0">
                  <a:pos x="25" y="183"/>
                </a:cxn>
                <a:cxn ang="0">
                  <a:pos x="32" y="186"/>
                </a:cxn>
                <a:cxn ang="0">
                  <a:pos x="47" y="190"/>
                </a:cxn>
                <a:cxn ang="0">
                  <a:pos x="108" y="196"/>
                </a:cxn>
                <a:cxn ang="0">
                  <a:pos x="143" y="196"/>
                </a:cxn>
                <a:cxn ang="0">
                  <a:pos x="156" y="196"/>
                </a:cxn>
                <a:cxn ang="0">
                  <a:pos x="173" y="193"/>
                </a:cxn>
                <a:cxn ang="0">
                  <a:pos x="180" y="115"/>
                </a:cxn>
                <a:cxn ang="0">
                  <a:pos x="187" y="79"/>
                </a:cxn>
                <a:cxn ang="0">
                  <a:pos x="183" y="79"/>
                </a:cxn>
                <a:cxn ang="0">
                  <a:pos x="169" y="81"/>
                </a:cxn>
                <a:cxn ang="0">
                  <a:pos x="162" y="85"/>
                </a:cxn>
                <a:cxn ang="0">
                  <a:pos x="159" y="84"/>
                </a:cxn>
                <a:cxn ang="0">
                  <a:pos x="160" y="72"/>
                </a:cxn>
                <a:cxn ang="0">
                  <a:pos x="152" y="59"/>
                </a:cxn>
                <a:cxn ang="0">
                  <a:pos x="152" y="55"/>
                </a:cxn>
                <a:cxn ang="0">
                  <a:pos x="155" y="37"/>
                </a:cxn>
                <a:cxn ang="0">
                  <a:pos x="152" y="31"/>
                </a:cxn>
                <a:cxn ang="0">
                  <a:pos x="150" y="21"/>
                </a:cxn>
                <a:cxn ang="0">
                  <a:pos x="140" y="21"/>
                </a:cxn>
                <a:cxn ang="0">
                  <a:pos x="133" y="18"/>
                </a:cxn>
                <a:cxn ang="0">
                  <a:pos x="125" y="17"/>
                </a:cxn>
                <a:cxn ang="0">
                  <a:pos x="118" y="21"/>
                </a:cxn>
                <a:cxn ang="0">
                  <a:pos x="115" y="32"/>
                </a:cxn>
                <a:cxn ang="0">
                  <a:pos x="106" y="32"/>
                </a:cxn>
                <a:cxn ang="0">
                  <a:pos x="91" y="35"/>
                </a:cxn>
                <a:cxn ang="0">
                  <a:pos x="82" y="25"/>
                </a:cxn>
                <a:cxn ang="0">
                  <a:pos x="76" y="18"/>
                </a:cxn>
                <a:cxn ang="0">
                  <a:pos x="75" y="13"/>
                </a:cxn>
                <a:cxn ang="0">
                  <a:pos x="72" y="0"/>
                </a:cxn>
                <a:cxn ang="0">
                  <a:pos x="21" y="0"/>
                </a:cxn>
                <a:cxn ang="0">
                  <a:pos x="11" y="4"/>
                </a:cxn>
                <a:cxn ang="0">
                  <a:pos x="20" y="24"/>
                </a:cxn>
                <a:cxn ang="0">
                  <a:pos x="27" y="41"/>
                </a:cxn>
                <a:cxn ang="0">
                  <a:pos x="24" y="55"/>
                </a:cxn>
                <a:cxn ang="0">
                  <a:pos x="28" y="71"/>
                </a:cxn>
                <a:cxn ang="0">
                  <a:pos x="34" y="88"/>
                </a:cxn>
                <a:cxn ang="0">
                  <a:pos x="22" y="112"/>
                </a:cxn>
                <a:cxn ang="0">
                  <a:pos x="14" y="126"/>
                </a:cxn>
                <a:cxn ang="0">
                  <a:pos x="10" y="142"/>
                </a:cxn>
                <a:cxn ang="0">
                  <a:pos x="2" y="160"/>
                </a:cxn>
                <a:cxn ang="0">
                  <a:pos x="1" y="176"/>
                </a:cxn>
                <a:cxn ang="0">
                  <a:pos x="0" y="187"/>
                </a:cxn>
                <a:cxn ang="0">
                  <a:pos x="5" y="185"/>
                </a:cxn>
                <a:cxn ang="0">
                  <a:pos x="10" y="182"/>
                </a:cxn>
              </a:cxnLst>
              <a:rect l="0" t="0" r="r" b="b"/>
              <a:pathLst>
                <a:path w="187" h="196">
                  <a:moveTo>
                    <a:pt x="10" y="182"/>
                  </a:moveTo>
                  <a:lnTo>
                    <a:pt x="10" y="182"/>
                  </a:lnTo>
                  <a:lnTo>
                    <a:pt x="12" y="183"/>
                  </a:lnTo>
                  <a:lnTo>
                    <a:pt x="14" y="185"/>
                  </a:lnTo>
                  <a:lnTo>
                    <a:pt x="14" y="186"/>
                  </a:lnTo>
                  <a:lnTo>
                    <a:pt x="18" y="185"/>
                  </a:lnTo>
                  <a:lnTo>
                    <a:pt x="18" y="185"/>
                  </a:lnTo>
                  <a:lnTo>
                    <a:pt x="21" y="183"/>
                  </a:lnTo>
                  <a:lnTo>
                    <a:pt x="25" y="183"/>
                  </a:lnTo>
                  <a:lnTo>
                    <a:pt x="30" y="185"/>
                  </a:lnTo>
                  <a:lnTo>
                    <a:pt x="32" y="186"/>
                  </a:lnTo>
                  <a:lnTo>
                    <a:pt x="32" y="186"/>
                  </a:lnTo>
                  <a:lnTo>
                    <a:pt x="39" y="189"/>
                  </a:lnTo>
                  <a:lnTo>
                    <a:pt x="47" y="190"/>
                  </a:lnTo>
                  <a:lnTo>
                    <a:pt x="47" y="190"/>
                  </a:lnTo>
                  <a:lnTo>
                    <a:pt x="102" y="190"/>
                  </a:lnTo>
                  <a:lnTo>
                    <a:pt x="108" y="196"/>
                  </a:lnTo>
                  <a:lnTo>
                    <a:pt x="108" y="196"/>
                  </a:lnTo>
                  <a:lnTo>
                    <a:pt x="123" y="195"/>
                  </a:lnTo>
                  <a:lnTo>
                    <a:pt x="136" y="195"/>
                  </a:lnTo>
                  <a:lnTo>
                    <a:pt x="143" y="196"/>
                  </a:lnTo>
                  <a:lnTo>
                    <a:pt x="143" y="196"/>
                  </a:lnTo>
                  <a:lnTo>
                    <a:pt x="149" y="196"/>
                  </a:lnTo>
                  <a:lnTo>
                    <a:pt x="156" y="196"/>
                  </a:lnTo>
                  <a:lnTo>
                    <a:pt x="169" y="195"/>
                  </a:lnTo>
                  <a:lnTo>
                    <a:pt x="169" y="195"/>
                  </a:lnTo>
                  <a:lnTo>
                    <a:pt x="173" y="193"/>
                  </a:lnTo>
                  <a:lnTo>
                    <a:pt x="155" y="168"/>
                  </a:lnTo>
                  <a:lnTo>
                    <a:pt x="156" y="115"/>
                  </a:lnTo>
                  <a:lnTo>
                    <a:pt x="180" y="115"/>
                  </a:lnTo>
                  <a:lnTo>
                    <a:pt x="185" y="111"/>
                  </a:lnTo>
                  <a:lnTo>
                    <a:pt x="187" y="79"/>
                  </a:lnTo>
                  <a:lnTo>
                    <a:pt x="187" y="79"/>
                  </a:lnTo>
                  <a:lnTo>
                    <a:pt x="185" y="79"/>
                  </a:lnTo>
                  <a:lnTo>
                    <a:pt x="183" y="79"/>
                  </a:lnTo>
                  <a:lnTo>
                    <a:pt x="183" y="79"/>
                  </a:lnTo>
                  <a:lnTo>
                    <a:pt x="176" y="81"/>
                  </a:lnTo>
                  <a:lnTo>
                    <a:pt x="169" y="81"/>
                  </a:lnTo>
                  <a:lnTo>
                    <a:pt x="169" y="81"/>
                  </a:lnTo>
                  <a:lnTo>
                    <a:pt x="166" y="81"/>
                  </a:lnTo>
                  <a:lnTo>
                    <a:pt x="163" y="84"/>
                  </a:lnTo>
                  <a:lnTo>
                    <a:pt x="162" y="85"/>
                  </a:lnTo>
                  <a:lnTo>
                    <a:pt x="160" y="85"/>
                  </a:lnTo>
                  <a:lnTo>
                    <a:pt x="160" y="85"/>
                  </a:lnTo>
                  <a:lnTo>
                    <a:pt x="159" y="84"/>
                  </a:lnTo>
                  <a:lnTo>
                    <a:pt x="159" y="79"/>
                  </a:lnTo>
                  <a:lnTo>
                    <a:pt x="160" y="72"/>
                  </a:lnTo>
                  <a:lnTo>
                    <a:pt x="160" y="72"/>
                  </a:lnTo>
                  <a:lnTo>
                    <a:pt x="160" y="69"/>
                  </a:lnTo>
                  <a:lnTo>
                    <a:pt x="158" y="65"/>
                  </a:lnTo>
                  <a:lnTo>
                    <a:pt x="152" y="59"/>
                  </a:lnTo>
                  <a:lnTo>
                    <a:pt x="152" y="59"/>
                  </a:lnTo>
                  <a:lnTo>
                    <a:pt x="152" y="58"/>
                  </a:lnTo>
                  <a:lnTo>
                    <a:pt x="152" y="55"/>
                  </a:lnTo>
                  <a:lnTo>
                    <a:pt x="153" y="48"/>
                  </a:lnTo>
                  <a:lnTo>
                    <a:pt x="155" y="41"/>
                  </a:lnTo>
                  <a:lnTo>
                    <a:pt x="155" y="37"/>
                  </a:lnTo>
                  <a:lnTo>
                    <a:pt x="155" y="37"/>
                  </a:lnTo>
                  <a:lnTo>
                    <a:pt x="153" y="34"/>
                  </a:lnTo>
                  <a:lnTo>
                    <a:pt x="152" y="31"/>
                  </a:lnTo>
                  <a:lnTo>
                    <a:pt x="152" y="24"/>
                  </a:lnTo>
                  <a:lnTo>
                    <a:pt x="152" y="24"/>
                  </a:lnTo>
                  <a:lnTo>
                    <a:pt x="150" y="21"/>
                  </a:lnTo>
                  <a:lnTo>
                    <a:pt x="149" y="21"/>
                  </a:lnTo>
                  <a:lnTo>
                    <a:pt x="140" y="21"/>
                  </a:lnTo>
                  <a:lnTo>
                    <a:pt x="140" y="21"/>
                  </a:lnTo>
                  <a:lnTo>
                    <a:pt x="136" y="21"/>
                  </a:lnTo>
                  <a:lnTo>
                    <a:pt x="135" y="20"/>
                  </a:lnTo>
                  <a:lnTo>
                    <a:pt x="133" y="18"/>
                  </a:lnTo>
                  <a:lnTo>
                    <a:pt x="133" y="18"/>
                  </a:lnTo>
                  <a:lnTo>
                    <a:pt x="128" y="17"/>
                  </a:lnTo>
                  <a:lnTo>
                    <a:pt x="125" y="17"/>
                  </a:lnTo>
                  <a:lnTo>
                    <a:pt x="121" y="18"/>
                  </a:lnTo>
                  <a:lnTo>
                    <a:pt x="121" y="18"/>
                  </a:lnTo>
                  <a:lnTo>
                    <a:pt x="118" y="21"/>
                  </a:lnTo>
                  <a:lnTo>
                    <a:pt x="116" y="27"/>
                  </a:lnTo>
                  <a:lnTo>
                    <a:pt x="115" y="31"/>
                  </a:lnTo>
                  <a:lnTo>
                    <a:pt x="115" y="32"/>
                  </a:lnTo>
                  <a:lnTo>
                    <a:pt x="113" y="32"/>
                  </a:lnTo>
                  <a:lnTo>
                    <a:pt x="113" y="32"/>
                  </a:lnTo>
                  <a:lnTo>
                    <a:pt x="106" y="32"/>
                  </a:lnTo>
                  <a:lnTo>
                    <a:pt x="95" y="35"/>
                  </a:lnTo>
                  <a:lnTo>
                    <a:pt x="95" y="35"/>
                  </a:lnTo>
                  <a:lnTo>
                    <a:pt x="91" y="35"/>
                  </a:lnTo>
                  <a:lnTo>
                    <a:pt x="88" y="34"/>
                  </a:lnTo>
                  <a:lnTo>
                    <a:pt x="85" y="31"/>
                  </a:lnTo>
                  <a:lnTo>
                    <a:pt x="82" y="25"/>
                  </a:lnTo>
                  <a:lnTo>
                    <a:pt x="82" y="25"/>
                  </a:lnTo>
                  <a:lnTo>
                    <a:pt x="79" y="21"/>
                  </a:lnTo>
                  <a:lnTo>
                    <a:pt x="76" y="18"/>
                  </a:lnTo>
                  <a:lnTo>
                    <a:pt x="75" y="17"/>
                  </a:lnTo>
                  <a:lnTo>
                    <a:pt x="75" y="13"/>
                  </a:lnTo>
                  <a:lnTo>
                    <a:pt x="75" y="13"/>
                  </a:lnTo>
                  <a:lnTo>
                    <a:pt x="75" y="8"/>
                  </a:lnTo>
                  <a:lnTo>
                    <a:pt x="75" y="4"/>
                  </a:lnTo>
                  <a:lnTo>
                    <a:pt x="72" y="0"/>
                  </a:lnTo>
                  <a:lnTo>
                    <a:pt x="72" y="0"/>
                  </a:lnTo>
                  <a:lnTo>
                    <a:pt x="48" y="0"/>
                  </a:lnTo>
                  <a:lnTo>
                    <a:pt x="21" y="0"/>
                  </a:lnTo>
                  <a:lnTo>
                    <a:pt x="21" y="0"/>
                  </a:lnTo>
                  <a:lnTo>
                    <a:pt x="17" y="1"/>
                  </a:lnTo>
                  <a:lnTo>
                    <a:pt x="11" y="4"/>
                  </a:lnTo>
                  <a:lnTo>
                    <a:pt x="11" y="4"/>
                  </a:lnTo>
                  <a:lnTo>
                    <a:pt x="15" y="14"/>
                  </a:lnTo>
                  <a:lnTo>
                    <a:pt x="20" y="24"/>
                  </a:lnTo>
                  <a:lnTo>
                    <a:pt x="25" y="38"/>
                  </a:lnTo>
                  <a:lnTo>
                    <a:pt x="25" y="38"/>
                  </a:lnTo>
                  <a:lnTo>
                    <a:pt x="27" y="41"/>
                  </a:lnTo>
                  <a:lnTo>
                    <a:pt x="25" y="45"/>
                  </a:lnTo>
                  <a:lnTo>
                    <a:pt x="24" y="49"/>
                  </a:lnTo>
                  <a:lnTo>
                    <a:pt x="24" y="55"/>
                  </a:lnTo>
                  <a:lnTo>
                    <a:pt x="24" y="55"/>
                  </a:lnTo>
                  <a:lnTo>
                    <a:pt x="25" y="62"/>
                  </a:lnTo>
                  <a:lnTo>
                    <a:pt x="28" y="71"/>
                  </a:lnTo>
                  <a:lnTo>
                    <a:pt x="31" y="81"/>
                  </a:lnTo>
                  <a:lnTo>
                    <a:pt x="34" y="88"/>
                  </a:lnTo>
                  <a:lnTo>
                    <a:pt x="34" y="88"/>
                  </a:lnTo>
                  <a:lnTo>
                    <a:pt x="32" y="95"/>
                  </a:lnTo>
                  <a:lnTo>
                    <a:pt x="30" y="102"/>
                  </a:lnTo>
                  <a:lnTo>
                    <a:pt x="22" y="112"/>
                  </a:lnTo>
                  <a:lnTo>
                    <a:pt x="22" y="112"/>
                  </a:lnTo>
                  <a:lnTo>
                    <a:pt x="18" y="118"/>
                  </a:lnTo>
                  <a:lnTo>
                    <a:pt x="14" y="126"/>
                  </a:lnTo>
                  <a:lnTo>
                    <a:pt x="11" y="135"/>
                  </a:lnTo>
                  <a:lnTo>
                    <a:pt x="10" y="142"/>
                  </a:lnTo>
                  <a:lnTo>
                    <a:pt x="10" y="142"/>
                  </a:lnTo>
                  <a:lnTo>
                    <a:pt x="8" y="149"/>
                  </a:lnTo>
                  <a:lnTo>
                    <a:pt x="5" y="156"/>
                  </a:lnTo>
                  <a:lnTo>
                    <a:pt x="2" y="160"/>
                  </a:lnTo>
                  <a:lnTo>
                    <a:pt x="2" y="165"/>
                  </a:lnTo>
                  <a:lnTo>
                    <a:pt x="2" y="165"/>
                  </a:lnTo>
                  <a:lnTo>
                    <a:pt x="1" y="176"/>
                  </a:lnTo>
                  <a:lnTo>
                    <a:pt x="0" y="186"/>
                  </a:lnTo>
                  <a:lnTo>
                    <a:pt x="0" y="186"/>
                  </a:lnTo>
                  <a:lnTo>
                    <a:pt x="0" y="187"/>
                  </a:lnTo>
                  <a:lnTo>
                    <a:pt x="5" y="186"/>
                  </a:lnTo>
                  <a:lnTo>
                    <a:pt x="5" y="186"/>
                  </a:lnTo>
                  <a:lnTo>
                    <a:pt x="5" y="185"/>
                  </a:lnTo>
                  <a:lnTo>
                    <a:pt x="8" y="183"/>
                  </a:lnTo>
                  <a:lnTo>
                    <a:pt x="10" y="182"/>
                  </a:lnTo>
                  <a:lnTo>
                    <a:pt x="10" y="18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81" name="Freeform 197"/>
            <p:cNvSpPr>
              <a:spLocks/>
            </p:cNvSpPr>
            <p:nvPr/>
          </p:nvSpPr>
          <p:spPr bwMode="gray">
            <a:xfrm>
              <a:off x="4589806" y="3837398"/>
              <a:ext cx="261707" cy="226341"/>
            </a:xfrm>
            <a:custGeom>
              <a:avLst/>
              <a:gdLst/>
              <a:ahLst/>
              <a:cxnLst>
                <a:cxn ang="0">
                  <a:pos x="136" y="4"/>
                </a:cxn>
                <a:cxn ang="0">
                  <a:pos x="126" y="1"/>
                </a:cxn>
                <a:cxn ang="0">
                  <a:pos x="111" y="3"/>
                </a:cxn>
                <a:cxn ang="0">
                  <a:pos x="108" y="7"/>
                </a:cxn>
                <a:cxn ang="0">
                  <a:pos x="106" y="12"/>
                </a:cxn>
                <a:cxn ang="0">
                  <a:pos x="102" y="20"/>
                </a:cxn>
                <a:cxn ang="0">
                  <a:pos x="105" y="24"/>
                </a:cxn>
                <a:cxn ang="0">
                  <a:pos x="104" y="40"/>
                </a:cxn>
                <a:cxn ang="0">
                  <a:pos x="99" y="52"/>
                </a:cxn>
                <a:cxn ang="0">
                  <a:pos x="104" y="61"/>
                </a:cxn>
                <a:cxn ang="0">
                  <a:pos x="111" y="67"/>
                </a:cxn>
                <a:cxn ang="0">
                  <a:pos x="121" y="64"/>
                </a:cxn>
                <a:cxn ang="0">
                  <a:pos x="123" y="68"/>
                </a:cxn>
                <a:cxn ang="0">
                  <a:pos x="123" y="78"/>
                </a:cxn>
                <a:cxn ang="0">
                  <a:pos x="121" y="82"/>
                </a:cxn>
                <a:cxn ang="0">
                  <a:pos x="109" y="82"/>
                </a:cxn>
                <a:cxn ang="0">
                  <a:pos x="105" y="75"/>
                </a:cxn>
                <a:cxn ang="0">
                  <a:pos x="101" y="67"/>
                </a:cxn>
                <a:cxn ang="0">
                  <a:pos x="91" y="65"/>
                </a:cxn>
                <a:cxn ang="0">
                  <a:pos x="82" y="57"/>
                </a:cxn>
                <a:cxn ang="0">
                  <a:pos x="78" y="57"/>
                </a:cxn>
                <a:cxn ang="0">
                  <a:pos x="77" y="59"/>
                </a:cxn>
                <a:cxn ang="0">
                  <a:pos x="69" y="61"/>
                </a:cxn>
                <a:cxn ang="0">
                  <a:pos x="62" y="59"/>
                </a:cxn>
                <a:cxn ang="0">
                  <a:pos x="55" y="57"/>
                </a:cxn>
                <a:cxn ang="0">
                  <a:pos x="51" y="52"/>
                </a:cxn>
                <a:cxn ang="0">
                  <a:pos x="49" y="48"/>
                </a:cxn>
                <a:cxn ang="0">
                  <a:pos x="41" y="49"/>
                </a:cxn>
                <a:cxn ang="0">
                  <a:pos x="37" y="47"/>
                </a:cxn>
                <a:cxn ang="0">
                  <a:pos x="32" y="42"/>
                </a:cxn>
                <a:cxn ang="0">
                  <a:pos x="1" y="78"/>
                </a:cxn>
                <a:cxn ang="0">
                  <a:pos x="18" y="156"/>
                </a:cxn>
                <a:cxn ang="0">
                  <a:pos x="47" y="153"/>
                </a:cxn>
                <a:cxn ang="0">
                  <a:pos x="48" y="158"/>
                </a:cxn>
                <a:cxn ang="0">
                  <a:pos x="57" y="158"/>
                </a:cxn>
                <a:cxn ang="0">
                  <a:pos x="77" y="160"/>
                </a:cxn>
                <a:cxn ang="0">
                  <a:pos x="84" y="152"/>
                </a:cxn>
                <a:cxn ang="0">
                  <a:pos x="94" y="142"/>
                </a:cxn>
                <a:cxn ang="0">
                  <a:pos x="106" y="133"/>
                </a:cxn>
                <a:cxn ang="0">
                  <a:pos x="108" y="129"/>
                </a:cxn>
                <a:cxn ang="0">
                  <a:pos x="118" y="123"/>
                </a:cxn>
                <a:cxn ang="0">
                  <a:pos x="129" y="111"/>
                </a:cxn>
                <a:cxn ang="0">
                  <a:pos x="173" y="95"/>
                </a:cxn>
                <a:cxn ang="0">
                  <a:pos x="170" y="88"/>
                </a:cxn>
                <a:cxn ang="0">
                  <a:pos x="172" y="72"/>
                </a:cxn>
                <a:cxn ang="0">
                  <a:pos x="178" y="69"/>
                </a:cxn>
                <a:cxn ang="0">
                  <a:pos x="179" y="68"/>
                </a:cxn>
                <a:cxn ang="0">
                  <a:pos x="178" y="55"/>
                </a:cxn>
                <a:cxn ang="0">
                  <a:pos x="179" y="41"/>
                </a:cxn>
                <a:cxn ang="0">
                  <a:pos x="183" y="40"/>
                </a:cxn>
                <a:cxn ang="0">
                  <a:pos x="182" y="30"/>
                </a:cxn>
                <a:cxn ang="0">
                  <a:pos x="173" y="18"/>
                </a:cxn>
                <a:cxn ang="0">
                  <a:pos x="156" y="12"/>
                </a:cxn>
                <a:cxn ang="0">
                  <a:pos x="142" y="7"/>
                </a:cxn>
              </a:cxnLst>
              <a:rect l="0" t="0" r="r" b="b"/>
              <a:pathLst>
                <a:path w="185" h="160">
                  <a:moveTo>
                    <a:pt x="142" y="7"/>
                  </a:moveTo>
                  <a:lnTo>
                    <a:pt x="142" y="7"/>
                  </a:lnTo>
                  <a:lnTo>
                    <a:pt x="136" y="4"/>
                  </a:lnTo>
                  <a:lnTo>
                    <a:pt x="129" y="0"/>
                  </a:lnTo>
                  <a:lnTo>
                    <a:pt x="129" y="0"/>
                  </a:lnTo>
                  <a:lnTo>
                    <a:pt x="126" y="1"/>
                  </a:lnTo>
                  <a:lnTo>
                    <a:pt x="121" y="3"/>
                  </a:lnTo>
                  <a:lnTo>
                    <a:pt x="111" y="3"/>
                  </a:lnTo>
                  <a:lnTo>
                    <a:pt x="111" y="3"/>
                  </a:lnTo>
                  <a:lnTo>
                    <a:pt x="109" y="3"/>
                  </a:lnTo>
                  <a:lnTo>
                    <a:pt x="108" y="4"/>
                  </a:lnTo>
                  <a:lnTo>
                    <a:pt x="108" y="7"/>
                  </a:lnTo>
                  <a:lnTo>
                    <a:pt x="108" y="10"/>
                  </a:lnTo>
                  <a:lnTo>
                    <a:pt x="106" y="12"/>
                  </a:lnTo>
                  <a:lnTo>
                    <a:pt x="106" y="12"/>
                  </a:lnTo>
                  <a:lnTo>
                    <a:pt x="104" y="15"/>
                  </a:lnTo>
                  <a:lnTo>
                    <a:pt x="102" y="18"/>
                  </a:lnTo>
                  <a:lnTo>
                    <a:pt x="102" y="20"/>
                  </a:lnTo>
                  <a:lnTo>
                    <a:pt x="104" y="21"/>
                  </a:lnTo>
                  <a:lnTo>
                    <a:pt x="104" y="21"/>
                  </a:lnTo>
                  <a:lnTo>
                    <a:pt x="105" y="24"/>
                  </a:lnTo>
                  <a:lnTo>
                    <a:pt x="105" y="30"/>
                  </a:lnTo>
                  <a:lnTo>
                    <a:pt x="104" y="40"/>
                  </a:lnTo>
                  <a:lnTo>
                    <a:pt x="104" y="40"/>
                  </a:lnTo>
                  <a:lnTo>
                    <a:pt x="102" y="44"/>
                  </a:lnTo>
                  <a:lnTo>
                    <a:pt x="101" y="48"/>
                  </a:lnTo>
                  <a:lnTo>
                    <a:pt x="99" y="52"/>
                  </a:lnTo>
                  <a:lnTo>
                    <a:pt x="99" y="54"/>
                  </a:lnTo>
                  <a:lnTo>
                    <a:pt x="99" y="54"/>
                  </a:lnTo>
                  <a:lnTo>
                    <a:pt x="104" y="61"/>
                  </a:lnTo>
                  <a:lnTo>
                    <a:pt x="106" y="65"/>
                  </a:lnTo>
                  <a:lnTo>
                    <a:pt x="111" y="67"/>
                  </a:lnTo>
                  <a:lnTo>
                    <a:pt x="111" y="67"/>
                  </a:lnTo>
                  <a:lnTo>
                    <a:pt x="113" y="67"/>
                  </a:lnTo>
                  <a:lnTo>
                    <a:pt x="116" y="67"/>
                  </a:lnTo>
                  <a:lnTo>
                    <a:pt x="121" y="64"/>
                  </a:lnTo>
                  <a:lnTo>
                    <a:pt x="121" y="64"/>
                  </a:lnTo>
                  <a:lnTo>
                    <a:pt x="122" y="65"/>
                  </a:lnTo>
                  <a:lnTo>
                    <a:pt x="123" y="68"/>
                  </a:lnTo>
                  <a:lnTo>
                    <a:pt x="123" y="75"/>
                  </a:lnTo>
                  <a:lnTo>
                    <a:pt x="123" y="75"/>
                  </a:lnTo>
                  <a:lnTo>
                    <a:pt x="123" y="78"/>
                  </a:lnTo>
                  <a:lnTo>
                    <a:pt x="122" y="81"/>
                  </a:lnTo>
                  <a:lnTo>
                    <a:pt x="121" y="82"/>
                  </a:lnTo>
                  <a:lnTo>
                    <a:pt x="121" y="82"/>
                  </a:lnTo>
                  <a:lnTo>
                    <a:pt x="116" y="84"/>
                  </a:lnTo>
                  <a:lnTo>
                    <a:pt x="112" y="84"/>
                  </a:lnTo>
                  <a:lnTo>
                    <a:pt x="109" y="82"/>
                  </a:lnTo>
                  <a:lnTo>
                    <a:pt x="109" y="82"/>
                  </a:lnTo>
                  <a:lnTo>
                    <a:pt x="106" y="79"/>
                  </a:lnTo>
                  <a:lnTo>
                    <a:pt x="105" y="75"/>
                  </a:lnTo>
                  <a:lnTo>
                    <a:pt x="102" y="68"/>
                  </a:lnTo>
                  <a:lnTo>
                    <a:pt x="102" y="68"/>
                  </a:lnTo>
                  <a:lnTo>
                    <a:pt x="101" y="67"/>
                  </a:lnTo>
                  <a:lnTo>
                    <a:pt x="98" y="67"/>
                  </a:lnTo>
                  <a:lnTo>
                    <a:pt x="91" y="65"/>
                  </a:lnTo>
                  <a:lnTo>
                    <a:pt x="91" y="65"/>
                  </a:lnTo>
                  <a:lnTo>
                    <a:pt x="88" y="65"/>
                  </a:lnTo>
                  <a:lnTo>
                    <a:pt x="85" y="62"/>
                  </a:lnTo>
                  <a:lnTo>
                    <a:pt x="82" y="57"/>
                  </a:lnTo>
                  <a:lnTo>
                    <a:pt x="82" y="57"/>
                  </a:lnTo>
                  <a:lnTo>
                    <a:pt x="81" y="55"/>
                  </a:lnTo>
                  <a:lnTo>
                    <a:pt x="78" y="57"/>
                  </a:lnTo>
                  <a:lnTo>
                    <a:pt x="77" y="58"/>
                  </a:lnTo>
                  <a:lnTo>
                    <a:pt x="77" y="59"/>
                  </a:lnTo>
                  <a:lnTo>
                    <a:pt x="77" y="59"/>
                  </a:lnTo>
                  <a:lnTo>
                    <a:pt x="75" y="61"/>
                  </a:lnTo>
                  <a:lnTo>
                    <a:pt x="74" y="61"/>
                  </a:lnTo>
                  <a:lnTo>
                    <a:pt x="69" y="61"/>
                  </a:lnTo>
                  <a:lnTo>
                    <a:pt x="69" y="61"/>
                  </a:lnTo>
                  <a:lnTo>
                    <a:pt x="67" y="61"/>
                  </a:lnTo>
                  <a:lnTo>
                    <a:pt x="62" y="59"/>
                  </a:lnTo>
                  <a:lnTo>
                    <a:pt x="58" y="57"/>
                  </a:lnTo>
                  <a:lnTo>
                    <a:pt x="55" y="57"/>
                  </a:lnTo>
                  <a:lnTo>
                    <a:pt x="55" y="57"/>
                  </a:lnTo>
                  <a:lnTo>
                    <a:pt x="54" y="57"/>
                  </a:lnTo>
                  <a:lnTo>
                    <a:pt x="52" y="55"/>
                  </a:lnTo>
                  <a:lnTo>
                    <a:pt x="51" y="52"/>
                  </a:lnTo>
                  <a:lnTo>
                    <a:pt x="51" y="49"/>
                  </a:lnTo>
                  <a:lnTo>
                    <a:pt x="51" y="49"/>
                  </a:lnTo>
                  <a:lnTo>
                    <a:pt x="49" y="48"/>
                  </a:lnTo>
                  <a:lnTo>
                    <a:pt x="47" y="48"/>
                  </a:lnTo>
                  <a:lnTo>
                    <a:pt x="41" y="49"/>
                  </a:lnTo>
                  <a:lnTo>
                    <a:pt x="41" y="49"/>
                  </a:lnTo>
                  <a:lnTo>
                    <a:pt x="40" y="49"/>
                  </a:lnTo>
                  <a:lnTo>
                    <a:pt x="38" y="49"/>
                  </a:lnTo>
                  <a:lnTo>
                    <a:pt x="37" y="47"/>
                  </a:lnTo>
                  <a:lnTo>
                    <a:pt x="37" y="47"/>
                  </a:lnTo>
                  <a:lnTo>
                    <a:pt x="35" y="45"/>
                  </a:lnTo>
                  <a:lnTo>
                    <a:pt x="32" y="42"/>
                  </a:lnTo>
                  <a:lnTo>
                    <a:pt x="30" y="74"/>
                  </a:lnTo>
                  <a:lnTo>
                    <a:pt x="25" y="78"/>
                  </a:lnTo>
                  <a:lnTo>
                    <a:pt x="1" y="78"/>
                  </a:lnTo>
                  <a:lnTo>
                    <a:pt x="0" y="131"/>
                  </a:lnTo>
                  <a:lnTo>
                    <a:pt x="18" y="156"/>
                  </a:lnTo>
                  <a:lnTo>
                    <a:pt x="18" y="156"/>
                  </a:lnTo>
                  <a:lnTo>
                    <a:pt x="35" y="153"/>
                  </a:lnTo>
                  <a:lnTo>
                    <a:pt x="44" y="153"/>
                  </a:lnTo>
                  <a:lnTo>
                    <a:pt x="47" y="153"/>
                  </a:lnTo>
                  <a:lnTo>
                    <a:pt x="47" y="155"/>
                  </a:lnTo>
                  <a:lnTo>
                    <a:pt x="47" y="155"/>
                  </a:lnTo>
                  <a:lnTo>
                    <a:pt x="48" y="158"/>
                  </a:lnTo>
                  <a:lnTo>
                    <a:pt x="48" y="158"/>
                  </a:lnTo>
                  <a:lnTo>
                    <a:pt x="57" y="158"/>
                  </a:lnTo>
                  <a:lnTo>
                    <a:pt x="57" y="158"/>
                  </a:lnTo>
                  <a:lnTo>
                    <a:pt x="67" y="159"/>
                  </a:lnTo>
                  <a:lnTo>
                    <a:pt x="72" y="160"/>
                  </a:lnTo>
                  <a:lnTo>
                    <a:pt x="77" y="160"/>
                  </a:lnTo>
                  <a:lnTo>
                    <a:pt x="77" y="160"/>
                  </a:lnTo>
                  <a:lnTo>
                    <a:pt x="81" y="158"/>
                  </a:lnTo>
                  <a:lnTo>
                    <a:pt x="84" y="152"/>
                  </a:lnTo>
                  <a:lnTo>
                    <a:pt x="89" y="146"/>
                  </a:lnTo>
                  <a:lnTo>
                    <a:pt x="94" y="142"/>
                  </a:lnTo>
                  <a:lnTo>
                    <a:pt x="94" y="142"/>
                  </a:lnTo>
                  <a:lnTo>
                    <a:pt x="98" y="141"/>
                  </a:lnTo>
                  <a:lnTo>
                    <a:pt x="104" y="136"/>
                  </a:lnTo>
                  <a:lnTo>
                    <a:pt x="106" y="133"/>
                  </a:lnTo>
                  <a:lnTo>
                    <a:pt x="108" y="131"/>
                  </a:lnTo>
                  <a:lnTo>
                    <a:pt x="108" y="131"/>
                  </a:lnTo>
                  <a:lnTo>
                    <a:pt x="108" y="129"/>
                  </a:lnTo>
                  <a:lnTo>
                    <a:pt x="109" y="126"/>
                  </a:lnTo>
                  <a:lnTo>
                    <a:pt x="112" y="125"/>
                  </a:lnTo>
                  <a:lnTo>
                    <a:pt x="118" y="123"/>
                  </a:lnTo>
                  <a:lnTo>
                    <a:pt x="131" y="122"/>
                  </a:lnTo>
                  <a:lnTo>
                    <a:pt x="132" y="122"/>
                  </a:lnTo>
                  <a:lnTo>
                    <a:pt x="129" y="111"/>
                  </a:lnTo>
                  <a:lnTo>
                    <a:pt x="129" y="111"/>
                  </a:lnTo>
                  <a:lnTo>
                    <a:pt x="173" y="95"/>
                  </a:lnTo>
                  <a:lnTo>
                    <a:pt x="173" y="95"/>
                  </a:lnTo>
                  <a:lnTo>
                    <a:pt x="170" y="89"/>
                  </a:lnTo>
                  <a:lnTo>
                    <a:pt x="170" y="88"/>
                  </a:lnTo>
                  <a:lnTo>
                    <a:pt x="170" y="88"/>
                  </a:lnTo>
                  <a:lnTo>
                    <a:pt x="172" y="85"/>
                  </a:lnTo>
                  <a:lnTo>
                    <a:pt x="172" y="81"/>
                  </a:lnTo>
                  <a:lnTo>
                    <a:pt x="172" y="72"/>
                  </a:lnTo>
                  <a:lnTo>
                    <a:pt x="172" y="72"/>
                  </a:lnTo>
                  <a:lnTo>
                    <a:pt x="175" y="71"/>
                  </a:lnTo>
                  <a:lnTo>
                    <a:pt x="178" y="69"/>
                  </a:lnTo>
                  <a:lnTo>
                    <a:pt x="179" y="69"/>
                  </a:lnTo>
                  <a:lnTo>
                    <a:pt x="180" y="68"/>
                  </a:lnTo>
                  <a:lnTo>
                    <a:pt x="179" y="68"/>
                  </a:lnTo>
                  <a:lnTo>
                    <a:pt x="179" y="68"/>
                  </a:lnTo>
                  <a:lnTo>
                    <a:pt x="178" y="62"/>
                  </a:lnTo>
                  <a:lnTo>
                    <a:pt x="178" y="55"/>
                  </a:lnTo>
                  <a:lnTo>
                    <a:pt x="178" y="47"/>
                  </a:lnTo>
                  <a:lnTo>
                    <a:pt x="179" y="41"/>
                  </a:lnTo>
                  <a:lnTo>
                    <a:pt x="179" y="41"/>
                  </a:lnTo>
                  <a:lnTo>
                    <a:pt x="180" y="40"/>
                  </a:lnTo>
                  <a:lnTo>
                    <a:pt x="182" y="40"/>
                  </a:lnTo>
                  <a:lnTo>
                    <a:pt x="183" y="40"/>
                  </a:lnTo>
                  <a:lnTo>
                    <a:pt x="185" y="38"/>
                  </a:lnTo>
                  <a:lnTo>
                    <a:pt x="185" y="38"/>
                  </a:lnTo>
                  <a:lnTo>
                    <a:pt x="182" y="30"/>
                  </a:lnTo>
                  <a:lnTo>
                    <a:pt x="176" y="21"/>
                  </a:lnTo>
                  <a:lnTo>
                    <a:pt x="176" y="21"/>
                  </a:lnTo>
                  <a:lnTo>
                    <a:pt x="173" y="18"/>
                  </a:lnTo>
                  <a:lnTo>
                    <a:pt x="168" y="15"/>
                  </a:lnTo>
                  <a:lnTo>
                    <a:pt x="156" y="12"/>
                  </a:lnTo>
                  <a:lnTo>
                    <a:pt x="156" y="12"/>
                  </a:lnTo>
                  <a:lnTo>
                    <a:pt x="149" y="8"/>
                  </a:lnTo>
                  <a:lnTo>
                    <a:pt x="145" y="7"/>
                  </a:lnTo>
                  <a:lnTo>
                    <a:pt x="142" y="7"/>
                  </a:lnTo>
                  <a:lnTo>
                    <a:pt x="142" y="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82" name="Freeform 198"/>
            <p:cNvSpPr>
              <a:spLocks/>
            </p:cNvSpPr>
            <p:nvPr/>
          </p:nvSpPr>
          <p:spPr bwMode="gray">
            <a:xfrm>
              <a:off x="4744001" y="3673301"/>
              <a:ext cx="42439" cy="36780"/>
            </a:xfrm>
            <a:custGeom>
              <a:avLst/>
              <a:gdLst/>
              <a:ahLst/>
              <a:cxnLst>
                <a:cxn ang="0">
                  <a:pos x="26" y="0"/>
                </a:cxn>
                <a:cxn ang="0">
                  <a:pos x="26" y="0"/>
                </a:cxn>
                <a:cxn ang="0">
                  <a:pos x="17" y="3"/>
                </a:cxn>
                <a:cxn ang="0">
                  <a:pos x="17" y="3"/>
                </a:cxn>
                <a:cxn ang="0">
                  <a:pos x="13" y="5"/>
                </a:cxn>
                <a:cxn ang="0">
                  <a:pos x="9" y="5"/>
                </a:cxn>
                <a:cxn ang="0">
                  <a:pos x="9" y="5"/>
                </a:cxn>
                <a:cxn ang="0">
                  <a:pos x="7" y="6"/>
                </a:cxn>
                <a:cxn ang="0">
                  <a:pos x="7" y="6"/>
                </a:cxn>
                <a:cxn ang="0">
                  <a:pos x="4" y="8"/>
                </a:cxn>
                <a:cxn ang="0">
                  <a:pos x="3" y="12"/>
                </a:cxn>
                <a:cxn ang="0">
                  <a:pos x="3" y="16"/>
                </a:cxn>
                <a:cxn ang="0">
                  <a:pos x="3" y="16"/>
                </a:cxn>
                <a:cxn ang="0">
                  <a:pos x="2" y="18"/>
                </a:cxn>
                <a:cxn ang="0">
                  <a:pos x="0" y="19"/>
                </a:cxn>
                <a:cxn ang="0">
                  <a:pos x="0" y="20"/>
                </a:cxn>
                <a:cxn ang="0">
                  <a:pos x="0" y="20"/>
                </a:cxn>
                <a:cxn ang="0">
                  <a:pos x="2" y="25"/>
                </a:cxn>
                <a:cxn ang="0">
                  <a:pos x="3" y="26"/>
                </a:cxn>
                <a:cxn ang="0">
                  <a:pos x="3" y="26"/>
                </a:cxn>
                <a:cxn ang="0">
                  <a:pos x="9" y="26"/>
                </a:cxn>
                <a:cxn ang="0">
                  <a:pos x="9" y="26"/>
                </a:cxn>
                <a:cxn ang="0">
                  <a:pos x="13" y="26"/>
                </a:cxn>
                <a:cxn ang="0">
                  <a:pos x="16" y="25"/>
                </a:cxn>
                <a:cxn ang="0">
                  <a:pos x="17" y="22"/>
                </a:cxn>
                <a:cxn ang="0">
                  <a:pos x="17" y="22"/>
                </a:cxn>
                <a:cxn ang="0">
                  <a:pos x="17" y="22"/>
                </a:cxn>
                <a:cxn ang="0">
                  <a:pos x="23" y="20"/>
                </a:cxn>
                <a:cxn ang="0">
                  <a:pos x="29" y="20"/>
                </a:cxn>
                <a:cxn ang="0">
                  <a:pos x="30" y="19"/>
                </a:cxn>
                <a:cxn ang="0">
                  <a:pos x="30" y="18"/>
                </a:cxn>
                <a:cxn ang="0">
                  <a:pos x="30" y="18"/>
                </a:cxn>
                <a:cxn ang="0">
                  <a:pos x="30" y="15"/>
                </a:cxn>
                <a:cxn ang="0">
                  <a:pos x="30" y="10"/>
                </a:cxn>
                <a:cxn ang="0">
                  <a:pos x="29" y="8"/>
                </a:cxn>
                <a:cxn ang="0">
                  <a:pos x="26" y="0"/>
                </a:cxn>
              </a:cxnLst>
              <a:rect l="0" t="0" r="r" b="b"/>
              <a:pathLst>
                <a:path w="30" h="26">
                  <a:moveTo>
                    <a:pt x="26" y="0"/>
                  </a:moveTo>
                  <a:lnTo>
                    <a:pt x="26" y="0"/>
                  </a:lnTo>
                  <a:lnTo>
                    <a:pt x="17" y="3"/>
                  </a:lnTo>
                  <a:lnTo>
                    <a:pt x="17" y="3"/>
                  </a:lnTo>
                  <a:lnTo>
                    <a:pt x="13" y="5"/>
                  </a:lnTo>
                  <a:lnTo>
                    <a:pt x="9" y="5"/>
                  </a:lnTo>
                  <a:lnTo>
                    <a:pt x="9" y="5"/>
                  </a:lnTo>
                  <a:lnTo>
                    <a:pt x="7" y="6"/>
                  </a:lnTo>
                  <a:lnTo>
                    <a:pt x="7" y="6"/>
                  </a:lnTo>
                  <a:lnTo>
                    <a:pt x="4" y="8"/>
                  </a:lnTo>
                  <a:lnTo>
                    <a:pt x="3" y="12"/>
                  </a:lnTo>
                  <a:lnTo>
                    <a:pt x="3" y="16"/>
                  </a:lnTo>
                  <a:lnTo>
                    <a:pt x="3" y="16"/>
                  </a:lnTo>
                  <a:lnTo>
                    <a:pt x="2" y="18"/>
                  </a:lnTo>
                  <a:lnTo>
                    <a:pt x="0" y="19"/>
                  </a:lnTo>
                  <a:lnTo>
                    <a:pt x="0" y="20"/>
                  </a:lnTo>
                  <a:lnTo>
                    <a:pt x="0" y="20"/>
                  </a:lnTo>
                  <a:lnTo>
                    <a:pt x="2" y="25"/>
                  </a:lnTo>
                  <a:lnTo>
                    <a:pt x="3" y="26"/>
                  </a:lnTo>
                  <a:lnTo>
                    <a:pt x="3" y="26"/>
                  </a:lnTo>
                  <a:lnTo>
                    <a:pt x="9" y="26"/>
                  </a:lnTo>
                  <a:lnTo>
                    <a:pt x="9" y="26"/>
                  </a:lnTo>
                  <a:lnTo>
                    <a:pt x="13" y="26"/>
                  </a:lnTo>
                  <a:lnTo>
                    <a:pt x="16" y="25"/>
                  </a:lnTo>
                  <a:lnTo>
                    <a:pt x="17" y="22"/>
                  </a:lnTo>
                  <a:lnTo>
                    <a:pt x="17" y="22"/>
                  </a:lnTo>
                  <a:lnTo>
                    <a:pt x="17" y="22"/>
                  </a:lnTo>
                  <a:lnTo>
                    <a:pt x="23" y="20"/>
                  </a:lnTo>
                  <a:lnTo>
                    <a:pt x="29" y="20"/>
                  </a:lnTo>
                  <a:lnTo>
                    <a:pt x="30" y="19"/>
                  </a:lnTo>
                  <a:lnTo>
                    <a:pt x="30" y="18"/>
                  </a:lnTo>
                  <a:lnTo>
                    <a:pt x="30" y="18"/>
                  </a:lnTo>
                  <a:lnTo>
                    <a:pt x="30" y="15"/>
                  </a:lnTo>
                  <a:lnTo>
                    <a:pt x="30" y="10"/>
                  </a:lnTo>
                  <a:lnTo>
                    <a:pt x="29" y="8"/>
                  </a:lnTo>
                  <a:lnTo>
                    <a:pt x="26"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83" name="Freeform 199"/>
            <p:cNvSpPr>
              <a:spLocks/>
            </p:cNvSpPr>
            <p:nvPr/>
          </p:nvSpPr>
          <p:spPr bwMode="gray">
            <a:xfrm>
              <a:off x="5018439" y="3371986"/>
              <a:ext cx="233414" cy="314048"/>
            </a:xfrm>
            <a:custGeom>
              <a:avLst/>
              <a:gdLst/>
              <a:ahLst/>
              <a:cxnLst>
                <a:cxn ang="0">
                  <a:pos x="38" y="40"/>
                </a:cxn>
                <a:cxn ang="0">
                  <a:pos x="47" y="48"/>
                </a:cxn>
                <a:cxn ang="0">
                  <a:pos x="48" y="50"/>
                </a:cxn>
                <a:cxn ang="0">
                  <a:pos x="81" y="61"/>
                </a:cxn>
                <a:cxn ang="0">
                  <a:pos x="95" y="66"/>
                </a:cxn>
                <a:cxn ang="0">
                  <a:pos x="104" y="66"/>
                </a:cxn>
                <a:cxn ang="0">
                  <a:pos x="109" y="68"/>
                </a:cxn>
                <a:cxn ang="0">
                  <a:pos x="109" y="70"/>
                </a:cxn>
                <a:cxn ang="0">
                  <a:pos x="67" y="112"/>
                </a:cxn>
                <a:cxn ang="0">
                  <a:pos x="59" y="115"/>
                </a:cxn>
                <a:cxn ang="0">
                  <a:pos x="48" y="115"/>
                </a:cxn>
                <a:cxn ang="0">
                  <a:pos x="41" y="117"/>
                </a:cxn>
                <a:cxn ang="0">
                  <a:pos x="30" y="125"/>
                </a:cxn>
                <a:cxn ang="0">
                  <a:pos x="27" y="127"/>
                </a:cxn>
                <a:cxn ang="0">
                  <a:pos x="7" y="139"/>
                </a:cxn>
                <a:cxn ang="0">
                  <a:pos x="0" y="209"/>
                </a:cxn>
                <a:cxn ang="0">
                  <a:pos x="8" y="222"/>
                </a:cxn>
                <a:cxn ang="0">
                  <a:pos x="44" y="184"/>
                </a:cxn>
                <a:cxn ang="0">
                  <a:pos x="52" y="175"/>
                </a:cxn>
                <a:cxn ang="0">
                  <a:pos x="72" y="162"/>
                </a:cxn>
                <a:cxn ang="0">
                  <a:pos x="79" y="157"/>
                </a:cxn>
                <a:cxn ang="0">
                  <a:pos x="101" y="135"/>
                </a:cxn>
                <a:cxn ang="0">
                  <a:pos x="112" y="124"/>
                </a:cxn>
                <a:cxn ang="0">
                  <a:pos x="128" y="100"/>
                </a:cxn>
                <a:cxn ang="0">
                  <a:pos x="131" y="94"/>
                </a:cxn>
                <a:cxn ang="0">
                  <a:pos x="135" y="81"/>
                </a:cxn>
                <a:cxn ang="0">
                  <a:pos x="145" y="68"/>
                </a:cxn>
                <a:cxn ang="0">
                  <a:pos x="153" y="53"/>
                </a:cxn>
                <a:cxn ang="0">
                  <a:pos x="159" y="37"/>
                </a:cxn>
                <a:cxn ang="0">
                  <a:pos x="160" y="31"/>
                </a:cxn>
                <a:cxn ang="0">
                  <a:pos x="163" y="17"/>
                </a:cxn>
                <a:cxn ang="0">
                  <a:pos x="165" y="9"/>
                </a:cxn>
                <a:cxn ang="0">
                  <a:pos x="163" y="3"/>
                </a:cxn>
                <a:cxn ang="0">
                  <a:pos x="158" y="0"/>
                </a:cxn>
                <a:cxn ang="0">
                  <a:pos x="155" y="3"/>
                </a:cxn>
                <a:cxn ang="0">
                  <a:pos x="149" y="7"/>
                </a:cxn>
                <a:cxn ang="0">
                  <a:pos x="129" y="13"/>
                </a:cxn>
                <a:cxn ang="0">
                  <a:pos x="118" y="13"/>
                </a:cxn>
                <a:cxn ang="0">
                  <a:pos x="96" y="16"/>
                </a:cxn>
                <a:cxn ang="0">
                  <a:pos x="92" y="19"/>
                </a:cxn>
                <a:cxn ang="0">
                  <a:pos x="88" y="21"/>
                </a:cxn>
                <a:cxn ang="0">
                  <a:pos x="77" y="21"/>
                </a:cxn>
                <a:cxn ang="0">
                  <a:pos x="72" y="23"/>
                </a:cxn>
                <a:cxn ang="0">
                  <a:pos x="67" y="26"/>
                </a:cxn>
                <a:cxn ang="0">
                  <a:pos x="55" y="27"/>
                </a:cxn>
                <a:cxn ang="0">
                  <a:pos x="48" y="24"/>
                </a:cxn>
                <a:cxn ang="0">
                  <a:pos x="45" y="21"/>
                </a:cxn>
                <a:cxn ang="0">
                  <a:pos x="37" y="11"/>
                </a:cxn>
                <a:cxn ang="0">
                  <a:pos x="31" y="20"/>
                </a:cxn>
                <a:cxn ang="0">
                  <a:pos x="28" y="26"/>
                </a:cxn>
                <a:cxn ang="0">
                  <a:pos x="32" y="34"/>
                </a:cxn>
                <a:cxn ang="0">
                  <a:pos x="38" y="40"/>
                </a:cxn>
              </a:cxnLst>
              <a:rect l="0" t="0" r="r" b="b"/>
              <a:pathLst>
                <a:path w="165" h="222">
                  <a:moveTo>
                    <a:pt x="38" y="40"/>
                  </a:moveTo>
                  <a:lnTo>
                    <a:pt x="38" y="40"/>
                  </a:lnTo>
                  <a:lnTo>
                    <a:pt x="44" y="46"/>
                  </a:lnTo>
                  <a:lnTo>
                    <a:pt x="47" y="48"/>
                  </a:lnTo>
                  <a:lnTo>
                    <a:pt x="48" y="50"/>
                  </a:lnTo>
                  <a:lnTo>
                    <a:pt x="48" y="50"/>
                  </a:lnTo>
                  <a:lnTo>
                    <a:pt x="62" y="54"/>
                  </a:lnTo>
                  <a:lnTo>
                    <a:pt x="81" y="61"/>
                  </a:lnTo>
                  <a:lnTo>
                    <a:pt x="81" y="61"/>
                  </a:lnTo>
                  <a:lnTo>
                    <a:pt x="95" y="66"/>
                  </a:lnTo>
                  <a:lnTo>
                    <a:pt x="104" y="66"/>
                  </a:lnTo>
                  <a:lnTo>
                    <a:pt x="104" y="66"/>
                  </a:lnTo>
                  <a:lnTo>
                    <a:pt x="108" y="67"/>
                  </a:lnTo>
                  <a:lnTo>
                    <a:pt x="109" y="68"/>
                  </a:lnTo>
                  <a:lnTo>
                    <a:pt x="109" y="70"/>
                  </a:lnTo>
                  <a:lnTo>
                    <a:pt x="109" y="70"/>
                  </a:lnTo>
                  <a:lnTo>
                    <a:pt x="67" y="112"/>
                  </a:lnTo>
                  <a:lnTo>
                    <a:pt x="67" y="112"/>
                  </a:lnTo>
                  <a:lnTo>
                    <a:pt x="62" y="115"/>
                  </a:lnTo>
                  <a:lnTo>
                    <a:pt x="59" y="115"/>
                  </a:lnTo>
                  <a:lnTo>
                    <a:pt x="48" y="115"/>
                  </a:lnTo>
                  <a:lnTo>
                    <a:pt x="48" y="115"/>
                  </a:lnTo>
                  <a:lnTo>
                    <a:pt x="44" y="117"/>
                  </a:lnTo>
                  <a:lnTo>
                    <a:pt x="41" y="117"/>
                  </a:lnTo>
                  <a:lnTo>
                    <a:pt x="35" y="121"/>
                  </a:lnTo>
                  <a:lnTo>
                    <a:pt x="30" y="125"/>
                  </a:lnTo>
                  <a:lnTo>
                    <a:pt x="27" y="127"/>
                  </a:lnTo>
                  <a:lnTo>
                    <a:pt x="27" y="127"/>
                  </a:lnTo>
                  <a:lnTo>
                    <a:pt x="14" y="128"/>
                  </a:lnTo>
                  <a:lnTo>
                    <a:pt x="7" y="139"/>
                  </a:lnTo>
                  <a:lnTo>
                    <a:pt x="0" y="151"/>
                  </a:lnTo>
                  <a:lnTo>
                    <a:pt x="0" y="209"/>
                  </a:lnTo>
                  <a:lnTo>
                    <a:pt x="8" y="222"/>
                  </a:lnTo>
                  <a:lnTo>
                    <a:pt x="8" y="222"/>
                  </a:lnTo>
                  <a:lnTo>
                    <a:pt x="24" y="205"/>
                  </a:lnTo>
                  <a:lnTo>
                    <a:pt x="44" y="184"/>
                  </a:lnTo>
                  <a:lnTo>
                    <a:pt x="44" y="184"/>
                  </a:lnTo>
                  <a:lnTo>
                    <a:pt x="52" y="175"/>
                  </a:lnTo>
                  <a:lnTo>
                    <a:pt x="59" y="169"/>
                  </a:lnTo>
                  <a:lnTo>
                    <a:pt x="72" y="162"/>
                  </a:lnTo>
                  <a:lnTo>
                    <a:pt x="72" y="162"/>
                  </a:lnTo>
                  <a:lnTo>
                    <a:pt x="79" y="157"/>
                  </a:lnTo>
                  <a:lnTo>
                    <a:pt x="89" y="148"/>
                  </a:lnTo>
                  <a:lnTo>
                    <a:pt x="101" y="135"/>
                  </a:lnTo>
                  <a:lnTo>
                    <a:pt x="112" y="124"/>
                  </a:lnTo>
                  <a:lnTo>
                    <a:pt x="112" y="124"/>
                  </a:lnTo>
                  <a:lnTo>
                    <a:pt x="123" y="107"/>
                  </a:lnTo>
                  <a:lnTo>
                    <a:pt x="128" y="100"/>
                  </a:lnTo>
                  <a:lnTo>
                    <a:pt x="131" y="94"/>
                  </a:lnTo>
                  <a:lnTo>
                    <a:pt x="131" y="94"/>
                  </a:lnTo>
                  <a:lnTo>
                    <a:pt x="132" y="87"/>
                  </a:lnTo>
                  <a:lnTo>
                    <a:pt x="135" y="81"/>
                  </a:lnTo>
                  <a:lnTo>
                    <a:pt x="145" y="68"/>
                  </a:lnTo>
                  <a:lnTo>
                    <a:pt x="145" y="68"/>
                  </a:lnTo>
                  <a:lnTo>
                    <a:pt x="149" y="61"/>
                  </a:lnTo>
                  <a:lnTo>
                    <a:pt x="153" y="53"/>
                  </a:lnTo>
                  <a:lnTo>
                    <a:pt x="158" y="43"/>
                  </a:lnTo>
                  <a:lnTo>
                    <a:pt x="159" y="37"/>
                  </a:lnTo>
                  <a:lnTo>
                    <a:pt x="159" y="37"/>
                  </a:lnTo>
                  <a:lnTo>
                    <a:pt x="160" y="31"/>
                  </a:lnTo>
                  <a:lnTo>
                    <a:pt x="162" y="24"/>
                  </a:lnTo>
                  <a:lnTo>
                    <a:pt x="163" y="17"/>
                  </a:lnTo>
                  <a:lnTo>
                    <a:pt x="165" y="9"/>
                  </a:lnTo>
                  <a:lnTo>
                    <a:pt x="165" y="9"/>
                  </a:lnTo>
                  <a:lnTo>
                    <a:pt x="165" y="6"/>
                  </a:lnTo>
                  <a:lnTo>
                    <a:pt x="163" y="3"/>
                  </a:lnTo>
                  <a:lnTo>
                    <a:pt x="160" y="0"/>
                  </a:lnTo>
                  <a:lnTo>
                    <a:pt x="158" y="0"/>
                  </a:lnTo>
                  <a:lnTo>
                    <a:pt x="155" y="3"/>
                  </a:lnTo>
                  <a:lnTo>
                    <a:pt x="155" y="3"/>
                  </a:lnTo>
                  <a:lnTo>
                    <a:pt x="152" y="6"/>
                  </a:lnTo>
                  <a:lnTo>
                    <a:pt x="149" y="7"/>
                  </a:lnTo>
                  <a:lnTo>
                    <a:pt x="141" y="10"/>
                  </a:lnTo>
                  <a:lnTo>
                    <a:pt x="129" y="13"/>
                  </a:lnTo>
                  <a:lnTo>
                    <a:pt x="118" y="13"/>
                  </a:lnTo>
                  <a:lnTo>
                    <a:pt x="118" y="13"/>
                  </a:lnTo>
                  <a:lnTo>
                    <a:pt x="102" y="14"/>
                  </a:lnTo>
                  <a:lnTo>
                    <a:pt x="96" y="16"/>
                  </a:lnTo>
                  <a:lnTo>
                    <a:pt x="92" y="19"/>
                  </a:lnTo>
                  <a:lnTo>
                    <a:pt x="92" y="19"/>
                  </a:lnTo>
                  <a:lnTo>
                    <a:pt x="91" y="20"/>
                  </a:lnTo>
                  <a:lnTo>
                    <a:pt x="88" y="21"/>
                  </a:lnTo>
                  <a:lnTo>
                    <a:pt x="82" y="21"/>
                  </a:lnTo>
                  <a:lnTo>
                    <a:pt x="77" y="21"/>
                  </a:lnTo>
                  <a:lnTo>
                    <a:pt x="74" y="21"/>
                  </a:lnTo>
                  <a:lnTo>
                    <a:pt x="72" y="23"/>
                  </a:lnTo>
                  <a:lnTo>
                    <a:pt x="72" y="23"/>
                  </a:lnTo>
                  <a:lnTo>
                    <a:pt x="67" y="26"/>
                  </a:lnTo>
                  <a:lnTo>
                    <a:pt x="59" y="29"/>
                  </a:lnTo>
                  <a:lnTo>
                    <a:pt x="55" y="27"/>
                  </a:lnTo>
                  <a:lnTo>
                    <a:pt x="51" y="27"/>
                  </a:lnTo>
                  <a:lnTo>
                    <a:pt x="48" y="24"/>
                  </a:lnTo>
                  <a:lnTo>
                    <a:pt x="45" y="21"/>
                  </a:lnTo>
                  <a:lnTo>
                    <a:pt x="45" y="21"/>
                  </a:lnTo>
                  <a:lnTo>
                    <a:pt x="41" y="16"/>
                  </a:lnTo>
                  <a:lnTo>
                    <a:pt x="37" y="11"/>
                  </a:lnTo>
                  <a:lnTo>
                    <a:pt x="37" y="11"/>
                  </a:lnTo>
                  <a:lnTo>
                    <a:pt x="31" y="20"/>
                  </a:lnTo>
                  <a:lnTo>
                    <a:pt x="28" y="23"/>
                  </a:lnTo>
                  <a:lnTo>
                    <a:pt x="28" y="26"/>
                  </a:lnTo>
                  <a:lnTo>
                    <a:pt x="28" y="26"/>
                  </a:lnTo>
                  <a:lnTo>
                    <a:pt x="32" y="34"/>
                  </a:lnTo>
                  <a:lnTo>
                    <a:pt x="35" y="37"/>
                  </a:lnTo>
                  <a:lnTo>
                    <a:pt x="38" y="40"/>
                  </a:lnTo>
                  <a:lnTo>
                    <a:pt x="38" y="4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84" name="Freeform 200"/>
            <p:cNvSpPr>
              <a:spLocks/>
            </p:cNvSpPr>
            <p:nvPr/>
          </p:nvSpPr>
          <p:spPr bwMode="gray">
            <a:xfrm>
              <a:off x="3804687" y="2791988"/>
              <a:ext cx="273024" cy="217853"/>
            </a:xfrm>
            <a:custGeom>
              <a:avLst/>
              <a:gdLst/>
              <a:ahLst/>
              <a:cxnLst>
                <a:cxn ang="0">
                  <a:pos x="71" y="131"/>
                </a:cxn>
                <a:cxn ang="0">
                  <a:pos x="82" y="123"/>
                </a:cxn>
                <a:cxn ang="0">
                  <a:pos x="99" y="114"/>
                </a:cxn>
                <a:cxn ang="0">
                  <a:pos x="107" y="111"/>
                </a:cxn>
                <a:cxn ang="0">
                  <a:pos x="108" y="110"/>
                </a:cxn>
                <a:cxn ang="0">
                  <a:pos x="121" y="108"/>
                </a:cxn>
                <a:cxn ang="0">
                  <a:pos x="129" y="103"/>
                </a:cxn>
                <a:cxn ang="0">
                  <a:pos x="131" y="97"/>
                </a:cxn>
                <a:cxn ang="0">
                  <a:pos x="142" y="94"/>
                </a:cxn>
                <a:cxn ang="0">
                  <a:pos x="148" y="91"/>
                </a:cxn>
                <a:cxn ang="0">
                  <a:pos x="151" y="90"/>
                </a:cxn>
                <a:cxn ang="0">
                  <a:pos x="151" y="80"/>
                </a:cxn>
                <a:cxn ang="0">
                  <a:pos x="156" y="76"/>
                </a:cxn>
                <a:cxn ang="0">
                  <a:pos x="165" y="73"/>
                </a:cxn>
                <a:cxn ang="0">
                  <a:pos x="166" y="70"/>
                </a:cxn>
                <a:cxn ang="0">
                  <a:pos x="189" y="69"/>
                </a:cxn>
                <a:cxn ang="0">
                  <a:pos x="192" y="67"/>
                </a:cxn>
                <a:cxn ang="0">
                  <a:pos x="191" y="57"/>
                </a:cxn>
                <a:cxn ang="0">
                  <a:pos x="186" y="52"/>
                </a:cxn>
                <a:cxn ang="0">
                  <a:pos x="186" y="37"/>
                </a:cxn>
                <a:cxn ang="0">
                  <a:pos x="183" y="25"/>
                </a:cxn>
                <a:cxn ang="0">
                  <a:pos x="178" y="16"/>
                </a:cxn>
                <a:cxn ang="0">
                  <a:pos x="169" y="13"/>
                </a:cxn>
                <a:cxn ang="0">
                  <a:pos x="159" y="12"/>
                </a:cxn>
                <a:cxn ang="0">
                  <a:pos x="135" y="10"/>
                </a:cxn>
                <a:cxn ang="0">
                  <a:pos x="128" y="5"/>
                </a:cxn>
                <a:cxn ang="0">
                  <a:pos x="118" y="2"/>
                </a:cxn>
                <a:cxn ang="0">
                  <a:pos x="109" y="16"/>
                </a:cxn>
                <a:cxn ang="0">
                  <a:pos x="99" y="35"/>
                </a:cxn>
                <a:cxn ang="0">
                  <a:pos x="81" y="44"/>
                </a:cxn>
                <a:cxn ang="0">
                  <a:pos x="74" y="46"/>
                </a:cxn>
                <a:cxn ang="0">
                  <a:pos x="67" y="56"/>
                </a:cxn>
                <a:cxn ang="0">
                  <a:pos x="61" y="63"/>
                </a:cxn>
                <a:cxn ang="0">
                  <a:pos x="54" y="74"/>
                </a:cxn>
                <a:cxn ang="0">
                  <a:pos x="51" y="80"/>
                </a:cxn>
                <a:cxn ang="0">
                  <a:pos x="54" y="100"/>
                </a:cxn>
                <a:cxn ang="0">
                  <a:pos x="54" y="106"/>
                </a:cxn>
                <a:cxn ang="0">
                  <a:pos x="35" y="126"/>
                </a:cxn>
                <a:cxn ang="0">
                  <a:pos x="25" y="134"/>
                </a:cxn>
                <a:cxn ang="0">
                  <a:pos x="13" y="141"/>
                </a:cxn>
                <a:cxn ang="0">
                  <a:pos x="0" y="147"/>
                </a:cxn>
                <a:cxn ang="0">
                  <a:pos x="67" y="148"/>
                </a:cxn>
                <a:cxn ang="0">
                  <a:pos x="71" y="154"/>
                </a:cxn>
              </a:cxnLst>
              <a:rect l="0" t="0" r="r" b="b"/>
              <a:pathLst>
                <a:path w="193" h="154">
                  <a:moveTo>
                    <a:pt x="71" y="154"/>
                  </a:moveTo>
                  <a:lnTo>
                    <a:pt x="71" y="154"/>
                  </a:lnTo>
                  <a:lnTo>
                    <a:pt x="71" y="131"/>
                  </a:lnTo>
                  <a:lnTo>
                    <a:pt x="71" y="131"/>
                  </a:lnTo>
                  <a:lnTo>
                    <a:pt x="75" y="128"/>
                  </a:lnTo>
                  <a:lnTo>
                    <a:pt x="82" y="123"/>
                  </a:lnTo>
                  <a:lnTo>
                    <a:pt x="97" y="114"/>
                  </a:lnTo>
                  <a:lnTo>
                    <a:pt x="97" y="114"/>
                  </a:lnTo>
                  <a:lnTo>
                    <a:pt x="99" y="114"/>
                  </a:lnTo>
                  <a:lnTo>
                    <a:pt x="104" y="114"/>
                  </a:lnTo>
                  <a:lnTo>
                    <a:pt x="107" y="114"/>
                  </a:lnTo>
                  <a:lnTo>
                    <a:pt x="107" y="111"/>
                  </a:lnTo>
                  <a:lnTo>
                    <a:pt x="107" y="111"/>
                  </a:lnTo>
                  <a:lnTo>
                    <a:pt x="108" y="110"/>
                  </a:lnTo>
                  <a:lnTo>
                    <a:pt x="108" y="110"/>
                  </a:lnTo>
                  <a:lnTo>
                    <a:pt x="112" y="108"/>
                  </a:lnTo>
                  <a:lnTo>
                    <a:pt x="121" y="108"/>
                  </a:lnTo>
                  <a:lnTo>
                    <a:pt x="121" y="108"/>
                  </a:lnTo>
                  <a:lnTo>
                    <a:pt x="125" y="107"/>
                  </a:lnTo>
                  <a:lnTo>
                    <a:pt x="128" y="106"/>
                  </a:lnTo>
                  <a:lnTo>
                    <a:pt x="129" y="103"/>
                  </a:lnTo>
                  <a:lnTo>
                    <a:pt x="129" y="99"/>
                  </a:lnTo>
                  <a:lnTo>
                    <a:pt x="129" y="99"/>
                  </a:lnTo>
                  <a:lnTo>
                    <a:pt x="131" y="97"/>
                  </a:lnTo>
                  <a:lnTo>
                    <a:pt x="134" y="96"/>
                  </a:lnTo>
                  <a:lnTo>
                    <a:pt x="142" y="94"/>
                  </a:lnTo>
                  <a:lnTo>
                    <a:pt x="142" y="94"/>
                  </a:lnTo>
                  <a:lnTo>
                    <a:pt x="145" y="94"/>
                  </a:lnTo>
                  <a:lnTo>
                    <a:pt x="146" y="93"/>
                  </a:lnTo>
                  <a:lnTo>
                    <a:pt x="148" y="91"/>
                  </a:lnTo>
                  <a:lnTo>
                    <a:pt x="149" y="90"/>
                  </a:lnTo>
                  <a:lnTo>
                    <a:pt x="149" y="90"/>
                  </a:lnTo>
                  <a:lnTo>
                    <a:pt x="151" y="90"/>
                  </a:lnTo>
                  <a:lnTo>
                    <a:pt x="151" y="87"/>
                  </a:lnTo>
                  <a:lnTo>
                    <a:pt x="151" y="80"/>
                  </a:lnTo>
                  <a:lnTo>
                    <a:pt x="151" y="80"/>
                  </a:lnTo>
                  <a:lnTo>
                    <a:pt x="152" y="76"/>
                  </a:lnTo>
                  <a:lnTo>
                    <a:pt x="156" y="76"/>
                  </a:lnTo>
                  <a:lnTo>
                    <a:pt x="156" y="76"/>
                  </a:lnTo>
                  <a:lnTo>
                    <a:pt x="159" y="76"/>
                  </a:lnTo>
                  <a:lnTo>
                    <a:pt x="163" y="74"/>
                  </a:lnTo>
                  <a:lnTo>
                    <a:pt x="165" y="73"/>
                  </a:lnTo>
                  <a:lnTo>
                    <a:pt x="166" y="70"/>
                  </a:lnTo>
                  <a:lnTo>
                    <a:pt x="166" y="70"/>
                  </a:lnTo>
                  <a:lnTo>
                    <a:pt x="166" y="70"/>
                  </a:lnTo>
                  <a:lnTo>
                    <a:pt x="169" y="69"/>
                  </a:lnTo>
                  <a:lnTo>
                    <a:pt x="176" y="69"/>
                  </a:lnTo>
                  <a:lnTo>
                    <a:pt x="189" y="69"/>
                  </a:lnTo>
                  <a:lnTo>
                    <a:pt x="189" y="69"/>
                  </a:lnTo>
                  <a:lnTo>
                    <a:pt x="192" y="69"/>
                  </a:lnTo>
                  <a:lnTo>
                    <a:pt x="192" y="67"/>
                  </a:lnTo>
                  <a:lnTo>
                    <a:pt x="193" y="63"/>
                  </a:lnTo>
                  <a:lnTo>
                    <a:pt x="193" y="63"/>
                  </a:lnTo>
                  <a:lnTo>
                    <a:pt x="191" y="57"/>
                  </a:lnTo>
                  <a:lnTo>
                    <a:pt x="189" y="53"/>
                  </a:lnTo>
                  <a:lnTo>
                    <a:pt x="186" y="52"/>
                  </a:lnTo>
                  <a:lnTo>
                    <a:pt x="186" y="52"/>
                  </a:lnTo>
                  <a:lnTo>
                    <a:pt x="185" y="50"/>
                  </a:lnTo>
                  <a:lnTo>
                    <a:pt x="185" y="47"/>
                  </a:lnTo>
                  <a:lnTo>
                    <a:pt x="186" y="37"/>
                  </a:lnTo>
                  <a:lnTo>
                    <a:pt x="186" y="37"/>
                  </a:lnTo>
                  <a:lnTo>
                    <a:pt x="185" y="29"/>
                  </a:lnTo>
                  <a:lnTo>
                    <a:pt x="183" y="25"/>
                  </a:lnTo>
                  <a:lnTo>
                    <a:pt x="181" y="20"/>
                  </a:lnTo>
                  <a:lnTo>
                    <a:pt x="181" y="20"/>
                  </a:lnTo>
                  <a:lnTo>
                    <a:pt x="178" y="16"/>
                  </a:lnTo>
                  <a:lnTo>
                    <a:pt x="178" y="16"/>
                  </a:lnTo>
                  <a:lnTo>
                    <a:pt x="173" y="15"/>
                  </a:lnTo>
                  <a:lnTo>
                    <a:pt x="169" y="13"/>
                  </a:lnTo>
                  <a:lnTo>
                    <a:pt x="165" y="12"/>
                  </a:lnTo>
                  <a:lnTo>
                    <a:pt x="159" y="12"/>
                  </a:lnTo>
                  <a:lnTo>
                    <a:pt x="159" y="12"/>
                  </a:lnTo>
                  <a:lnTo>
                    <a:pt x="145" y="13"/>
                  </a:lnTo>
                  <a:lnTo>
                    <a:pt x="138" y="12"/>
                  </a:lnTo>
                  <a:lnTo>
                    <a:pt x="135" y="10"/>
                  </a:lnTo>
                  <a:lnTo>
                    <a:pt x="132" y="9"/>
                  </a:lnTo>
                  <a:lnTo>
                    <a:pt x="132" y="9"/>
                  </a:lnTo>
                  <a:lnTo>
                    <a:pt x="128" y="5"/>
                  </a:lnTo>
                  <a:lnTo>
                    <a:pt x="124" y="2"/>
                  </a:lnTo>
                  <a:lnTo>
                    <a:pt x="121" y="0"/>
                  </a:lnTo>
                  <a:lnTo>
                    <a:pt x="118" y="2"/>
                  </a:lnTo>
                  <a:lnTo>
                    <a:pt x="118" y="2"/>
                  </a:lnTo>
                  <a:lnTo>
                    <a:pt x="114" y="6"/>
                  </a:lnTo>
                  <a:lnTo>
                    <a:pt x="109" y="16"/>
                  </a:lnTo>
                  <a:lnTo>
                    <a:pt x="104" y="26"/>
                  </a:lnTo>
                  <a:lnTo>
                    <a:pt x="99" y="35"/>
                  </a:lnTo>
                  <a:lnTo>
                    <a:pt x="99" y="35"/>
                  </a:lnTo>
                  <a:lnTo>
                    <a:pt x="95" y="39"/>
                  </a:lnTo>
                  <a:lnTo>
                    <a:pt x="88" y="43"/>
                  </a:lnTo>
                  <a:lnTo>
                    <a:pt x="81" y="44"/>
                  </a:lnTo>
                  <a:lnTo>
                    <a:pt x="75" y="46"/>
                  </a:lnTo>
                  <a:lnTo>
                    <a:pt x="75" y="46"/>
                  </a:lnTo>
                  <a:lnTo>
                    <a:pt x="74" y="46"/>
                  </a:lnTo>
                  <a:lnTo>
                    <a:pt x="71" y="47"/>
                  </a:lnTo>
                  <a:lnTo>
                    <a:pt x="70" y="52"/>
                  </a:lnTo>
                  <a:lnTo>
                    <a:pt x="67" y="56"/>
                  </a:lnTo>
                  <a:lnTo>
                    <a:pt x="64" y="60"/>
                  </a:lnTo>
                  <a:lnTo>
                    <a:pt x="64" y="60"/>
                  </a:lnTo>
                  <a:lnTo>
                    <a:pt x="61" y="63"/>
                  </a:lnTo>
                  <a:lnTo>
                    <a:pt x="60" y="67"/>
                  </a:lnTo>
                  <a:lnTo>
                    <a:pt x="58" y="72"/>
                  </a:lnTo>
                  <a:lnTo>
                    <a:pt x="54" y="74"/>
                  </a:lnTo>
                  <a:lnTo>
                    <a:pt x="54" y="74"/>
                  </a:lnTo>
                  <a:lnTo>
                    <a:pt x="53" y="77"/>
                  </a:lnTo>
                  <a:lnTo>
                    <a:pt x="51" y="80"/>
                  </a:lnTo>
                  <a:lnTo>
                    <a:pt x="51" y="87"/>
                  </a:lnTo>
                  <a:lnTo>
                    <a:pt x="53" y="94"/>
                  </a:lnTo>
                  <a:lnTo>
                    <a:pt x="54" y="100"/>
                  </a:lnTo>
                  <a:lnTo>
                    <a:pt x="54" y="100"/>
                  </a:lnTo>
                  <a:lnTo>
                    <a:pt x="55" y="101"/>
                  </a:lnTo>
                  <a:lnTo>
                    <a:pt x="54" y="106"/>
                  </a:lnTo>
                  <a:lnTo>
                    <a:pt x="50" y="113"/>
                  </a:lnTo>
                  <a:lnTo>
                    <a:pt x="43" y="120"/>
                  </a:lnTo>
                  <a:lnTo>
                    <a:pt x="35" y="126"/>
                  </a:lnTo>
                  <a:lnTo>
                    <a:pt x="35" y="126"/>
                  </a:lnTo>
                  <a:lnTo>
                    <a:pt x="30" y="130"/>
                  </a:lnTo>
                  <a:lnTo>
                    <a:pt x="25" y="134"/>
                  </a:lnTo>
                  <a:lnTo>
                    <a:pt x="20" y="138"/>
                  </a:lnTo>
                  <a:lnTo>
                    <a:pt x="13" y="141"/>
                  </a:lnTo>
                  <a:lnTo>
                    <a:pt x="13" y="141"/>
                  </a:lnTo>
                  <a:lnTo>
                    <a:pt x="6" y="144"/>
                  </a:lnTo>
                  <a:lnTo>
                    <a:pt x="0" y="147"/>
                  </a:lnTo>
                  <a:lnTo>
                    <a:pt x="0" y="147"/>
                  </a:lnTo>
                  <a:lnTo>
                    <a:pt x="60" y="147"/>
                  </a:lnTo>
                  <a:lnTo>
                    <a:pt x="60" y="147"/>
                  </a:lnTo>
                  <a:lnTo>
                    <a:pt x="67" y="148"/>
                  </a:lnTo>
                  <a:lnTo>
                    <a:pt x="70" y="150"/>
                  </a:lnTo>
                  <a:lnTo>
                    <a:pt x="71" y="154"/>
                  </a:lnTo>
                  <a:lnTo>
                    <a:pt x="71" y="15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85" name="Freeform 201"/>
            <p:cNvSpPr>
              <a:spLocks/>
            </p:cNvSpPr>
            <p:nvPr/>
          </p:nvSpPr>
          <p:spPr bwMode="gray">
            <a:xfrm>
              <a:off x="4272929" y="2753792"/>
              <a:ext cx="94781" cy="183902"/>
            </a:xfrm>
            <a:custGeom>
              <a:avLst/>
              <a:gdLst/>
              <a:ahLst/>
              <a:cxnLst>
                <a:cxn ang="0">
                  <a:pos x="17" y="32"/>
                </a:cxn>
                <a:cxn ang="0">
                  <a:pos x="17" y="42"/>
                </a:cxn>
                <a:cxn ang="0">
                  <a:pos x="13" y="49"/>
                </a:cxn>
                <a:cxn ang="0">
                  <a:pos x="10" y="52"/>
                </a:cxn>
                <a:cxn ang="0">
                  <a:pos x="5" y="59"/>
                </a:cxn>
                <a:cxn ang="0">
                  <a:pos x="2" y="60"/>
                </a:cxn>
                <a:cxn ang="0">
                  <a:pos x="0" y="62"/>
                </a:cxn>
                <a:cxn ang="0">
                  <a:pos x="5" y="73"/>
                </a:cxn>
                <a:cxn ang="0">
                  <a:pos x="9" y="77"/>
                </a:cxn>
                <a:cxn ang="0">
                  <a:pos x="15" y="81"/>
                </a:cxn>
                <a:cxn ang="0">
                  <a:pos x="16" y="87"/>
                </a:cxn>
                <a:cxn ang="0">
                  <a:pos x="20" y="91"/>
                </a:cxn>
                <a:cxn ang="0">
                  <a:pos x="27" y="97"/>
                </a:cxn>
                <a:cxn ang="0">
                  <a:pos x="30" y="101"/>
                </a:cxn>
                <a:cxn ang="0">
                  <a:pos x="34" y="118"/>
                </a:cxn>
                <a:cxn ang="0">
                  <a:pos x="36" y="126"/>
                </a:cxn>
                <a:cxn ang="0">
                  <a:pos x="37" y="130"/>
                </a:cxn>
                <a:cxn ang="0">
                  <a:pos x="43" y="123"/>
                </a:cxn>
                <a:cxn ang="0">
                  <a:pos x="46" y="116"/>
                </a:cxn>
                <a:cxn ang="0">
                  <a:pos x="46" y="110"/>
                </a:cxn>
                <a:cxn ang="0">
                  <a:pos x="47" y="103"/>
                </a:cxn>
                <a:cxn ang="0">
                  <a:pos x="54" y="97"/>
                </a:cxn>
                <a:cxn ang="0">
                  <a:pos x="60" y="91"/>
                </a:cxn>
                <a:cxn ang="0">
                  <a:pos x="66" y="90"/>
                </a:cxn>
                <a:cxn ang="0">
                  <a:pos x="67" y="87"/>
                </a:cxn>
                <a:cxn ang="0">
                  <a:pos x="67" y="79"/>
                </a:cxn>
                <a:cxn ang="0">
                  <a:pos x="62" y="71"/>
                </a:cxn>
                <a:cxn ang="0">
                  <a:pos x="60" y="69"/>
                </a:cxn>
                <a:cxn ang="0">
                  <a:pos x="56" y="66"/>
                </a:cxn>
                <a:cxn ang="0">
                  <a:pos x="54" y="66"/>
                </a:cxn>
                <a:cxn ang="0">
                  <a:pos x="47" y="67"/>
                </a:cxn>
                <a:cxn ang="0">
                  <a:pos x="42" y="60"/>
                </a:cxn>
                <a:cxn ang="0">
                  <a:pos x="43" y="57"/>
                </a:cxn>
                <a:cxn ang="0">
                  <a:pos x="50" y="53"/>
                </a:cxn>
                <a:cxn ang="0">
                  <a:pos x="54" y="50"/>
                </a:cxn>
                <a:cxn ang="0">
                  <a:pos x="60" y="39"/>
                </a:cxn>
                <a:cxn ang="0">
                  <a:pos x="54" y="27"/>
                </a:cxn>
                <a:cxn ang="0">
                  <a:pos x="52" y="25"/>
                </a:cxn>
                <a:cxn ang="0">
                  <a:pos x="54" y="17"/>
                </a:cxn>
                <a:cxn ang="0">
                  <a:pos x="57" y="15"/>
                </a:cxn>
                <a:cxn ang="0">
                  <a:pos x="60" y="9"/>
                </a:cxn>
                <a:cxn ang="0">
                  <a:pos x="56" y="9"/>
                </a:cxn>
                <a:cxn ang="0">
                  <a:pos x="53" y="10"/>
                </a:cxn>
                <a:cxn ang="0">
                  <a:pos x="49" y="9"/>
                </a:cxn>
                <a:cxn ang="0">
                  <a:pos x="49" y="6"/>
                </a:cxn>
                <a:cxn ang="0">
                  <a:pos x="44" y="2"/>
                </a:cxn>
                <a:cxn ang="0">
                  <a:pos x="32" y="2"/>
                </a:cxn>
                <a:cxn ang="0">
                  <a:pos x="26" y="5"/>
                </a:cxn>
                <a:cxn ang="0">
                  <a:pos x="17" y="7"/>
                </a:cxn>
                <a:cxn ang="0">
                  <a:pos x="16" y="22"/>
                </a:cxn>
                <a:cxn ang="0">
                  <a:pos x="17" y="32"/>
                </a:cxn>
              </a:cxnLst>
              <a:rect l="0" t="0" r="r" b="b"/>
              <a:pathLst>
                <a:path w="67" h="130">
                  <a:moveTo>
                    <a:pt x="17" y="32"/>
                  </a:moveTo>
                  <a:lnTo>
                    <a:pt x="17" y="32"/>
                  </a:lnTo>
                  <a:lnTo>
                    <a:pt x="19" y="37"/>
                  </a:lnTo>
                  <a:lnTo>
                    <a:pt x="17" y="42"/>
                  </a:lnTo>
                  <a:lnTo>
                    <a:pt x="16" y="46"/>
                  </a:lnTo>
                  <a:lnTo>
                    <a:pt x="13" y="49"/>
                  </a:lnTo>
                  <a:lnTo>
                    <a:pt x="13" y="49"/>
                  </a:lnTo>
                  <a:lnTo>
                    <a:pt x="10" y="52"/>
                  </a:lnTo>
                  <a:lnTo>
                    <a:pt x="7" y="54"/>
                  </a:lnTo>
                  <a:lnTo>
                    <a:pt x="5" y="59"/>
                  </a:lnTo>
                  <a:lnTo>
                    <a:pt x="2" y="60"/>
                  </a:lnTo>
                  <a:lnTo>
                    <a:pt x="2" y="60"/>
                  </a:lnTo>
                  <a:lnTo>
                    <a:pt x="0" y="60"/>
                  </a:lnTo>
                  <a:lnTo>
                    <a:pt x="0" y="62"/>
                  </a:lnTo>
                  <a:lnTo>
                    <a:pt x="2" y="67"/>
                  </a:lnTo>
                  <a:lnTo>
                    <a:pt x="5" y="73"/>
                  </a:lnTo>
                  <a:lnTo>
                    <a:pt x="9" y="77"/>
                  </a:lnTo>
                  <a:lnTo>
                    <a:pt x="9" y="77"/>
                  </a:lnTo>
                  <a:lnTo>
                    <a:pt x="13" y="79"/>
                  </a:lnTo>
                  <a:lnTo>
                    <a:pt x="15" y="81"/>
                  </a:lnTo>
                  <a:lnTo>
                    <a:pt x="16" y="87"/>
                  </a:lnTo>
                  <a:lnTo>
                    <a:pt x="16" y="87"/>
                  </a:lnTo>
                  <a:lnTo>
                    <a:pt x="17" y="89"/>
                  </a:lnTo>
                  <a:lnTo>
                    <a:pt x="20" y="91"/>
                  </a:lnTo>
                  <a:lnTo>
                    <a:pt x="25" y="94"/>
                  </a:lnTo>
                  <a:lnTo>
                    <a:pt x="27" y="97"/>
                  </a:lnTo>
                  <a:lnTo>
                    <a:pt x="27" y="97"/>
                  </a:lnTo>
                  <a:lnTo>
                    <a:pt x="30" y="101"/>
                  </a:lnTo>
                  <a:lnTo>
                    <a:pt x="33" y="110"/>
                  </a:lnTo>
                  <a:lnTo>
                    <a:pt x="34" y="118"/>
                  </a:lnTo>
                  <a:lnTo>
                    <a:pt x="36" y="126"/>
                  </a:lnTo>
                  <a:lnTo>
                    <a:pt x="36" y="126"/>
                  </a:lnTo>
                  <a:lnTo>
                    <a:pt x="37" y="130"/>
                  </a:lnTo>
                  <a:lnTo>
                    <a:pt x="37" y="130"/>
                  </a:lnTo>
                  <a:lnTo>
                    <a:pt x="40" y="127"/>
                  </a:lnTo>
                  <a:lnTo>
                    <a:pt x="43" y="123"/>
                  </a:lnTo>
                  <a:lnTo>
                    <a:pt x="43" y="123"/>
                  </a:lnTo>
                  <a:lnTo>
                    <a:pt x="46" y="116"/>
                  </a:lnTo>
                  <a:lnTo>
                    <a:pt x="46" y="110"/>
                  </a:lnTo>
                  <a:lnTo>
                    <a:pt x="46" y="110"/>
                  </a:lnTo>
                  <a:lnTo>
                    <a:pt x="46" y="107"/>
                  </a:lnTo>
                  <a:lnTo>
                    <a:pt x="47" y="103"/>
                  </a:lnTo>
                  <a:lnTo>
                    <a:pt x="47" y="103"/>
                  </a:lnTo>
                  <a:lnTo>
                    <a:pt x="54" y="97"/>
                  </a:lnTo>
                  <a:lnTo>
                    <a:pt x="60" y="91"/>
                  </a:lnTo>
                  <a:lnTo>
                    <a:pt x="60" y="91"/>
                  </a:lnTo>
                  <a:lnTo>
                    <a:pt x="64" y="91"/>
                  </a:lnTo>
                  <a:lnTo>
                    <a:pt x="66" y="90"/>
                  </a:lnTo>
                  <a:lnTo>
                    <a:pt x="67" y="87"/>
                  </a:lnTo>
                  <a:lnTo>
                    <a:pt x="67" y="87"/>
                  </a:lnTo>
                  <a:lnTo>
                    <a:pt x="67" y="79"/>
                  </a:lnTo>
                  <a:lnTo>
                    <a:pt x="67" y="79"/>
                  </a:lnTo>
                  <a:lnTo>
                    <a:pt x="63" y="74"/>
                  </a:lnTo>
                  <a:lnTo>
                    <a:pt x="62" y="71"/>
                  </a:lnTo>
                  <a:lnTo>
                    <a:pt x="62" y="71"/>
                  </a:lnTo>
                  <a:lnTo>
                    <a:pt x="60" y="69"/>
                  </a:lnTo>
                  <a:lnTo>
                    <a:pt x="59" y="67"/>
                  </a:lnTo>
                  <a:lnTo>
                    <a:pt x="56" y="66"/>
                  </a:lnTo>
                  <a:lnTo>
                    <a:pt x="54" y="66"/>
                  </a:lnTo>
                  <a:lnTo>
                    <a:pt x="54" y="66"/>
                  </a:lnTo>
                  <a:lnTo>
                    <a:pt x="52" y="67"/>
                  </a:lnTo>
                  <a:lnTo>
                    <a:pt x="47" y="67"/>
                  </a:lnTo>
                  <a:lnTo>
                    <a:pt x="44" y="64"/>
                  </a:lnTo>
                  <a:lnTo>
                    <a:pt x="42" y="60"/>
                  </a:lnTo>
                  <a:lnTo>
                    <a:pt x="42" y="60"/>
                  </a:lnTo>
                  <a:lnTo>
                    <a:pt x="43" y="57"/>
                  </a:lnTo>
                  <a:lnTo>
                    <a:pt x="46" y="54"/>
                  </a:lnTo>
                  <a:lnTo>
                    <a:pt x="50" y="53"/>
                  </a:lnTo>
                  <a:lnTo>
                    <a:pt x="54" y="50"/>
                  </a:lnTo>
                  <a:lnTo>
                    <a:pt x="54" y="50"/>
                  </a:lnTo>
                  <a:lnTo>
                    <a:pt x="59" y="44"/>
                  </a:lnTo>
                  <a:lnTo>
                    <a:pt x="60" y="39"/>
                  </a:lnTo>
                  <a:lnTo>
                    <a:pt x="59" y="33"/>
                  </a:lnTo>
                  <a:lnTo>
                    <a:pt x="54" y="27"/>
                  </a:lnTo>
                  <a:lnTo>
                    <a:pt x="54" y="27"/>
                  </a:lnTo>
                  <a:lnTo>
                    <a:pt x="52" y="25"/>
                  </a:lnTo>
                  <a:lnTo>
                    <a:pt x="52" y="20"/>
                  </a:lnTo>
                  <a:lnTo>
                    <a:pt x="54" y="17"/>
                  </a:lnTo>
                  <a:lnTo>
                    <a:pt x="57" y="15"/>
                  </a:lnTo>
                  <a:lnTo>
                    <a:pt x="57" y="15"/>
                  </a:lnTo>
                  <a:lnTo>
                    <a:pt x="60" y="10"/>
                  </a:lnTo>
                  <a:lnTo>
                    <a:pt x="60" y="9"/>
                  </a:lnTo>
                  <a:lnTo>
                    <a:pt x="57" y="7"/>
                  </a:lnTo>
                  <a:lnTo>
                    <a:pt x="56" y="9"/>
                  </a:lnTo>
                  <a:lnTo>
                    <a:pt x="56" y="9"/>
                  </a:lnTo>
                  <a:lnTo>
                    <a:pt x="53" y="10"/>
                  </a:lnTo>
                  <a:lnTo>
                    <a:pt x="52" y="10"/>
                  </a:lnTo>
                  <a:lnTo>
                    <a:pt x="49" y="9"/>
                  </a:lnTo>
                  <a:lnTo>
                    <a:pt x="49" y="6"/>
                  </a:lnTo>
                  <a:lnTo>
                    <a:pt x="49" y="6"/>
                  </a:lnTo>
                  <a:lnTo>
                    <a:pt x="47" y="3"/>
                  </a:lnTo>
                  <a:lnTo>
                    <a:pt x="44" y="2"/>
                  </a:lnTo>
                  <a:lnTo>
                    <a:pt x="39" y="0"/>
                  </a:lnTo>
                  <a:lnTo>
                    <a:pt x="32" y="2"/>
                  </a:lnTo>
                  <a:lnTo>
                    <a:pt x="26" y="5"/>
                  </a:lnTo>
                  <a:lnTo>
                    <a:pt x="26" y="5"/>
                  </a:lnTo>
                  <a:lnTo>
                    <a:pt x="22" y="6"/>
                  </a:lnTo>
                  <a:lnTo>
                    <a:pt x="17" y="7"/>
                  </a:lnTo>
                  <a:lnTo>
                    <a:pt x="17" y="7"/>
                  </a:lnTo>
                  <a:lnTo>
                    <a:pt x="16" y="22"/>
                  </a:lnTo>
                  <a:lnTo>
                    <a:pt x="16" y="27"/>
                  </a:lnTo>
                  <a:lnTo>
                    <a:pt x="17" y="32"/>
                  </a:lnTo>
                  <a:lnTo>
                    <a:pt x="17" y="3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86" name="Freeform 202"/>
            <p:cNvSpPr>
              <a:spLocks/>
            </p:cNvSpPr>
            <p:nvPr/>
          </p:nvSpPr>
          <p:spPr bwMode="gray">
            <a:xfrm>
              <a:off x="3905125" y="2760866"/>
              <a:ext cx="472486" cy="452681"/>
            </a:xfrm>
            <a:custGeom>
              <a:avLst/>
              <a:gdLst/>
              <a:ahLst/>
              <a:cxnLst>
                <a:cxn ang="0">
                  <a:pos x="114" y="72"/>
                </a:cxn>
                <a:cxn ang="0">
                  <a:pos x="120" y="79"/>
                </a:cxn>
                <a:cxn ang="0">
                  <a:pos x="121" y="91"/>
                </a:cxn>
                <a:cxn ang="0">
                  <a:pos x="98" y="91"/>
                </a:cxn>
                <a:cxn ang="0">
                  <a:pos x="94" y="95"/>
                </a:cxn>
                <a:cxn ang="0">
                  <a:pos x="85" y="98"/>
                </a:cxn>
                <a:cxn ang="0">
                  <a:pos x="80" y="109"/>
                </a:cxn>
                <a:cxn ang="0">
                  <a:pos x="77" y="113"/>
                </a:cxn>
                <a:cxn ang="0">
                  <a:pos x="71" y="116"/>
                </a:cxn>
                <a:cxn ang="0">
                  <a:pos x="58" y="121"/>
                </a:cxn>
                <a:cxn ang="0">
                  <a:pos x="50" y="130"/>
                </a:cxn>
                <a:cxn ang="0">
                  <a:pos x="37" y="132"/>
                </a:cxn>
                <a:cxn ang="0">
                  <a:pos x="33" y="136"/>
                </a:cxn>
                <a:cxn ang="0">
                  <a:pos x="11" y="145"/>
                </a:cxn>
                <a:cxn ang="0">
                  <a:pos x="0" y="176"/>
                </a:cxn>
                <a:cxn ang="0">
                  <a:pos x="83" y="230"/>
                </a:cxn>
                <a:cxn ang="0">
                  <a:pos x="166" y="291"/>
                </a:cxn>
                <a:cxn ang="0">
                  <a:pos x="181" y="300"/>
                </a:cxn>
                <a:cxn ang="0">
                  <a:pos x="192" y="307"/>
                </a:cxn>
                <a:cxn ang="0">
                  <a:pos x="211" y="315"/>
                </a:cxn>
                <a:cxn ang="0">
                  <a:pos x="265" y="284"/>
                </a:cxn>
                <a:cxn ang="0">
                  <a:pos x="334" y="241"/>
                </a:cxn>
                <a:cxn ang="0">
                  <a:pos x="326" y="227"/>
                </a:cxn>
                <a:cxn ang="0">
                  <a:pos x="314" y="224"/>
                </a:cxn>
                <a:cxn ang="0">
                  <a:pos x="304" y="220"/>
                </a:cxn>
                <a:cxn ang="0">
                  <a:pos x="303" y="209"/>
                </a:cxn>
                <a:cxn ang="0">
                  <a:pos x="294" y="197"/>
                </a:cxn>
                <a:cxn ang="0">
                  <a:pos x="297" y="190"/>
                </a:cxn>
                <a:cxn ang="0">
                  <a:pos x="300" y="185"/>
                </a:cxn>
                <a:cxn ang="0">
                  <a:pos x="297" y="172"/>
                </a:cxn>
                <a:cxn ang="0">
                  <a:pos x="302" y="163"/>
                </a:cxn>
                <a:cxn ang="0">
                  <a:pos x="300" y="152"/>
                </a:cxn>
                <a:cxn ang="0">
                  <a:pos x="296" y="133"/>
                </a:cxn>
                <a:cxn ang="0">
                  <a:pos x="294" y="126"/>
                </a:cxn>
                <a:cxn ang="0">
                  <a:pos x="296" y="121"/>
                </a:cxn>
                <a:cxn ang="0">
                  <a:pos x="287" y="92"/>
                </a:cxn>
                <a:cxn ang="0">
                  <a:pos x="277" y="84"/>
                </a:cxn>
                <a:cxn ang="0">
                  <a:pos x="273" y="74"/>
                </a:cxn>
                <a:cxn ang="0">
                  <a:pos x="262" y="62"/>
                </a:cxn>
                <a:cxn ang="0">
                  <a:pos x="262" y="55"/>
                </a:cxn>
                <a:cxn ang="0">
                  <a:pos x="273" y="44"/>
                </a:cxn>
                <a:cxn ang="0">
                  <a:pos x="279" y="32"/>
                </a:cxn>
                <a:cxn ang="0">
                  <a:pos x="276" y="17"/>
                </a:cxn>
                <a:cxn ang="0">
                  <a:pos x="262" y="0"/>
                </a:cxn>
                <a:cxn ang="0">
                  <a:pos x="246" y="1"/>
                </a:cxn>
                <a:cxn ang="0">
                  <a:pos x="226" y="7"/>
                </a:cxn>
                <a:cxn ang="0">
                  <a:pos x="215" y="4"/>
                </a:cxn>
                <a:cxn ang="0">
                  <a:pos x="159" y="10"/>
                </a:cxn>
                <a:cxn ang="0">
                  <a:pos x="141" y="21"/>
                </a:cxn>
                <a:cxn ang="0">
                  <a:pos x="125" y="27"/>
                </a:cxn>
                <a:cxn ang="0">
                  <a:pos x="111" y="37"/>
                </a:cxn>
                <a:cxn ang="0">
                  <a:pos x="110" y="42"/>
                </a:cxn>
                <a:cxn ang="0">
                  <a:pos x="115" y="59"/>
                </a:cxn>
              </a:cxnLst>
              <a:rect l="0" t="0" r="r" b="b"/>
              <a:pathLst>
                <a:path w="334" h="320">
                  <a:moveTo>
                    <a:pt x="115" y="59"/>
                  </a:moveTo>
                  <a:lnTo>
                    <a:pt x="115" y="59"/>
                  </a:lnTo>
                  <a:lnTo>
                    <a:pt x="114" y="69"/>
                  </a:lnTo>
                  <a:lnTo>
                    <a:pt x="114" y="72"/>
                  </a:lnTo>
                  <a:lnTo>
                    <a:pt x="115" y="74"/>
                  </a:lnTo>
                  <a:lnTo>
                    <a:pt x="115" y="74"/>
                  </a:lnTo>
                  <a:lnTo>
                    <a:pt x="118" y="75"/>
                  </a:lnTo>
                  <a:lnTo>
                    <a:pt x="120" y="79"/>
                  </a:lnTo>
                  <a:lnTo>
                    <a:pt x="122" y="85"/>
                  </a:lnTo>
                  <a:lnTo>
                    <a:pt x="122" y="85"/>
                  </a:lnTo>
                  <a:lnTo>
                    <a:pt x="121" y="89"/>
                  </a:lnTo>
                  <a:lnTo>
                    <a:pt x="121" y="91"/>
                  </a:lnTo>
                  <a:lnTo>
                    <a:pt x="118" y="91"/>
                  </a:lnTo>
                  <a:lnTo>
                    <a:pt x="118" y="91"/>
                  </a:lnTo>
                  <a:lnTo>
                    <a:pt x="105" y="91"/>
                  </a:lnTo>
                  <a:lnTo>
                    <a:pt x="98" y="91"/>
                  </a:lnTo>
                  <a:lnTo>
                    <a:pt x="95" y="92"/>
                  </a:lnTo>
                  <a:lnTo>
                    <a:pt x="95" y="92"/>
                  </a:lnTo>
                  <a:lnTo>
                    <a:pt x="95" y="92"/>
                  </a:lnTo>
                  <a:lnTo>
                    <a:pt x="94" y="95"/>
                  </a:lnTo>
                  <a:lnTo>
                    <a:pt x="92" y="96"/>
                  </a:lnTo>
                  <a:lnTo>
                    <a:pt x="88" y="98"/>
                  </a:lnTo>
                  <a:lnTo>
                    <a:pt x="85" y="98"/>
                  </a:lnTo>
                  <a:lnTo>
                    <a:pt x="85" y="98"/>
                  </a:lnTo>
                  <a:lnTo>
                    <a:pt x="81" y="98"/>
                  </a:lnTo>
                  <a:lnTo>
                    <a:pt x="80" y="102"/>
                  </a:lnTo>
                  <a:lnTo>
                    <a:pt x="80" y="102"/>
                  </a:lnTo>
                  <a:lnTo>
                    <a:pt x="80" y="109"/>
                  </a:lnTo>
                  <a:lnTo>
                    <a:pt x="80" y="112"/>
                  </a:lnTo>
                  <a:lnTo>
                    <a:pt x="78" y="112"/>
                  </a:lnTo>
                  <a:lnTo>
                    <a:pt x="78" y="112"/>
                  </a:lnTo>
                  <a:lnTo>
                    <a:pt x="77" y="113"/>
                  </a:lnTo>
                  <a:lnTo>
                    <a:pt x="75" y="115"/>
                  </a:lnTo>
                  <a:lnTo>
                    <a:pt x="74" y="116"/>
                  </a:lnTo>
                  <a:lnTo>
                    <a:pt x="71" y="116"/>
                  </a:lnTo>
                  <a:lnTo>
                    <a:pt x="71" y="116"/>
                  </a:lnTo>
                  <a:lnTo>
                    <a:pt x="63" y="118"/>
                  </a:lnTo>
                  <a:lnTo>
                    <a:pt x="60" y="119"/>
                  </a:lnTo>
                  <a:lnTo>
                    <a:pt x="58" y="121"/>
                  </a:lnTo>
                  <a:lnTo>
                    <a:pt x="58" y="121"/>
                  </a:lnTo>
                  <a:lnTo>
                    <a:pt x="58" y="125"/>
                  </a:lnTo>
                  <a:lnTo>
                    <a:pt x="57" y="128"/>
                  </a:lnTo>
                  <a:lnTo>
                    <a:pt x="54" y="129"/>
                  </a:lnTo>
                  <a:lnTo>
                    <a:pt x="50" y="130"/>
                  </a:lnTo>
                  <a:lnTo>
                    <a:pt x="50" y="130"/>
                  </a:lnTo>
                  <a:lnTo>
                    <a:pt x="41" y="130"/>
                  </a:lnTo>
                  <a:lnTo>
                    <a:pt x="37" y="132"/>
                  </a:lnTo>
                  <a:lnTo>
                    <a:pt x="37" y="132"/>
                  </a:lnTo>
                  <a:lnTo>
                    <a:pt x="36" y="133"/>
                  </a:lnTo>
                  <a:lnTo>
                    <a:pt x="36" y="133"/>
                  </a:lnTo>
                  <a:lnTo>
                    <a:pt x="36" y="136"/>
                  </a:lnTo>
                  <a:lnTo>
                    <a:pt x="33" y="136"/>
                  </a:lnTo>
                  <a:lnTo>
                    <a:pt x="28" y="136"/>
                  </a:lnTo>
                  <a:lnTo>
                    <a:pt x="26" y="136"/>
                  </a:lnTo>
                  <a:lnTo>
                    <a:pt x="26" y="136"/>
                  </a:lnTo>
                  <a:lnTo>
                    <a:pt x="11" y="145"/>
                  </a:lnTo>
                  <a:lnTo>
                    <a:pt x="4" y="150"/>
                  </a:lnTo>
                  <a:lnTo>
                    <a:pt x="0" y="153"/>
                  </a:lnTo>
                  <a:lnTo>
                    <a:pt x="0" y="153"/>
                  </a:lnTo>
                  <a:lnTo>
                    <a:pt x="0" y="176"/>
                  </a:lnTo>
                  <a:lnTo>
                    <a:pt x="0" y="176"/>
                  </a:lnTo>
                  <a:lnTo>
                    <a:pt x="4" y="179"/>
                  </a:lnTo>
                  <a:lnTo>
                    <a:pt x="4" y="179"/>
                  </a:lnTo>
                  <a:lnTo>
                    <a:pt x="83" y="230"/>
                  </a:lnTo>
                  <a:lnTo>
                    <a:pt x="134" y="264"/>
                  </a:lnTo>
                  <a:lnTo>
                    <a:pt x="159" y="283"/>
                  </a:lnTo>
                  <a:lnTo>
                    <a:pt x="159" y="283"/>
                  </a:lnTo>
                  <a:lnTo>
                    <a:pt x="166" y="291"/>
                  </a:lnTo>
                  <a:lnTo>
                    <a:pt x="169" y="297"/>
                  </a:lnTo>
                  <a:lnTo>
                    <a:pt x="169" y="297"/>
                  </a:lnTo>
                  <a:lnTo>
                    <a:pt x="175" y="298"/>
                  </a:lnTo>
                  <a:lnTo>
                    <a:pt x="181" y="300"/>
                  </a:lnTo>
                  <a:lnTo>
                    <a:pt x="188" y="303"/>
                  </a:lnTo>
                  <a:lnTo>
                    <a:pt x="188" y="303"/>
                  </a:lnTo>
                  <a:lnTo>
                    <a:pt x="191" y="304"/>
                  </a:lnTo>
                  <a:lnTo>
                    <a:pt x="192" y="307"/>
                  </a:lnTo>
                  <a:lnTo>
                    <a:pt x="195" y="313"/>
                  </a:lnTo>
                  <a:lnTo>
                    <a:pt x="195" y="320"/>
                  </a:lnTo>
                  <a:lnTo>
                    <a:pt x="195" y="320"/>
                  </a:lnTo>
                  <a:lnTo>
                    <a:pt x="211" y="315"/>
                  </a:lnTo>
                  <a:lnTo>
                    <a:pt x="211" y="315"/>
                  </a:lnTo>
                  <a:lnTo>
                    <a:pt x="226" y="311"/>
                  </a:lnTo>
                  <a:lnTo>
                    <a:pt x="236" y="308"/>
                  </a:lnTo>
                  <a:lnTo>
                    <a:pt x="265" y="284"/>
                  </a:lnTo>
                  <a:lnTo>
                    <a:pt x="334" y="241"/>
                  </a:lnTo>
                  <a:lnTo>
                    <a:pt x="334" y="241"/>
                  </a:lnTo>
                  <a:lnTo>
                    <a:pt x="334" y="241"/>
                  </a:lnTo>
                  <a:lnTo>
                    <a:pt x="334" y="241"/>
                  </a:lnTo>
                  <a:lnTo>
                    <a:pt x="330" y="231"/>
                  </a:lnTo>
                  <a:lnTo>
                    <a:pt x="329" y="229"/>
                  </a:lnTo>
                  <a:lnTo>
                    <a:pt x="326" y="227"/>
                  </a:lnTo>
                  <a:lnTo>
                    <a:pt x="326" y="227"/>
                  </a:lnTo>
                  <a:lnTo>
                    <a:pt x="323" y="227"/>
                  </a:lnTo>
                  <a:lnTo>
                    <a:pt x="320" y="226"/>
                  </a:lnTo>
                  <a:lnTo>
                    <a:pt x="317" y="224"/>
                  </a:lnTo>
                  <a:lnTo>
                    <a:pt x="314" y="224"/>
                  </a:lnTo>
                  <a:lnTo>
                    <a:pt x="314" y="224"/>
                  </a:lnTo>
                  <a:lnTo>
                    <a:pt x="310" y="224"/>
                  </a:lnTo>
                  <a:lnTo>
                    <a:pt x="307" y="223"/>
                  </a:lnTo>
                  <a:lnTo>
                    <a:pt x="304" y="220"/>
                  </a:lnTo>
                  <a:lnTo>
                    <a:pt x="303" y="217"/>
                  </a:lnTo>
                  <a:lnTo>
                    <a:pt x="303" y="217"/>
                  </a:lnTo>
                  <a:lnTo>
                    <a:pt x="303" y="212"/>
                  </a:lnTo>
                  <a:lnTo>
                    <a:pt x="303" y="209"/>
                  </a:lnTo>
                  <a:lnTo>
                    <a:pt x="302" y="206"/>
                  </a:lnTo>
                  <a:lnTo>
                    <a:pt x="302" y="206"/>
                  </a:lnTo>
                  <a:lnTo>
                    <a:pt x="296" y="199"/>
                  </a:lnTo>
                  <a:lnTo>
                    <a:pt x="294" y="197"/>
                  </a:lnTo>
                  <a:lnTo>
                    <a:pt x="294" y="195"/>
                  </a:lnTo>
                  <a:lnTo>
                    <a:pt x="294" y="195"/>
                  </a:lnTo>
                  <a:lnTo>
                    <a:pt x="294" y="193"/>
                  </a:lnTo>
                  <a:lnTo>
                    <a:pt x="297" y="190"/>
                  </a:lnTo>
                  <a:lnTo>
                    <a:pt x="302" y="187"/>
                  </a:lnTo>
                  <a:lnTo>
                    <a:pt x="302" y="187"/>
                  </a:lnTo>
                  <a:lnTo>
                    <a:pt x="302" y="186"/>
                  </a:lnTo>
                  <a:lnTo>
                    <a:pt x="300" y="185"/>
                  </a:lnTo>
                  <a:lnTo>
                    <a:pt x="299" y="180"/>
                  </a:lnTo>
                  <a:lnTo>
                    <a:pt x="299" y="180"/>
                  </a:lnTo>
                  <a:lnTo>
                    <a:pt x="297" y="175"/>
                  </a:lnTo>
                  <a:lnTo>
                    <a:pt x="297" y="172"/>
                  </a:lnTo>
                  <a:lnTo>
                    <a:pt x="299" y="170"/>
                  </a:lnTo>
                  <a:lnTo>
                    <a:pt x="299" y="170"/>
                  </a:lnTo>
                  <a:lnTo>
                    <a:pt x="302" y="166"/>
                  </a:lnTo>
                  <a:lnTo>
                    <a:pt x="302" y="163"/>
                  </a:lnTo>
                  <a:lnTo>
                    <a:pt x="300" y="159"/>
                  </a:lnTo>
                  <a:lnTo>
                    <a:pt x="300" y="159"/>
                  </a:lnTo>
                  <a:lnTo>
                    <a:pt x="299" y="155"/>
                  </a:lnTo>
                  <a:lnTo>
                    <a:pt x="300" y="152"/>
                  </a:lnTo>
                  <a:lnTo>
                    <a:pt x="302" y="148"/>
                  </a:lnTo>
                  <a:lnTo>
                    <a:pt x="300" y="142"/>
                  </a:lnTo>
                  <a:lnTo>
                    <a:pt x="300" y="142"/>
                  </a:lnTo>
                  <a:lnTo>
                    <a:pt x="296" y="133"/>
                  </a:lnTo>
                  <a:lnTo>
                    <a:pt x="293" y="130"/>
                  </a:lnTo>
                  <a:lnTo>
                    <a:pt x="293" y="128"/>
                  </a:lnTo>
                  <a:lnTo>
                    <a:pt x="293" y="128"/>
                  </a:lnTo>
                  <a:lnTo>
                    <a:pt x="294" y="126"/>
                  </a:lnTo>
                  <a:lnTo>
                    <a:pt x="297" y="125"/>
                  </a:lnTo>
                  <a:lnTo>
                    <a:pt x="297" y="125"/>
                  </a:lnTo>
                  <a:lnTo>
                    <a:pt x="296" y="121"/>
                  </a:lnTo>
                  <a:lnTo>
                    <a:pt x="296" y="121"/>
                  </a:lnTo>
                  <a:lnTo>
                    <a:pt x="294" y="113"/>
                  </a:lnTo>
                  <a:lnTo>
                    <a:pt x="293" y="105"/>
                  </a:lnTo>
                  <a:lnTo>
                    <a:pt x="290" y="96"/>
                  </a:lnTo>
                  <a:lnTo>
                    <a:pt x="287" y="92"/>
                  </a:lnTo>
                  <a:lnTo>
                    <a:pt x="287" y="92"/>
                  </a:lnTo>
                  <a:lnTo>
                    <a:pt x="285" y="89"/>
                  </a:lnTo>
                  <a:lnTo>
                    <a:pt x="280" y="86"/>
                  </a:lnTo>
                  <a:lnTo>
                    <a:pt x="277" y="84"/>
                  </a:lnTo>
                  <a:lnTo>
                    <a:pt x="276" y="82"/>
                  </a:lnTo>
                  <a:lnTo>
                    <a:pt x="276" y="82"/>
                  </a:lnTo>
                  <a:lnTo>
                    <a:pt x="275" y="76"/>
                  </a:lnTo>
                  <a:lnTo>
                    <a:pt x="273" y="74"/>
                  </a:lnTo>
                  <a:lnTo>
                    <a:pt x="269" y="72"/>
                  </a:lnTo>
                  <a:lnTo>
                    <a:pt x="269" y="72"/>
                  </a:lnTo>
                  <a:lnTo>
                    <a:pt x="265" y="68"/>
                  </a:lnTo>
                  <a:lnTo>
                    <a:pt x="262" y="62"/>
                  </a:lnTo>
                  <a:lnTo>
                    <a:pt x="260" y="57"/>
                  </a:lnTo>
                  <a:lnTo>
                    <a:pt x="260" y="55"/>
                  </a:lnTo>
                  <a:lnTo>
                    <a:pt x="262" y="55"/>
                  </a:lnTo>
                  <a:lnTo>
                    <a:pt x="262" y="55"/>
                  </a:lnTo>
                  <a:lnTo>
                    <a:pt x="265" y="54"/>
                  </a:lnTo>
                  <a:lnTo>
                    <a:pt x="267" y="49"/>
                  </a:lnTo>
                  <a:lnTo>
                    <a:pt x="270" y="47"/>
                  </a:lnTo>
                  <a:lnTo>
                    <a:pt x="273" y="44"/>
                  </a:lnTo>
                  <a:lnTo>
                    <a:pt x="273" y="44"/>
                  </a:lnTo>
                  <a:lnTo>
                    <a:pt x="276" y="41"/>
                  </a:lnTo>
                  <a:lnTo>
                    <a:pt x="277" y="37"/>
                  </a:lnTo>
                  <a:lnTo>
                    <a:pt x="279" y="32"/>
                  </a:lnTo>
                  <a:lnTo>
                    <a:pt x="277" y="27"/>
                  </a:lnTo>
                  <a:lnTo>
                    <a:pt x="277" y="27"/>
                  </a:lnTo>
                  <a:lnTo>
                    <a:pt x="276" y="22"/>
                  </a:lnTo>
                  <a:lnTo>
                    <a:pt x="276" y="17"/>
                  </a:lnTo>
                  <a:lnTo>
                    <a:pt x="277" y="2"/>
                  </a:lnTo>
                  <a:lnTo>
                    <a:pt x="277" y="2"/>
                  </a:lnTo>
                  <a:lnTo>
                    <a:pt x="267" y="1"/>
                  </a:lnTo>
                  <a:lnTo>
                    <a:pt x="262" y="0"/>
                  </a:lnTo>
                  <a:lnTo>
                    <a:pt x="262" y="0"/>
                  </a:lnTo>
                  <a:lnTo>
                    <a:pt x="255" y="0"/>
                  </a:lnTo>
                  <a:lnTo>
                    <a:pt x="246" y="1"/>
                  </a:lnTo>
                  <a:lnTo>
                    <a:pt x="246" y="1"/>
                  </a:lnTo>
                  <a:lnTo>
                    <a:pt x="240" y="2"/>
                  </a:lnTo>
                  <a:lnTo>
                    <a:pt x="235" y="4"/>
                  </a:lnTo>
                  <a:lnTo>
                    <a:pt x="228" y="7"/>
                  </a:lnTo>
                  <a:lnTo>
                    <a:pt x="226" y="7"/>
                  </a:lnTo>
                  <a:lnTo>
                    <a:pt x="223" y="5"/>
                  </a:lnTo>
                  <a:lnTo>
                    <a:pt x="223" y="5"/>
                  </a:lnTo>
                  <a:lnTo>
                    <a:pt x="221" y="4"/>
                  </a:lnTo>
                  <a:lnTo>
                    <a:pt x="215" y="4"/>
                  </a:lnTo>
                  <a:lnTo>
                    <a:pt x="196" y="5"/>
                  </a:lnTo>
                  <a:lnTo>
                    <a:pt x="164" y="8"/>
                  </a:lnTo>
                  <a:lnTo>
                    <a:pt x="164" y="8"/>
                  </a:lnTo>
                  <a:lnTo>
                    <a:pt x="159" y="10"/>
                  </a:lnTo>
                  <a:lnTo>
                    <a:pt x="155" y="11"/>
                  </a:lnTo>
                  <a:lnTo>
                    <a:pt x="149" y="15"/>
                  </a:lnTo>
                  <a:lnTo>
                    <a:pt x="144" y="20"/>
                  </a:lnTo>
                  <a:lnTo>
                    <a:pt x="141" y="21"/>
                  </a:lnTo>
                  <a:lnTo>
                    <a:pt x="138" y="22"/>
                  </a:lnTo>
                  <a:lnTo>
                    <a:pt x="138" y="22"/>
                  </a:lnTo>
                  <a:lnTo>
                    <a:pt x="132" y="24"/>
                  </a:lnTo>
                  <a:lnTo>
                    <a:pt x="125" y="27"/>
                  </a:lnTo>
                  <a:lnTo>
                    <a:pt x="120" y="29"/>
                  </a:lnTo>
                  <a:lnTo>
                    <a:pt x="114" y="35"/>
                  </a:lnTo>
                  <a:lnTo>
                    <a:pt x="114" y="35"/>
                  </a:lnTo>
                  <a:lnTo>
                    <a:pt x="111" y="37"/>
                  </a:lnTo>
                  <a:lnTo>
                    <a:pt x="107" y="38"/>
                  </a:lnTo>
                  <a:lnTo>
                    <a:pt x="107" y="38"/>
                  </a:lnTo>
                  <a:lnTo>
                    <a:pt x="110" y="42"/>
                  </a:lnTo>
                  <a:lnTo>
                    <a:pt x="110" y="42"/>
                  </a:lnTo>
                  <a:lnTo>
                    <a:pt x="112" y="47"/>
                  </a:lnTo>
                  <a:lnTo>
                    <a:pt x="114" y="51"/>
                  </a:lnTo>
                  <a:lnTo>
                    <a:pt x="115" y="59"/>
                  </a:lnTo>
                  <a:lnTo>
                    <a:pt x="115" y="5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87" name="Freeform 203"/>
            <p:cNvSpPr>
              <a:spLocks/>
            </p:cNvSpPr>
            <p:nvPr/>
          </p:nvSpPr>
          <p:spPr bwMode="gray">
            <a:xfrm>
              <a:off x="4319612" y="2865549"/>
              <a:ext cx="343755" cy="329609"/>
            </a:xfrm>
            <a:custGeom>
              <a:avLst/>
              <a:gdLst/>
              <a:ahLst/>
              <a:cxnLst>
                <a:cxn ang="0">
                  <a:pos x="21" y="18"/>
                </a:cxn>
                <a:cxn ang="0">
                  <a:pos x="13" y="28"/>
                </a:cxn>
                <a:cxn ang="0">
                  <a:pos x="13" y="37"/>
                </a:cxn>
                <a:cxn ang="0">
                  <a:pos x="7" y="47"/>
                </a:cxn>
                <a:cxn ang="0">
                  <a:pos x="0" y="54"/>
                </a:cxn>
                <a:cxn ang="0">
                  <a:pos x="3" y="59"/>
                </a:cxn>
                <a:cxn ang="0">
                  <a:pos x="9" y="74"/>
                </a:cxn>
                <a:cxn ang="0">
                  <a:pos x="7" y="85"/>
                </a:cxn>
                <a:cxn ang="0">
                  <a:pos x="9" y="92"/>
                </a:cxn>
                <a:cxn ang="0">
                  <a:pos x="4" y="98"/>
                </a:cxn>
                <a:cxn ang="0">
                  <a:pos x="6" y="106"/>
                </a:cxn>
                <a:cxn ang="0">
                  <a:pos x="9" y="113"/>
                </a:cxn>
                <a:cxn ang="0">
                  <a:pos x="1" y="119"/>
                </a:cxn>
                <a:cxn ang="0">
                  <a:pos x="1" y="123"/>
                </a:cxn>
                <a:cxn ang="0">
                  <a:pos x="9" y="132"/>
                </a:cxn>
                <a:cxn ang="0">
                  <a:pos x="10" y="143"/>
                </a:cxn>
                <a:cxn ang="0">
                  <a:pos x="14" y="149"/>
                </a:cxn>
                <a:cxn ang="0">
                  <a:pos x="21" y="150"/>
                </a:cxn>
                <a:cxn ang="0">
                  <a:pos x="30" y="153"/>
                </a:cxn>
                <a:cxn ang="0">
                  <a:pos x="36" y="155"/>
                </a:cxn>
                <a:cxn ang="0">
                  <a:pos x="41" y="167"/>
                </a:cxn>
                <a:cxn ang="0">
                  <a:pos x="64" y="172"/>
                </a:cxn>
                <a:cxn ang="0">
                  <a:pos x="75" y="182"/>
                </a:cxn>
                <a:cxn ang="0">
                  <a:pos x="225" y="224"/>
                </a:cxn>
                <a:cxn ang="0">
                  <a:pos x="239" y="68"/>
                </a:cxn>
                <a:cxn ang="0">
                  <a:pos x="238" y="54"/>
                </a:cxn>
                <a:cxn ang="0">
                  <a:pos x="239" y="44"/>
                </a:cxn>
                <a:cxn ang="0">
                  <a:pos x="240" y="31"/>
                </a:cxn>
                <a:cxn ang="0">
                  <a:pos x="243" y="20"/>
                </a:cxn>
                <a:cxn ang="0">
                  <a:pos x="242" y="20"/>
                </a:cxn>
                <a:cxn ang="0">
                  <a:pos x="221" y="14"/>
                </a:cxn>
                <a:cxn ang="0">
                  <a:pos x="213" y="11"/>
                </a:cxn>
                <a:cxn ang="0">
                  <a:pos x="201" y="2"/>
                </a:cxn>
                <a:cxn ang="0">
                  <a:pos x="191" y="1"/>
                </a:cxn>
                <a:cxn ang="0">
                  <a:pos x="164" y="14"/>
                </a:cxn>
                <a:cxn ang="0">
                  <a:pos x="161" y="20"/>
                </a:cxn>
                <a:cxn ang="0">
                  <a:pos x="164" y="35"/>
                </a:cxn>
                <a:cxn ang="0">
                  <a:pos x="162" y="41"/>
                </a:cxn>
                <a:cxn ang="0">
                  <a:pos x="144" y="45"/>
                </a:cxn>
                <a:cxn ang="0">
                  <a:pos x="131" y="35"/>
                </a:cxn>
                <a:cxn ang="0">
                  <a:pos x="108" y="29"/>
                </a:cxn>
                <a:cxn ang="0">
                  <a:pos x="97" y="27"/>
                </a:cxn>
                <a:cxn ang="0">
                  <a:pos x="93" y="18"/>
                </a:cxn>
                <a:cxn ang="0">
                  <a:pos x="87" y="11"/>
                </a:cxn>
                <a:cxn ang="0">
                  <a:pos x="75" y="7"/>
                </a:cxn>
                <a:cxn ang="0">
                  <a:pos x="53" y="4"/>
                </a:cxn>
                <a:cxn ang="0">
                  <a:pos x="43" y="2"/>
                </a:cxn>
                <a:cxn ang="0">
                  <a:pos x="34" y="8"/>
                </a:cxn>
                <a:cxn ang="0">
                  <a:pos x="31" y="12"/>
                </a:cxn>
              </a:cxnLst>
              <a:rect l="0" t="0" r="r" b="b"/>
              <a:pathLst>
                <a:path w="243" h="233">
                  <a:moveTo>
                    <a:pt x="27" y="12"/>
                  </a:moveTo>
                  <a:lnTo>
                    <a:pt x="27" y="12"/>
                  </a:lnTo>
                  <a:lnTo>
                    <a:pt x="21" y="18"/>
                  </a:lnTo>
                  <a:lnTo>
                    <a:pt x="14" y="24"/>
                  </a:lnTo>
                  <a:lnTo>
                    <a:pt x="14" y="24"/>
                  </a:lnTo>
                  <a:lnTo>
                    <a:pt x="13" y="28"/>
                  </a:lnTo>
                  <a:lnTo>
                    <a:pt x="13" y="31"/>
                  </a:lnTo>
                  <a:lnTo>
                    <a:pt x="13" y="31"/>
                  </a:lnTo>
                  <a:lnTo>
                    <a:pt x="13" y="37"/>
                  </a:lnTo>
                  <a:lnTo>
                    <a:pt x="10" y="44"/>
                  </a:lnTo>
                  <a:lnTo>
                    <a:pt x="10" y="44"/>
                  </a:lnTo>
                  <a:lnTo>
                    <a:pt x="7" y="47"/>
                  </a:lnTo>
                  <a:lnTo>
                    <a:pt x="4" y="49"/>
                  </a:lnTo>
                  <a:lnTo>
                    <a:pt x="1" y="52"/>
                  </a:lnTo>
                  <a:lnTo>
                    <a:pt x="0" y="54"/>
                  </a:lnTo>
                  <a:lnTo>
                    <a:pt x="0" y="54"/>
                  </a:lnTo>
                  <a:lnTo>
                    <a:pt x="0" y="56"/>
                  </a:lnTo>
                  <a:lnTo>
                    <a:pt x="3" y="59"/>
                  </a:lnTo>
                  <a:lnTo>
                    <a:pt x="7" y="68"/>
                  </a:lnTo>
                  <a:lnTo>
                    <a:pt x="7" y="68"/>
                  </a:lnTo>
                  <a:lnTo>
                    <a:pt x="9" y="74"/>
                  </a:lnTo>
                  <a:lnTo>
                    <a:pt x="7" y="78"/>
                  </a:lnTo>
                  <a:lnTo>
                    <a:pt x="6" y="81"/>
                  </a:lnTo>
                  <a:lnTo>
                    <a:pt x="7" y="85"/>
                  </a:lnTo>
                  <a:lnTo>
                    <a:pt x="7" y="85"/>
                  </a:lnTo>
                  <a:lnTo>
                    <a:pt x="9" y="89"/>
                  </a:lnTo>
                  <a:lnTo>
                    <a:pt x="9" y="92"/>
                  </a:lnTo>
                  <a:lnTo>
                    <a:pt x="6" y="96"/>
                  </a:lnTo>
                  <a:lnTo>
                    <a:pt x="6" y="96"/>
                  </a:lnTo>
                  <a:lnTo>
                    <a:pt x="4" y="98"/>
                  </a:lnTo>
                  <a:lnTo>
                    <a:pt x="4" y="101"/>
                  </a:lnTo>
                  <a:lnTo>
                    <a:pt x="6" y="106"/>
                  </a:lnTo>
                  <a:lnTo>
                    <a:pt x="6" y="106"/>
                  </a:lnTo>
                  <a:lnTo>
                    <a:pt x="7" y="111"/>
                  </a:lnTo>
                  <a:lnTo>
                    <a:pt x="9" y="112"/>
                  </a:lnTo>
                  <a:lnTo>
                    <a:pt x="9" y="113"/>
                  </a:lnTo>
                  <a:lnTo>
                    <a:pt x="9" y="113"/>
                  </a:lnTo>
                  <a:lnTo>
                    <a:pt x="4" y="116"/>
                  </a:lnTo>
                  <a:lnTo>
                    <a:pt x="1" y="119"/>
                  </a:lnTo>
                  <a:lnTo>
                    <a:pt x="1" y="121"/>
                  </a:lnTo>
                  <a:lnTo>
                    <a:pt x="1" y="121"/>
                  </a:lnTo>
                  <a:lnTo>
                    <a:pt x="1" y="123"/>
                  </a:lnTo>
                  <a:lnTo>
                    <a:pt x="3" y="125"/>
                  </a:lnTo>
                  <a:lnTo>
                    <a:pt x="9" y="132"/>
                  </a:lnTo>
                  <a:lnTo>
                    <a:pt x="9" y="132"/>
                  </a:lnTo>
                  <a:lnTo>
                    <a:pt x="10" y="135"/>
                  </a:lnTo>
                  <a:lnTo>
                    <a:pt x="10" y="138"/>
                  </a:lnTo>
                  <a:lnTo>
                    <a:pt x="10" y="143"/>
                  </a:lnTo>
                  <a:lnTo>
                    <a:pt x="10" y="143"/>
                  </a:lnTo>
                  <a:lnTo>
                    <a:pt x="11" y="146"/>
                  </a:lnTo>
                  <a:lnTo>
                    <a:pt x="14" y="149"/>
                  </a:lnTo>
                  <a:lnTo>
                    <a:pt x="17" y="150"/>
                  </a:lnTo>
                  <a:lnTo>
                    <a:pt x="21" y="150"/>
                  </a:lnTo>
                  <a:lnTo>
                    <a:pt x="21" y="150"/>
                  </a:lnTo>
                  <a:lnTo>
                    <a:pt x="24" y="150"/>
                  </a:lnTo>
                  <a:lnTo>
                    <a:pt x="27" y="152"/>
                  </a:lnTo>
                  <a:lnTo>
                    <a:pt x="30" y="153"/>
                  </a:lnTo>
                  <a:lnTo>
                    <a:pt x="33" y="153"/>
                  </a:lnTo>
                  <a:lnTo>
                    <a:pt x="33" y="153"/>
                  </a:lnTo>
                  <a:lnTo>
                    <a:pt x="36" y="155"/>
                  </a:lnTo>
                  <a:lnTo>
                    <a:pt x="37" y="157"/>
                  </a:lnTo>
                  <a:lnTo>
                    <a:pt x="41" y="167"/>
                  </a:lnTo>
                  <a:lnTo>
                    <a:pt x="41" y="167"/>
                  </a:lnTo>
                  <a:lnTo>
                    <a:pt x="51" y="167"/>
                  </a:lnTo>
                  <a:lnTo>
                    <a:pt x="58" y="169"/>
                  </a:lnTo>
                  <a:lnTo>
                    <a:pt x="64" y="172"/>
                  </a:lnTo>
                  <a:lnTo>
                    <a:pt x="64" y="172"/>
                  </a:lnTo>
                  <a:lnTo>
                    <a:pt x="73" y="179"/>
                  </a:lnTo>
                  <a:lnTo>
                    <a:pt x="75" y="182"/>
                  </a:lnTo>
                  <a:lnTo>
                    <a:pt x="102" y="167"/>
                  </a:lnTo>
                  <a:lnTo>
                    <a:pt x="225" y="233"/>
                  </a:lnTo>
                  <a:lnTo>
                    <a:pt x="225" y="224"/>
                  </a:lnTo>
                  <a:lnTo>
                    <a:pt x="239" y="224"/>
                  </a:lnTo>
                  <a:lnTo>
                    <a:pt x="239" y="224"/>
                  </a:lnTo>
                  <a:lnTo>
                    <a:pt x="239" y="68"/>
                  </a:lnTo>
                  <a:lnTo>
                    <a:pt x="239" y="68"/>
                  </a:lnTo>
                  <a:lnTo>
                    <a:pt x="239" y="59"/>
                  </a:lnTo>
                  <a:lnTo>
                    <a:pt x="238" y="54"/>
                  </a:lnTo>
                  <a:lnTo>
                    <a:pt x="238" y="48"/>
                  </a:lnTo>
                  <a:lnTo>
                    <a:pt x="239" y="44"/>
                  </a:lnTo>
                  <a:lnTo>
                    <a:pt x="239" y="44"/>
                  </a:lnTo>
                  <a:lnTo>
                    <a:pt x="240" y="39"/>
                  </a:lnTo>
                  <a:lnTo>
                    <a:pt x="240" y="35"/>
                  </a:lnTo>
                  <a:lnTo>
                    <a:pt x="240" y="31"/>
                  </a:lnTo>
                  <a:lnTo>
                    <a:pt x="240" y="24"/>
                  </a:lnTo>
                  <a:lnTo>
                    <a:pt x="240" y="24"/>
                  </a:lnTo>
                  <a:lnTo>
                    <a:pt x="243" y="20"/>
                  </a:lnTo>
                  <a:lnTo>
                    <a:pt x="243" y="20"/>
                  </a:lnTo>
                  <a:lnTo>
                    <a:pt x="242" y="20"/>
                  </a:lnTo>
                  <a:lnTo>
                    <a:pt x="242" y="20"/>
                  </a:lnTo>
                  <a:lnTo>
                    <a:pt x="240" y="18"/>
                  </a:lnTo>
                  <a:lnTo>
                    <a:pt x="236" y="17"/>
                  </a:lnTo>
                  <a:lnTo>
                    <a:pt x="221" y="14"/>
                  </a:lnTo>
                  <a:lnTo>
                    <a:pt x="221" y="14"/>
                  </a:lnTo>
                  <a:lnTo>
                    <a:pt x="216" y="12"/>
                  </a:lnTo>
                  <a:lnTo>
                    <a:pt x="213" y="11"/>
                  </a:lnTo>
                  <a:lnTo>
                    <a:pt x="209" y="7"/>
                  </a:lnTo>
                  <a:lnTo>
                    <a:pt x="205" y="4"/>
                  </a:lnTo>
                  <a:lnTo>
                    <a:pt x="201" y="2"/>
                  </a:lnTo>
                  <a:lnTo>
                    <a:pt x="196" y="1"/>
                  </a:lnTo>
                  <a:lnTo>
                    <a:pt x="196" y="1"/>
                  </a:lnTo>
                  <a:lnTo>
                    <a:pt x="191" y="1"/>
                  </a:lnTo>
                  <a:lnTo>
                    <a:pt x="184" y="2"/>
                  </a:lnTo>
                  <a:lnTo>
                    <a:pt x="172" y="7"/>
                  </a:lnTo>
                  <a:lnTo>
                    <a:pt x="164" y="14"/>
                  </a:lnTo>
                  <a:lnTo>
                    <a:pt x="161" y="17"/>
                  </a:lnTo>
                  <a:lnTo>
                    <a:pt x="161" y="20"/>
                  </a:lnTo>
                  <a:lnTo>
                    <a:pt x="161" y="20"/>
                  </a:lnTo>
                  <a:lnTo>
                    <a:pt x="161" y="24"/>
                  </a:lnTo>
                  <a:lnTo>
                    <a:pt x="164" y="29"/>
                  </a:lnTo>
                  <a:lnTo>
                    <a:pt x="164" y="35"/>
                  </a:lnTo>
                  <a:lnTo>
                    <a:pt x="164" y="38"/>
                  </a:lnTo>
                  <a:lnTo>
                    <a:pt x="162" y="41"/>
                  </a:lnTo>
                  <a:lnTo>
                    <a:pt x="162" y="41"/>
                  </a:lnTo>
                  <a:lnTo>
                    <a:pt x="158" y="44"/>
                  </a:lnTo>
                  <a:lnTo>
                    <a:pt x="151" y="45"/>
                  </a:lnTo>
                  <a:lnTo>
                    <a:pt x="144" y="45"/>
                  </a:lnTo>
                  <a:lnTo>
                    <a:pt x="138" y="41"/>
                  </a:lnTo>
                  <a:lnTo>
                    <a:pt x="138" y="41"/>
                  </a:lnTo>
                  <a:lnTo>
                    <a:pt x="131" y="35"/>
                  </a:lnTo>
                  <a:lnTo>
                    <a:pt x="124" y="32"/>
                  </a:lnTo>
                  <a:lnTo>
                    <a:pt x="115" y="31"/>
                  </a:lnTo>
                  <a:lnTo>
                    <a:pt x="108" y="29"/>
                  </a:lnTo>
                  <a:lnTo>
                    <a:pt x="108" y="29"/>
                  </a:lnTo>
                  <a:lnTo>
                    <a:pt x="101" y="29"/>
                  </a:lnTo>
                  <a:lnTo>
                    <a:pt x="97" y="27"/>
                  </a:lnTo>
                  <a:lnTo>
                    <a:pt x="93" y="22"/>
                  </a:lnTo>
                  <a:lnTo>
                    <a:pt x="93" y="18"/>
                  </a:lnTo>
                  <a:lnTo>
                    <a:pt x="93" y="18"/>
                  </a:lnTo>
                  <a:lnTo>
                    <a:pt x="93" y="15"/>
                  </a:lnTo>
                  <a:lnTo>
                    <a:pt x="90" y="12"/>
                  </a:lnTo>
                  <a:lnTo>
                    <a:pt x="87" y="11"/>
                  </a:lnTo>
                  <a:lnTo>
                    <a:pt x="83" y="10"/>
                  </a:lnTo>
                  <a:lnTo>
                    <a:pt x="83" y="10"/>
                  </a:lnTo>
                  <a:lnTo>
                    <a:pt x="75" y="7"/>
                  </a:lnTo>
                  <a:lnTo>
                    <a:pt x="70" y="5"/>
                  </a:lnTo>
                  <a:lnTo>
                    <a:pt x="63" y="2"/>
                  </a:lnTo>
                  <a:lnTo>
                    <a:pt x="53" y="4"/>
                  </a:lnTo>
                  <a:lnTo>
                    <a:pt x="53" y="4"/>
                  </a:lnTo>
                  <a:lnTo>
                    <a:pt x="47" y="4"/>
                  </a:lnTo>
                  <a:lnTo>
                    <a:pt x="43" y="2"/>
                  </a:lnTo>
                  <a:lnTo>
                    <a:pt x="34" y="0"/>
                  </a:lnTo>
                  <a:lnTo>
                    <a:pt x="34" y="0"/>
                  </a:lnTo>
                  <a:lnTo>
                    <a:pt x="34" y="8"/>
                  </a:lnTo>
                  <a:lnTo>
                    <a:pt x="34" y="8"/>
                  </a:lnTo>
                  <a:lnTo>
                    <a:pt x="33" y="11"/>
                  </a:lnTo>
                  <a:lnTo>
                    <a:pt x="31" y="12"/>
                  </a:lnTo>
                  <a:lnTo>
                    <a:pt x="27" y="12"/>
                  </a:lnTo>
                  <a:lnTo>
                    <a:pt x="27" y="1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88" name="Freeform 204"/>
            <p:cNvSpPr>
              <a:spLocks/>
            </p:cNvSpPr>
            <p:nvPr/>
          </p:nvSpPr>
          <p:spPr bwMode="gray">
            <a:xfrm>
              <a:off x="3724053" y="3329547"/>
              <a:ext cx="66488" cy="19805"/>
            </a:xfrm>
            <a:custGeom>
              <a:avLst/>
              <a:gdLst/>
              <a:ahLst/>
              <a:cxnLst>
                <a:cxn ang="0">
                  <a:pos x="23" y="9"/>
                </a:cxn>
                <a:cxn ang="0">
                  <a:pos x="23" y="9"/>
                </a:cxn>
                <a:cxn ang="0">
                  <a:pos x="26" y="7"/>
                </a:cxn>
                <a:cxn ang="0">
                  <a:pos x="30" y="9"/>
                </a:cxn>
                <a:cxn ang="0">
                  <a:pos x="33" y="10"/>
                </a:cxn>
                <a:cxn ang="0">
                  <a:pos x="37" y="12"/>
                </a:cxn>
                <a:cxn ang="0">
                  <a:pos x="37" y="12"/>
                </a:cxn>
                <a:cxn ang="0">
                  <a:pos x="40" y="12"/>
                </a:cxn>
                <a:cxn ang="0">
                  <a:pos x="43" y="10"/>
                </a:cxn>
                <a:cxn ang="0">
                  <a:pos x="47" y="9"/>
                </a:cxn>
                <a:cxn ang="0">
                  <a:pos x="47" y="9"/>
                </a:cxn>
                <a:cxn ang="0">
                  <a:pos x="38" y="7"/>
                </a:cxn>
                <a:cxn ang="0">
                  <a:pos x="38" y="7"/>
                </a:cxn>
                <a:cxn ang="0">
                  <a:pos x="33" y="6"/>
                </a:cxn>
                <a:cxn ang="0">
                  <a:pos x="30" y="3"/>
                </a:cxn>
                <a:cxn ang="0">
                  <a:pos x="27" y="0"/>
                </a:cxn>
                <a:cxn ang="0">
                  <a:pos x="24" y="0"/>
                </a:cxn>
                <a:cxn ang="0">
                  <a:pos x="23" y="2"/>
                </a:cxn>
                <a:cxn ang="0">
                  <a:pos x="23" y="2"/>
                </a:cxn>
                <a:cxn ang="0">
                  <a:pos x="13" y="4"/>
                </a:cxn>
                <a:cxn ang="0">
                  <a:pos x="3" y="4"/>
                </a:cxn>
                <a:cxn ang="0">
                  <a:pos x="3" y="4"/>
                </a:cxn>
                <a:cxn ang="0">
                  <a:pos x="0" y="14"/>
                </a:cxn>
                <a:cxn ang="0">
                  <a:pos x="0" y="14"/>
                </a:cxn>
                <a:cxn ang="0">
                  <a:pos x="4" y="13"/>
                </a:cxn>
                <a:cxn ang="0">
                  <a:pos x="4" y="13"/>
                </a:cxn>
                <a:cxn ang="0">
                  <a:pos x="14" y="12"/>
                </a:cxn>
                <a:cxn ang="0">
                  <a:pos x="20" y="10"/>
                </a:cxn>
                <a:cxn ang="0">
                  <a:pos x="23" y="9"/>
                </a:cxn>
                <a:cxn ang="0">
                  <a:pos x="23" y="9"/>
                </a:cxn>
              </a:cxnLst>
              <a:rect l="0" t="0" r="r" b="b"/>
              <a:pathLst>
                <a:path w="47" h="14">
                  <a:moveTo>
                    <a:pt x="23" y="9"/>
                  </a:moveTo>
                  <a:lnTo>
                    <a:pt x="23" y="9"/>
                  </a:lnTo>
                  <a:lnTo>
                    <a:pt x="26" y="7"/>
                  </a:lnTo>
                  <a:lnTo>
                    <a:pt x="30" y="9"/>
                  </a:lnTo>
                  <a:lnTo>
                    <a:pt x="33" y="10"/>
                  </a:lnTo>
                  <a:lnTo>
                    <a:pt x="37" y="12"/>
                  </a:lnTo>
                  <a:lnTo>
                    <a:pt x="37" y="12"/>
                  </a:lnTo>
                  <a:lnTo>
                    <a:pt x="40" y="12"/>
                  </a:lnTo>
                  <a:lnTo>
                    <a:pt x="43" y="10"/>
                  </a:lnTo>
                  <a:lnTo>
                    <a:pt x="47" y="9"/>
                  </a:lnTo>
                  <a:lnTo>
                    <a:pt x="47" y="9"/>
                  </a:lnTo>
                  <a:lnTo>
                    <a:pt x="38" y="7"/>
                  </a:lnTo>
                  <a:lnTo>
                    <a:pt x="38" y="7"/>
                  </a:lnTo>
                  <a:lnTo>
                    <a:pt x="33" y="6"/>
                  </a:lnTo>
                  <a:lnTo>
                    <a:pt x="30" y="3"/>
                  </a:lnTo>
                  <a:lnTo>
                    <a:pt x="27" y="0"/>
                  </a:lnTo>
                  <a:lnTo>
                    <a:pt x="24" y="0"/>
                  </a:lnTo>
                  <a:lnTo>
                    <a:pt x="23" y="2"/>
                  </a:lnTo>
                  <a:lnTo>
                    <a:pt x="23" y="2"/>
                  </a:lnTo>
                  <a:lnTo>
                    <a:pt x="13" y="4"/>
                  </a:lnTo>
                  <a:lnTo>
                    <a:pt x="3" y="4"/>
                  </a:lnTo>
                  <a:lnTo>
                    <a:pt x="3" y="4"/>
                  </a:lnTo>
                  <a:lnTo>
                    <a:pt x="0" y="14"/>
                  </a:lnTo>
                  <a:lnTo>
                    <a:pt x="0" y="14"/>
                  </a:lnTo>
                  <a:lnTo>
                    <a:pt x="4" y="13"/>
                  </a:lnTo>
                  <a:lnTo>
                    <a:pt x="4" y="13"/>
                  </a:lnTo>
                  <a:lnTo>
                    <a:pt x="14" y="12"/>
                  </a:lnTo>
                  <a:lnTo>
                    <a:pt x="20" y="10"/>
                  </a:lnTo>
                  <a:lnTo>
                    <a:pt x="23" y="9"/>
                  </a:lnTo>
                  <a:lnTo>
                    <a:pt x="23" y="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89" name="Freeform 205"/>
            <p:cNvSpPr>
              <a:spLocks/>
            </p:cNvSpPr>
            <p:nvPr/>
          </p:nvSpPr>
          <p:spPr bwMode="gray">
            <a:xfrm>
              <a:off x="3714151" y="3267303"/>
              <a:ext cx="130146" cy="100439"/>
            </a:xfrm>
            <a:custGeom>
              <a:avLst/>
              <a:gdLst/>
              <a:ahLst/>
              <a:cxnLst>
                <a:cxn ang="0">
                  <a:pos x="18" y="70"/>
                </a:cxn>
                <a:cxn ang="0">
                  <a:pos x="24" y="68"/>
                </a:cxn>
                <a:cxn ang="0">
                  <a:pos x="28" y="66"/>
                </a:cxn>
                <a:cxn ang="0">
                  <a:pos x="51" y="64"/>
                </a:cxn>
                <a:cxn ang="0">
                  <a:pos x="55" y="66"/>
                </a:cxn>
                <a:cxn ang="0">
                  <a:pos x="55" y="64"/>
                </a:cxn>
                <a:cxn ang="0">
                  <a:pos x="64" y="67"/>
                </a:cxn>
                <a:cxn ang="0">
                  <a:pos x="67" y="68"/>
                </a:cxn>
                <a:cxn ang="0">
                  <a:pos x="75" y="71"/>
                </a:cxn>
                <a:cxn ang="0">
                  <a:pos x="89" y="70"/>
                </a:cxn>
                <a:cxn ang="0">
                  <a:pos x="92" y="70"/>
                </a:cxn>
                <a:cxn ang="0">
                  <a:pos x="92" y="60"/>
                </a:cxn>
                <a:cxn ang="0">
                  <a:pos x="88" y="54"/>
                </a:cxn>
                <a:cxn ang="0">
                  <a:pos x="84" y="48"/>
                </a:cxn>
                <a:cxn ang="0">
                  <a:pos x="81" y="43"/>
                </a:cxn>
                <a:cxn ang="0">
                  <a:pos x="78" y="34"/>
                </a:cxn>
                <a:cxn ang="0">
                  <a:pos x="75" y="30"/>
                </a:cxn>
                <a:cxn ang="0">
                  <a:pos x="68" y="23"/>
                </a:cxn>
                <a:cxn ang="0">
                  <a:pos x="64" y="20"/>
                </a:cxn>
                <a:cxn ang="0">
                  <a:pos x="58" y="9"/>
                </a:cxn>
                <a:cxn ang="0">
                  <a:pos x="53" y="9"/>
                </a:cxn>
                <a:cxn ang="0">
                  <a:pos x="43" y="0"/>
                </a:cxn>
                <a:cxn ang="0">
                  <a:pos x="40" y="0"/>
                </a:cxn>
                <a:cxn ang="0">
                  <a:pos x="30" y="2"/>
                </a:cxn>
                <a:cxn ang="0">
                  <a:pos x="25" y="2"/>
                </a:cxn>
                <a:cxn ang="0">
                  <a:pos x="16" y="2"/>
                </a:cxn>
                <a:cxn ang="0">
                  <a:pos x="11" y="4"/>
                </a:cxn>
                <a:cxn ang="0">
                  <a:pos x="7" y="10"/>
                </a:cxn>
                <a:cxn ang="0">
                  <a:pos x="6" y="10"/>
                </a:cxn>
                <a:cxn ang="0">
                  <a:pos x="4" y="17"/>
                </a:cxn>
                <a:cxn ang="0">
                  <a:pos x="3" y="23"/>
                </a:cxn>
                <a:cxn ang="0">
                  <a:pos x="0" y="29"/>
                </a:cxn>
                <a:cxn ang="0">
                  <a:pos x="6" y="41"/>
                </a:cxn>
                <a:cxn ang="0">
                  <a:pos x="8" y="46"/>
                </a:cxn>
                <a:cxn ang="0">
                  <a:pos x="10" y="48"/>
                </a:cxn>
                <a:cxn ang="0">
                  <a:pos x="30" y="46"/>
                </a:cxn>
                <a:cxn ang="0">
                  <a:pos x="31" y="44"/>
                </a:cxn>
                <a:cxn ang="0">
                  <a:pos x="37" y="47"/>
                </a:cxn>
                <a:cxn ang="0">
                  <a:pos x="45" y="51"/>
                </a:cxn>
                <a:cxn ang="0">
                  <a:pos x="54" y="53"/>
                </a:cxn>
                <a:cxn ang="0">
                  <a:pos x="50" y="54"/>
                </a:cxn>
                <a:cxn ang="0">
                  <a:pos x="44" y="56"/>
                </a:cxn>
                <a:cxn ang="0">
                  <a:pos x="40" y="54"/>
                </a:cxn>
                <a:cxn ang="0">
                  <a:pos x="33" y="51"/>
                </a:cxn>
                <a:cxn ang="0">
                  <a:pos x="30" y="53"/>
                </a:cxn>
                <a:cxn ang="0">
                  <a:pos x="21" y="56"/>
                </a:cxn>
                <a:cxn ang="0">
                  <a:pos x="11" y="57"/>
                </a:cxn>
                <a:cxn ang="0">
                  <a:pos x="7" y="58"/>
                </a:cxn>
                <a:cxn ang="0">
                  <a:pos x="8" y="66"/>
                </a:cxn>
                <a:cxn ang="0">
                  <a:pos x="10" y="67"/>
                </a:cxn>
                <a:cxn ang="0">
                  <a:pos x="16" y="67"/>
                </a:cxn>
                <a:cxn ang="0">
                  <a:pos x="17" y="68"/>
                </a:cxn>
                <a:cxn ang="0">
                  <a:pos x="18" y="70"/>
                </a:cxn>
              </a:cxnLst>
              <a:rect l="0" t="0" r="r" b="b"/>
              <a:pathLst>
                <a:path w="92" h="71">
                  <a:moveTo>
                    <a:pt x="18" y="70"/>
                  </a:moveTo>
                  <a:lnTo>
                    <a:pt x="18" y="70"/>
                  </a:lnTo>
                  <a:lnTo>
                    <a:pt x="21" y="70"/>
                  </a:lnTo>
                  <a:lnTo>
                    <a:pt x="24" y="68"/>
                  </a:lnTo>
                  <a:lnTo>
                    <a:pt x="28" y="66"/>
                  </a:lnTo>
                  <a:lnTo>
                    <a:pt x="28" y="66"/>
                  </a:lnTo>
                  <a:lnTo>
                    <a:pt x="51" y="64"/>
                  </a:lnTo>
                  <a:lnTo>
                    <a:pt x="51" y="64"/>
                  </a:lnTo>
                  <a:lnTo>
                    <a:pt x="55" y="66"/>
                  </a:lnTo>
                  <a:lnTo>
                    <a:pt x="55" y="66"/>
                  </a:lnTo>
                  <a:lnTo>
                    <a:pt x="55" y="64"/>
                  </a:lnTo>
                  <a:lnTo>
                    <a:pt x="55" y="64"/>
                  </a:lnTo>
                  <a:lnTo>
                    <a:pt x="61" y="66"/>
                  </a:lnTo>
                  <a:lnTo>
                    <a:pt x="64" y="67"/>
                  </a:lnTo>
                  <a:lnTo>
                    <a:pt x="67" y="68"/>
                  </a:lnTo>
                  <a:lnTo>
                    <a:pt x="67" y="68"/>
                  </a:lnTo>
                  <a:lnTo>
                    <a:pt x="70" y="70"/>
                  </a:lnTo>
                  <a:lnTo>
                    <a:pt x="75" y="71"/>
                  </a:lnTo>
                  <a:lnTo>
                    <a:pt x="82" y="71"/>
                  </a:lnTo>
                  <a:lnTo>
                    <a:pt x="89" y="70"/>
                  </a:lnTo>
                  <a:lnTo>
                    <a:pt x="89" y="70"/>
                  </a:lnTo>
                  <a:lnTo>
                    <a:pt x="92" y="70"/>
                  </a:lnTo>
                  <a:lnTo>
                    <a:pt x="92" y="70"/>
                  </a:lnTo>
                  <a:lnTo>
                    <a:pt x="92" y="60"/>
                  </a:lnTo>
                  <a:lnTo>
                    <a:pt x="92" y="60"/>
                  </a:lnTo>
                  <a:lnTo>
                    <a:pt x="88" y="54"/>
                  </a:lnTo>
                  <a:lnTo>
                    <a:pt x="84" y="48"/>
                  </a:lnTo>
                  <a:lnTo>
                    <a:pt x="84" y="48"/>
                  </a:lnTo>
                  <a:lnTo>
                    <a:pt x="81" y="46"/>
                  </a:lnTo>
                  <a:lnTo>
                    <a:pt x="81" y="43"/>
                  </a:lnTo>
                  <a:lnTo>
                    <a:pt x="81" y="39"/>
                  </a:lnTo>
                  <a:lnTo>
                    <a:pt x="78" y="34"/>
                  </a:lnTo>
                  <a:lnTo>
                    <a:pt x="78" y="34"/>
                  </a:lnTo>
                  <a:lnTo>
                    <a:pt x="75" y="30"/>
                  </a:lnTo>
                  <a:lnTo>
                    <a:pt x="72" y="26"/>
                  </a:lnTo>
                  <a:lnTo>
                    <a:pt x="68" y="23"/>
                  </a:lnTo>
                  <a:lnTo>
                    <a:pt x="68" y="23"/>
                  </a:lnTo>
                  <a:lnTo>
                    <a:pt x="64" y="20"/>
                  </a:lnTo>
                  <a:lnTo>
                    <a:pt x="61" y="16"/>
                  </a:lnTo>
                  <a:lnTo>
                    <a:pt x="58" y="9"/>
                  </a:lnTo>
                  <a:lnTo>
                    <a:pt x="53" y="9"/>
                  </a:lnTo>
                  <a:lnTo>
                    <a:pt x="53" y="9"/>
                  </a:lnTo>
                  <a:lnTo>
                    <a:pt x="50" y="6"/>
                  </a:lnTo>
                  <a:lnTo>
                    <a:pt x="43" y="0"/>
                  </a:lnTo>
                  <a:lnTo>
                    <a:pt x="43" y="0"/>
                  </a:lnTo>
                  <a:lnTo>
                    <a:pt x="40" y="0"/>
                  </a:lnTo>
                  <a:lnTo>
                    <a:pt x="35" y="0"/>
                  </a:lnTo>
                  <a:lnTo>
                    <a:pt x="30" y="2"/>
                  </a:lnTo>
                  <a:lnTo>
                    <a:pt x="30" y="2"/>
                  </a:lnTo>
                  <a:lnTo>
                    <a:pt x="25" y="2"/>
                  </a:lnTo>
                  <a:lnTo>
                    <a:pt x="16" y="2"/>
                  </a:lnTo>
                  <a:lnTo>
                    <a:pt x="16" y="2"/>
                  </a:lnTo>
                  <a:lnTo>
                    <a:pt x="13" y="3"/>
                  </a:lnTo>
                  <a:lnTo>
                    <a:pt x="11" y="4"/>
                  </a:lnTo>
                  <a:lnTo>
                    <a:pt x="10" y="7"/>
                  </a:lnTo>
                  <a:lnTo>
                    <a:pt x="7" y="10"/>
                  </a:lnTo>
                  <a:lnTo>
                    <a:pt x="7" y="10"/>
                  </a:lnTo>
                  <a:lnTo>
                    <a:pt x="6" y="10"/>
                  </a:lnTo>
                  <a:lnTo>
                    <a:pt x="6" y="10"/>
                  </a:lnTo>
                  <a:lnTo>
                    <a:pt x="4" y="17"/>
                  </a:lnTo>
                  <a:lnTo>
                    <a:pt x="3" y="23"/>
                  </a:lnTo>
                  <a:lnTo>
                    <a:pt x="3" y="23"/>
                  </a:lnTo>
                  <a:lnTo>
                    <a:pt x="1" y="26"/>
                  </a:lnTo>
                  <a:lnTo>
                    <a:pt x="0" y="29"/>
                  </a:lnTo>
                  <a:lnTo>
                    <a:pt x="1" y="36"/>
                  </a:lnTo>
                  <a:lnTo>
                    <a:pt x="6" y="41"/>
                  </a:lnTo>
                  <a:lnTo>
                    <a:pt x="8" y="46"/>
                  </a:lnTo>
                  <a:lnTo>
                    <a:pt x="8" y="46"/>
                  </a:lnTo>
                  <a:lnTo>
                    <a:pt x="10" y="48"/>
                  </a:lnTo>
                  <a:lnTo>
                    <a:pt x="10" y="48"/>
                  </a:lnTo>
                  <a:lnTo>
                    <a:pt x="20" y="48"/>
                  </a:lnTo>
                  <a:lnTo>
                    <a:pt x="30" y="46"/>
                  </a:lnTo>
                  <a:lnTo>
                    <a:pt x="30" y="46"/>
                  </a:lnTo>
                  <a:lnTo>
                    <a:pt x="31" y="44"/>
                  </a:lnTo>
                  <a:lnTo>
                    <a:pt x="34" y="44"/>
                  </a:lnTo>
                  <a:lnTo>
                    <a:pt x="37" y="47"/>
                  </a:lnTo>
                  <a:lnTo>
                    <a:pt x="40" y="50"/>
                  </a:lnTo>
                  <a:lnTo>
                    <a:pt x="45" y="51"/>
                  </a:lnTo>
                  <a:lnTo>
                    <a:pt x="45" y="51"/>
                  </a:lnTo>
                  <a:lnTo>
                    <a:pt x="54" y="53"/>
                  </a:lnTo>
                  <a:lnTo>
                    <a:pt x="54" y="53"/>
                  </a:lnTo>
                  <a:lnTo>
                    <a:pt x="50" y="54"/>
                  </a:lnTo>
                  <a:lnTo>
                    <a:pt x="47" y="56"/>
                  </a:lnTo>
                  <a:lnTo>
                    <a:pt x="44" y="56"/>
                  </a:lnTo>
                  <a:lnTo>
                    <a:pt x="44" y="56"/>
                  </a:lnTo>
                  <a:lnTo>
                    <a:pt x="40" y="54"/>
                  </a:lnTo>
                  <a:lnTo>
                    <a:pt x="37" y="53"/>
                  </a:lnTo>
                  <a:lnTo>
                    <a:pt x="33" y="51"/>
                  </a:lnTo>
                  <a:lnTo>
                    <a:pt x="30" y="53"/>
                  </a:lnTo>
                  <a:lnTo>
                    <a:pt x="30" y="53"/>
                  </a:lnTo>
                  <a:lnTo>
                    <a:pt x="27" y="54"/>
                  </a:lnTo>
                  <a:lnTo>
                    <a:pt x="21" y="56"/>
                  </a:lnTo>
                  <a:lnTo>
                    <a:pt x="11" y="57"/>
                  </a:lnTo>
                  <a:lnTo>
                    <a:pt x="11" y="57"/>
                  </a:lnTo>
                  <a:lnTo>
                    <a:pt x="7" y="58"/>
                  </a:lnTo>
                  <a:lnTo>
                    <a:pt x="7" y="58"/>
                  </a:lnTo>
                  <a:lnTo>
                    <a:pt x="7" y="63"/>
                  </a:lnTo>
                  <a:lnTo>
                    <a:pt x="8" y="66"/>
                  </a:lnTo>
                  <a:lnTo>
                    <a:pt x="8" y="66"/>
                  </a:lnTo>
                  <a:lnTo>
                    <a:pt x="10" y="67"/>
                  </a:lnTo>
                  <a:lnTo>
                    <a:pt x="10" y="67"/>
                  </a:lnTo>
                  <a:lnTo>
                    <a:pt x="16" y="67"/>
                  </a:lnTo>
                  <a:lnTo>
                    <a:pt x="17" y="68"/>
                  </a:lnTo>
                  <a:lnTo>
                    <a:pt x="17" y="68"/>
                  </a:lnTo>
                  <a:lnTo>
                    <a:pt x="18" y="70"/>
                  </a:lnTo>
                  <a:lnTo>
                    <a:pt x="18" y="7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90" name="Freeform 206"/>
            <p:cNvSpPr>
              <a:spLocks/>
            </p:cNvSpPr>
            <p:nvPr/>
          </p:nvSpPr>
          <p:spPr bwMode="gray">
            <a:xfrm>
              <a:off x="3728297" y="3357839"/>
              <a:ext cx="63659" cy="38195"/>
            </a:xfrm>
            <a:custGeom>
              <a:avLst/>
              <a:gdLst/>
              <a:ahLst/>
              <a:cxnLst>
                <a:cxn ang="0">
                  <a:pos x="24" y="26"/>
                </a:cxn>
                <a:cxn ang="0">
                  <a:pos x="24" y="26"/>
                </a:cxn>
                <a:cxn ang="0">
                  <a:pos x="31" y="20"/>
                </a:cxn>
                <a:cxn ang="0">
                  <a:pos x="34" y="17"/>
                </a:cxn>
                <a:cxn ang="0">
                  <a:pos x="37" y="17"/>
                </a:cxn>
                <a:cxn ang="0">
                  <a:pos x="37" y="17"/>
                </a:cxn>
                <a:cxn ang="0">
                  <a:pos x="38" y="17"/>
                </a:cxn>
                <a:cxn ang="0">
                  <a:pos x="41" y="17"/>
                </a:cxn>
                <a:cxn ang="0">
                  <a:pos x="43" y="14"/>
                </a:cxn>
                <a:cxn ang="0">
                  <a:pos x="43" y="14"/>
                </a:cxn>
                <a:cxn ang="0">
                  <a:pos x="41" y="11"/>
                </a:cxn>
                <a:cxn ang="0">
                  <a:pos x="40" y="9"/>
                </a:cxn>
                <a:cxn ang="0">
                  <a:pos x="41" y="7"/>
                </a:cxn>
                <a:cxn ang="0">
                  <a:pos x="41" y="7"/>
                </a:cxn>
                <a:cxn ang="0">
                  <a:pos x="44" y="6"/>
                </a:cxn>
                <a:cxn ang="0">
                  <a:pos x="44" y="4"/>
                </a:cxn>
                <a:cxn ang="0">
                  <a:pos x="45" y="2"/>
                </a:cxn>
                <a:cxn ang="0">
                  <a:pos x="45" y="2"/>
                </a:cxn>
                <a:cxn ang="0">
                  <a:pos x="41" y="0"/>
                </a:cxn>
                <a:cxn ang="0">
                  <a:pos x="41" y="0"/>
                </a:cxn>
                <a:cxn ang="0">
                  <a:pos x="18" y="2"/>
                </a:cxn>
                <a:cxn ang="0">
                  <a:pos x="18" y="2"/>
                </a:cxn>
                <a:cxn ang="0">
                  <a:pos x="14" y="4"/>
                </a:cxn>
                <a:cxn ang="0">
                  <a:pos x="11" y="6"/>
                </a:cxn>
                <a:cxn ang="0">
                  <a:pos x="8" y="6"/>
                </a:cxn>
                <a:cxn ang="0">
                  <a:pos x="8" y="6"/>
                </a:cxn>
                <a:cxn ang="0">
                  <a:pos x="7" y="4"/>
                </a:cxn>
                <a:cxn ang="0">
                  <a:pos x="7" y="4"/>
                </a:cxn>
                <a:cxn ang="0">
                  <a:pos x="6" y="3"/>
                </a:cxn>
                <a:cxn ang="0">
                  <a:pos x="0" y="3"/>
                </a:cxn>
                <a:cxn ang="0">
                  <a:pos x="0" y="3"/>
                </a:cxn>
                <a:cxn ang="0">
                  <a:pos x="6" y="10"/>
                </a:cxn>
                <a:cxn ang="0">
                  <a:pos x="8" y="11"/>
                </a:cxn>
                <a:cxn ang="0">
                  <a:pos x="14" y="13"/>
                </a:cxn>
                <a:cxn ang="0">
                  <a:pos x="14" y="13"/>
                </a:cxn>
                <a:cxn ang="0">
                  <a:pos x="15" y="14"/>
                </a:cxn>
                <a:cxn ang="0">
                  <a:pos x="17" y="16"/>
                </a:cxn>
                <a:cxn ang="0">
                  <a:pos x="17" y="19"/>
                </a:cxn>
                <a:cxn ang="0">
                  <a:pos x="17" y="21"/>
                </a:cxn>
                <a:cxn ang="0">
                  <a:pos x="18" y="24"/>
                </a:cxn>
                <a:cxn ang="0">
                  <a:pos x="20" y="26"/>
                </a:cxn>
                <a:cxn ang="0">
                  <a:pos x="20" y="26"/>
                </a:cxn>
                <a:cxn ang="0">
                  <a:pos x="23" y="27"/>
                </a:cxn>
                <a:cxn ang="0">
                  <a:pos x="23" y="27"/>
                </a:cxn>
                <a:cxn ang="0">
                  <a:pos x="24" y="26"/>
                </a:cxn>
                <a:cxn ang="0">
                  <a:pos x="24" y="26"/>
                </a:cxn>
              </a:cxnLst>
              <a:rect l="0" t="0" r="r" b="b"/>
              <a:pathLst>
                <a:path w="45" h="27">
                  <a:moveTo>
                    <a:pt x="24" y="26"/>
                  </a:moveTo>
                  <a:lnTo>
                    <a:pt x="24" y="26"/>
                  </a:lnTo>
                  <a:lnTo>
                    <a:pt x="31" y="20"/>
                  </a:lnTo>
                  <a:lnTo>
                    <a:pt x="34" y="17"/>
                  </a:lnTo>
                  <a:lnTo>
                    <a:pt x="37" y="17"/>
                  </a:lnTo>
                  <a:lnTo>
                    <a:pt x="37" y="17"/>
                  </a:lnTo>
                  <a:lnTo>
                    <a:pt x="38" y="17"/>
                  </a:lnTo>
                  <a:lnTo>
                    <a:pt x="41" y="17"/>
                  </a:lnTo>
                  <a:lnTo>
                    <a:pt x="43" y="14"/>
                  </a:lnTo>
                  <a:lnTo>
                    <a:pt x="43" y="14"/>
                  </a:lnTo>
                  <a:lnTo>
                    <a:pt x="41" y="11"/>
                  </a:lnTo>
                  <a:lnTo>
                    <a:pt x="40" y="9"/>
                  </a:lnTo>
                  <a:lnTo>
                    <a:pt x="41" y="7"/>
                  </a:lnTo>
                  <a:lnTo>
                    <a:pt x="41" y="7"/>
                  </a:lnTo>
                  <a:lnTo>
                    <a:pt x="44" y="6"/>
                  </a:lnTo>
                  <a:lnTo>
                    <a:pt x="44" y="4"/>
                  </a:lnTo>
                  <a:lnTo>
                    <a:pt x="45" y="2"/>
                  </a:lnTo>
                  <a:lnTo>
                    <a:pt x="45" y="2"/>
                  </a:lnTo>
                  <a:lnTo>
                    <a:pt x="41" y="0"/>
                  </a:lnTo>
                  <a:lnTo>
                    <a:pt x="41" y="0"/>
                  </a:lnTo>
                  <a:lnTo>
                    <a:pt x="18" y="2"/>
                  </a:lnTo>
                  <a:lnTo>
                    <a:pt x="18" y="2"/>
                  </a:lnTo>
                  <a:lnTo>
                    <a:pt x="14" y="4"/>
                  </a:lnTo>
                  <a:lnTo>
                    <a:pt x="11" y="6"/>
                  </a:lnTo>
                  <a:lnTo>
                    <a:pt x="8" y="6"/>
                  </a:lnTo>
                  <a:lnTo>
                    <a:pt x="8" y="6"/>
                  </a:lnTo>
                  <a:lnTo>
                    <a:pt x="7" y="4"/>
                  </a:lnTo>
                  <a:lnTo>
                    <a:pt x="7" y="4"/>
                  </a:lnTo>
                  <a:lnTo>
                    <a:pt x="6" y="3"/>
                  </a:lnTo>
                  <a:lnTo>
                    <a:pt x="0" y="3"/>
                  </a:lnTo>
                  <a:lnTo>
                    <a:pt x="0" y="3"/>
                  </a:lnTo>
                  <a:lnTo>
                    <a:pt x="6" y="10"/>
                  </a:lnTo>
                  <a:lnTo>
                    <a:pt x="8" y="11"/>
                  </a:lnTo>
                  <a:lnTo>
                    <a:pt x="14" y="13"/>
                  </a:lnTo>
                  <a:lnTo>
                    <a:pt x="14" y="13"/>
                  </a:lnTo>
                  <a:lnTo>
                    <a:pt x="15" y="14"/>
                  </a:lnTo>
                  <a:lnTo>
                    <a:pt x="17" y="16"/>
                  </a:lnTo>
                  <a:lnTo>
                    <a:pt x="17" y="19"/>
                  </a:lnTo>
                  <a:lnTo>
                    <a:pt x="17" y="21"/>
                  </a:lnTo>
                  <a:lnTo>
                    <a:pt x="18" y="24"/>
                  </a:lnTo>
                  <a:lnTo>
                    <a:pt x="20" y="26"/>
                  </a:lnTo>
                  <a:lnTo>
                    <a:pt x="20" y="26"/>
                  </a:lnTo>
                  <a:lnTo>
                    <a:pt x="23" y="27"/>
                  </a:lnTo>
                  <a:lnTo>
                    <a:pt x="23" y="27"/>
                  </a:lnTo>
                  <a:lnTo>
                    <a:pt x="24" y="26"/>
                  </a:lnTo>
                  <a:lnTo>
                    <a:pt x="24" y="2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91" name="Freeform 207"/>
            <p:cNvSpPr>
              <a:spLocks/>
            </p:cNvSpPr>
            <p:nvPr/>
          </p:nvSpPr>
          <p:spPr bwMode="gray">
            <a:xfrm>
              <a:off x="4429953" y="3394620"/>
              <a:ext cx="280097" cy="195219"/>
            </a:xfrm>
            <a:custGeom>
              <a:avLst/>
              <a:gdLst/>
              <a:ahLst/>
              <a:cxnLst>
                <a:cxn ang="0">
                  <a:pos x="182" y="72"/>
                </a:cxn>
                <a:cxn ang="0">
                  <a:pos x="177" y="67"/>
                </a:cxn>
                <a:cxn ang="0">
                  <a:pos x="167" y="58"/>
                </a:cxn>
                <a:cxn ang="0">
                  <a:pos x="165" y="54"/>
                </a:cxn>
                <a:cxn ang="0">
                  <a:pos x="157" y="44"/>
                </a:cxn>
                <a:cxn ang="0">
                  <a:pos x="145" y="37"/>
                </a:cxn>
                <a:cxn ang="0">
                  <a:pos x="137" y="34"/>
                </a:cxn>
                <a:cxn ang="0">
                  <a:pos x="140" y="30"/>
                </a:cxn>
                <a:cxn ang="0">
                  <a:pos x="143" y="22"/>
                </a:cxn>
                <a:cxn ang="0">
                  <a:pos x="134" y="8"/>
                </a:cxn>
                <a:cxn ang="0">
                  <a:pos x="125" y="0"/>
                </a:cxn>
                <a:cxn ang="0">
                  <a:pos x="118" y="1"/>
                </a:cxn>
                <a:cxn ang="0">
                  <a:pos x="110" y="7"/>
                </a:cxn>
                <a:cxn ang="0">
                  <a:pos x="108" y="13"/>
                </a:cxn>
                <a:cxn ang="0">
                  <a:pos x="93" y="30"/>
                </a:cxn>
                <a:cxn ang="0">
                  <a:pos x="89" y="32"/>
                </a:cxn>
                <a:cxn ang="0">
                  <a:pos x="70" y="34"/>
                </a:cxn>
                <a:cxn ang="0">
                  <a:pos x="69" y="38"/>
                </a:cxn>
                <a:cxn ang="0">
                  <a:pos x="70" y="42"/>
                </a:cxn>
                <a:cxn ang="0">
                  <a:pos x="56" y="50"/>
                </a:cxn>
                <a:cxn ang="0">
                  <a:pos x="37" y="55"/>
                </a:cxn>
                <a:cxn ang="0">
                  <a:pos x="34" y="57"/>
                </a:cxn>
                <a:cxn ang="0">
                  <a:pos x="29" y="54"/>
                </a:cxn>
                <a:cxn ang="0">
                  <a:pos x="24" y="58"/>
                </a:cxn>
                <a:cxn ang="0">
                  <a:pos x="19" y="59"/>
                </a:cxn>
                <a:cxn ang="0">
                  <a:pos x="17" y="57"/>
                </a:cxn>
                <a:cxn ang="0">
                  <a:pos x="9" y="67"/>
                </a:cxn>
                <a:cxn ang="0">
                  <a:pos x="2" y="81"/>
                </a:cxn>
                <a:cxn ang="0">
                  <a:pos x="2" y="89"/>
                </a:cxn>
                <a:cxn ang="0">
                  <a:pos x="5" y="104"/>
                </a:cxn>
                <a:cxn ang="0">
                  <a:pos x="9" y="112"/>
                </a:cxn>
                <a:cxn ang="0">
                  <a:pos x="10" y="119"/>
                </a:cxn>
                <a:cxn ang="0">
                  <a:pos x="19" y="129"/>
                </a:cxn>
                <a:cxn ang="0">
                  <a:pos x="24" y="135"/>
                </a:cxn>
                <a:cxn ang="0">
                  <a:pos x="27" y="138"/>
                </a:cxn>
                <a:cxn ang="0">
                  <a:pos x="30" y="132"/>
                </a:cxn>
                <a:cxn ang="0">
                  <a:pos x="40" y="122"/>
                </a:cxn>
                <a:cxn ang="0">
                  <a:pos x="60" y="111"/>
                </a:cxn>
                <a:cxn ang="0">
                  <a:pos x="71" y="99"/>
                </a:cxn>
                <a:cxn ang="0">
                  <a:pos x="77" y="98"/>
                </a:cxn>
                <a:cxn ang="0">
                  <a:pos x="90" y="106"/>
                </a:cxn>
                <a:cxn ang="0">
                  <a:pos x="123" y="108"/>
                </a:cxn>
                <a:cxn ang="0">
                  <a:pos x="125" y="102"/>
                </a:cxn>
                <a:cxn ang="0">
                  <a:pos x="135" y="102"/>
                </a:cxn>
                <a:cxn ang="0">
                  <a:pos x="145" y="99"/>
                </a:cxn>
                <a:cxn ang="0">
                  <a:pos x="155" y="96"/>
                </a:cxn>
                <a:cxn ang="0">
                  <a:pos x="168" y="95"/>
                </a:cxn>
                <a:cxn ang="0">
                  <a:pos x="172" y="92"/>
                </a:cxn>
                <a:cxn ang="0">
                  <a:pos x="198" y="95"/>
                </a:cxn>
                <a:cxn ang="0">
                  <a:pos x="188" y="82"/>
                </a:cxn>
                <a:cxn ang="0">
                  <a:pos x="182" y="77"/>
                </a:cxn>
              </a:cxnLst>
              <a:rect l="0" t="0" r="r" b="b"/>
              <a:pathLst>
                <a:path w="198" h="138">
                  <a:moveTo>
                    <a:pt x="182" y="77"/>
                  </a:moveTo>
                  <a:lnTo>
                    <a:pt x="182" y="77"/>
                  </a:lnTo>
                  <a:lnTo>
                    <a:pt x="182" y="72"/>
                  </a:lnTo>
                  <a:lnTo>
                    <a:pt x="181" y="69"/>
                  </a:lnTo>
                  <a:lnTo>
                    <a:pt x="177" y="67"/>
                  </a:lnTo>
                  <a:lnTo>
                    <a:pt x="177" y="67"/>
                  </a:lnTo>
                  <a:lnTo>
                    <a:pt x="170" y="61"/>
                  </a:lnTo>
                  <a:lnTo>
                    <a:pt x="168" y="59"/>
                  </a:lnTo>
                  <a:lnTo>
                    <a:pt x="167" y="58"/>
                  </a:lnTo>
                  <a:lnTo>
                    <a:pt x="167" y="58"/>
                  </a:lnTo>
                  <a:lnTo>
                    <a:pt x="167" y="55"/>
                  </a:lnTo>
                  <a:lnTo>
                    <a:pt x="165" y="54"/>
                  </a:lnTo>
                  <a:lnTo>
                    <a:pt x="160" y="48"/>
                  </a:lnTo>
                  <a:lnTo>
                    <a:pt x="160" y="48"/>
                  </a:lnTo>
                  <a:lnTo>
                    <a:pt x="157" y="44"/>
                  </a:lnTo>
                  <a:lnTo>
                    <a:pt x="153" y="42"/>
                  </a:lnTo>
                  <a:lnTo>
                    <a:pt x="147" y="41"/>
                  </a:lnTo>
                  <a:lnTo>
                    <a:pt x="145" y="37"/>
                  </a:lnTo>
                  <a:lnTo>
                    <a:pt x="138" y="35"/>
                  </a:lnTo>
                  <a:lnTo>
                    <a:pt x="138" y="35"/>
                  </a:lnTo>
                  <a:lnTo>
                    <a:pt x="137" y="34"/>
                  </a:lnTo>
                  <a:lnTo>
                    <a:pt x="138" y="32"/>
                  </a:lnTo>
                  <a:lnTo>
                    <a:pt x="140" y="30"/>
                  </a:lnTo>
                  <a:lnTo>
                    <a:pt x="140" y="30"/>
                  </a:lnTo>
                  <a:lnTo>
                    <a:pt x="143" y="28"/>
                  </a:lnTo>
                  <a:lnTo>
                    <a:pt x="143" y="27"/>
                  </a:lnTo>
                  <a:lnTo>
                    <a:pt x="143" y="22"/>
                  </a:lnTo>
                  <a:lnTo>
                    <a:pt x="140" y="15"/>
                  </a:lnTo>
                  <a:lnTo>
                    <a:pt x="140" y="15"/>
                  </a:lnTo>
                  <a:lnTo>
                    <a:pt x="134" y="8"/>
                  </a:lnTo>
                  <a:lnTo>
                    <a:pt x="128" y="1"/>
                  </a:lnTo>
                  <a:lnTo>
                    <a:pt x="128" y="1"/>
                  </a:lnTo>
                  <a:lnTo>
                    <a:pt x="125" y="0"/>
                  </a:lnTo>
                  <a:lnTo>
                    <a:pt x="125" y="0"/>
                  </a:lnTo>
                  <a:lnTo>
                    <a:pt x="123" y="0"/>
                  </a:lnTo>
                  <a:lnTo>
                    <a:pt x="118" y="1"/>
                  </a:lnTo>
                  <a:lnTo>
                    <a:pt x="113" y="5"/>
                  </a:lnTo>
                  <a:lnTo>
                    <a:pt x="113" y="5"/>
                  </a:lnTo>
                  <a:lnTo>
                    <a:pt x="110" y="7"/>
                  </a:lnTo>
                  <a:lnTo>
                    <a:pt x="110" y="10"/>
                  </a:lnTo>
                  <a:lnTo>
                    <a:pt x="110" y="11"/>
                  </a:lnTo>
                  <a:lnTo>
                    <a:pt x="108" y="13"/>
                  </a:lnTo>
                  <a:lnTo>
                    <a:pt x="108" y="13"/>
                  </a:lnTo>
                  <a:lnTo>
                    <a:pt x="101" y="20"/>
                  </a:lnTo>
                  <a:lnTo>
                    <a:pt x="93" y="30"/>
                  </a:lnTo>
                  <a:lnTo>
                    <a:pt x="93" y="30"/>
                  </a:lnTo>
                  <a:lnTo>
                    <a:pt x="91" y="31"/>
                  </a:lnTo>
                  <a:lnTo>
                    <a:pt x="89" y="32"/>
                  </a:lnTo>
                  <a:lnTo>
                    <a:pt x="81" y="32"/>
                  </a:lnTo>
                  <a:lnTo>
                    <a:pt x="74" y="32"/>
                  </a:lnTo>
                  <a:lnTo>
                    <a:pt x="70" y="34"/>
                  </a:lnTo>
                  <a:lnTo>
                    <a:pt x="70" y="34"/>
                  </a:lnTo>
                  <a:lnTo>
                    <a:pt x="69" y="35"/>
                  </a:lnTo>
                  <a:lnTo>
                    <a:pt x="69" y="38"/>
                  </a:lnTo>
                  <a:lnTo>
                    <a:pt x="70" y="41"/>
                  </a:lnTo>
                  <a:lnTo>
                    <a:pt x="70" y="42"/>
                  </a:lnTo>
                  <a:lnTo>
                    <a:pt x="70" y="42"/>
                  </a:lnTo>
                  <a:lnTo>
                    <a:pt x="63" y="47"/>
                  </a:lnTo>
                  <a:lnTo>
                    <a:pt x="56" y="50"/>
                  </a:lnTo>
                  <a:lnTo>
                    <a:pt x="56" y="50"/>
                  </a:lnTo>
                  <a:lnTo>
                    <a:pt x="46" y="51"/>
                  </a:lnTo>
                  <a:lnTo>
                    <a:pt x="42" y="52"/>
                  </a:lnTo>
                  <a:lnTo>
                    <a:pt x="37" y="55"/>
                  </a:lnTo>
                  <a:lnTo>
                    <a:pt x="37" y="55"/>
                  </a:lnTo>
                  <a:lnTo>
                    <a:pt x="36" y="57"/>
                  </a:lnTo>
                  <a:lnTo>
                    <a:pt x="34" y="57"/>
                  </a:lnTo>
                  <a:lnTo>
                    <a:pt x="33" y="55"/>
                  </a:lnTo>
                  <a:lnTo>
                    <a:pt x="30" y="54"/>
                  </a:lnTo>
                  <a:lnTo>
                    <a:pt x="29" y="54"/>
                  </a:lnTo>
                  <a:lnTo>
                    <a:pt x="27" y="55"/>
                  </a:lnTo>
                  <a:lnTo>
                    <a:pt x="27" y="55"/>
                  </a:lnTo>
                  <a:lnTo>
                    <a:pt x="24" y="58"/>
                  </a:lnTo>
                  <a:lnTo>
                    <a:pt x="22" y="59"/>
                  </a:lnTo>
                  <a:lnTo>
                    <a:pt x="20" y="59"/>
                  </a:lnTo>
                  <a:lnTo>
                    <a:pt x="19" y="59"/>
                  </a:lnTo>
                  <a:lnTo>
                    <a:pt x="19" y="59"/>
                  </a:lnTo>
                  <a:lnTo>
                    <a:pt x="17" y="57"/>
                  </a:lnTo>
                  <a:lnTo>
                    <a:pt x="17" y="57"/>
                  </a:lnTo>
                  <a:lnTo>
                    <a:pt x="12" y="62"/>
                  </a:lnTo>
                  <a:lnTo>
                    <a:pt x="9" y="67"/>
                  </a:lnTo>
                  <a:lnTo>
                    <a:pt x="9" y="67"/>
                  </a:lnTo>
                  <a:lnTo>
                    <a:pt x="6" y="72"/>
                  </a:lnTo>
                  <a:lnTo>
                    <a:pt x="5" y="77"/>
                  </a:lnTo>
                  <a:lnTo>
                    <a:pt x="2" y="81"/>
                  </a:lnTo>
                  <a:lnTo>
                    <a:pt x="0" y="84"/>
                  </a:lnTo>
                  <a:lnTo>
                    <a:pt x="0" y="84"/>
                  </a:lnTo>
                  <a:lnTo>
                    <a:pt x="2" y="89"/>
                  </a:lnTo>
                  <a:lnTo>
                    <a:pt x="3" y="96"/>
                  </a:lnTo>
                  <a:lnTo>
                    <a:pt x="3" y="96"/>
                  </a:lnTo>
                  <a:lnTo>
                    <a:pt x="5" y="104"/>
                  </a:lnTo>
                  <a:lnTo>
                    <a:pt x="7" y="109"/>
                  </a:lnTo>
                  <a:lnTo>
                    <a:pt x="7" y="109"/>
                  </a:lnTo>
                  <a:lnTo>
                    <a:pt x="9" y="112"/>
                  </a:lnTo>
                  <a:lnTo>
                    <a:pt x="10" y="115"/>
                  </a:lnTo>
                  <a:lnTo>
                    <a:pt x="10" y="119"/>
                  </a:lnTo>
                  <a:lnTo>
                    <a:pt x="10" y="119"/>
                  </a:lnTo>
                  <a:lnTo>
                    <a:pt x="13" y="123"/>
                  </a:lnTo>
                  <a:lnTo>
                    <a:pt x="13" y="123"/>
                  </a:lnTo>
                  <a:lnTo>
                    <a:pt x="19" y="129"/>
                  </a:lnTo>
                  <a:lnTo>
                    <a:pt x="22" y="132"/>
                  </a:lnTo>
                  <a:lnTo>
                    <a:pt x="24" y="135"/>
                  </a:lnTo>
                  <a:lnTo>
                    <a:pt x="24" y="135"/>
                  </a:lnTo>
                  <a:lnTo>
                    <a:pt x="24" y="136"/>
                  </a:lnTo>
                  <a:lnTo>
                    <a:pt x="27" y="138"/>
                  </a:lnTo>
                  <a:lnTo>
                    <a:pt x="27" y="138"/>
                  </a:lnTo>
                  <a:lnTo>
                    <a:pt x="27" y="135"/>
                  </a:lnTo>
                  <a:lnTo>
                    <a:pt x="27" y="135"/>
                  </a:lnTo>
                  <a:lnTo>
                    <a:pt x="30" y="132"/>
                  </a:lnTo>
                  <a:lnTo>
                    <a:pt x="30" y="128"/>
                  </a:lnTo>
                  <a:lnTo>
                    <a:pt x="30" y="123"/>
                  </a:lnTo>
                  <a:lnTo>
                    <a:pt x="40" y="122"/>
                  </a:lnTo>
                  <a:lnTo>
                    <a:pt x="46" y="119"/>
                  </a:lnTo>
                  <a:lnTo>
                    <a:pt x="60" y="122"/>
                  </a:lnTo>
                  <a:lnTo>
                    <a:pt x="60" y="111"/>
                  </a:lnTo>
                  <a:lnTo>
                    <a:pt x="60" y="111"/>
                  </a:lnTo>
                  <a:lnTo>
                    <a:pt x="66" y="105"/>
                  </a:lnTo>
                  <a:lnTo>
                    <a:pt x="71" y="99"/>
                  </a:lnTo>
                  <a:lnTo>
                    <a:pt x="74" y="98"/>
                  </a:lnTo>
                  <a:lnTo>
                    <a:pt x="77" y="98"/>
                  </a:lnTo>
                  <a:lnTo>
                    <a:pt x="77" y="98"/>
                  </a:lnTo>
                  <a:lnTo>
                    <a:pt x="81" y="99"/>
                  </a:lnTo>
                  <a:lnTo>
                    <a:pt x="86" y="102"/>
                  </a:lnTo>
                  <a:lnTo>
                    <a:pt x="90" y="106"/>
                  </a:lnTo>
                  <a:lnTo>
                    <a:pt x="121" y="114"/>
                  </a:lnTo>
                  <a:lnTo>
                    <a:pt x="121" y="114"/>
                  </a:lnTo>
                  <a:lnTo>
                    <a:pt x="123" y="108"/>
                  </a:lnTo>
                  <a:lnTo>
                    <a:pt x="124" y="105"/>
                  </a:lnTo>
                  <a:lnTo>
                    <a:pt x="125" y="102"/>
                  </a:lnTo>
                  <a:lnTo>
                    <a:pt x="125" y="102"/>
                  </a:lnTo>
                  <a:lnTo>
                    <a:pt x="128" y="101"/>
                  </a:lnTo>
                  <a:lnTo>
                    <a:pt x="131" y="102"/>
                  </a:lnTo>
                  <a:lnTo>
                    <a:pt x="135" y="102"/>
                  </a:lnTo>
                  <a:lnTo>
                    <a:pt x="138" y="102"/>
                  </a:lnTo>
                  <a:lnTo>
                    <a:pt x="138" y="102"/>
                  </a:lnTo>
                  <a:lnTo>
                    <a:pt x="145" y="99"/>
                  </a:lnTo>
                  <a:lnTo>
                    <a:pt x="150" y="98"/>
                  </a:lnTo>
                  <a:lnTo>
                    <a:pt x="155" y="96"/>
                  </a:lnTo>
                  <a:lnTo>
                    <a:pt x="155" y="96"/>
                  </a:lnTo>
                  <a:lnTo>
                    <a:pt x="162" y="98"/>
                  </a:lnTo>
                  <a:lnTo>
                    <a:pt x="165" y="98"/>
                  </a:lnTo>
                  <a:lnTo>
                    <a:pt x="168" y="95"/>
                  </a:lnTo>
                  <a:lnTo>
                    <a:pt x="168" y="95"/>
                  </a:lnTo>
                  <a:lnTo>
                    <a:pt x="170" y="94"/>
                  </a:lnTo>
                  <a:lnTo>
                    <a:pt x="172" y="92"/>
                  </a:lnTo>
                  <a:lnTo>
                    <a:pt x="178" y="94"/>
                  </a:lnTo>
                  <a:lnTo>
                    <a:pt x="185" y="96"/>
                  </a:lnTo>
                  <a:lnTo>
                    <a:pt x="198" y="95"/>
                  </a:lnTo>
                  <a:lnTo>
                    <a:pt x="194" y="85"/>
                  </a:lnTo>
                  <a:lnTo>
                    <a:pt x="194" y="85"/>
                  </a:lnTo>
                  <a:lnTo>
                    <a:pt x="188" y="82"/>
                  </a:lnTo>
                  <a:lnTo>
                    <a:pt x="185" y="79"/>
                  </a:lnTo>
                  <a:lnTo>
                    <a:pt x="182" y="77"/>
                  </a:lnTo>
                  <a:lnTo>
                    <a:pt x="182" y="7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92" name="Freeform 208"/>
            <p:cNvSpPr>
              <a:spLocks/>
            </p:cNvSpPr>
            <p:nvPr/>
          </p:nvSpPr>
          <p:spPr bwMode="gray">
            <a:xfrm>
              <a:off x="4166832" y="3332376"/>
              <a:ext cx="267365" cy="216439"/>
            </a:xfrm>
            <a:custGeom>
              <a:avLst/>
              <a:gdLst/>
              <a:ahLst/>
              <a:cxnLst>
                <a:cxn ang="0">
                  <a:pos x="121" y="112"/>
                </a:cxn>
                <a:cxn ang="0">
                  <a:pos x="127" y="111"/>
                </a:cxn>
                <a:cxn ang="0">
                  <a:pos x="137" y="115"/>
                </a:cxn>
                <a:cxn ang="0">
                  <a:pos x="139" y="121"/>
                </a:cxn>
                <a:cxn ang="0">
                  <a:pos x="145" y="112"/>
                </a:cxn>
                <a:cxn ang="0">
                  <a:pos x="156" y="88"/>
                </a:cxn>
                <a:cxn ang="0">
                  <a:pos x="161" y="82"/>
                </a:cxn>
                <a:cxn ang="0">
                  <a:pos x="164" y="78"/>
                </a:cxn>
                <a:cxn ang="0">
                  <a:pos x="166" y="69"/>
                </a:cxn>
                <a:cxn ang="0">
                  <a:pos x="169" y="65"/>
                </a:cxn>
                <a:cxn ang="0">
                  <a:pos x="171" y="55"/>
                </a:cxn>
                <a:cxn ang="0">
                  <a:pos x="179" y="41"/>
                </a:cxn>
                <a:cxn ang="0">
                  <a:pos x="186" y="38"/>
                </a:cxn>
                <a:cxn ang="0">
                  <a:pos x="189" y="29"/>
                </a:cxn>
                <a:cxn ang="0">
                  <a:pos x="188" y="27"/>
                </a:cxn>
                <a:cxn ang="0">
                  <a:pos x="181" y="20"/>
                </a:cxn>
                <a:cxn ang="0">
                  <a:pos x="182" y="11"/>
                </a:cxn>
                <a:cxn ang="0">
                  <a:pos x="176" y="4"/>
                </a:cxn>
                <a:cxn ang="0">
                  <a:pos x="172" y="1"/>
                </a:cxn>
                <a:cxn ang="0">
                  <a:pos x="168" y="2"/>
                </a:cxn>
                <a:cxn ang="0">
                  <a:pos x="159" y="11"/>
                </a:cxn>
                <a:cxn ang="0">
                  <a:pos x="151" y="11"/>
                </a:cxn>
                <a:cxn ang="0">
                  <a:pos x="142" y="7"/>
                </a:cxn>
                <a:cxn ang="0">
                  <a:pos x="125" y="8"/>
                </a:cxn>
                <a:cxn ang="0">
                  <a:pos x="114" y="15"/>
                </a:cxn>
                <a:cxn ang="0">
                  <a:pos x="105" y="17"/>
                </a:cxn>
                <a:cxn ang="0">
                  <a:pos x="91" y="11"/>
                </a:cxn>
                <a:cxn ang="0">
                  <a:pos x="85" y="8"/>
                </a:cxn>
                <a:cxn ang="0">
                  <a:pos x="72" y="12"/>
                </a:cxn>
                <a:cxn ang="0">
                  <a:pos x="67" y="11"/>
                </a:cxn>
                <a:cxn ang="0">
                  <a:pos x="60" y="2"/>
                </a:cxn>
                <a:cxn ang="0">
                  <a:pos x="50" y="0"/>
                </a:cxn>
                <a:cxn ang="0">
                  <a:pos x="45" y="1"/>
                </a:cxn>
                <a:cxn ang="0">
                  <a:pos x="41" y="4"/>
                </a:cxn>
                <a:cxn ang="0">
                  <a:pos x="26" y="4"/>
                </a:cxn>
                <a:cxn ang="0">
                  <a:pos x="23" y="10"/>
                </a:cxn>
                <a:cxn ang="0">
                  <a:pos x="18" y="21"/>
                </a:cxn>
                <a:cxn ang="0">
                  <a:pos x="16" y="28"/>
                </a:cxn>
                <a:cxn ang="0">
                  <a:pos x="13" y="31"/>
                </a:cxn>
                <a:cxn ang="0">
                  <a:pos x="16" y="52"/>
                </a:cxn>
                <a:cxn ang="0">
                  <a:pos x="13" y="64"/>
                </a:cxn>
                <a:cxn ang="0">
                  <a:pos x="7" y="74"/>
                </a:cxn>
                <a:cxn ang="0">
                  <a:pos x="0" y="85"/>
                </a:cxn>
                <a:cxn ang="0">
                  <a:pos x="1" y="103"/>
                </a:cxn>
                <a:cxn ang="0">
                  <a:pos x="3" y="111"/>
                </a:cxn>
                <a:cxn ang="0">
                  <a:pos x="6" y="116"/>
                </a:cxn>
                <a:cxn ang="0">
                  <a:pos x="16" y="121"/>
                </a:cxn>
                <a:cxn ang="0">
                  <a:pos x="36" y="126"/>
                </a:cxn>
                <a:cxn ang="0">
                  <a:pos x="45" y="139"/>
                </a:cxn>
                <a:cxn ang="0">
                  <a:pos x="48" y="148"/>
                </a:cxn>
                <a:cxn ang="0">
                  <a:pos x="54" y="153"/>
                </a:cxn>
                <a:cxn ang="0">
                  <a:pos x="67" y="150"/>
                </a:cxn>
                <a:cxn ang="0">
                  <a:pos x="81" y="149"/>
                </a:cxn>
                <a:cxn ang="0">
                  <a:pos x="91" y="148"/>
                </a:cxn>
                <a:cxn ang="0">
                  <a:pos x="94" y="148"/>
                </a:cxn>
                <a:cxn ang="0">
                  <a:pos x="98" y="131"/>
                </a:cxn>
                <a:cxn ang="0">
                  <a:pos x="117" y="112"/>
                </a:cxn>
              </a:cxnLst>
              <a:rect l="0" t="0" r="r" b="b"/>
              <a:pathLst>
                <a:path w="189" h="153">
                  <a:moveTo>
                    <a:pt x="117" y="112"/>
                  </a:moveTo>
                  <a:lnTo>
                    <a:pt x="117" y="112"/>
                  </a:lnTo>
                  <a:lnTo>
                    <a:pt x="121" y="112"/>
                  </a:lnTo>
                  <a:lnTo>
                    <a:pt x="124" y="112"/>
                  </a:lnTo>
                  <a:lnTo>
                    <a:pt x="127" y="111"/>
                  </a:lnTo>
                  <a:lnTo>
                    <a:pt x="127" y="111"/>
                  </a:lnTo>
                  <a:lnTo>
                    <a:pt x="129" y="111"/>
                  </a:lnTo>
                  <a:lnTo>
                    <a:pt x="132" y="112"/>
                  </a:lnTo>
                  <a:lnTo>
                    <a:pt x="137" y="115"/>
                  </a:lnTo>
                  <a:lnTo>
                    <a:pt x="138" y="119"/>
                  </a:lnTo>
                  <a:lnTo>
                    <a:pt x="138" y="119"/>
                  </a:lnTo>
                  <a:lnTo>
                    <a:pt x="139" y="121"/>
                  </a:lnTo>
                  <a:lnTo>
                    <a:pt x="141" y="119"/>
                  </a:lnTo>
                  <a:lnTo>
                    <a:pt x="145" y="112"/>
                  </a:lnTo>
                  <a:lnTo>
                    <a:pt x="145" y="112"/>
                  </a:lnTo>
                  <a:lnTo>
                    <a:pt x="151" y="99"/>
                  </a:lnTo>
                  <a:lnTo>
                    <a:pt x="155" y="92"/>
                  </a:lnTo>
                  <a:lnTo>
                    <a:pt x="156" y="88"/>
                  </a:lnTo>
                  <a:lnTo>
                    <a:pt x="156" y="88"/>
                  </a:lnTo>
                  <a:lnTo>
                    <a:pt x="158" y="85"/>
                  </a:lnTo>
                  <a:lnTo>
                    <a:pt x="161" y="82"/>
                  </a:lnTo>
                  <a:lnTo>
                    <a:pt x="162" y="79"/>
                  </a:lnTo>
                  <a:lnTo>
                    <a:pt x="164" y="78"/>
                  </a:lnTo>
                  <a:lnTo>
                    <a:pt x="164" y="78"/>
                  </a:lnTo>
                  <a:lnTo>
                    <a:pt x="164" y="74"/>
                  </a:lnTo>
                  <a:lnTo>
                    <a:pt x="165" y="71"/>
                  </a:lnTo>
                  <a:lnTo>
                    <a:pt x="166" y="69"/>
                  </a:lnTo>
                  <a:lnTo>
                    <a:pt x="166" y="69"/>
                  </a:lnTo>
                  <a:lnTo>
                    <a:pt x="168" y="68"/>
                  </a:lnTo>
                  <a:lnTo>
                    <a:pt x="169" y="65"/>
                  </a:lnTo>
                  <a:lnTo>
                    <a:pt x="169" y="59"/>
                  </a:lnTo>
                  <a:lnTo>
                    <a:pt x="169" y="59"/>
                  </a:lnTo>
                  <a:lnTo>
                    <a:pt x="171" y="55"/>
                  </a:lnTo>
                  <a:lnTo>
                    <a:pt x="174" y="49"/>
                  </a:lnTo>
                  <a:lnTo>
                    <a:pt x="179" y="41"/>
                  </a:lnTo>
                  <a:lnTo>
                    <a:pt x="179" y="41"/>
                  </a:lnTo>
                  <a:lnTo>
                    <a:pt x="181" y="41"/>
                  </a:lnTo>
                  <a:lnTo>
                    <a:pt x="183" y="39"/>
                  </a:lnTo>
                  <a:lnTo>
                    <a:pt x="186" y="38"/>
                  </a:lnTo>
                  <a:lnTo>
                    <a:pt x="189" y="37"/>
                  </a:lnTo>
                  <a:lnTo>
                    <a:pt x="189" y="37"/>
                  </a:lnTo>
                  <a:lnTo>
                    <a:pt x="189" y="29"/>
                  </a:lnTo>
                  <a:lnTo>
                    <a:pt x="189" y="28"/>
                  </a:lnTo>
                  <a:lnTo>
                    <a:pt x="188" y="27"/>
                  </a:lnTo>
                  <a:lnTo>
                    <a:pt x="188" y="27"/>
                  </a:lnTo>
                  <a:lnTo>
                    <a:pt x="183" y="24"/>
                  </a:lnTo>
                  <a:lnTo>
                    <a:pt x="182" y="21"/>
                  </a:lnTo>
                  <a:lnTo>
                    <a:pt x="181" y="20"/>
                  </a:lnTo>
                  <a:lnTo>
                    <a:pt x="181" y="20"/>
                  </a:lnTo>
                  <a:lnTo>
                    <a:pt x="182" y="11"/>
                  </a:lnTo>
                  <a:lnTo>
                    <a:pt x="182" y="11"/>
                  </a:lnTo>
                  <a:lnTo>
                    <a:pt x="179" y="10"/>
                  </a:lnTo>
                  <a:lnTo>
                    <a:pt x="178" y="8"/>
                  </a:lnTo>
                  <a:lnTo>
                    <a:pt x="176" y="4"/>
                  </a:lnTo>
                  <a:lnTo>
                    <a:pt x="176" y="4"/>
                  </a:lnTo>
                  <a:lnTo>
                    <a:pt x="174" y="1"/>
                  </a:lnTo>
                  <a:lnTo>
                    <a:pt x="172" y="1"/>
                  </a:lnTo>
                  <a:lnTo>
                    <a:pt x="171" y="1"/>
                  </a:lnTo>
                  <a:lnTo>
                    <a:pt x="171" y="1"/>
                  </a:lnTo>
                  <a:lnTo>
                    <a:pt x="168" y="2"/>
                  </a:lnTo>
                  <a:lnTo>
                    <a:pt x="165" y="5"/>
                  </a:lnTo>
                  <a:lnTo>
                    <a:pt x="162" y="10"/>
                  </a:lnTo>
                  <a:lnTo>
                    <a:pt x="159" y="11"/>
                  </a:lnTo>
                  <a:lnTo>
                    <a:pt x="159" y="11"/>
                  </a:lnTo>
                  <a:lnTo>
                    <a:pt x="155" y="11"/>
                  </a:lnTo>
                  <a:lnTo>
                    <a:pt x="151" y="11"/>
                  </a:lnTo>
                  <a:lnTo>
                    <a:pt x="145" y="8"/>
                  </a:lnTo>
                  <a:lnTo>
                    <a:pt x="145" y="8"/>
                  </a:lnTo>
                  <a:lnTo>
                    <a:pt x="142" y="7"/>
                  </a:lnTo>
                  <a:lnTo>
                    <a:pt x="135" y="7"/>
                  </a:lnTo>
                  <a:lnTo>
                    <a:pt x="125" y="8"/>
                  </a:lnTo>
                  <a:lnTo>
                    <a:pt x="125" y="8"/>
                  </a:lnTo>
                  <a:lnTo>
                    <a:pt x="122" y="8"/>
                  </a:lnTo>
                  <a:lnTo>
                    <a:pt x="118" y="11"/>
                  </a:lnTo>
                  <a:lnTo>
                    <a:pt x="114" y="15"/>
                  </a:lnTo>
                  <a:lnTo>
                    <a:pt x="114" y="15"/>
                  </a:lnTo>
                  <a:lnTo>
                    <a:pt x="109" y="17"/>
                  </a:lnTo>
                  <a:lnTo>
                    <a:pt x="105" y="17"/>
                  </a:lnTo>
                  <a:lnTo>
                    <a:pt x="98" y="15"/>
                  </a:lnTo>
                  <a:lnTo>
                    <a:pt x="98" y="15"/>
                  </a:lnTo>
                  <a:lnTo>
                    <a:pt x="91" y="11"/>
                  </a:lnTo>
                  <a:lnTo>
                    <a:pt x="88" y="10"/>
                  </a:lnTo>
                  <a:lnTo>
                    <a:pt x="85" y="8"/>
                  </a:lnTo>
                  <a:lnTo>
                    <a:pt x="85" y="8"/>
                  </a:lnTo>
                  <a:lnTo>
                    <a:pt x="80" y="10"/>
                  </a:lnTo>
                  <a:lnTo>
                    <a:pt x="72" y="12"/>
                  </a:lnTo>
                  <a:lnTo>
                    <a:pt x="72" y="12"/>
                  </a:lnTo>
                  <a:lnTo>
                    <a:pt x="70" y="12"/>
                  </a:lnTo>
                  <a:lnTo>
                    <a:pt x="68" y="12"/>
                  </a:lnTo>
                  <a:lnTo>
                    <a:pt x="67" y="11"/>
                  </a:lnTo>
                  <a:lnTo>
                    <a:pt x="63" y="4"/>
                  </a:lnTo>
                  <a:lnTo>
                    <a:pt x="63" y="4"/>
                  </a:lnTo>
                  <a:lnTo>
                    <a:pt x="60" y="2"/>
                  </a:lnTo>
                  <a:lnTo>
                    <a:pt x="57" y="2"/>
                  </a:lnTo>
                  <a:lnTo>
                    <a:pt x="53" y="1"/>
                  </a:lnTo>
                  <a:lnTo>
                    <a:pt x="50" y="0"/>
                  </a:lnTo>
                  <a:lnTo>
                    <a:pt x="50" y="0"/>
                  </a:lnTo>
                  <a:lnTo>
                    <a:pt x="47" y="0"/>
                  </a:lnTo>
                  <a:lnTo>
                    <a:pt x="45" y="1"/>
                  </a:lnTo>
                  <a:lnTo>
                    <a:pt x="43" y="2"/>
                  </a:lnTo>
                  <a:lnTo>
                    <a:pt x="41" y="4"/>
                  </a:lnTo>
                  <a:lnTo>
                    <a:pt x="41" y="4"/>
                  </a:lnTo>
                  <a:lnTo>
                    <a:pt x="33" y="2"/>
                  </a:lnTo>
                  <a:lnTo>
                    <a:pt x="28" y="2"/>
                  </a:lnTo>
                  <a:lnTo>
                    <a:pt x="26" y="4"/>
                  </a:lnTo>
                  <a:lnTo>
                    <a:pt x="26" y="4"/>
                  </a:lnTo>
                  <a:lnTo>
                    <a:pt x="24" y="7"/>
                  </a:lnTo>
                  <a:lnTo>
                    <a:pt x="23" y="10"/>
                  </a:lnTo>
                  <a:lnTo>
                    <a:pt x="23" y="17"/>
                  </a:lnTo>
                  <a:lnTo>
                    <a:pt x="23" y="17"/>
                  </a:lnTo>
                  <a:lnTo>
                    <a:pt x="18" y="21"/>
                  </a:lnTo>
                  <a:lnTo>
                    <a:pt x="16" y="24"/>
                  </a:lnTo>
                  <a:lnTo>
                    <a:pt x="16" y="28"/>
                  </a:lnTo>
                  <a:lnTo>
                    <a:pt x="16" y="28"/>
                  </a:lnTo>
                  <a:lnTo>
                    <a:pt x="14" y="29"/>
                  </a:lnTo>
                  <a:lnTo>
                    <a:pt x="13" y="31"/>
                  </a:lnTo>
                  <a:lnTo>
                    <a:pt x="13" y="31"/>
                  </a:lnTo>
                  <a:lnTo>
                    <a:pt x="16" y="41"/>
                  </a:lnTo>
                  <a:lnTo>
                    <a:pt x="16" y="41"/>
                  </a:lnTo>
                  <a:lnTo>
                    <a:pt x="16" y="52"/>
                  </a:lnTo>
                  <a:lnTo>
                    <a:pt x="16" y="59"/>
                  </a:lnTo>
                  <a:lnTo>
                    <a:pt x="13" y="64"/>
                  </a:lnTo>
                  <a:lnTo>
                    <a:pt x="13" y="64"/>
                  </a:lnTo>
                  <a:lnTo>
                    <a:pt x="8" y="71"/>
                  </a:lnTo>
                  <a:lnTo>
                    <a:pt x="7" y="74"/>
                  </a:lnTo>
                  <a:lnTo>
                    <a:pt x="7" y="74"/>
                  </a:lnTo>
                  <a:lnTo>
                    <a:pt x="4" y="76"/>
                  </a:lnTo>
                  <a:lnTo>
                    <a:pt x="1" y="81"/>
                  </a:lnTo>
                  <a:lnTo>
                    <a:pt x="0" y="85"/>
                  </a:lnTo>
                  <a:lnTo>
                    <a:pt x="0" y="85"/>
                  </a:lnTo>
                  <a:lnTo>
                    <a:pt x="0" y="95"/>
                  </a:lnTo>
                  <a:lnTo>
                    <a:pt x="1" y="103"/>
                  </a:lnTo>
                  <a:lnTo>
                    <a:pt x="1" y="103"/>
                  </a:lnTo>
                  <a:lnTo>
                    <a:pt x="1" y="108"/>
                  </a:lnTo>
                  <a:lnTo>
                    <a:pt x="3" y="111"/>
                  </a:lnTo>
                  <a:lnTo>
                    <a:pt x="6" y="116"/>
                  </a:lnTo>
                  <a:lnTo>
                    <a:pt x="6" y="116"/>
                  </a:lnTo>
                  <a:lnTo>
                    <a:pt x="6" y="116"/>
                  </a:lnTo>
                  <a:lnTo>
                    <a:pt x="6" y="116"/>
                  </a:lnTo>
                  <a:lnTo>
                    <a:pt x="10" y="119"/>
                  </a:lnTo>
                  <a:lnTo>
                    <a:pt x="16" y="121"/>
                  </a:lnTo>
                  <a:lnTo>
                    <a:pt x="30" y="123"/>
                  </a:lnTo>
                  <a:lnTo>
                    <a:pt x="30" y="123"/>
                  </a:lnTo>
                  <a:lnTo>
                    <a:pt x="36" y="126"/>
                  </a:lnTo>
                  <a:lnTo>
                    <a:pt x="40" y="131"/>
                  </a:lnTo>
                  <a:lnTo>
                    <a:pt x="44" y="135"/>
                  </a:lnTo>
                  <a:lnTo>
                    <a:pt x="45" y="139"/>
                  </a:lnTo>
                  <a:lnTo>
                    <a:pt x="45" y="139"/>
                  </a:lnTo>
                  <a:lnTo>
                    <a:pt x="45" y="143"/>
                  </a:lnTo>
                  <a:lnTo>
                    <a:pt x="48" y="148"/>
                  </a:lnTo>
                  <a:lnTo>
                    <a:pt x="51" y="150"/>
                  </a:lnTo>
                  <a:lnTo>
                    <a:pt x="54" y="153"/>
                  </a:lnTo>
                  <a:lnTo>
                    <a:pt x="54" y="153"/>
                  </a:lnTo>
                  <a:lnTo>
                    <a:pt x="57" y="153"/>
                  </a:lnTo>
                  <a:lnTo>
                    <a:pt x="61" y="152"/>
                  </a:lnTo>
                  <a:lnTo>
                    <a:pt x="67" y="150"/>
                  </a:lnTo>
                  <a:lnTo>
                    <a:pt x="70" y="149"/>
                  </a:lnTo>
                  <a:lnTo>
                    <a:pt x="70" y="149"/>
                  </a:lnTo>
                  <a:lnTo>
                    <a:pt x="81" y="149"/>
                  </a:lnTo>
                  <a:lnTo>
                    <a:pt x="87" y="149"/>
                  </a:lnTo>
                  <a:lnTo>
                    <a:pt x="91" y="148"/>
                  </a:lnTo>
                  <a:lnTo>
                    <a:pt x="91" y="148"/>
                  </a:lnTo>
                  <a:lnTo>
                    <a:pt x="92" y="146"/>
                  </a:lnTo>
                  <a:lnTo>
                    <a:pt x="94" y="148"/>
                  </a:lnTo>
                  <a:lnTo>
                    <a:pt x="94" y="148"/>
                  </a:lnTo>
                  <a:lnTo>
                    <a:pt x="98" y="135"/>
                  </a:lnTo>
                  <a:lnTo>
                    <a:pt x="98" y="131"/>
                  </a:lnTo>
                  <a:lnTo>
                    <a:pt x="98" y="131"/>
                  </a:lnTo>
                  <a:lnTo>
                    <a:pt x="107" y="122"/>
                  </a:lnTo>
                  <a:lnTo>
                    <a:pt x="117" y="112"/>
                  </a:lnTo>
                  <a:lnTo>
                    <a:pt x="117" y="11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93" name="Freeform 209"/>
            <p:cNvSpPr>
              <a:spLocks/>
            </p:cNvSpPr>
            <p:nvPr/>
          </p:nvSpPr>
          <p:spPr bwMode="gray">
            <a:xfrm>
              <a:off x="4122978" y="3363498"/>
              <a:ext cx="66488" cy="140049"/>
            </a:xfrm>
            <a:custGeom>
              <a:avLst/>
              <a:gdLst/>
              <a:ahLst/>
              <a:cxnLst>
                <a:cxn ang="0">
                  <a:pos x="31" y="63"/>
                </a:cxn>
                <a:cxn ang="0">
                  <a:pos x="35" y="54"/>
                </a:cxn>
                <a:cxn ang="0">
                  <a:pos x="38" y="52"/>
                </a:cxn>
                <a:cxn ang="0">
                  <a:pos x="44" y="42"/>
                </a:cxn>
                <a:cxn ang="0">
                  <a:pos x="47" y="37"/>
                </a:cxn>
                <a:cxn ang="0">
                  <a:pos x="47" y="19"/>
                </a:cxn>
                <a:cxn ang="0">
                  <a:pos x="44" y="9"/>
                </a:cxn>
                <a:cxn ang="0">
                  <a:pos x="42" y="9"/>
                </a:cxn>
                <a:cxn ang="0">
                  <a:pos x="39" y="9"/>
                </a:cxn>
                <a:cxn ang="0">
                  <a:pos x="37" y="5"/>
                </a:cxn>
                <a:cxn ang="0">
                  <a:pos x="34" y="0"/>
                </a:cxn>
                <a:cxn ang="0">
                  <a:pos x="31" y="0"/>
                </a:cxn>
                <a:cxn ang="0">
                  <a:pos x="28" y="5"/>
                </a:cxn>
                <a:cxn ang="0">
                  <a:pos x="28" y="9"/>
                </a:cxn>
                <a:cxn ang="0">
                  <a:pos x="27" y="12"/>
                </a:cxn>
                <a:cxn ang="0">
                  <a:pos x="24" y="15"/>
                </a:cxn>
                <a:cxn ang="0">
                  <a:pos x="18" y="17"/>
                </a:cxn>
                <a:cxn ang="0">
                  <a:pos x="11" y="17"/>
                </a:cxn>
                <a:cxn ang="0">
                  <a:pos x="7" y="20"/>
                </a:cxn>
                <a:cxn ang="0">
                  <a:pos x="2" y="23"/>
                </a:cxn>
                <a:cxn ang="0">
                  <a:pos x="0" y="23"/>
                </a:cxn>
                <a:cxn ang="0">
                  <a:pos x="1" y="35"/>
                </a:cxn>
                <a:cxn ang="0">
                  <a:pos x="8" y="39"/>
                </a:cxn>
                <a:cxn ang="0">
                  <a:pos x="11" y="42"/>
                </a:cxn>
                <a:cxn ang="0">
                  <a:pos x="11" y="49"/>
                </a:cxn>
                <a:cxn ang="0">
                  <a:pos x="11" y="50"/>
                </a:cxn>
                <a:cxn ang="0">
                  <a:pos x="14" y="57"/>
                </a:cxn>
                <a:cxn ang="0">
                  <a:pos x="14" y="70"/>
                </a:cxn>
                <a:cxn ang="0">
                  <a:pos x="15" y="99"/>
                </a:cxn>
                <a:cxn ang="0">
                  <a:pos x="25" y="99"/>
                </a:cxn>
                <a:cxn ang="0">
                  <a:pos x="32" y="96"/>
                </a:cxn>
                <a:cxn ang="0">
                  <a:pos x="37" y="94"/>
                </a:cxn>
                <a:cxn ang="0">
                  <a:pos x="34" y="89"/>
                </a:cxn>
                <a:cxn ang="0">
                  <a:pos x="32" y="81"/>
                </a:cxn>
                <a:cxn ang="0">
                  <a:pos x="31" y="73"/>
                </a:cxn>
                <a:cxn ang="0">
                  <a:pos x="31" y="63"/>
                </a:cxn>
              </a:cxnLst>
              <a:rect l="0" t="0" r="r" b="b"/>
              <a:pathLst>
                <a:path w="47" h="99">
                  <a:moveTo>
                    <a:pt x="31" y="63"/>
                  </a:moveTo>
                  <a:lnTo>
                    <a:pt x="31" y="63"/>
                  </a:lnTo>
                  <a:lnTo>
                    <a:pt x="32" y="59"/>
                  </a:lnTo>
                  <a:lnTo>
                    <a:pt x="35" y="54"/>
                  </a:lnTo>
                  <a:lnTo>
                    <a:pt x="38" y="52"/>
                  </a:lnTo>
                  <a:lnTo>
                    <a:pt x="38" y="52"/>
                  </a:lnTo>
                  <a:lnTo>
                    <a:pt x="39" y="49"/>
                  </a:lnTo>
                  <a:lnTo>
                    <a:pt x="44" y="42"/>
                  </a:lnTo>
                  <a:lnTo>
                    <a:pt x="44" y="42"/>
                  </a:lnTo>
                  <a:lnTo>
                    <a:pt x="47" y="37"/>
                  </a:lnTo>
                  <a:lnTo>
                    <a:pt x="47" y="30"/>
                  </a:lnTo>
                  <a:lnTo>
                    <a:pt x="47" y="19"/>
                  </a:lnTo>
                  <a:lnTo>
                    <a:pt x="47" y="19"/>
                  </a:lnTo>
                  <a:lnTo>
                    <a:pt x="44" y="9"/>
                  </a:lnTo>
                  <a:lnTo>
                    <a:pt x="44" y="9"/>
                  </a:lnTo>
                  <a:lnTo>
                    <a:pt x="42" y="9"/>
                  </a:lnTo>
                  <a:lnTo>
                    <a:pt x="39" y="9"/>
                  </a:lnTo>
                  <a:lnTo>
                    <a:pt x="39" y="9"/>
                  </a:lnTo>
                  <a:lnTo>
                    <a:pt x="37" y="6"/>
                  </a:lnTo>
                  <a:lnTo>
                    <a:pt x="37" y="5"/>
                  </a:lnTo>
                  <a:lnTo>
                    <a:pt x="37" y="2"/>
                  </a:lnTo>
                  <a:lnTo>
                    <a:pt x="34" y="0"/>
                  </a:lnTo>
                  <a:lnTo>
                    <a:pt x="34" y="0"/>
                  </a:lnTo>
                  <a:lnTo>
                    <a:pt x="31" y="0"/>
                  </a:lnTo>
                  <a:lnTo>
                    <a:pt x="30" y="3"/>
                  </a:lnTo>
                  <a:lnTo>
                    <a:pt x="28" y="5"/>
                  </a:lnTo>
                  <a:lnTo>
                    <a:pt x="28" y="9"/>
                  </a:lnTo>
                  <a:lnTo>
                    <a:pt x="28" y="9"/>
                  </a:lnTo>
                  <a:lnTo>
                    <a:pt x="28" y="10"/>
                  </a:lnTo>
                  <a:lnTo>
                    <a:pt x="27" y="12"/>
                  </a:lnTo>
                  <a:lnTo>
                    <a:pt x="24" y="15"/>
                  </a:lnTo>
                  <a:lnTo>
                    <a:pt x="24" y="15"/>
                  </a:lnTo>
                  <a:lnTo>
                    <a:pt x="21" y="16"/>
                  </a:lnTo>
                  <a:lnTo>
                    <a:pt x="18" y="17"/>
                  </a:lnTo>
                  <a:lnTo>
                    <a:pt x="11" y="17"/>
                  </a:lnTo>
                  <a:lnTo>
                    <a:pt x="11" y="17"/>
                  </a:lnTo>
                  <a:lnTo>
                    <a:pt x="8" y="17"/>
                  </a:lnTo>
                  <a:lnTo>
                    <a:pt x="7" y="20"/>
                  </a:lnTo>
                  <a:lnTo>
                    <a:pt x="2" y="23"/>
                  </a:lnTo>
                  <a:lnTo>
                    <a:pt x="2" y="23"/>
                  </a:lnTo>
                  <a:lnTo>
                    <a:pt x="0" y="23"/>
                  </a:lnTo>
                  <a:lnTo>
                    <a:pt x="0" y="23"/>
                  </a:lnTo>
                  <a:lnTo>
                    <a:pt x="0" y="30"/>
                  </a:lnTo>
                  <a:lnTo>
                    <a:pt x="1" y="35"/>
                  </a:lnTo>
                  <a:lnTo>
                    <a:pt x="4" y="36"/>
                  </a:lnTo>
                  <a:lnTo>
                    <a:pt x="8" y="39"/>
                  </a:lnTo>
                  <a:lnTo>
                    <a:pt x="8" y="39"/>
                  </a:lnTo>
                  <a:lnTo>
                    <a:pt x="11" y="42"/>
                  </a:lnTo>
                  <a:lnTo>
                    <a:pt x="11" y="44"/>
                  </a:lnTo>
                  <a:lnTo>
                    <a:pt x="11" y="49"/>
                  </a:lnTo>
                  <a:lnTo>
                    <a:pt x="11" y="50"/>
                  </a:lnTo>
                  <a:lnTo>
                    <a:pt x="11" y="50"/>
                  </a:lnTo>
                  <a:lnTo>
                    <a:pt x="12" y="53"/>
                  </a:lnTo>
                  <a:lnTo>
                    <a:pt x="14" y="57"/>
                  </a:lnTo>
                  <a:lnTo>
                    <a:pt x="14" y="70"/>
                  </a:lnTo>
                  <a:lnTo>
                    <a:pt x="14" y="70"/>
                  </a:lnTo>
                  <a:lnTo>
                    <a:pt x="15" y="99"/>
                  </a:lnTo>
                  <a:lnTo>
                    <a:pt x="15" y="99"/>
                  </a:lnTo>
                  <a:lnTo>
                    <a:pt x="25" y="99"/>
                  </a:lnTo>
                  <a:lnTo>
                    <a:pt x="25" y="99"/>
                  </a:lnTo>
                  <a:lnTo>
                    <a:pt x="30" y="97"/>
                  </a:lnTo>
                  <a:lnTo>
                    <a:pt x="32" y="96"/>
                  </a:lnTo>
                  <a:lnTo>
                    <a:pt x="35" y="94"/>
                  </a:lnTo>
                  <a:lnTo>
                    <a:pt x="37" y="94"/>
                  </a:lnTo>
                  <a:lnTo>
                    <a:pt x="37" y="94"/>
                  </a:lnTo>
                  <a:lnTo>
                    <a:pt x="34" y="89"/>
                  </a:lnTo>
                  <a:lnTo>
                    <a:pt x="32" y="86"/>
                  </a:lnTo>
                  <a:lnTo>
                    <a:pt x="32" y="81"/>
                  </a:lnTo>
                  <a:lnTo>
                    <a:pt x="32" y="81"/>
                  </a:lnTo>
                  <a:lnTo>
                    <a:pt x="31" y="73"/>
                  </a:lnTo>
                  <a:lnTo>
                    <a:pt x="31" y="63"/>
                  </a:lnTo>
                  <a:lnTo>
                    <a:pt x="31" y="6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94" name="Freeform 210"/>
            <p:cNvSpPr>
              <a:spLocks/>
            </p:cNvSpPr>
            <p:nvPr/>
          </p:nvSpPr>
          <p:spPr bwMode="gray">
            <a:xfrm>
              <a:off x="4101759" y="3394620"/>
              <a:ext cx="42439" cy="116000"/>
            </a:xfrm>
            <a:custGeom>
              <a:avLst/>
              <a:gdLst/>
              <a:ahLst/>
              <a:cxnLst>
                <a:cxn ang="0">
                  <a:pos x="26" y="28"/>
                </a:cxn>
                <a:cxn ang="0">
                  <a:pos x="26" y="28"/>
                </a:cxn>
                <a:cxn ang="0">
                  <a:pos x="26" y="27"/>
                </a:cxn>
                <a:cxn ang="0">
                  <a:pos x="26" y="22"/>
                </a:cxn>
                <a:cxn ang="0">
                  <a:pos x="26" y="20"/>
                </a:cxn>
                <a:cxn ang="0">
                  <a:pos x="23" y="17"/>
                </a:cxn>
                <a:cxn ang="0">
                  <a:pos x="23" y="17"/>
                </a:cxn>
                <a:cxn ang="0">
                  <a:pos x="19" y="14"/>
                </a:cxn>
                <a:cxn ang="0">
                  <a:pos x="16" y="13"/>
                </a:cxn>
                <a:cxn ang="0">
                  <a:pos x="15" y="8"/>
                </a:cxn>
                <a:cxn ang="0">
                  <a:pos x="15" y="1"/>
                </a:cxn>
                <a:cxn ang="0">
                  <a:pos x="15" y="1"/>
                </a:cxn>
                <a:cxn ang="0">
                  <a:pos x="2" y="0"/>
                </a:cxn>
                <a:cxn ang="0">
                  <a:pos x="2" y="0"/>
                </a:cxn>
                <a:cxn ang="0">
                  <a:pos x="0" y="0"/>
                </a:cxn>
                <a:cxn ang="0">
                  <a:pos x="0" y="0"/>
                </a:cxn>
                <a:cxn ang="0">
                  <a:pos x="2" y="7"/>
                </a:cxn>
                <a:cxn ang="0">
                  <a:pos x="3" y="10"/>
                </a:cxn>
                <a:cxn ang="0">
                  <a:pos x="3" y="10"/>
                </a:cxn>
                <a:cxn ang="0">
                  <a:pos x="6" y="14"/>
                </a:cxn>
                <a:cxn ang="0">
                  <a:pos x="8" y="20"/>
                </a:cxn>
                <a:cxn ang="0">
                  <a:pos x="8" y="20"/>
                </a:cxn>
                <a:cxn ang="0">
                  <a:pos x="6" y="31"/>
                </a:cxn>
                <a:cxn ang="0">
                  <a:pos x="6" y="37"/>
                </a:cxn>
                <a:cxn ang="0">
                  <a:pos x="8" y="42"/>
                </a:cxn>
                <a:cxn ang="0">
                  <a:pos x="8" y="42"/>
                </a:cxn>
                <a:cxn ang="0">
                  <a:pos x="10" y="52"/>
                </a:cxn>
                <a:cxn ang="0">
                  <a:pos x="12" y="64"/>
                </a:cxn>
                <a:cxn ang="0">
                  <a:pos x="12" y="64"/>
                </a:cxn>
                <a:cxn ang="0">
                  <a:pos x="13" y="74"/>
                </a:cxn>
                <a:cxn ang="0">
                  <a:pos x="17" y="82"/>
                </a:cxn>
                <a:cxn ang="0">
                  <a:pos x="17" y="82"/>
                </a:cxn>
                <a:cxn ang="0">
                  <a:pos x="22" y="81"/>
                </a:cxn>
                <a:cxn ang="0">
                  <a:pos x="22" y="81"/>
                </a:cxn>
                <a:cxn ang="0">
                  <a:pos x="25" y="78"/>
                </a:cxn>
                <a:cxn ang="0">
                  <a:pos x="30" y="77"/>
                </a:cxn>
                <a:cxn ang="0">
                  <a:pos x="30" y="77"/>
                </a:cxn>
                <a:cxn ang="0">
                  <a:pos x="29" y="48"/>
                </a:cxn>
                <a:cxn ang="0">
                  <a:pos x="29" y="48"/>
                </a:cxn>
                <a:cxn ang="0">
                  <a:pos x="29" y="35"/>
                </a:cxn>
                <a:cxn ang="0">
                  <a:pos x="27" y="31"/>
                </a:cxn>
                <a:cxn ang="0">
                  <a:pos x="26" y="28"/>
                </a:cxn>
                <a:cxn ang="0">
                  <a:pos x="26" y="28"/>
                </a:cxn>
              </a:cxnLst>
              <a:rect l="0" t="0" r="r" b="b"/>
              <a:pathLst>
                <a:path w="30" h="82">
                  <a:moveTo>
                    <a:pt x="26" y="28"/>
                  </a:moveTo>
                  <a:lnTo>
                    <a:pt x="26" y="28"/>
                  </a:lnTo>
                  <a:lnTo>
                    <a:pt x="26" y="27"/>
                  </a:lnTo>
                  <a:lnTo>
                    <a:pt x="26" y="22"/>
                  </a:lnTo>
                  <a:lnTo>
                    <a:pt x="26" y="20"/>
                  </a:lnTo>
                  <a:lnTo>
                    <a:pt x="23" y="17"/>
                  </a:lnTo>
                  <a:lnTo>
                    <a:pt x="23" y="17"/>
                  </a:lnTo>
                  <a:lnTo>
                    <a:pt x="19" y="14"/>
                  </a:lnTo>
                  <a:lnTo>
                    <a:pt x="16" y="13"/>
                  </a:lnTo>
                  <a:lnTo>
                    <a:pt x="15" y="8"/>
                  </a:lnTo>
                  <a:lnTo>
                    <a:pt x="15" y="1"/>
                  </a:lnTo>
                  <a:lnTo>
                    <a:pt x="15" y="1"/>
                  </a:lnTo>
                  <a:lnTo>
                    <a:pt x="2" y="0"/>
                  </a:lnTo>
                  <a:lnTo>
                    <a:pt x="2" y="0"/>
                  </a:lnTo>
                  <a:lnTo>
                    <a:pt x="0" y="0"/>
                  </a:lnTo>
                  <a:lnTo>
                    <a:pt x="0" y="0"/>
                  </a:lnTo>
                  <a:lnTo>
                    <a:pt x="2" y="7"/>
                  </a:lnTo>
                  <a:lnTo>
                    <a:pt x="3" y="10"/>
                  </a:lnTo>
                  <a:lnTo>
                    <a:pt x="3" y="10"/>
                  </a:lnTo>
                  <a:lnTo>
                    <a:pt x="6" y="14"/>
                  </a:lnTo>
                  <a:lnTo>
                    <a:pt x="8" y="20"/>
                  </a:lnTo>
                  <a:lnTo>
                    <a:pt x="8" y="20"/>
                  </a:lnTo>
                  <a:lnTo>
                    <a:pt x="6" y="31"/>
                  </a:lnTo>
                  <a:lnTo>
                    <a:pt x="6" y="37"/>
                  </a:lnTo>
                  <a:lnTo>
                    <a:pt x="8" y="42"/>
                  </a:lnTo>
                  <a:lnTo>
                    <a:pt x="8" y="42"/>
                  </a:lnTo>
                  <a:lnTo>
                    <a:pt x="10" y="52"/>
                  </a:lnTo>
                  <a:lnTo>
                    <a:pt x="12" y="64"/>
                  </a:lnTo>
                  <a:lnTo>
                    <a:pt x="12" y="64"/>
                  </a:lnTo>
                  <a:lnTo>
                    <a:pt x="13" y="74"/>
                  </a:lnTo>
                  <a:lnTo>
                    <a:pt x="17" y="82"/>
                  </a:lnTo>
                  <a:lnTo>
                    <a:pt x="17" y="82"/>
                  </a:lnTo>
                  <a:lnTo>
                    <a:pt x="22" y="81"/>
                  </a:lnTo>
                  <a:lnTo>
                    <a:pt x="22" y="81"/>
                  </a:lnTo>
                  <a:lnTo>
                    <a:pt x="25" y="78"/>
                  </a:lnTo>
                  <a:lnTo>
                    <a:pt x="30" y="77"/>
                  </a:lnTo>
                  <a:lnTo>
                    <a:pt x="30" y="77"/>
                  </a:lnTo>
                  <a:lnTo>
                    <a:pt x="29" y="48"/>
                  </a:lnTo>
                  <a:lnTo>
                    <a:pt x="29" y="48"/>
                  </a:lnTo>
                  <a:lnTo>
                    <a:pt x="29" y="35"/>
                  </a:lnTo>
                  <a:lnTo>
                    <a:pt x="27" y="31"/>
                  </a:lnTo>
                  <a:lnTo>
                    <a:pt x="26" y="28"/>
                  </a:lnTo>
                  <a:lnTo>
                    <a:pt x="26" y="2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95" name="Freeform 211"/>
            <p:cNvSpPr>
              <a:spLocks/>
            </p:cNvSpPr>
            <p:nvPr/>
          </p:nvSpPr>
          <p:spPr bwMode="gray">
            <a:xfrm>
              <a:off x="4299807" y="3347937"/>
              <a:ext cx="168341" cy="261707"/>
            </a:xfrm>
            <a:custGeom>
              <a:avLst/>
              <a:gdLst/>
              <a:ahLst/>
              <a:cxnLst>
                <a:cxn ang="0">
                  <a:pos x="70" y="176"/>
                </a:cxn>
                <a:cxn ang="0">
                  <a:pos x="98" y="178"/>
                </a:cxn>
                <a:cxn ang="0">
                  <a:pos x="115" y="185"/>
                </a:cxn>
                <a:cxn ang="0">
                  <a:pos x="119" y="171"/>
                </a:cxn>
                <a:cxn ang="0">
                  <a:pos x="116" y="168"/>
                </a:cxn>
                <a:cxn ang="0">
                  <a:pos x="111" y="162"/>
                </a:cxn>
                <a:cxn ang="0">
                  <a:pos x="102" y="152"/>
                </a:cxn>
                <a:cxn ang="0">
                  <a:pos x="101" y="145"/>
                </a:cxn>
                <a:cxn ang="0">
                  <a:pos x="97" y="137"/>
                </a:cxn>
                <a:cxn ang="0">
                  <a:pos x="94" y="122"/>
                </a:cxn>
                <a:cxn ang="0">
                  <a:pos x="94" y="114"/>
                </a:cxn>
                <a:cxn ang="0">
                  <a:pos x="101" y="100"/>
                </a:cxn>
                <a:cxn ang="0">
                  <a:pos x="109" y="90"/>
                </a:cxn>
                <a:cxn ang="0">
                  <a:pos x="104" y="78"/>
                </a:cxn>
                <a:cxn ang="0">
                  <a:pos x="91" y="65"/>
                </a:cxn>
                <a:cxn ang="0">
                  <a:pos x="87" y="58"/>
                </a:cxn>
                <a:cxn ang="0">
                  <a:pos x="88" y="53"/>
                </a:cxn>
                <a:cxn ang="0">
                  <a:pos x="101" y="51"/>
                </a:cxn>
                <a:cxn ang="0">
                  <a:pos x="108" y="50"/>
                </a:cxn>
                <a:cxn ang="0">
                  <a:pos x="102" y="41"/>
                </a:cxn>
                <a:cxn ang="0">
                  <a:pos x="101" y="30"/>
                </a:cxn>
                <a:cxn ang="0">
                  <a:pos x="99" y="18"/>
                </a:cxn>
                <a:cxn ang="0">
                  <a:pos x="98" y="11"/>
                </a:cxn>
                <a:cxn ang="0">
                  <a:pos x="89" y="0"/>
                </a:cxn>
                <a:cxn ang="0">
                  <a:pos x="88" y="0"/>
                </a:cxn>
                <a:cxn ang="0">
                  <a:pos x="88" y="10"/>
                </a:cxn>
                <a:cxn ang="0">
                  <a:pos x="94" y="16"/>
                </a:cxn>
                <a:cxn ang="0">
                  <a:pos x="95" y="26"/>
                </a:cxn>
                <a:cxn ang="0">
                  <a:pos x="89" y="28"/>
                </a:cxn>
                <a:cxn ang="0">
                  <a:pos x="85" y="30"/>
                </a:cxn>
                <a:cxn ang="0">
                  <a:pos x="75" y="48"/>
                </a:cxn>
                <a:cxn ang="0">
                  <a:pos x="74" y="57"/>
                </a:cxn>
                <a:cxn ang="0">
                  <a:pos x="71" y="60"/>
                </a:cxn>
                <a:cxn ang="0">
                  <a:pos x="70" y="67"/>
                </a:cxn>
                <a:cxn ang="0">
                  <a:pos x="64" y="74"/>
                </a:cxn>
                <a:cxn ang="0">
                  <a:pos x="61" y="81"/>
                </a:cxn>
                <a:cxn ang="0">
                  <a:pos x="51" y="101"/>
                </a:cxn>
                <a:cxn ang="0">
                  <a:pos x="44" y="108"/>
                </a:cxn>
                <a:cxn ang="0">
                  <a:pos x="38" y="101"/>
                </a:cxn>
                <a:cxn ang="0">
                  <a:pos x="33" y="100"/>
                </a:cxn>
                <a:cxn ang="0">
                  <a:pos x="23" y="101"/>
                </a:cxn>
                <a:cxn ang="0">
                  <a:pos x="4" y="120"/>
                </a:cxn>
                <a:cxn ang="0">
                  <a:pos x="0" y="137"/>
                </a:cxn>
                <a:cxn ang="0">
                  <a:pos x="7" y="145"/>
                </a:cxn>
                <a:cxn ang="0">
                  <a:pos x="13" y="148"/>
                </a:cxn>
                <a:cxn ang="0">
                  <a:pos x="18" y="148"/>
                </a:cxn>
                <a:cxn ang="0">
                  <a:pos x="24" y="159"/>
                </a:cxn>
                <a:cxn ang="0">
                  <a:pos x="21" y="171"/>
                </a:cxn>
                <a:cxn ang="0">
                  <a:pos x="43" y="178"/>
                </a:cxn>
              </a:cxnLst>
              <a:rect l="0" t="0" r="r" b="b"/>
              <a:pathLst>
                <a:path w="119" h="185">
                  <a:moveTo>
                    <a:pt x="50" y="175"/>
                  </a:moveTo>
                  <a:lnTo>
                    <a:pt x="50" y="175"/>
                  </a:lnTo>
                  <a:lnTo>
                    <a:pt x="70" y="176"/>
                  </a:lnTo>
                  <a:lnTo>
                    <a:pt x="92" y="176"/>
                  </a:lnTo>
                  <a:lnTo>
                    <a:pt x="92" y="176"/>
                  </a:lnTo>
                  <a:lnTo>
                    <a:pt x="98" y="178"/>
                  </a:lnTo>
                  <a:lnTo>
                    <a:pt x="105" y="181"/>
                  </a:lnTo>
                  <a:lnTo>
                    <a:pt x="115" y="185"/>
                  </a:lnTo>
                  <a:lnTo>
                    <a:pt x="115" y="185"/>
                  </a:lnTo>
                  <a:lnTo>
                    <a:pt x="115" y="179"/>
                  </a:lnTo>
                  <a:lnTo>
                    <a:pt x="116" y="175"/>
                  </a:lnTo>
                  <a:lnTo>
                    <a:pt x="119" y="171"/>
                  </a:lnTo>
                  <a:lnTo>
                    <a:pt x="119" y="171"/>
                  </a:lnTo>
                  <a:lnTo>
                    <a:pt x="116" y="169"/>
                  </a:lnTo>
                  <a:lnTo>
                    <a:pt x="116" y="168"/>
                  </a:lnTo>
                  <a:lnTo>
                    <a:pt x="116" y="168"/>
                  </a:lnTo>
                  <a:lnTo>
                    <a:pt x="114" y="165"/>
                  </a:lnTo>
                  <a:lnTo>
                    <a:pt x="111" y="162"/>
                  </a:lnTo>
                  <a:lnTo>
                    <a:pt x="105" y="156"/>
                  </a:lnTo>
                  <a:lnTo>
                    <a:pt x="105" y="156"/>
                  </a:lnTo>
                  <a:lnTo>
                    <a:pt x="102" y="152"/>
                  </a:lnTo>
                  <a:lnTo>
                    <a:pt x="102" y="152"/>
                  </a:lnTo>
                  <a:lnTo>
                    <a:pt x="102" y="148"/>
                  </a:lnTo>
                  <a:lnTo>
                    <a:pt x="101" y="145"/>
                  </a:lnTo>
                  <a:lnTo>
                    <a:pt x="99" y="142"/>
                  </a:lnTo>
                  <a:lnTo>
                    <a:pt x="99" y="142"/>
                  </a:lnTo>
                  <a:lnTo>
                    <a:pt x="97" y="137"/>
                  </a:lnTo>
                  <a:lnTo>
                    <a:pt x="95" y="129"/>
                  </a:lnTo>
                  <a:lnTo>
                    <a:pt x="95" y="129"/>
                  </a:lnTo>
                  <a:lnTo>
                    <a:pt x="94" y="122"/>
                  </a:lnTo>
                  <a:lnTo>
                    <a:pt x="92" y="117"/>
                  </a:lnTo>
                  <a:lnTo>
                    <a:pt x="92" y="117"/>
                  </a:lnTo>
                  <a:lnTo>
                    <a:pt x="94" y="114"/>
                  </a:lnTo>
                  <a:lnTo>
                    <a:pt x="97" y="110"/>
                  </a:lnTo>
                  <a:lnTo>
                    <a:pt x="98" y="105"/>
                  </a:lnTo>
                  <a:lnTo>
                    <a:pt x="101" y="100"/>
                  </a:lnTo>
                  <a:lnTo>
                    <a:pt x="101" y="100"/>
                  </a:lnTo>
                  <a:lnTo>
                    <a:pt x="104" y="95"/>
                  </a:lnTo>
                  <a:lnTo>
                    <a:pt x="109" y="90"/>
                  </a:lnTo>
                  <a:lnTo>
                    <a:pt x="109" y="90"/>
                  </a:lnTo>
                  <a:lnTo>
                    <a:pt x="104" y="78"/>
                  </a:lnTo>
                  <a:lnTo>
                    <a:pt x="104" y="78"/>
                  </a:lnTo>
                  <a:lnTo>
                    <a:pt x="102" y="74"/>
                  </a:lnTo>
                  <a:lnTo>
                    <a:pt x="99" y="71"/>
                  </a:lnTo>
                  <a:lnTo>
                    <a:pt x="91" y="65"/>
                  </a:lnTo>
                  <a:lnTo>
                    <a:pt x="91" y="65"/>
                  </a:lnTo>
                  <a:lnTo>
                    <a:pt x="88" y="61"/>
                  </a:lnTo>
                  <a:lnTo>
                    <a:pt x="87" y="58"/>
                  </a:lnTo>
                  <a:lnTo>
                    <a:pt x="87" y="54"/>
                  </a:lnTo>
                  <a:lnTo>
                    <a:pt x="87" y="54"/>
                  </a:lnTo>
                  <a:lnTo>
                    <a:pt x="88" y="53"/>
                  </a:lnTo>
                  <a:lnTo>
                    <a:pt x="92" y="51"/>
                  </a:lnTo>
                  <a:lnTo>
                    <a:pt x="101" y="51"/>
                  </a:lnTo>
                  <a:lnTo>
                    <a:pt x="101" y="51"/>
                  </a:lnTo>
                  <a:lnTo>
                    <a:pt x="107" y="51"/>
                  </a:lnTo>
                  <a:lnTo>
                    <a:pt x="108" y="50"/>
                  </a:lnTo>
                  <a:lnTo>
                    <a:pt x="108" y="50"/>
                  </a:lnTo>
                  <a:lnTo>
                    <a:pt x="108" y="50"/>
                  </a:lnTo>
                  <a:lnTo>
                    <a:pt x="105" y="47"/>
                  </a:lnTo>
                  <a:lnTo>
                    <a:pt x="102" y="41"/>
                  </a:lnTo>
                  <a:lnTo>
                    <a:pt x="101" y="36"/>
                  </a:lnTo>
                  <a:lnTo>
                    <a:pt x="101" y="30"/>
                  </a:lnTo>
                  <a:lnTo>
                    <a:pt x="101" y="30"/>
                  </a:lnTo>
                  <a:lnTo>
                    <a:pt x="101" y="24"/>
                  </a:lnTo>
                  <a:lnTo>
                    <a:pt x="99" y="21"/>
                  </a:lnTo>
                  <a:lnTo>
                    <a:pt x="99" y="18"/>
                  </a:lnTo>
                  <a:lnTo>
                    <a:pt x="99" y="16"/>
                  </a:lnTo>
                  <a:lnTo>
                    <a:pt x="99" y="16"/>
                  </a:lnTo>
                  <a:lnTo>
                    <a:pt x="98" y="11"/>
                  </a:lnTo>
                  <a:lnTo>
                    <a:pt x="95" y="6"/>
                  </a:lnTo>
                  <a:lnTo>
                    <a:pt x="92" y="1"/>
                  </a:lnTo>
                  <a:lnTo>
                    <a:pt x="89" y="0"/>
                  </a:lnTo>
                  <a:lnTo>
                    <a:pt x="89" y="0"/>
                  </a:lnTo>
                  <a:lnTo>
                    <a:pt x="88" y="0"/>
                  </a:lnTo>
                  <a:lnTo>
                    <a:pt x="88" y="0"/>
                  </a:lnTo>
                  <a:lnTo>
                    <a:pt x="87" y="9"/>
                  </a:lnTo>
                  <a:lnTo>
                    <a:pt x="87" y="9"/>
                  </a:lnTo>
                  <a:lnTo>
                    <a:pt x="88" y="10"/>
                  </a:lnTo>
                  <a:lnTo>
                    <a:pt x="89" y="13"/>
                  </a:lnTo>
                  <a:lnTo>
                    <a:pt x="94" y="16"/>
                  </a:lnTo>
                  <a:lnTo>
                    <a:pt x="94" y="16"/>
                  </a:lnTo>
                  <a:lnTo>
                    <a:pt x="95" y="17"/>
                  </a:lnTo>
                  <a:lnTo>
                    <a:pt x="95" y="18"/>
                  </a:lnTo>
                  <a:lnTo>
                    <a:pt x="95" y="26"/>
                  </a:lnTo>
                  <a:lnTo>
                    <a:pt x="95" y="26"/>
                  </a:lnTo>
                  <a:lnTo>
                    <a:pt x="92" y="27"/>
                  </a:lnTo>
                  <a:lnTo>
                    <a:pt x="89" y="28"/>
                  </a:lnTo>
                  <a:lnTo>
                    <a:pt x="87" y="30"/>
                  </a:lnTo>
                  <a:lnTo>
                    <a:pt x="85" y="30"/>
                  </a:lnTo>
                  <a:lnTo>
                    <a:pt x="85" y="30"/>
                  </a:lnTo>
                  <a:lnTo>
                    <a:pt x="80" y="38"/>
                  </a:lnTo>
                  <a:lnTo>
                    <a:pt x="77" y="44"/>
                  </a:lnTo>
                  <a:lnTo>
                    <a:pt x="75" y="48"/>
                  </a:lnTo>
                  <a:lnTo>
                    <a:pt x="75" y="48"/>
                  </a:lnTo>
                  <a:lnTo>
                    <a:pt x="75" y="54"/>
                  </a:lnTo>
                  <a:lnTo>
                    <a:pt x="74" y="57"/>
                  </a:lnTo>
                  <a:lnTo>
                    <a:pt x="72" y="58"/>
                  </a:lnTo>
                  <a:lnTo>
                    <a:pt x="72" y="58"/>
                  </a:lnTo>
                  <a:lnTo>
                    <a:pt x="71" y="60"/>
                  </a:lnTo>
                  <a:lnTo>
                    <a:pt x="70" y="63"/>
                  </a:lnTo>
                  <a:lnTo>
                    <a:pt x="70" y="67"/>
                  </a:lnTo>
                  <a:lnTo>
                    <a:pt x="70" y="67"/>
                  </a:lnTo>
                  <a:lnTo>
                    <a:pt x="68" y="68"/>
                  </a:lnTo>
                  <a:lnTo>
                    <a:pt x="67" y="71"/>
                  </a:lnTo>
                  <a:lnTo>
                    <a:pt x="64" y="74"/>
                  </a:lnTo>
                  <a:lnTo>
                    <a:pt x="62" y="77"/>
                  </a:lnTo>
                  <a:lnTo>
                    <a:pt x="62" y="77"/>
                  </a:lnTo>
                  <a:lnTo>
                    <a:pt x="61" y="81"/>
                  </a:lnTo>
                  <a:lnTo>
                    <a:pt x="57" y="88"/>
                  </a:lnTo>
                  <a:lnTo>
                    <a:pt x="51" y="101"/>
                  </a:lnTo>
                  <a:lnTo>
                    <a:pt x="51" y="101"/>
                  </a:lnTo>
                  <a:lnTo>
                    <a:pt x="47" y="108"/>
                  </a:lnTo>
                  <a:lnTo>
                    <a:pt x="45" y="110"/>
                  </a:lnTo>
                  <a:lnTo>
                    <a:pt x="44" y="108"/>
                  </a:lnTo>
                  <a:lnTo>
                    <a:pt x="44" y="108"/>
                  </a:lnTo>
                  <a:lnTo>
                    <a:pt x="43" y="104"/>
                  </a:lnTo>
                  <a:lnTo>
                    <a:pt x="38" y="101"/>
                  </a:lnTo>
                  <a:lnTo>
                    <a:pt x="35" y="100"/>
                  </a:lnTo>
                  <a:lnTo>
                    <a:pt x="33" y="100"/>
                  </a:lnTo>
                  <a:lnTo>
                    <a:pt x="33" y="100"/>
                  </a:lnTo>
                  <a:lnTo>
                    <a:pt x="30" y="101"/>
                  </a:lnTo>
                  <a:lnTo>
                    <a:pt x="27" y="101"/>
                  </a:lnTo>
                  <a:lnTo>
                    <a:pt x="23" y="101"/>
                  </a:lnTo>
                  <a:lnTo>
                    <a:pt x="23" y="101"/>
                  </a:lnTo>
                  <a:lnTo>
                    <a:pt x="13" y="111"/>
                  </a:lnTo>
                  <a:lnTo>
                    <a:pt x="4" y="120"/>
                  </a:lnTo>
                  <a:lnTo>
                    <a:pt x="4" y="120"/>
                  </a:lnTo>
                  <a:lnTo>
                    <a:pt x="4" y="124"/>
                  </a:lnTo>
                  <a:lnTo>
                    <a:pt x="0" y="137"/>
                  </a:lnTo>
                  <a:lnTo>
                    <a:pt x="0" y="137"/>
                  </a:lnTo>
                  <a:lnTo>
                    <a:pt x="3" y="139"/>
                  </a:lnTo>
                  <a:lnTo>
                    <a:pt x="7" y="145"/>
                  </a:lnTo>
                  <a:lnTo>
                    <a:pt x="7" y="145"/>
                  </a:lnTo>
                  <a:lnTo>
                    <a:pt x="10" y="147"/>
                  </a:lnTo>
                  <a:lnTo>
                    <a:pt x="13" y="148"/>
                  </a:lnTo>
                  <a:lnTo>
                    <a:pt x="17" y="148"/>
                  </a:lnTo>
                  <a:lnTo>
                    <a:pt x="18" y="148"/>
                  </a:lnTo>
                  <a:lnTo>
                    <a:pt x="18" y="148"/>
                  </a:lnTo>
                  <a:lnTo>
                    <a:pt x="21" y="151"/>
                  </a:lnTo>
                  <a:lnTo>
                    <a:pt x="23" y="155"/>
                  </a:lnTo>
                  <a:lnTo>
                    <a:pt x="24" y="159"/>
                  </a:lnTo>
                  <a:lnTo>
                    <a:pt x="24" y="164"/>
                  </a:lnTo>
                  <a:lnTo>
                    <a:pt x="24" y="164"/>
                  </a:lnTo>
                  <a:lnTo>
                    <a:pt x="21" y="171"/>
                  </a:lnTo>
                  <a:lnTo>
                    <a:pt x="20" y="174"/>
                  </a:lnTo>
                  <a:lnTo>
                    <a:pt x="20" y="178"/>
                  </a:lnTo>
                  <a:lnTo>
                    <a:pt x="43" y="178"/>
                  </a:lnTo>
                  <a:lnTo>
                    <a:pt x="50" y="17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96" name="Freeform 212"/>
            <p:cNvSpPr>
              <a:spLocks/>
            </p:cNvSpPr>
            <p:nvPr/>
          </p:nvSpPr>
          <p:spPr bwMode="gray">
            <a:xfrm>
              <a:off x="3909370" y="3404522"/>
              <a:ext cx="138634" cy="142878"/>
            </a:xfrm>
            <a:custGeom>
              <a:avLst/>
              <a:gdLst/>
              <a:ahLst/>
              <a:cxnLst>
                <a:cxn ang="0">
                  <a:pos x="92" y="84"/>
                </a:cxn>
                <a:cxn ang="0">
                  <a:pos x="85" y="67"/>
                </a:cxn>
                <a:cxn ang="0">
                  <a:pos x="89" y="60"/>
                </a:cxn>
                <a:cxn ang="0">
                  <a:pos x="92" y="51"/>
                </a:cxn>
                <a:cxn ang="0">
                  <a:pos x="92" y="48"/>
                </a:cxn>
                <a:cxn ang="0">
                  <a:pos x="97" y="43"/>
                </a:cxn>
                <a:cxn ang="0">
                  <a:pos x="98" y="40"/>
                </a:cxn>
                <a:cxn ang="0">
                  <a:pos x="95" y="23"/>
                </a:cxn>
                <a:cxn ang="0">
                  <a:pos x="92" y="15"/>
                </a:cxn>
                <a:cxn ang="0">
                  <a:pos x="89" y="14"/>
                </a:cxn>
                <a:cxn ang="0">
                  <a:pos x="81" y="11"/>
                </a:cxn>
                <a:cxn ang="0">
                  <a:pos x="71" y="15"/>
                </a:cxn>
                <a:cxn ang="0">
                  <a:pos x="68" y="17"/>
                </a:cxn>
                <a:cxn ang="0">
                  <a:pos x="62" y="15"/>
                </a:cxn>
                <a:cxn ang="0">
                  <a:pos x="57" y="10"/>
                </a:cxn>
                <a:cxn ang="0">
                  <a:pos x="54" y="7"/>
                </a:cxn>
                <a:cxn ang="0">
                  <a:pos x="47" y="4"/>
                </a:cxn>
                <a:cxn ang="0">
                  <a:pos x="44" y="6"/>
                </a:cxn>
                <a:cxn ang="0">
                  <a:pos x="38" y="7"/>
                </a:cxn>
                <a:cxn ang="0">
                  <a:pos x="38" y="3"/>
                </a:cxn>
                <a:cxn ang="0">
                  <a:pos x="37" y="1"/>
                </a:cxn>
                <a:cxn ang="0">
                  <a:pos x="31" y="1"/>
                </a:cxn>
                <a:cxn ang="0">
                  <a:pos x="30" y="4"/>
                </a:cxn>
                <a:cxn ang="0">
                  <a:pos x="25" y="8"/>
                </a:cxn>
                <a:cxn ang="0">
                  <a:pos x="21" y="8"/>
                </a:cxn>
                <a:cxn ang="0">
                  <a:pos x="17" y="4"/>
                </a:cxn>
                <a:cxn ang="0">
                  <a:pos x="13" y="6"/>
                </a:cxn>
                <a:cxn ang="0">
                  <a:pos x="11" y="7"/>
                </a:cxn>
                <a:cxn ang="0">
                  <a:pos x="7" y="7"/>
                </a:cxn>
                <a:cxn ang="0">
                  <a:pos x="6" y="15"/>
                </a:cxn>
                <a:cxn ang="0">
                  <a:pos x="7" y="20"/>
                </a:cxn>
                <a:cxn ang="0">
                  <a:pos x="10" y="21"/>
                </a:cxn>
                <a:cxn ang="0">
                  <a:pos x="10" y="27"/>
                </a:cxn>
                <a:cxn ang="0">
                  <a:pos x="11" y="30"/>
                </a:cxn>
                <a:cxn ang="0">
                  <a:pos x="14" y="35"/>
                </a:cxn>
                <a:cxn ang="0">
                  <a:pos x="13" y="37"/>
                </a:cxn>
                <a:cxn ang="0">
                  <a:pos x="10" y="38"/>
                </a:cxn>
                <a:cxn ang="0">
                  <a:pos x="6" y="38"/>
                </a:cxn>
                <a:cxn ang="0">
                  <a:pos x="6" y="41"/>
                </a:cxn>
                <a:cxn ang="0">
                  <a:pos x="7" y="45"/>
                </a:cxn>
                <a:cxn ang="0">
                  <a:pos x="7" y="48"/>
                </a:cxn>
                <a:cxn ang="0">
                  <a:pos x="3" y="54"/>
                </a:cxn>
                <a:cxn ang="0">
                  <a:pos x="3" y="57"/>
                </a:cxn>
                <a:cxn ang="0">
                  <a:pos x="1" y="67"/>
                </a:cxn>
                <a:cxn ang="0">
                  <a:pos x="1" y="68"/>
                </a:cxn>
                <a:cxn ang="0">
                  <a:pos x="1" y="71"/>
                </a:cxn>
                <a:cxn ang="0">
                  <a:pos x="6" y="74"/>
                </a:cxn>
                <a:cxn ang="0">
                  <a:pos x="17" y="82"/>
                </a:cxn>
                <a:cxn ang="0">
                  <a:pos x="18" y="85"/>
                </a:cxn>
                <a:cxn ang="0">
                  <a:pos x="14" y="101"/>
                </a:cxn>
                <a:cxn ang="0">
                  <a:pos x="23" y="99"/>
                </a:cxn>
                <a:cxn ang="0">
                  <a:pos x="47" y="94"/>
                </a:cxn>
                <a:cxn ang="0">
                  <a:pos x="61" y="89"/>
                </a:cxn>
                <a:cxn ang="0">
                  <a:pos x="78" y="89"/>
                </a:cxn>
                <a:cxn ang="0">
                  <a:pos x="92" y="92"/>
                </a:cxn>
                <a:cxn ang="0">
                  <a:pos x="92" y="84"/>
                </a:cxn>
              </a:cxnLst>
              <a:rect l="0" t="0" r="r" b="b"/>
              <a:pathLst>
                <a:path w="98" h="101">
                  <a:moveTo>
                    <a:pt x="92" y="84"/>
                  </a:moveTo>
                  <a:lnTo>
                    <a:pt x="92" y="84"/>
                  </a:lnTo>
                  <a:lnTo>
                    <a:pt x="88" y="75"/>
                  </a:lnTo>
                  <a:lnTo>
                    <a:pt x="85" y="67"/>
                  </a:lnTo>
                  <a:lnTo>
                    <a:pt x="85" y="67"/>
                  </a:lnTo>
                  <a:lnTo>
                    <a:pt x="89" y="60"/>
                  </a:lnTo>
                  <a:lnTo>
                    <a:pt x="91" y="54"/>
                  </a:lnTo>
                  <a:lnTo>
                    <a:pt x="92" y="51"/>
                  </a:lnTo>
                  <a:lnTo>
                    <a:pt x="92" y="51"/>
                  </a:lnTo>
                  <a:lnTo>
                    <a:pt x="92" y="48"/>
                  </a:lnTo>
                  <a:lnTo>
                    <a:pt x="95" y="45"/>
                  </a:lnTo>
                  <a:lnTo>
                    <a:pt x="97" y="43"/>
                  </a:lnTo>
                  <a:lnTo>
                    <a:pt x="98" y="40"/>
                  </a:lnTo>
                  <a:lnTo>
                    <a:pt x="98" y="40"/>
                  </a:lnTo>
                  <a:lnTo>
                    <a:pt x="97" y="30"/>
                  </a:lnTo>
                  <a:lnTo>
                    <a:pt x="95" y="23"/>
                  </a:lnTo>
                  <a:lnTo>
                    <a:pt x="92" y="15"/>
                  </a:lnTo>
                  <a:lnTo>
                    <a:pt x="92" y="15"/>
                  </a:lnTo>
                  <a:lnTo>
                    <a:pt x="89" y="14"/>
                  </a:lnTo>
                  <a:lnTo>
                    <a:pt x="89" y="14"/>
                  </a:lnTo>
                  <a:lnTo>
                    <a:pt x="85" y="13"/>
                  </a:lnTo>
                  <a:lnTo>
                    <a:pt x="81" y="11"/>
                  </a:lnTo>
                  <a:lnTo>
                    <a:pt x="75" y="13"/>
                  </a:lnTo>
                  <a:lnTo>
                    <a:pt x="71" y="15"/>
                  </a:lnTo>
                  <a:lnTo>
                    <a:pt x="71" y="15"/>
                  </a:lnTo>
                  <a:lnTo>
                    <a:pt x="68" y="17"/>
                  </a:lnTo>
                  <a:lnTo>
                    <a:pt x="67" y="17"/>
                  </a:lnTo>
                  <a:lnTo>
                    <a:pt x="62" y="15"/>
                  </a:lnTo>
                  <a:lnTo>
                    <a:pt x="58" y="11"/>
                  </a:lnTo>
                  <a:lnTo>
                    <a:pt x="57" y="10"/>
                  </a:lnTo>
                  <a:lnTo>
                    <a:pt x="57" y="10"/>
                  </a:lnTo>
                  <a:lnTo>
                    <a:pt x="54" y="7"/>
                  </a:lnTo>
                  <a:lnTo>
                    <a:pt x="51" y="6"/>
                  </a:lnTo>
                  <a:lnTo>
                    <a:pt x="47" y="4"/>
                  </a:lnTo>
                  <a:lnTo>
                    <a:pt x="44" y="6"/>
                  </a:lnTo>
                  <a:lnTo>
                    <a:pt x="44" y="6"/>
                  </a:lnTo>
                  <a:lnTo>
                    <a:pt x="41" y="7"/>
                  </a:lnTo>
                  <a:lnTo>
                    <a:pt x="38" y="7"/>
                  </a:lnTo>
                  <a:lnTo>
                    <a:pt x="38" y="6"/>
                  </a:lnTo>
                  <a:lnTo>
                    <a:pt x="38" y="3"/>
                  </a:lnTo>
                  <a:lnTo>
                    <a:pt x="38" y="3"/>
                  </a:lnTo>
                  <a:lnTo>
                    <a:pt x="37" y="1"/>
                  </a:lnTo>
                  <a:lnTo>
                    <a:pt x="34" y="0"/>
                  </a:lnTo>
                  <a:lnTo>
                    <a:pt x="31" y="1"/>
                  </a:lnTo>
                  <a:lnTo>
                    <a:pt x="30" y="4"/>
                  </a:lnTo>
                  <a:lnTo>
                    <a:pt x="30" y="4"/>
                  </a:lnTo>
                  <a:lnTo>
                    <a:pt x="28" y="7"/>
                  </a:lnTo>
                  <a:lnTo>
                    <a:pt x="25" y="8"/>
                  </a:lnTo>
                  <a:lnTo>
                    <a:pt x="23" y="10"/>
                  </a:lnTo>
                  <a:lnTo>
                    <a:pt x="21" y="8"/>
                  </a:lnTo>
                  <a:lnTo>
                    <a:pt x="21" y="8"/>
                  </a:lnTo>
                  <a:lnTo>
                    <a:pt x="17" y="4"/>
                  </a:lnTo>
                  <a:lnTo>
                    <a:pt x="14" y="4"/>
                  </a:lnTo>
                  <a:lnTo>
                    <a:pt x="13" y="6"/>
                  </a:lnTo>
                  <a:lnTo>
                    <a:pt x="13" y="6"/>
                  </a:lnTo>
                  <a:lnTo>
                    <a:pt x="11" y="7"/>
                  </a:lnTo>
                  <a:lnTo>
                    <a:pt x="10" y="8"/>
                  </a:lnTo>
                  <a:lnTo>
                    <a:pt x="7" y="7"/>
                  </a:lnTo>
                  <a:lnTo>
                    <a:pt x="7" y="7"/>
                  </a:lnTo>
                  <a:lnTo>
                    <a:pt x="6" y="15"/>
                  </a:lnTo>
                  <a:lnTo>
                    <a:pt x="6" y="18"/>
                  </a:lnTo>
                  <a:lnTo>
                    <a:pt x="7" y="20"/>
                  </a:lnTo>
                  <a:lnTo>
                    <a:pt x="7" y="20"/>
                  </a:lnTo>
                  <a:lnTo>
                    <a:pt x="10" y="21"/>
                  </a:lnTo>
                  <a:lnTo>
                    <a:pt x="10" y="24"/>
                  </a:lnTo>
                  <a:lnTo>
                    <a:pt x="10" y="27"/>
                  </a:lnTo>
                  <a:lnTo>
                    <a:pt x="10" y="27"/>
                  </a:lnTo>
                  <a:lnTo>
                    <a:pt x="11" y="30"/>
                  </a:lnTo>
                  <a:lnTo>
                    <a:pt x="13" y="33"/>
                  </a:lnTo>
                  <a:lnTo>
                    <a:pt x="14" y="35"/>
                  </a:lnTo>
                  <a:lnTo>
                    <a:pt x="13" y="37"/>
                  </a:lnTo>
                  <a:lnTo>
                    <a:pt x="13" y="37"/>
                  </a:lnTo>
                  <a:lnTo>
                    <a:pt x="11" y="38"/>
                  </a:lnTo>
                  <a:lnTo>
                    <a:pt x="10" y="38"/>
                  </a:lnTo>
                  <a:lnTo>
                    <a:pt x="7" y="37"/>
                  </a:lnTo>
                  <a:lnTo>
                    <a:pt x="6" y="38"/>
                  </a:lnTo>
                  <a:lnTo>
                    <a:pt x="6" y="38"/>
                  </a:lnTo>
                  <a:lnTo>
                    <a:pt x="6" y="41"/>
                  </a:lnTo>
                  <a:lnTo>
                    <a:pt x="7" y="44"/>
                  </a:lnTo>
                  <a:lnTo>
                    <a:pt x="7" y="45"/>
                  </a:lnTo>
                  <a:lnTo>
                    <a:pt x="7" y="48"/>
                  </a:lnTo>
                  <a:lnTo>
                    <a:pt x="7" y="48"/>
                  </a:lnTo>
                  <a:lnTo>
                    <a:pt x="4" y="51"/>
                  </a:lnTo>
                  <a:lnTo>
                    <a:pt x="3" y="54"/>
                  </a:lnTo>
                  <a:lnTo>
                    <a:pt x="3" y="57"/>
                  </a:lnTo>
                  <a:lnTo>
                    <a:pt x="3" y="57"/>
                  </a:lnTo>
                  <a:lnTo>
                    <a:pt x="3" y="64"/>
                  </a:lnTo>
                  <a:lnTo>
                    <a:pt x="1" y="67"/>
                  </a:lnTo>
                  <a:lnTo>
                    <a:pt x="1" y="68"/>
                  </a:lnTo>
                  <a:lnTo>
                    <a:pt x="1" y="68"/>
                  </a:lnTo>
                  <a:lnTo>
                    <a:pt x="0" y="70"/>
                  </a:lnTo>
                  <a:lnTo>
                    <a:pt x="1" y="71"/>
                  </a:lnTo>
                  <a:lnTo>
                    <a:pt x="6" y="74"/>
                  </a:lnTo>
                  <a:lnTo>
                    <a:pt x="6" y="74"/>
                  </a:lnTo>
                  <a:lnTo>
                    <a:pt x="14" y="78"/>
                  </a:lnTo>
                  <a:lnTo>
                    <a:pt x="17" y="82"/>
                  </a:lnTo>
                  <a:lnTo>
                    <a:pt x="18" y="85"/>
                  </a:lnTo>
                  <a:lnTo>
                    <a:pt x="18" y="85"/>
                  </a:lnTo>
                  <a:lnTo>
                    <a:pt x="17" y="91"/>
                  </a:lnTo>
                  <a:lnTo>
                    <a:pt x="14" y="101"/>
                  </a:lnTo>
                  <a:lnTo>
                    <a:pt x="14" y="101"/>
                  </a:lnTo>
                  <a:lnTo>
                    <a:pt x="23" y="99"/>
                  </a:lnTo>
                  <a:lnTo>
                    <a:pt x="34" y="97"/>
                  </a:lnTo>
                  <a:lnTo>
                    <a:pt x="47" y="94"/>
                  </a:lnTo>
                  <a:lnTo>
                    <a:pt x="61" y="89"/>
                  </a:lnTo>
                  <a:lnTo>
                    <a:pt x="61" y="89"/>
                  </a:lnTo>
                  <a:lnTo>
                    <a:pt x="70" y="89"/>
                  </a:lnTo>
                  <a:lnTo>
                    <a:pt x="78" y="89"/>
                  </a:lnTo>
                  <a:lnTo>
                    <a:pt x="92" y="92"/>
                  </a:lnTo>
                  <a:lnTo>
                    <a:pt x="92" y="92"/>
                  </a:lnTo>
                  <a:lnTo>
                    <a:pt x="92" y="88"/>
                  </a:lnTo>
                  <a:lnTo>
                    <a:pt x="92" y="84"/>
                  </a:lnTo>
                  <a:lnTo>
                    <a:pt x="92" y="8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97" name="Freeform 213"/>
            <p:cNvSpPr>
              <a:spLocks/>
            </p:cNvSpPr>
            <p:nvPr/>
          </p:nvSpPr>
          <p:spPr bwMode="gray">
            <a:xfrm>
              <a:off x="4029613" y="3394620"/>
              <a:ext cx="96195" cy="147121"/>
            </a:xfrm>
            <a:custGeom>
              <a:avLst/>
              <a:gdLst/>
              <a:ahLst/>
              <a:cxnLst>
                <a:cxn ang="0">
                  <a:pos x="59" y="42"/>
                </a:cxn>
                <a:cxn ang="0">
                  <a:pos x="59" y="42"/>
                </a:cxn>
                <a:cxn ang="0">
                  <a:pos x="57" y="37"/>
                </a:cxn>
                <a:cxn ang="0">
                  <a:pos x="57" y="31"/>
                </a:cxn>
                <a:cxn ang="0">
                  <a:pos x="59" y="20"/>
                </a:cxn>
                <a:cxn ang="0">
                  <a:pos x="59" y="20"/>
                </a:cxn>
                <a:cxn ang="0">
                  <a:pos x="57" y="14"/>
                </a:cxn>
                <a:cxn ang="0">
                  <a:pos x="54" y="10"/>
                </a:cxn>
                <a:cxn ang="0">
                  <a:pos x="54" y="10"/>
                </a:cxn>
                <a:cxn ang="0">
                  <a:pos x="53" y="7"/>
                </a:cxn>
                <a:cxn ang="0">
                  <a:pos x="51" y="0"/>
                </a:cxn>
                <a:cxn ang="0">
                  <a:pos x="51" y="0"/>
                </a:cxn>
                <a:cxn ang="0">
                  <a:pos x="50" y="1"/>
                </a:cxn>
                <a:cxn ang="0">
                  <a:pos x="49" y="3"/>
                </a:cxn>
                <a:cxn ang="0">
                  <a:pos x="47" y="4"/>
                </a:cxn>
                <a:cxn ang="0">
                  <a:pos x="47" y="4"/>
                </a:cxn>
                <a:cxn ang="0">
                  <a:pos x="47" y="4"/>
                </a:cxn>
                <a:cxn ang="0">
                  <a:pos x="40" y="3"/>
                </a:cxn>
                <a:cxn ang="0">
                  <a:pos x="27" y="1"/>
                </a:cxn>
                <a:cxn ang="0">
                  <a:pos x="13" y="1"/>
                </a:cxn>
                <a:cxn ang="0">
                  <a:pos x="9" y="3"/>
                </a:cxn>
                <a:cxn ang="0">
                  <a:pos x="7" y="3"/>
                </a:cxn>
                <a:cxn ang="0">
                  <a:pos x="7" y="3"/>
                </a:cxn>
                <a:cxn ang="0">
                  <a:pos x="6" y="7"/>
                </a:cxn>
                <a:cxn ang="0">
                  <a:pos x="7" y="11"/>
                </a:cxn>
                <a:cxn ang="0">
                  <a:pos x="10" y="20"/>
                </a:cxn>
                <a:cxn ang="0">
                  <a:pos x="10" y="20"/>
                </a:cxn>
                <a:cxn ang="0">
                  <a:pos x="9" y="21"/>
                </a:cxn>
                <a:cxn ang="0">
                  <a:pos x="7" y="22"/>
                </a:cxn>
                <a:cxn ang="0">
                  <a:pos x="7" y="22"/>
                </a:cxn>
                <a:cxn ang="0">
                  <a:pos x="10" y="30"/>
                </a:cxn>
                <a:cxn ang="0">
                  <a:pos x="12" y="37"/>
                </a:cxn>
                <a:cxn ang="0">
                  <a:pos x="13" y="47"/>
                </a:cxn>
                <a:cxn ang="0">
                  <a:pos x="13" y="47"/>
                </a:cxn>
                <a:cxn ang="0">
                  <a:pos x="12" y="50"/>
                </a:cxn>
                <a:cxn ang="0">
                  <a:pos x="10" y="52"/>
                </a:cxn>
                <a:cxn ang="0">
                  <a:pos x="7" y="55"/>
                </a:cxn>
                <a:cxn ang="0">
                  <a:pos x="7" y="58"/>
                </a:cxn>
                <a:cxn ang="0">
                  <a:pos x="7" y="58"/>
                </a:cxn>
                <a:cxn ang="0">
                  <a:pos x="6" y="61"/>
                </a:cxn>
                <a:cxn ang="0">
                  <a:pos x="4" y="67"/>
                </a:cxn>
                <a:cxn ang="0">
                  <a:pos x="0" y="74"/>
                </a:cxn>
                <a:cxn ang="0">
                  <a:pos x="0" y="74"/>
                </a:cxn>
                <a:cxn ang="0">
                  <a:pos x="3" y="82"/>
                </a:cxn>
                <a:cxn ang="0">
                  <a:pos x="7" y="91"/>
                </a:cxn>
                <a:cxn ang="0">
                  <a:pos x="7" y="91"/>
                </a:cxn>
                <a:cxn ang="0">
                  <a:pos x="7" y="95"/>
                </a:cxn>
                <a:cxn ang="0">
                  <a:pos x="7" y="99"/>
                </a:cxn>
                <a:cxn ang="0">
                  <a:pos x="7" y="99"/>
                </a:cxn>
                <a:cxn ang="0">
                  <a:pos x="19" y="104"/>
                </a:cxn>
                <a:cxn ang="0">
                  <a:pos x="19" y="104"/>
                </a:cxn>
                <a:cxn ang="0">
                  <a:pos x="24" y="102"/>
                </a:cxn>
                <a:cxn ang="0">
                  <a:pos x="33" y="99"/>
                </a:cxn>
                <a:cxn ang="0">
                  <a:pos x="50" y="91"/>
                </a:cxn>
                <a:cxn ang="0">
                  <a:pos x="50" y="91"/>
                </a:cxn>
                <a:cxn ang="0">
                  <a:pos x="68" y="82"/>
                </a:cxn>
                <a:cxn ang="0">
                  <a:pos x="68" y="82"/>
                </a:cxn>
                <a:cxn ang="0">
                  <a:pos x="64" y="74"/>
                </a:cxn>
                <a:cxn ang="0">
                  <a:pos x="63" y="64"/>
                </a:cxn>
                <a:cxn ang="0">
                  <a:pos x="63" y="64"/>
                </a:cxn>
                <a:cxn ang="0">
                  <a:pos x="61" y="52"/>
                </a:cxn>
                <a:cxn ang="0">
                  <a:pos x="59" y="42"/>
                </a:cxn>
                <a:cxn ang="0">
                  <a:pos x="59" y="42"/>
                </a:cxn>
              </a:cxnLst>
              <a:rect l="0" t="0" r="r" b="b"/>
              <a:pathLst>
                <a:path w="68" h="104">
                  <a:moveTo>
                    <a:pt x="59" y="42"/>
                  </a:moveTo>
                  <a:lnTo>
                    <a:pt x="59" y="42"/>
                  </a:lnTo>
                  <a:lnTo>
                    <a:pt x="57" y="37"/>
                  </a:lnTo>
                  <a:lnTo>
                    <a:pt x="57" y="31"/>
                  </a:lnTo>
                  <a:lnTo>
                    <a:pt x="59" y="20"/>
                  </a:lnTo>
                  <a:lnTo>
                    <a:pt x="59" y="20"/>
                  </a:lnTo>
                  <a:lnTo>
                    <a:pt x="57" y="14"/>
                  </a:lnTo>
                  <a:lnTo>
                    <a:pt x="54" y="10"/>
                  </a:lnTo>
                  <a:lnTo>
                    <a:pt x="54" y="10"/>
                  </a:lnTo>
                  <a:lnTo>
                    <a:pt x="53" y="7"/>
                  </a:lnTo>
                  <a:lnTo>
                    <a:pt x="51" y="0"/>
                  </a:lnTo>
                  <a:lnTo>
                    <a:pt x="51" y="0"/>
                  </a:lnTo>
                  <a:lnTo>
                    <a:pt x="50" y="1"/>
                  </a:lnTo>
                  <a:lnTo>
                    <a:pt x="49" y="3"/>
                  </a:lnTo>
                  <a:lnTo>
                    <a:pt x="47" y="4"/>
                  </a:lnTo>
                  <a:lnTo>
                    <a:pt x="47" y="4"/>
                  </a:lnTo>
                  <a:lnTo>
                    <a:pt x="47" y="4"/>
                  </a:lnTo>
                  <a:lnTo>
                    <a:pt x="40" y="3"/>
                  </a:lnTo>
                  <a:lnTo>
                    <a:pt x="27" y="1"/>
                  </a:lnTo>
                  <a:lnTo>
                    <a:pt x="13" y="1"/>
                  </a:lnTo>
                  <a:lnTo>
                    <a:pt x="9" y="3"/>
                  </a:lnTo>
                  <a:lnTo>
                    <a:pt x="7" y="3"/>
                  </a:lnTo>
                  <a:lnTo>
                    <a:pt x="7" y="3"/>
                  </a:lnTo>
                  <a:lnTo>
                    <a:pt x="6" y="7"/>
                  </a:lnTo>
                  <a:lnTo>
                    <a:pt x="7" y="11"/>
                  </a:lnTo>
                  <a:lnTo>
                    <a:pt x="10" y="20"/>
                  </a:lnTo>
                  <a:lnTo>
                    <a:pt x="10" y="20"/>
                  </a:lnTo>
                  <a:lnTo>
                    <a:pt x="9" y="21"/>
                  </a:lnTo>
                  <a:lnTo>
                    <a:pt x="7" y="22"/>
                  </a:lnTo>
                  <a:lnTo>
                    <a:pt x="7" y="22"/>
                  </a:lnTo>
                  <a:lnTo>
                    <a:pt x="10" y="30"/>
                  </a:lnTo>
                  <a:lnTo>
                    <a:pt x="12" y="37"/>
                  </a:lnTo>
                  <a:lnTo>
                    <a:pt x="13" y="47"/>
                  </a:lnTo>
                  <a:lnTo>
                    <a:pt x="13" y="47"/>
                  </a:lnTo>
                  <a:lnTo>
                    <a:pt x="12" y="50"/>
                  </a:lnTo>
                  <a:lnTo>
                    <a:pt x="10" y="52"/>
                  </a:lnTo>
                  <a:lnTo>
                    <a:pt x="7" y="55"/>
                  </a:lnTo>
                  <a:lnTo>
                    <a:pt x="7" y="58"/>
                  </a:lnTo>
                  <a:lnTo>
                    <a:pt x="7" y="58"/>
                  </a:lnTo>
                  <a:lnTo>
                    <a:pt x="6" y="61"/>
                  </a:lnTo>
                  <a:lnTo>
                    <a:pt x="4" y="67"/>
                  </a:lnTo>
                  <a:lnTo>
                    <a:pt x="0" y="74"/>
                  </a:lnTo>
                  <a:lnTo>
                    <a:pt x="0" y="74"/>
                  </a:lnTo>
                  <a:lnTo>
                    <a:pt x="3" y="82"/>
                  </a:lnTo>
                  <a:lnTo>
                    <a:pt x="7" y="91"/>
                  </a:lnTo>
                  <a:lnTo>
                    <a:pt x="7" y="91"/>
                  </a:lnTo>
                  <a:lnTo>
                    <a:pt x="7" y="95"/>
                  </a:lnTo>
                  <a:lnTo>
                    <a:pt x="7" y="99"/>
                  </a:lnTo>
                  <a:lnTo>
                    <a:pt x="7" y="99"/>
                  </a:lnTo>
                  <a:lnTo>
                    <a:pt x="19" y="104"/>
                  </a:lnTo>
                  <a:lnTo>
                    <a:pt x="19" y="104"/>
                  </a:lnTo>
                  <a:lnTo>
                    <a:pt x="24" y="102"/>
                  </a:lnTo>
                  <a:lnTo>
                    <a:pt x="33" y="99"/>
                  </a:lnTo>
                  <a:lnTo>
                    <a:pt x="50" y="91"/>
                  </a:lnTo>
                  <a:lnTo>
                    <a:pt x="50" y="91"/>
                  </a:lnTo>
                  <a:lnTo>
                    <a:pt x="68" y="82"/>
                  </a:lnTo>
                  <a:lnTo>
                    <a:pt x="68" y="82"/>
                  </a:lnTo>
                  <a:lnTo>
                    <a:pt x="64" y="74"/>
                  </a:lnTo>
                  <a:lnTo>
                    <a:pt x="63" y="64"/>
                  </a:lnTo>
                  <a:lnTo>
                    <a:pt x="63" y="64"/>
                  </a:lnTo>
                  <a:lnTo>
                    <a:pt x="61" y="52"/>
                  </a:lnTo>
                  <a:lnTo>
                    <a:pt x="59" y="42"/>
                  </a:lnTo>
                  <a:lnTo>
                    <a:pt x="59" y="4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98" name="Freeform 214"/>
            <p:cNvSpPr>
              <a:spLocks/>
            </p:cNvSpPr>
            <p:nvPr/>
          </p:nvSpPr>
          <p:spPr bwMode="gray">
            <a:xfrm>
              <a:off x="3760833" y="3357839"/>
              <a:ext cx="168341" cy="127317"/>
            </a:xfrm>
            <a:custGeom>
              <a:avLst/>
              <a:gdLst/>
              <a:ahLst/>
              <a:cxnLst>
                <a:cxn ang="0">
                  <a:pos x="41" y="47"/>
                </a:cxn>
                <a:cxn ang="0">
                  <a:pos x="47" y="47"/>
                </a:cxn>
                <a:cxn ang="0">
                  <a:pos x="59" y="44"/>
                </a:cxn>
                <a:cxn ang="0">
                  <a:pos x="66" y="51"/>
                </a:cxn>
                <a:cxn ang="0">
                  <a:pos x="72" y="60"/>
                </a:cxn>
                <a:cxn ang="0">
                  <a:pos x="74" y="70"/>
                </a:cxn>
                <a:cxn ang="0">
                  <a:pos x="86" y="70"/>
                </a:cxn>
                <a:cxn ang="0">
                  <a:pos x="89" y="74"/>
                </a:cxn>
                <a:cxn ang="0">
                  <a:pos x="91" y="83"/>
                </a:cxn>
                <a:cxn ang="0">
                  <a:pos x="96" y="90"/>
                </a:cxn>
                <a:cxn ang="0">
                  <a:pos x="102" y="84"/>
                </a:cxn>
                <a:cxn ang="0">
                  <a:pos x="105" y="84"/>
                </a:cxn>
                <a:cxn ang="0">
                  <a:pos x="108" y="85"/>
                </a:cxn>
                <a:cxn ang="0">
                  <a:pos x="112" y="81"/>
                </a:cxn>
                <a:cxn ang="0">
                  <a:pos x="111" y="74"/>
                </a:cxn>
                <a:cxn ang="0">
                  <a:pos x="112" y="70"/>
                </a:cxn>
                <a:cxn ang="0">
                  <a:pos x="118" y="70"/>
                </a:cxn>
                <a:cxn ang="0">
                  <a:pos x="118" y="66"/>
                </a:cxn>
                <a:cxn ang="0">
                  <a:pos x="115" y="60"/>
                </a:cxn>
                <a:cxn ang="0">
                  <a:pos x="112" y="53"/>
                </a:cxn>
                <a:cxn ang="0">
                  <a:pos x="111" y="48"/>
                </a:cxn>
                <a:cxn ang="0">
                  <a:pos x="111" y="39"/>
                </a:cxn>
                <a:cxn ang="0">
                  <a:pos x="109" y="33"/>
                </a:cxn>
                <a:cxn ang="0">
                  <a:pos x="106" y="29"/>
                </a:cxn>
                <a:cxn ang="0">
                  <a:pos x="105" y="24"/>
                </a:cxn>
                <a:cxn ang="0">
                  <a:pos x="108" y="23"/>
                </a:cxn>
                <a:cxn ang="0">
                  <a:pos x="102" y="19"/>
                </a:cxn>
                <a:cxn ang="0">
                  <a:pos x="99" y="9"/>
                </a:cxn>
                <a:cxn ang="0">
                  <a:pos x="95" y="4"/>
                </a:cxn>
                <a:cxn ang="0">
                  <a:pos x="86" y="10"/>
                </a:cxn>
                <a:cxn ang="0">
                  <a:pos x="78" y="10"/>
                </a:cxn>
                <a:cxn ang="0">
                  <a:pos x="72" y="11"/>
                </a:cxn>
                <a:cxn ang="0">
                  <a:pos x="68" y="11"/>
                </a:cxn>
                <a:cxn ang="0">
                  <a:pos x="64" y="13"/>
                </a:cxn>
                <a:cxn ang="0">
                  <a:pos x="59" y="9"/>
                </a:cxn>
                <a:cxn ang="0">
                  <a:pos x="59" y="6"/>
                </a:cxn>
                <a:cxn ang="0">
                  <a:pos x="49" y="7"/>
                </a:cxn>
                <a:cxn ang="0">
                  <a:pos x="34" y="4"/>
                </a:cxn>
                <a:cxn ang="0">
                  <a:pos x="28" y="2"/>
                </a:cxn>
                <a:cxn ang="0">
                  <a:pos x="22" y="3"/>
                </a:cxn>
                <a:cxn ang="0">
                  <a:pos x="18" y="7"/>
                </a:cxn>
                <a:cxn ang="0">
                  <a:pos x="20" y="14"/>
                </a:cxn>
                <a:cxn ang="0">
                  <a:pos x="15" y="17"/>
                </a:cxn>
                <a:cxn ang="0">
                  <a:pos x="11" y="17"/>
                </a:cxn>
                <a:cxn ang="0">
                  <a:pos x="1" y="26"/>
                </a:cxn>
                <a:cxn ang="0">
                  <a:pos x="2" y="30"/>
                </a:cxn>
                <a:cxn ang="0">
                  <a:pos x="11" y="41"/>
                </a:cxn>
                <a:cxn ang="0">
                  <a:pos x="25" y="54"/>
                </a:cxn>
                <a:cxn ang="0">
                  <a:pos x="35" y="54"/>
                </a:cxn>
                <a:cxn ang="0">
                  <a:pos x="39" y="48"/>
                </a:cxn>
              </a:cxnLst>
              <a:rect l="0" t="0" r="r" b="b"/>
              <a:pathLst>
                <a:path w="119" h="90">
                  <a:moveTo>
                    <a:pt x="39" y="48"/>
                  </a:moveTo>
                  <a:lnTo>
                    <a:pt x="39" y="48"/>
                  </a:lnTo>
                  <a:lnTo>
                    <a:pt x="41" y="47"/>
                  </a:lnTo>
                  <a:lnTo>
                    <a:pt x="42" y="46"/>
                  </a:lnTo>
                  <a:lnTo>
                    <a:pt x="47" y="47"/>
                  </a:lnTo>
                  <a:lnTo>
                    <a:pt x="47" y="47"/>
                  </a:lnTo>
                  <a:lnTo>
                    <a:pt x="49" y="47"/>
                  </a:lnTo>
                  <a:lnTo>
                    <a:pt x="54" y="46"/>
                  </a:lnTo>
                  <a:lnTo>
                    <a:pt x="59" y="44"/>
                  </a:lnTo>
                  <a:lnTo>
                    <a:pt x="59" y="44"/>
                  </a:lnTo>
                  <a:lnTo>
                    <a:pt x="62" y="47"/>
                  </a:lnTo>
                  <a:lnTo>
                    <a:pt x="66" y="51"/>
                  </a:lnTo>
                  <a:lnTo>
                    <a:pt x="71" y="57"/>
                  </a:lnTo>
                  <a:lnTo>
                    <a:pt x="72" y="60"/>
                  </a:lnTo>
                  <a:lnTo>
                    <a:pt x="72" y="60"/>
                  </a:lnTo>
                  <a:lnTo>
                    <a:pt x="72" y="66"/>
                  </a:lnTo>
                  <a:lnTo>
                    <a:pt x="74" y="70"/>
                  </a:lnTo>
                  <a:lnTo>
                    <a:pt x="74" y="70"/>
                  </a:lnTo>
                  <a:lnTo>
                    <a:pt x="75" y="71"/>
                  </a:lnTo>
                  <a:lnTo>
                    <a:pt x="75" y="71"/>
                  </a:lnTo>
                  <a:lnTo>
                    <a:pt x="86" y="70"/>
                  </a:lnTo>
                  <a:lnTo>
                    <a:pt x="86" y="70"/>
                  </a:lnTo>
                  <a:lnTo>
                    <a:pt x="88" y="71"/>
                  </a:lnTo>
                  <a:lnTo>
                    <a:pt x="89" y="74"/>
                  </a:lnTo>
                  <a:lnTo>
                    <a:pt x="91" y="78"/>
                  </a:lnTo>
                  <a:lnTo>
                    <a:pt x="91" y="83"/>
                  </a:lnTo>
                  <a:lnTo>
                    <a:pt x="91" y="83"/>
                  </a:lnTo>
                  <a:lnTo>
                    <a:pt x="91" y="87"/>
                  </a:lnTo>
                  <a:lnTo>
                    <a:pt x="93" y="88"/>
                  </a:lnTo>
                  <a:lnTo>
                    <a:pt x="96" y="90"/>
                  </a:lnTo>
                  <a:lnTo>
                    <a:pt x="98" y="88"/>
                  </a:lnTo>
                  <a:lnTo>
                    <a:pt x="98" y="88"/>
                  </a:lnTo>
                  <a:lnTo>
                    <a:pt x="102" y="84"/>
                  </a:lnTo>
                  <a:lnTo>
                    <a:pt x="103" y="83"/>
                  </a:lnTo>
                  <a:lnTo>
                    <a:pt x="105" y="84"/>
                  </a:lnTo>
                  <a:lnTo>
                    <a:pt x="105" y="84"/>
                  </a:lnTo>
                  <a:lnTo>
                    <a:pt x="106" y="85"/>
                  </a:lnTo>
                  <a:lnTo>
                    <a:pt x="108" y="85"/>
                  </a:lnTo>
                  <a:lnTo>
                    <a:pt x="108" y="85"/>
                  </a:lnTo>
                  <a:lnTo>
                    <a:pt x="109" y="84"/>
                  </a:lnTo>
                  <a:lnTo>
                    <a:pt x="112" y="81"/>
                  </a:lnTo>
                  <a:lnTo>
                    <a:pt x="112" y="81"/>
                  </a:lnTo>
                  <a:lnTo>
                    <a:pt x="112" y="78"/>
                  </a:lnTo>
                  <a:lnTo>
                    <a:pt x="112" y="77"/>
                  </a:lnTo>
                  <a:lnTo>
                    <a:pt x="111" y="74"/>
                  </a:lnTo>
                  <a:lnTo>
                    <a:pt x="111" y="71"/>
                  </a:lnTo>
                  <a:lnTo>
                    <a:pt x="111" y="71"/>
                  </a:lnTo>
                  <a:lnTo>
                    <a:pt x="112" y="70"/>
                  </a:lnTo>
                  <a:lnTo>
                    <a:pt x="115" y="71"/>
                  </a:lnTo>
                  <a:lnTo>
                    <a:pt x="116" y="71"/>
                  </a:lnTo>
                  <a:lnTo>
                    <a:pt x="118" y="70"/>
                  </a:lnTo>
                  <a:lnTo>
                    <a:pt x="118" y="70"/>
                  </a:lnTo>
                  <a:lnTo>
                    <a:pt x="119" y="68"/>
                  </a:lnTo>
                  <a:lnTo>
                    <a:pt x="118" y="66"/>
                  </a:lnTo>
                  <a:lnTo>
                    <a:pt x="116" y="63"/>
                  </a:lnTo>
                  <a:lnTo>
                    <a:pt x="115" y="60"/>
                  </a:lnTo>
                  <a:lnTo>
                    <a:pt x="115" y="60"/>
                  </a:lnTo>
                  <a:lnTo>
                    <a:pt x="115" y="57"/>
                  </a:lnTo>
                  <a:lnTo>
                    <a:pt x="115" y="54"/>
                  </a:lnTo>
                  <a:lnTo>
                    <a:pt x="112" y="53"/>
                  </a:lnTo>
                  <a:lnTo>
                    <a:pt x="112" y="53"/>
                  </a:lnTo>
                  <a:lnTo>
                    <a:pt x="111" y="51"/>
                  </a:lnTo>
                  <a:lnTo>
                    <a:pt x="111" y="48"/>
                  </a:lnTo>
                  <a:lnTo>
                    <a:pt x="112" y="40"/>
                  </a:lnTo>
                  <a:lnTo>
                    <a:pt x="112" y="40"/>
                  </a:lnTo>
                  <a:lnTo>
                    <a:pt x="111" y="39"/>
                  </a:lnTo>
                  <a:lnTo>
                    <a:pt x="111" y="39"/>
                  </a:lnTo>
                  <a:lnTo>
                    <a:pt x="109" y="36"/>
                  </a:lnTo>
                  <a:lnTo>
                    <a:pt x="109" y="33"/>
                  </a:lnTo>
                  <a:lnTo>
                    <a:pt x="108" y="30"/>
                  </a:lnTo>
                  <a:lnTo>
                    <a:pt x="106" y="29"/>
                  </a:lnTo>
                  <a:lnTo>
                    <a:pt x="106" y="29"/>
                  </a:lnTo>
                  <a:lnTo>
                    <a:pt x="105" y="29"/>
                  </a:lnTo>
                  <a:lnTo>
                    <a:pt x="105" y="26"/>
                  </a:lnTo>
                  <a:lnTo>
                    <a:pt x="105" y="24"/>
                  </a:lnTo>
                  <a:lnTo>
                    <a:pt x="106" y="23"/>
                  </a:lnTo>
                  <a:lnTo>
                    <a:pt x="106" y="23"/>
                  </a:lnTo>
                  <a:lnTo>
                    <a:pt x="108" y="23"/>
                  </a:lnTo>
                  <a:lnTo>
                    <a:pt x="106" y="21"/>
                  </a:lnTo>
                  <a:lnTo>
                    <a:pt x="105" y="20"/>
                  </a:lnTo>
                  <a:lnTo>
                    <a:pt x="102" y="19"/>
                  </a:lnTo>
                  <a:lnTo>
                    <a:pt x="101" y="16"/>
                  </a:lnTo>
                  <a:lnTo>
                    <a:pt x="101" y="16"/>
                  </a:lnTo>
                  <a:lnTo>
                    <a:pt x="99" y="9"/>
                  </a:lnTo>
                  <a:lnTo>
                    <a:pt x="96" y="6"/>
                  </a:lnTo>
                  <a:lnTo>
                    <a:pt x="95" y="4"/>
                  </a:lnTo>
                  <a:lnTo>
                    <a:pt x="95" y="4"/>
                  </a:lnTo>
                  <a:lnTo>
                    <a:pt x="92" y="4"/>
                  </a:lnTo>
                  <a:lnTo>
                    <a:pt x="89" y="7"/>
                  </a:lnTo>
                  <a:lnTo>
                    <a:pt x="86" y="10"/>
                  </a:lnTo>
                  <a:lnTo>
                    <a:pt x="84" y="11"/>
                  </a:lnTo>
                  <a:lnTo>
                    <a:pt x="84" y="11"/>
                  </a:lnTo>
                  <a:lnTo>
                    <a:pt x="78" y="10"/>
                  </a:lnTo>
                  <a:lnTo>
                    <a:pt x="75" y="9"/>
                  </a:lnTo>
                  <a:lnTo>
                    <a:pt x="74" y="10"/>
                  </a:lnTo>
                  <a:lnTo>
                    <a:pt x="72" y="11"/>
                  </a:lnTo>
                  <a:lnTo>
                    <a:pt x="72" y="11"/>
                  </a:lnTo>
                  <a:lnTo>
                    <a:pt x="71" y="13"/>
                  </a:lnTo>
                  <a:lnTo>
                    <a:pt x="68" y="11"/>
                  </a:lnTo>
                  <a:lnTo>
                    <a:pt x="65" y="11"/>
                  </a:lnTo>
                  <a:lnTo>
                    <a:pt x="64" y="13"/>
                  </a:lnTo>
                  <a:lnTo>
                    <a:pt x="64" y="13"/>
                  </a:lnTo>
                  <a:lnTo>
                    <a:pt x="61" y="13"/>
                  </a:lnTo>
                  <a:lnTo>
                    <a:pt x="59" y="11"/>
                  </a:lnTo>
                  <a:lnTo>
                    <a:pt x="59" y="9"/>
                  </a:lnTo>
                  <a:lnTo>
                    <a:pt x="59" y="9"/>
                  </a:lnTo>
                  <a:lnTo>
                    <a:pt x="59" y="6"/>
                  </a:lnTo>
                  <a:lnTo>
                    <a:pt x="59" y="6"/>
                  </a:lnTo>
                  <a:lnTo>
                    <a:pt x="56" y="6"/>
                  </a:lnTo>
                  <a:lnTo>
                    <a:pt x="56" y="6"/>
                  </a:lnTo>
                  <a:lnTo>
                    <a:pt x="49" y="7"/>
                  </a:lnTo>
                  <a:lnTo>
                    <a:pt x="42" y="7"/>
                  </a:lnTo>
                  <a:lnTo>
                    <a:pt x="37" y="6"/>
                  </a:lnTo>
                  <a:lnTo>
                    <a:pt x="34" y="4"/>
                  </a:lnTo>
                  <a:lnTo>
                    <a:pt x="34" y="4"/>
                  </a:lnTo>
                  <a:lnTo>
                    <a:pt x="31" y="3"/>
                  </a:lnTo>
                  <a:lnTo>
                    <a:pt x="28" y="2"/>
                  </a:lnTo>
                  <a:lnTo>
                    <a:pt x="22" y="0"/>
                  </a:lnTo>
                  <a:lnTo>
                    <a:pt x="22" y="0"/>
                  </a:lnTo>
                  <a:lnTo>
                    <a:pt x="22" y="3"/>
                  </a:lnTo>
                  <a:lnTo>
                    <a:pt x="21" y="6"/>
                  </a:lnTo>
                  <a:lnTo>
                    <a:pt x="18" y="7"/>
                  </a:lnTo>
                  <a:lnTo>
                    <a:pt x="18" y="7"/>
                  </a:lnTo>
                  <a:lnTo>
                    <a:pt x="17" y="9"/>
                  </a:lnTo>
                  <a:lnTo>
                    <a:pt x="18" y="11"/>
                  </a:lnTo>
                  <a:lnTo>
                    <a:pt x="20" y="14"/>
                  </a:lnTo>
                  <a:lnTo>
                    <a:pt x="20" y="14"/>
                  </a:lnTo>
                  <a:lnTo>
                    <a:pt x="18" y="17"/>
                  </a:lnTo>
                  <a:lnTo>
                    <a:pt x="15" y="17"/>
                  </a:lnTo>
                  <a:lnTo>
                    <a:pt x="14" y="17"/>
                  </a:lnTo>
                  <a:lnTo>
                    <a:pt x="14" y="17"/>
                  </a:lnTo>
                  <a:lnTo>
                    <a:pt x="11" y="17"/>
                  </a:lnTo>
                  <a:lnTo>
                    <a:pt x="8" y="20"/>
                  </a:lnTo>
                  <a:lnTo>
                    <a:pt x="1" y="26"/>
                  </a:lnTo>
                  <a:lnTo>
                    <a:pt x="1" y="26"/>
                  </a:lnTo>
                  <a:lnTo>
                    <a:pt x="0" y="27"/>
                  </a:lnTo>
                  <a:lnTo>
                    <a:pt x="0" y="27"/>
                  </a:lnTo>
                  <a:lnTo>
                    <a:pt x="2" y="30"/>
                  </a:lnTo>
                  <a:lnTo>
                    <a:pt x="4" y="34"/>
                  </a:lnTo>
                  <a:lnTo>
                    <a:pt x="7" y="37"/>
                  </a:lnTo>
                  <a:lnTo>
                    <a:pt x="11" y="41"/>
                  </a:lnTo>
                  <a:lnTo>
                    <a:pt x="11" y="41"/>
                  </a:lnTo>
                  <a:lnTo>
                    <a:pt x="20" y="48"/>
                  </a:lnTo>
                  <a:lnTo>
                    <a:pt x="25" y="54"/>
                  </a:lnTo>
                  <a:lnTo>
                    <a:pt x="28" y="61"/>
                  </a:lnTo>
                  <a:lnTo>
                    <a:pt x="28" y="61"/>
                  </a:lnTo>
                  <a:lnTo>
                    <a:pt x="35" y="54"/>
                  </a:lnTo>
                  <a:lnTo>
                    <a:pt x="38" y="51"/>
                  </a:lnTo>
                  <a:lnTo>
                    <a:pt x="39" y="48"/>
                  </a:lnTo>
                  <a:lnTo>
                    <a:pt x="39" y="4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99" name="Freeform 215"/>
            <p:cNvSpPr>
              <a:spLocks/>
            </p:cNvSpPr>
            <p:nvPr/>
          </p:nvSpPr>
          <p:spPr bwMode="gray">
            <a:xfrm>
              <a:off x="3840052" y="3456863"/>
              <a:ext cx="94781" cy="90536"/>
            </a:xfrm>
            <a:custGeom>
              <a:avLst/>
              <a:gdLst/>
              <a:ahLst/>
              <a:cxnLst>
                <a:cxn ang="0">
                  <a:pos x="55" y="37"/>
                </a:cxn>
                <a:cxn ang="0">
                  <a:pos x="55" y="37"/>
                </a:cxn>
                <a:cxn ang="0">
                  <a:pos x="50" y="34"/>
                </a:cxn>
                <a:cxn ang="0">
                  <a:pos x="49" y="33"/>
                </a:cxn>
                <a:cxn ang="0">
                  <a:pos x="50" y="31"/>
                </a:cxn>
                <a:cxn ang="0">
                  <a:pos x="50" y="31"/>
                </a:cxn>
                <a:cxn ang="0">
                  <a:pos x="50" y="30"/>
                </a:cxn>
                <a:cxn ang="0">
                  <a:pos x="52" y="27"/>
                </a:cxn>
                <a:cxn ang="0">
                  <a:pos x="52" y="20"/>
                </a:cxn>
                <a:cxn ang="0">
                  <a:pos x="52" y="20"/>
                </a:cxn>
                <a:cxn ang="0">
                  <a:pos x="52" y="15"/>
                </a:cxn>
                <a:cxn ang="0">
                  <a:pos x="52" y="15"/>
                </a:cxn>
                <a:cxn ang="0">
                  <a:pos x="50" y="15"/>
                </a:cxn>
                <a:cxn ang="0">
                  <a:pos x="49" y="14"/>
                </a:cxn>
                <a:cxn ang="0">
                  <a:pos x="49" y="14"/>
                </a:cxn>
                <a:cxn ang="0">
                  <a:pos x="47" y="13"/>
                </a:cxn>
                <a:cxn ang="0">
                  <a:pos x="46" y="14"/>
                </a:cxn>
                <a:cxn ang="0">
                  <a:pos x="42" y="18"/>
                </a:cxn>
                <a:cxn ang="0">
                  <a:pos x="42" y="18"/>
                </a:cxn>
                <a:cxn ang="0">
                  <a:pos x="40" y="20"/>
                </a:cxn>
                <a:cxn ang="0">
                  <a:pos x="37" y="18"/>
                </a:cxn>
                <a:cxn ang="0">
                  <a:pos x="35" y="17"/>
                </a:cxn>
                <a:cxn ang="0">
                  <a:pos x="35" y="13"/>
                </a:cxn>
                <a:cxn ang="0">
                  <a:pos x="35" y="13"/>
                </a:cxn>
                <a:cxn ang="0">
                  <a:pos x="35" y="8"/>
                </a:cxn>
                <a:cxn ang="0">
                  <a:pos x="33" y="4"/>
                </a:cxn>
                <a:cxn ang="0">
                  <a:pos x="32" y="1"/>
                </a:cxn>
                <a:cxn ang="0">
                  <a:pos x="30" y="0"/>
                </a:cxn>
                <a:cxn ang="0">
                  <a:pos x="30" y="0"/>
                </a:cxn>
                <a:cxn ang="0">
                  <a:pos x="19" y="1"/>
                </a:cxn>
                <a:cxn ang="0">
                  <a:pos x="19" y="1"/>
                </a:cxn>
                <a:cxn ang="0">
                  <a:pos x="19" y="6"/>
                </a:cxn>
                <a:cxn ang="0">
                  <a:pos x="18" y="10"/>
                </a:cxn>
                <a:cxn ang="0">
                  <a:pos x="18" y="10"/>
                </a:cxn>
                <a:cxn ang="0">
                  <a:pos x="15" y="13"/>
                </a:cxn>
                <a:cxn ang="0">
                  <a:pos x="12" y="15"/>
                </a:cxn>
                <a:cxn ang="0">
                  <a:pos x="5" y="20"/>
                </a:cxn>
                <a:cxn ang="0">
                  <a:pos x="5" y="20"/>
                </a:cxn>
                <a:cxn ang="0">
                  <a:pos x="0" y="25"/>
                </a:cxn>
                <a:cxn ang="0">
                  <a:pos x="0" y="25"/>
                </a:cxn>
                <a:cxn ang="0">
                  <a:pos x="22" y="40"/>
                </a:cxn>
                <a:cxn ang="0">
                  <a:pos x="22" y="40"/>
                </a:cxn>
                <a:cxn ang="0">
                  <a:pos x="42" y="54"/>
                </a:cxn>
                <a:cxn ang="0">
                  <a:pos x="52" y="60"/>
                </a:cxn>
                <a:cxn ang="0">
                  <a:pos x="59" y="62"/>
                </a:cxn>
                <a:cxn ang="0">
                  <a:pos x="59" y="62"/>
                </a:cxn>
                <a:cxn ang="0">
                  <a:pos x="63" y="64"/>
                </a:cxn>
                <a:cxn ang="0">
                  <a:pos x="63" y="64"/>
                </a:cxn>
                <a:cxn ang="0">
                  <a:pos x="66" y="54"/>
                </a:cxn>
                <a:cxn ang="0">
                  <a:pos x="67" y="48"/>
                </a:cxn>
                <a:cxn ang="0">
                  <a:pos x="67" y="48"/>
                </a:cxn>
                <a:cxn ang="0">
                  <a:pos x="66" y="45"/>
                </a:cxn>
                <a:cxn ang="0">
                  <a:pos x="63" y="41"/>
                </a:cxn>
                <a:cxn ang="0">
                  <a:pos x="55" y="37"/>
                </a:cxn>
                <a:cxn ang="0">
                  <a:pos x="55" y="37"/>
                </a:cxn>
              </a:cxnLst>
              <a:rect l="0" t="0" r="r" b="b"/>
              <a:pathLst>
                <a:path w="67" h="64">
                  <a:moveTo>
                    <a:pt x="55" y="37"/>
                  </a:moveTo>
                  <a:lnTo>
                    <a:pt x="55" y="37"/>
                  </a:lnTo>
                  <a:lnTo>
                    <a:pt x="50" y="34"/>
                  </a:lnTo>
                  <a:lnTo>
                    <a:pt x="49" y="33"/>
                  </a:lnTo>
                  <a:lnTo>
                    <a:pt x="50" y="31"/>
                  </a:lnTo>
                  <a:lnTo>
                    <a:pt x="50" y="31"/>
                  </a:lnTo>
                  <a:lnTo>
                    <a:pt x="50" y="30"/>
                  </a:lnTo>
                  <a:lnTo>
                    <a:pt x="52" y="27"/>
                  </a:lnTo>
                  <a:lnTo>
                    <a:pt x="52" y="20"/>
                  </a:lnTo>
                  <a:lnTo>
                    <a:pt x="52" y="20"/>
                  </a:lnTo>
                  <a:lnTo>
                    <a:pt x="52" y="15"/>
                  </a:lnTo>
                  <a:lnTo>
                    <a:pt x="52" y="15"/>
                  </a:lnTo>
                  <a:lnTo>
                    <a:pt x="50" y="15"/>
                  </a:lnTo>
                  <a:lnTo>
                    <a:pt x="49" y="14"/>
                  </a:lnTo>
                  <a:lnTo>
                    <a:pt x="49" y="14"/>
                  </a:lnTo>
                  <a:lnTo>
                    <a:pt x="47" y="13"/>
                  </a:lnTo>
                  <a:lnTo>
                    <a:pt x="46" y="14"/>
                  </a:lnTo>
                  <a:lnTo>
                    <a:pt x="42" y="18"/>
                  </a:lnTo>
                  <a:lnTo>
                    <a:pt x="42" y="18"/>
                  </a:lnTo>
                  <a:lnTo>
                    <a:pt x="40" y="20"/>
                  </a:lnTo>
                  <a:lnTo>
                    <a:pt x="37" y="18"/>
                  </a:lnTo>
                  <a:lnTo>
                    <a:pt x="35" y="17"/>
                  </a:lnTo>
                  <a:lnTo>
                    <a:pt x="35" y="13"/>
                  </a:lnTo>
                  <a:lnTo>
                    <a:pt x="35" y="13"/>
                  </a:lnTo>
                  <a:lnTo>
                    <a:pt x="35" y="8"/>
                  </a:lnTo>
                  <a:lnTo>
                    <a:pt x="33" y="4"/>
                  </a:lnTo>
                  <a:lnTo>
                    <a:pt x="32" y="1"/>
                  </a:lnTo>
                  <a:lnTo>
                    <a:pt x="30" y="0"/>
                  </a:lnTo>
                  <a:lnTo>
                    <a:pt x="30" y="0"/>
                  </a:lnTo>
                  <a:lnTo>
                    <a:pt x="19" y="1"/>
                  </a:lnTo>
                  <a:lnTo>
                    <a:pt x="19" y="1"/>
                  </a:lnTo>
                  <a:lnTo>
                    <a:pt x="19" y="6"/>
                  </a:lnTo>
                  <a:lnTo>
                    <a:pt x="18" y="10"/>
                  </a:lnTo>
                  <a:lnTo>
                    <a:pt x="18" y="10"/>
                  </a:lnTo>
                  <a:lnTo>
                    <a:pt x="15" y="13"/>
                  </a:lnTo>
                  <a:lnTo>
                    <a:pt x="12" y="15"/>
                  </a:lnTo>
                  <a:lnTo>
                    <a:pt x="5" y="20"/>
                  </a:lnTo>
                  <a:lnTo>
                    <a:pt x="5" y="20"/>
                  </a:lnTo>
                  <a:lnTo>
                    <a:pt x="0" y="25"/>
                  </a:lnTo>
                  <a:lnTo>
                    <a:pt x="0" y="25"/>
                  </a:lnTo>
                  <a:lnTo>
                    <a:pt x="22" y="40"/>
                  </a:lnTo>
                  <a:lnTo>
                    <a:pt x="22" y="40"/>
                  </a:lnTo>
                  <a:lnTo>
                    <a:pt x="42" y="54"/>
                  </a:lnTo>
                  <a:lnTo>
                    <a:pt x="52" y="60"/>
                  </a:lnTo>
                  <a:lnTo>
                    <a:pt x="59" y="62"/>
                  </a:lnTo>
                  <a:lnTo>
                    <a:pt x="59" y="62"/>
                  </a:lnTo>
                  <a:lnTo>
                    <a:pt x="63" y="64"/>
                  </a:lnTo>
                  <a:lnTo>
                    <a:pt x="63" y="64"/>
                  </a:lnTo>
                  <a:lnTo>
                    <a:pt x="66" y="54"/>
                  </a:lnTo>
                  <a:lnTo>
                    <a:pt x="67" y="48"/>
                  </a:lnTo>
                  <a:lnTo>
                    <a:pt x="67" y="48"/>
                  </a:lnTo>
                  <a:lnTo>
                    <a:pt x="66" y="45"/>
                  </a:lnTo>
                  <a:lnTo>
                    <a:pt x="63" y="41"/>
                  </a:lnTo>
                  <a:lnTo>
                    <a:pt x="55" y="37"/>
                  </a:lnTo>
                  <a:lnTo>
                    <a:pt x="55" y="3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00" name="Freeform 216"/>
            <p:cNvSpPr>
              <a:spLocks/>
            </p:cNvSpPr>
            <p:nvPr/>
          </p:nvSpPr>
          <p:spPr bwMode="gray">
            <a:xfrm>
              <a:off x="3800443" y="3420083"/>
              <a:ext cx="66488" cy="72147"/>
            </a:xfrm>
            <a:custGeom>
              <a:avLst/>
              <a:gdLst/>
              <a:ahLst/>
              <a:cxnLst>
                <a:cxn ang="0">
                  <a:pos x="46" y="36"/>
                </a:cxn>
                <a:cxn ang="0">
                  <a:pos x="46" y="36"/>
                </a:cxn>
                <a:cxn ang="0">
                  <a:pos x="47" y="30"/>
                </a:cxn>
                <a:cxn ang="0">
                  <a:pos x="47" y="29"/>
                </a:cxn>
                <a:cxn ang="0">
                  <a:pos x="46" y="26"/>
                </a:cxn>
                <a:cxn ang="0">
                  <a:pos x="46" y="26"/>
                </a:cxn>
                <a:cxn ang="0">
                  <a:pos x="44" y="22"/>
                </a:cxn>
                <a:cxn ang="0">
                  <a:pos x="44" y="16"/>
                </a:cxn>
                <a:cxn ang="0">
                  <a:pos x="44" y="16"/>
                </a:cxn>
                <a:cxn ang="0">
                  <a:pos x="43" y="13"/>
                </a:cxn>
                <a:cxn ang="0">
                  <a:pos x="38" y="7"/>
                </a:cxn>
                <a:cxn ang="0">
                  <a:pos x="34" y="3"/>
                </a:cxn>
                <a:cxn ang="0">
                  <a:pos x="31" y="0"/>
                </a:cxn>
                <a:cxn ang="0">
                  <a:pos x="31" y="0"/>
                </a:cxn>
                <a:cxn ang="0">
                  <a:pos x="26" y="2"/>
                </a:cxn>
                <a:cxn ang="0">
                  <a:pos x="21" y="3"/>
                </a:cxn>
                <a:cxn ang="0">
                  <a:pos x="19" y="3"/>
                </a:cxn>
                <a:cxn ang="0">
                  <a:pos x="19" y="3"/>
                </a:cxn>
                <a:cxn ang="0">
                  <a:pos x="14" y="2"/>
                </a:cxn>
                <a:cxn ang="0">
                  <a:pos x="13" y="3"/>
                </a:cxn>
                <a:cxn ang="0">
                  <a:pos x="11" y="4"/>
                </a:cxn>
                <a:cxn ang="0">
                  <a:pos x="11" y="4"/>
                </a:cxn>
                <a:cxn ang="0">
                  <a:pos x="10" y="7"/>
                </a:cxn>
                <a:cxn ang="0">
                  <a:pos x="7" y="10"/>
                </a:cxn>
                <a:cxn ang="0">
                  <a:pos x="0" y="17"/>
                </a:cxn>
                <a:cxn ang="0">
                  <a:pos x="0" y="17"/>
                </a:cxn>
                <a:cxn ang="0">
                  <a:pos x="3" y="23"/>
                </a:cxn>
                <a:cxn ang="0">
                  <a:pos x="3" y="23"/>
                </a:cxn>
                <a:cxn ang="0">
                  <a:pos x="6" y="30"/>
                </a:cxn>
                <a:cxn ang="0">
                  <a:pos x="9" y="36"/>
                </a:cxn>
                <a:cxn ang="0">
                  <a:pos x="11" y="40"/>
                </a:cxn>
                <a:cxn ang="0">
                  <a:pos x="16" y="43"/>
                </a:cxn>
                <a:cxn ang="0">
                  <a:pos x="16" y="43"/>
                </a:cxn>
                <a:cxn ang="0">
                  <a:pos x="28" y="51"/>
                </a:cxn>
                <a:cxn ang="0">
                  <a:pos x="28" y="51"/>
                </a:cxn>
                <a:cxn ang="0">
                  <a:pos x="33" y="46"/>
                </a:cxn>
                <a:cxn ang="0">
                  <a:pos x="33" y="46"/>
                </a:cxn>
                <a:cxn ang="0">
                  <a:pos x="40" y="41"/>
                </a:cxn>
                <a:cxn ang="0">
                  <a:pos x="43" y="39"/>
                </a:cxn>
                <a:cxn ang="0">
                  <a:pos x="46" y="36"/>
                </a:cxn>
                <a:cxn ang="0">
                  <a:pos x="46" y="36"/>
                </a:cxn>
              </a:cxnLst>
              <a:rect l="0" t="0" r="r" b="b"/>
              <a:pathLst>
                <a:path w="47" h="51">
                  <a:moveTo>
                    <a:pt x="46" y="36"/>
                  </a:moveTo>
                  <a:lnTo>
                    <a:pt x="46" y="36"/>
                  </a:lnTo>
                  <a:lnTo>
                    <a:pt x="47" y="30"/>
                  </a:lnTo>
                  <a:lnTo>
                    <a:pt x="47" y="29"/>
                  </a:lnTo>
                  <a:lnTo>
                    <a:pt x="46" y="26"/>
                  </a:lnTo>
                  <a:lnTo>
                    <a:pt x="46" y="26"/>
                  </a:lnTo>
                  <a:lnTo>
                    <a:pt x="44" y="22"/>
                  </a:lnTo>
                  <a:lnTo>
                    <a:pt x="44" y="16"/>
                  </a:lnTo>
                  <a:lnTo>
                    <a:pt x="44" y="16"/>
                  </a:lnTo>
                  <a:lnTo>
                    <a:pt x="43" y="13"/>
                  </a:lnTo>
                  <a:lnTo>
                    <a:pt x="38" y="7"/>
                  </a:lnTo>
                  <a:lnTo>
                    <a:pt x="34" y="3"/>
                  </a:lnTo>
                  <a:lnTo>
                    <a:pt x="31" y="0"/>
                  </a:lnTo>
                  <a:lnTo>
                    <a:pt x="31" y="0"/>
                  </a:lnTo>
                  <a:lnTo>
                    <a:pt x="26" y="2"/>
                  </a:lnTo>
                  <a:lnTo>
                    <a:pt x="21" y="3"/>
                  </a:lnTo>
                  <a:lnTo>
                    <a:pt x="19" y="3"/>
                  </a:lnTo>
                  <a:lnTo>
                    <a:pt x="19" y="3"/>
                  </a:lnTo>
                  <a:lnTo>
                    <a:pt x="14" y="2"/>
                  </a:lnTo>
                  <a:lnTo>
                    <a:pt x="13" y="3"/>
                  </a:lnTo>
                  <a:lnTo>
                    <a:pt x="11" y="4"/>
                  </a:lnTo>
                  <a:lnTo>
                    <a:pt x="11" y="4"/>
                  </a:lnTo>
                  <a:lnTo>
                    <a:pt x="10" y="7"/>
                  </a:lnTo>
                  <a:lnTo>
                    <a:pt x="7" y="10"/>
                  </a:lnTo>
                  <a:lnTo>
                    <a:pt x="0" y="17"/>
                  </a:lnTo>
                  <a:lnTo>
                    <a:pt x="0" y="17"/>
                  </a:lnTo>
                  <a:lnTo>
                    <a:pt x="3" y="23"/>
                  </a:lnTo>
                  <a:lnTo>
                    <a:pt x="3" y="23"/>
                  </a:lnTo>
                  <a:lnTo>
                    <a:pt x="6" y="30"/>
                  </a:lnTo>
                  <a:lnTo>
                    <a:pt x="9" y="36"/>
                  </a:lnTo>
                  <a:lnTo>
                    <a:pt x="11" y="40"/>
                  </a:lnTo>
                  <a:lnTo>
                    <a:pt x="16" y="43"/>
                  </a:lnTo>
                  <a:lnTo>
                    <a:pt x="16" y="43"/>
                  </a:lnTo>
                  <a:lnTo>
                    <a:pt x="28" y="51"/>
                  </a:lnTo>
                  <a:lnTo>
                    <a:pt x="28" y="51"/>
                  </a:lnTo>
                  <a:lnTo>
                    <a:pt x="33" y="46"/>
                  </a:lnTo>
                  <a:lnTo>
                    <a:pt x="33" y="46"/>
                  </a:lnTo>
                  <a:lnTo>
                    <a:pt x="40" y="41"/>
                  </a:lnTo>
                  <a:lnTo>
                    <a:pt x="43" y="39"/>
                  </a:lnTo>
                  <a:lnTo>
                    <a:pt x="46" y="36"/>
                  </a:lnTo>
                  <a:lnTo>
                    <a:pt x="46" y="3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01" name="Freeform 217"/>
            <p:cNvSpPr>
              <a:spLocks/>
            </p:cNvSpPr>
            <p:nvPr/>
          </p:nvSpPr>
          <p:spPr bwMode="gray">
            <a:xfrm>
              <a:off x="3715565" y="2999938"/>
              <a:ext cx="190975" cy="154195"/>
            </a:xfrm>
            <a:custGeom>
              <a:avLst/>
              <a:gdLst/>
              <a:ahLst/>
              <a:cxnLst>
                <a:cxn ang="0">
                  <a:pos x="63" y="84"/>
                </a:cxn>
                <a:cxn ang="0">
                  <a:pos x="63" y="84"/>
                </a:cxn>
                <a:cxn ang="0">
                  <a:pos x="64" y="82"/>
                </a:cxn>
                <a:cxn ang="0">
                  <a:pos x="66" y="81"/>
                </a:cxn>
                <a:cxn ang="0">
                  <a:pos x="71" y="78"/>
                </a:cxn>
                <a:cxn ang="0">
                  <a:pos x="77" y="75"/>
                </a:cxn>
                <a:cxn ang="0">
                  <a:pos x="80" y="74"/>
                </a:cxn>
                <a:cxn ang="0">
                  <a:pos x="80" y="72"/>
                </a:cxn>
                <a:cxn ang="0">
                  <a:pos x="80" y="72"/>
                </a:cxn>
                <a:cxn ang="0">
                  <a:pos x="80" y="30"/>
                </a:cxn>
                <a:cxn ang="0">
                  <a:pos x="80" y="30"/>
                </a:cxn>
                <a:cxn ang="0">
                  <a:pos x="107" y="30"/>
                </a:cxn>
                <a:cxn ang="0">
                  <a:pos x="134" y="30"/>
                </a:cxn>
                <a:cxn ang="0">
                  <a:pos x="134" y="30"/>
                </a:cxn>
                <a:cxn ang="0">
                  <a:pos x="135" y="21"/>
                </a:cxn>
                <a:cxn ang="0">
                  <a:pos x="134" y="7"/>
                </a:cxn>
                <a:cxn ang="0">
                  <a:pos x="134" y="7"/>
                </a:cxn>
                <a:cxn ang="0">
                  <a:pos x="133" y="3"/>
                </a:cxn>
                <a:cxn ang="0">
                  <a:pos x="130" y="1"/>
                </a:cxn>
                <a:cxn ang="0">
                  <a:pos x="123" y="0"/>
                </a:cxn>
                <a:cxn ang="0">
                  <a:pos x="123" y="0"/>
                </a:cxn>
                <a:cxn ang="0">
                  <a:pos x="63" y="0"/>
                </a:cxn>
                <a:cxn ang="0">
                  <a:pos x="63" y="0"/>
                </a:cxn>
                <a:cxn ang="0">
                  <a:pos x="59" y="7"/>
                </a:cxn>
                <a:cxn ang="0">
                  <a:pos x="54" y="16"/>
                </a:cxn>
                <a:cxn ang="0">
                  <a:pos x="54" y="16"/>
                </a:cxn>
                <a:cxn ang="0">
                  <a:pos x="50" y="21"/>
                </a:cxn>
                <a:cxn ang="0">
                  <a:pos x="43" y="28"/>
                </a:cxn>
                <a:cxn ang="0">
                  <a:pos x="36" y="37"/>
                </a:cxn>
                <a:cxn ang="0">
                  <a:pos x="34" y="40"/>
                </a:cxn>
                <a:cxn ang="0">
                  <a:pos x="33" y="44"/>
                </a:cxn>
                <a:cxn ang="0">
                  <a:pos x="33" y="44"/>
                </a:cxn>
                <a:cxn ang="0">
                  <a:pos x="33" y="48"/>
                </a:cxn>
                <a:cxn ang="0">
                  <a:pos x="30" y="54"/>
                </a:cxn>
                <a:cxn ang="0">
                  <a:pos x="23" y="65"/>
                </a:cxn>
                <a:cxn ang="0">
                  <a:pos x="15" y="78"/>
                </a:cxn>
                <a:cxn ang="0">
                  <a:pos x="5" y="94"/>
                </a:cxn>
                <a:cxn ang="0">
                  <a:pos x="5" y="94"/>
                </a:cxn>
                <a:cxn ang="0">
                  <a:pos x="2" y="102"/>
                </a:cxn>
                <a:cxn ang="0">
                  <a:pos x="0" y="109"/>
                </a:cxn>
                <a:cxn ang="0">
                  <a:pos x="63" y="109"/>
                </a:cxn>
                <a:cxn ang="0">
                  <a:pos x="63" y="109"/>
                </a:cxn>
                <a:cxn ang="0">
                  <a:pos x="63" y="84"/>
                </a:cxn>
                <a:cxn ang="0">
                  <a:pos x="63" y="84"/>
                </a:cxn>
              </a:cxnLst>
              <a:rect l="0" t="0" r="r" b="b"/>
              <a:pathLst>
                <a:path w="135" h="109">
                  <a:moveTo>
                    <a:pt x="63" y="84"/>
                  </a:moveTo>
                  <a:lnTo>
                    <a:pt x="63" y="84"/>
                  </a:lnTo>
                  <a:lnTo>
                    <a:pt x="64" y="82"/>
                  </a:lnTo>
                  <a:lnTo>
                    <a:pt x="66" y="81"/>
                  </a:lnTo>
                  <a:lnTo>
                    <a:pt x="71" y="78"/>
                  </a:lnTo>
                  <a:lnTo>
                    <a:pt x="77" y="75"/>
                  </a:lnTo>
                  <a:lnTo>
                    <a:pt x="80" y="74"/>
                  </a:lnTo>
                  <a:lnTo>
                    <a:pt x="80" y="72"/>
                  </a:lnTo>
                  <a:lnTo>
                    <a:pt x="80" y="72"/>
                  </a:lnTo>
                  <a:lnTo>
                    <a:pt x="80" y="30"/>
                  </a:lnTo>
                  <a:lnTo>
                    <a:pt x="80" y="30"/>
                  </a:lnTo>
                  <a:lnTo>
                    <a:pt x="107" y="30"/>
                  </a:lnTo>
                  <a:lnTo>
                    <a:pt x="134" y="30"/>
                  </a:lnTo>
                  <a:lnTo>
                    <a:pt x="134" y="30"/>
                  </a:lnTo>
                  <a:lnTo>
                    <a:pt x="135" y="21"/>
                  </a:lnTo>
                  <a:lnTo>
                    <a:pt x="134" y="7"/>
                  </a:lnTo>
                  <a:lnTo>
                    <a:pt x="134" y="7"/>
                  </a:lnTo>
                  <a:lnTo>
                    <a:pt x="133" y="3"/>
                  </a:lnTo>
                  <a:lnTo>
                    <a:pt x="130" y="1"/>
                  </a:lnTo>
                  <a:lnTo>
                    <a:pt x="123" y="0"/>
                  </a:lnTo>
                  <a:lnTo>
                    <a:pt x="123" y="0"/>
                  </a:lnTo>
                  <a:lnTo>
                    <a:pt x="63" y="0"/>
                  </a:lnTo>
                  <a:lnTo>
                    <a:pt x="63" y="0"/>
                  </a:lnTo>
                  <a:lnTo>
                    <a:pt x="59" y="7"/>
                  </a:lnTo>
                  <a:lnTo>
                    <a:pt x="54" y="16"/>
                  </a:lnTo>
                  <a:lnTo>
                    <a:pt x="54" y="16"/>
                  </a:lnTo>
                  <a:lnTo>
                    <a:pt x="50" y="21"/>
                  </a:lnTo>
                  <a:lnTo>
                    <a:pt x="43" y="28"/>
                  </a:lnTo>
                  <a:lnTo>
                    <a:pt x="36" y="37"/>
                  </a:lnTo>
                  <a:lnTo>
                    <a:pt x="34" y="40"/>
                  </a:lnTo>
                  <a:lnTo>
                    <a:pt x="33" y="44"/>
                  </a:lnTo>
                  <a:lnTo>
                    <a:pt x="33" y="44"/>
                  </a:lnTo>
                  <a:lnTo>
                    <a:pt x="33" y="48"/>
                  </a:lnTo>
                  <a:lnTo>
                    <a:pt x="30" y="54"/>
                  </a:lnTo>
                  <a:lnTo>
                    <a:pt x="23" y="65"/>
                  </a:lnTo>
                  <a:lnTo>
                    <a:pt x="15" y="78"/>
                  </a:lnTo>
                  <a:lnTo>
                    <a:pt x="5" y="94"/>
                  </a:lnTo>
                  <a:lnTo>
                    <a:pt x="5" y="94"/>
                  </a:lnTo>
                  <a:lnTo>
                    <a:pt x="2" y="102"/>
                  </a:lnTo>
                  <a:lnTo>
                    <a:pt x="0" y="109"/>
                  </a:lnTo>
                  <a:lnTo>
                    <a:pt x="63" y="109"/>
                  </a:lnTo>
                  <a:lnTo>
                    <a:pt x="63" y="109"/>
                  </a:lnTo>
                  <a:lnTo>
                    <a:pt x="63" y="84"/>
                  </a:lnTo>
                  <a:lnTo>
                    <a:pt x="63" y="8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02" name="Freeform 218"/>
            <p:cNvSpPr>
              <a:spLocks/>
            </p:cNvSpPr>
            <p:nvPr/>
          </p:nvSpPr>
          <p:spPr bwMode="gray">
            <a:xfrm>
              <a:off x="3715565" y="3009841"/>
              <a:ext cx="274438" cy="301316"/>
            </a:xfrm>
            <a:custGeom>
              <a:avLst/>
              <a:gdLst/>
              <a:ahLst/>
              <a:cxnLst>
                <a:cxn ang="0">
                  <a:pos x="15" y="184"/>
                </a:cxn>
                <a:cxn ang="0">
                  <a:pos x="29" y="184"/>
                </a:cxn>
                <a:cxn ang="0">
                  <a:pos x="34" y="182"/>
                </a:cxn>
                <a:cxn ang="0">
                  <a:pos x="42" y="182"/>
                </a:cxn>
                <a:cxn ang="0">
                  <a:pos x="49" y="188"/>
                </a:cxn>
                <a:cxn ang="0">
                  <a:pos x="57" y="191"/>
                </a:cxn>
                <a:cxn ang="0">
                  <a:pos x="60" y="198"/>
                </a:cxn>
                <a:cxn ang="0">
                  <a:pos x="67" y="205"/>
                </a:cxn>
                <a:cxn ang="0">
                  <a:pos x="73" y="209"/>
                </a:cxn>
                <a:cxn ang="0">
                  <a:pos x="76" y="213"/>
                </a:cxn>
                <a:cxn ang="0">
                  <a:pos x="83" y="211"/>
                </a:cxn>
                <a:cxn ang="0">
                  <a:pos x="84" y="208"/>
                </a:cxn>
                <a:cxn ang="0">
                  <a:pos x="86" y="202"/>
                </a:cxn>
                <a:cxn ang="0">
                  <a:pos x="93" y="203"/>
                </a:cxn>
                <a:cxn ang="0">
                  <a:pos x="97" y="206"/>
                </a:cxn>
                <a:cxn ang="0">
                  <a:pos x="101" y="202"/>
                </a:cxn>
                <a:cxn ang="0">
                  <a:pos x="104" y="202"/>
                </a:cxn>
                <a:cxn ang="0">
                  <a:pos x="113" y="203"/>
                </a:cxn>
                <a:cxn ang="0">
                  <a:pos x="120" y="202"/>
                </a:cxn>
                <a:cxn ang="0">
                  <a:pos x="123" y="201"/>
                </a:cxn>
                <a:cxn ang="0">
                  <a:pos x="174" y="201"/>
                </a:cxn>
                <a:cxn ang="0">
                  <a:pos x="185" y="199"/>
                </a:cxn>
                <a:cxn ang="0">
                  <a:pos x="188" y="192"/>
                </a:cxn>
                <a:cxn ang="0">
                  <a:pos x="182" y="181"/>
                </a:cxn>
                <a:cxn ang="0">
                  <a:pos x="194" y="40"/>
                </a:cxn>
                <a:cxn ang="0">
                  <a:pos x="138" y="3"/>
                </a:cxn>
                <a:cxn ang="0">
                  <a:pos x="134" y="0"/>
                </a:cxn>
                <a:cxn ang="0">
                  <a:pos x="135" y="14"/>
                </a:cxn>
                <a:cxn ang="0">
                  <a:pos x="134" y="23"/>
                </a:cxn>
                <a:cxn ang="0">
                  <a:pos x="80" y="23"/>
                </a:cxn>
                <a:cxn ang="0">
                  <a:pos x="80" y="65"/>
                </a:cxn>
                <a:cxn ang="0">
                  <a:pos x="80" y="67"/>
                </a:cxn>
                <a:cxn ang="0">
                  <a:pos x="71" y="71"/>
                </a:cxn>
                <a:cxn ang="0">
                  <a:pos x="64" y="75"/>
                </a:cxn>
                <a:cxn ang="0">
                  <a:pos x="63" y="77"/>
                </a:cxn>
                <a:cxn ang="0">
                  <a:pos x="0" y="102"/>
                </a:cxn>
                <a:cxn ang="0">
                  <a:pos x="0" y="110"/>
                </a:cxn>
                <a:cxn ang="0">
                  <a:pos x="9" y="121"/>
                </a:cxn>
                <a:cxn ang="0">
                  <a:pos x="10" y="122"/>
                </a:cxn>
                <a:cxn ang="0">
                  <a:pos x="10" y="132"/>
                </a:cxn>
                <a:cxn ang="0">
                  <a:pos x="10" y="142"/>
                </a:cxn>
                <a:cxn ang="0">
                  <a:pos x="13" y="147"/>
                </a:cxn>
                <a:cxn ang="0">
                  <a:pos x="16" y="155"/>
                </a:cxn>
                <a:cxn ang="0">
                  <a:pos x="12" y="172"/>
                </a:cxn>
                <a:cxn ang="0">
                  <a:pos x="7" y="178"/>
                </a:cxn>
                <a:cxn ang="0">
                  <a:pos x="5" y="192"/>
                </a:cxn>
                <a:cxn ang="0">
                  <a:pos x="6" y="192"/>
                </a:cxn>
                <a:cxn ang="0">
                  <a:pos x="9" y="189"/>
                </a:cxn>
                <a:cxn ang="0">
                  <a:pos x="12" y="185"/>
                </a:cxn>
                <a:cxn ang="0">
                  <a:pos x="15" y="184"/>
                </a:cxn>
              </a:cxnLst>
              <a:rect l="0" t="0" r="r" b="b"/>
              <a:pathLst>
                <a:path w="194" h="213">
                  <a:moveTo>
                    <a:pt x="15" y="184"/>
                  </a:moveTo>
                  <a:lnTo>
                    <a:pt x="15" y="184"/>
                  </a:lnTo>
                  <a:lnTo>
                    <a:pt x="24" y="184"/>
                  </a:lnTo>
                  <a:lnTo>
                    <a:pt x="29" y="184"/>
                  </a:lnTo>
                  <a:lnTo>
                    <a:pt x="29" y="184"/>
                  </a:lnTo>
                  <a:lnTo>
                    <a:pt x="34" y="182"/>
                  </a:lnTo>
                  <a:lnTo>
                    <a:pt x="39" y="182"/>
                  </a:lnTo>
                  <a:lnTo>
                    <a:pt x="42" y="182"/>
                  </a:lnTo>
                  <a:lnTo>
                    <a:pt x="42" y="182"/>
                  </a:lnTo>
                  <a:lnTo>
                    <a:pt x="49" y="188"/>
                  </a:lnTo>
                  <a:lnTo>
                    <a:pt x="52" y="191"/>
                  </a:lnTo>
                  <a:lnTo>
                    <a:pt x="57" y="191"/>
                  </a:lnTo>
                  <a:lnTo>
                    <a:pt x="57" y="191"/>
                  </a:lnTo>
                  <a:lnTo>
                    <a:pt x="60" y="198"/>
                  </a:lnTo>
                  <a:lnTo>
                    <a:pt x="63" y="202"/>
                  </a:lnTo>
                  <a:lnTo>
                    <a:pt x="67" y="205"/>
                  </a:lnTo>
                  <a:lnTo>
                    <a:pt x="67" y="205"/>
                  </a:lnTo>
                  <a:lnTo>
                    <a:pt x="73" y="209"/>
                  </a:lnTo>
                  <a:lnTo>
                    <a:pt x="76" y="213"/>
                  </a:lnTo>
                  <a:lnTo>
                    <a:pt x="76" y="213"/>
                  </a:lnTo>
                  <a:lnTo>
                    <a:pt x="81" y="212"/>
                  </a:lnTo>
                  <a:lnTo>
                    <a:pt x="83" y="211"/>
                  </a:lnTo>
                  <a:lnTo>
                    <a:pt x="84" y="208"/>
                  </a:lnTo>
                  <a:lnTo>
                    <a:pt x="84" y="208"/>
                  </a:lnTo>
                  <a:lnTo>
                    <a:pt x="84" y="205"/>
                  </a:lnTo>
                  <a:lnTo>
                    <a:pt x="86" y="202"/>
                  </a:lnTo>
                  <a:lnTo>
                    <a:pt x="88" y="201"/>
                  </a:lnTo>
                  <a:lnTo>
                    <a:pt x="93" y="203"/>
                  </a:lnTo>
                  <a:lnTo>
                    <a:pt x="93" y="203"/>
                  </a:lnTo>
                  <a:lnTo>
                    <a:pt x="97" y="206"/>
                  </a:lnTo>
                  <a:lnTo>
                    <a:pt x="100" y="206"/>
                  </a:lnTo>
                  <a:lnTo>
                    <a:pt x="101" y="202"/>
                  </a:lnTo>
                  <a:lnTo>
                    <a:pt x="101" y="202"/>
                  </a:lnTo>
                  <a:lnTo>
                    <a:pt x="104" y="202"/>
                  </a:lnTo>
                  <a:lnTo>
                    <a:pt x="106" y="202"/>
                  </a:lnTo>
                  <a:lnTo>
                    <a:pt x="113" y="203"/>
                  </a:lnTo>
                  <a:lnTo>
                    <a:pt x="113" y="203"/>
                  </a:lnTo>
                  <a:lnTo>
                    <a:pt x="120" y="202"/>
                  </a:lnTo>
                  <a:lnTo>
                    <a:pt x="123" y="201"/>
                  </a:lnTo>
                  <a:lnTo>
                    <a:pt x="123" y="201"/>
                  </a:lnTo>
                  <a:lnTo>
                    <a:pt x="153" y="201"/>
                  </a:lnTo>
                  <a:lnTo>
                    <a:pt x="174" y="201"/>
                  </a:lnTo>
                  <a:lnTo>
                    <a:pt x="185" y="199"/>
                  </a:lnTo>
                  <a:lnTo>
                    <a:pt x="185" y="199"/>
                  </a:lnTo>
                  <a:lnTo>
                    <a:pt x="187" y="196"/>
                  </a:lnTo>
                  <a:lnTo>
                    <a:pt x="188" y="192"/>
                  </a:lnTo>
                  <a:lnTo>
                    <a:pt x="188" y="186"/>
                  </a:lnTo>
                  <a:lnTo>
                    <a:pt x="182" y="181"/>
                  </a:lnTo>
                  <a:lnTo>
                    <a:pt x="167" y="40"/>
                  </a:lnTo>
                  <a:lnTo>
                    <a:pt x="194" y="40"/>
                  </a:lnTo>
                  <a:lnTo>
                    <a:pt x="194" y="40"/>
                  </a:lnTo>
                  <a:lnTo>
                    <a:pt x="138" y="3"/>
                  </a:lnTo>
                  <a:lnTo>
                    <a:pt x="138" y="3"/>
                  </a:lnTo>
                  <a:lnTo>
                    <a:pt x="134" y="0"/>
                  </a:lnTo>
                  <a:lnTo>
                    <a:pt x="134" y="0"/>
                  </a:lnTo>
                  <a:lnTo>
                    <a:pt x="135" y="14"/>
                  </a:lnTo>
                  <a:lnTo>
                    <a:pt x="134" y="23"/>
                  </a:lnTo>
                  <a:lnTo>
                    <a:pt x="134" y="23"/>
                  </a:lnTo>
                  <a:lnTo>
                    <a:pt x="107" y="23"/>
                  </a:lnTo>
                  <a:lnTo>
                    <a:pt x="80" y="23"/>
                  </a:lnTo>
                  <a:lnTo>
                    <a:pt x="80" y="23"/>
                  </a:lnTo>
                  <a:lnTo>
                    <a:pt x="80" y="65"/>
                  </a:lnTo>
                  <a:lnTo>
                    <a:pt x="80" y="65"/>
                  </a:lnTo>
                  <a:lnTo>
                    <a:pt x="80" y="67"/>
                  </a:lnTo>
                  <a:lnTo>
                    <a:pt x="77" y="68"/>
                  </a:lnTo>
                  <a:lnTo>
                    <a:pt x="71" y="71"/>
                  </a:lnTo>
                  <a:lnTo>
                    <a:pt x="66" y="74"/>
                  </a:lnTo>
                  <a:lnTo>
                    <a:pt x="64" y="75"/>
                  </a:lnTo>
                  <a:lnTo>
                    <a:pt x="63" y="77"/>
                  </a:lnTo>
                  <a:lnTo>
                    <a:pt x="63" y="77"/>
                  </a:lnTo>
                  <a:lnTo>
                    <a:pt x="63" y="102"/>
                  </a:lnTo>
                  <a:lnTo>
                    <a:pt x="0" y="102"/>
                  </a:lnTo>
                  <a:lnTo>
                    <a:pt x="0" y="102"/>
                  </a:lnTo>
                  <a:lnTo>
                    <a:pt x="0" y="110"/>
                  </a:lnTo>
                  <a:lnTo>
                    <a:pt x="3" y="114"/>
                  </a:lnTo>
                  <a:lnTo>
                    <a:pt x="9" y="121"/>
                  </a:lnTo>
                  <a:lnTo>
                    <a:pt x="9" y="121"/>
                  </a:lnTo>
                  <a:lnTo>
                    <a:pt x="10" y="122"/>
                  </a:lnTo>
                  <a:lnTo>
                    <a:pt x="10" y="125"/>
                  </a:lnTo>
                  <a:lnTo>
                    <a:pt x="10" y="132"/>
                  </a:lnTo>
                  <a:lnTo>
                    <a:pt x="10" y="139"/>
                  </a:lnTo>
                  <a:lnTo>
                    <a:pt x="10" y="142"/>
                  </a:lnTo>
                  <a:lnTo>
                    <a:pt x="13" y="147"/>
                  </a:lnTo>
                  <a:lnTo>
                    <a:pt x="13" y="147"/>
                  </a:lnTo>
                  <a:lnTo>
                    <a:pt x="15" y="151"/>
                  </a:lnTo>
                  <a:lnTo>
                    <a:pt x="16" y="155"/>
                  </a:lnTo>
                  <a:lnTo>
                    <a:pt x="15" y="164"/>
                  </a:lnTo>
                  <a:lnTo>
                    <a:pt x="12" y="172"/>
                  </a:lnTo>
                  <a:lnTo>
                    <a:pt x="7" y="178"/>
                  </a:lnTo>
                  <a:lnTo>
                    <a:pt x="7" y="178"/>
                  </a:lnTo>
                  <a:lnTo>
                    <a:pt x="6" y="184"/>
                  </a:lnTo>
                  <a:lnTo>
                    <a:pt x="5" y="192"/>
                  </a:lnTo>
                  <a:lnTo>
                    <a:pt x="5" y="192"/>
                  </a:lnTo>
                  <a:lnTo>
                    <a:pt x="6" y="192"/>
                  </a:lnTo>
                  <a:lnTo>
                    <a:pt x="6" y="192"/>
                  </a:lnTo>
                  <a:lnTo>
                    <a:pt x="9" y="189"/>
                  </a:lnTo>
                  <a:lnTo>
                    <a:pt x="10" y="186"/>
                  </a:lnTo>
                  <a:lnTo>
                    <a:pt x="12" y="185"/>
                  </a:lnTo>
                  <a:lnTo>
                    <a:pt x="15" y="184"/>
                  </a:lnTo>
                  <a:lnTo>
                    <a:pt x="15" y="18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03" name="Freeform 219"/>
            <p:cNvSpPr>
              <a:spLocks/>
            </p:cNvSpPr>
            <p:nvPr/>
          </p:nvSpPr>
          <p:spPr bwMode="gray">
            <a:xfrm>
              <a:off x="3823077" y="3066426"/>
              <a:ext cx="377706" cy="352243"/>
            </a:xfrm>
            <a:custGeom>
              <a:avLst/>
              <a:gdLst/>
              <a:ahLst/>
              <a:cxnLst>
                <a:cxn ang="0">
                  <a:pos x="250" y="91"/>
                </a:cxn>
                <a:cxn ang="0">
                  <a:pos x="239" y="84"/>
                </a:cxn>
                <a:cxn ang="0">
                  <a:pos x="224" y="75"/>
                </a:cxn>
                <a:cxn ang="0">
                  <a:pos x="118" y="0"/>
                </a:cxn>
                <a:cxn ang="0">
                  <a:pos x="112" y="146"/>
                </a:cxn>
                <a:cxn ang="0">
                  <a:pos x="109" y="159"/>
                </a:cxn>
                <a:cxn ang="0">
                  <a:pos x="47" y="161"/>
                </a:cxn>
                <a:cxn ang="0">
                  <a:pos x="30" y="162"/>
                </a:cxn>
                <a:cxn ang="0">
                  <a:pos x="24" y="166"/>
                </a:cxn>
                <a:cxn ang="0">
                  <a:pos x="12" y="161"/>
                </a:cxn>
                <a:cxn ang="0">
                  <a:pos x="8" y="168"/>
                </a:cxn>
                <a:cxn ang="0">
                  <a:pos x="0" y="173"/>
                </a:cxn>
                <a:cxn ang="0">
                  <a:pos x="4" y="185"/>
                </a:cxn>
                <a:cxn ang="0">
                  <a:pos x="11" y="196"/>
                </a:cxn>
                <a:cxn ang="0">
                  <a:pos x="15" y="215"/>
                </a:cxn>
                <a:cxn ang="0">
                  <a:pos x="20" y="219"/>
                </a:cxn>
                <a:cxn ang="0">
                  <a:pos x="28" y="217"/>
                </a:cxn>
                <a:cxn ang="0">
                  <a:pos x="34" y="216"/>
                </a:cxn>
                <a:cxn ang="0">
                  <a:pos x="45" y="213"/>
                </a:cxn>
                <a:cxn ang="0">
                  <a:pos x="52" y="212"/>
                </a:cxn>
                <a:cxn ang="0">
                  <a:pos x="58" y="225"/>
                </a:cxn>
                <a:cxn ang="0">
                  <a:pos x="62" y="229"/>
                </a:cxn>
                <a:cxn ang="0">
                  <a:pos x="61" y="235"/>
                </a:cxn>
                <a:cxn ang="0">
                  <a:pos x="65" y="239"/>
                </a:cxn>
                <a:cxn ang="0">
                  <a:pos x="68" y="246"/>
                </a:cxn>
                <a:cxn ang="0">
                  <a:pos x="74" y="245"/>
                </a:cxn>
                <a:cxn ang="0">
                  <a:pos x="82" y="247"/>
                </a:cxn>
                <a:cxn ang="0">
                  <a:pos x="91" y="243"/>
                </a:cxn>
                <a:cxn ang="0">
                  <a:pos x="98" y="240"/>
                </a:cxn>
                <a:cxn ang="0">
                  <a:pos x="99" y="246"/>
                </a:cxn>
                <a:cxn ang="0">
                  <a:pos x="106" y="243"/>
                </a:cxn>
                <a:cxn ang="0">
                  <a:pos x="113" y="230"/>
                </a:cxn>
                <a:cxn ang="0">
                  <a:pos x="113" y="220"/>
                </a:cxn>
                <a:cxn ang="0">
                  <a:pos x="126" y="215"/>
                </a:cxn>
                <a:cxn ang="0">
                  <a:pos x="131" y="205"/>
                </a:cxn>
                <a:cxn ang="0">
                  <a:pos x="136" y="193"/>
                </a:cxn>
                <a:cxn ang="0">
                  <a:pos x="146" y="193"/>
                </a:cxn>
                <a:cxn ang="0">
                  <a:pos x="152" y="188"/>
                </a:cxn>
                <a:cxn ang="0">
                  <a:pos x="156" y="182"/>
                </a:cxn>
                <a:cxn ang="0">
                  <a:pos x="166" y="181"/>
                </a:cxn>
                <a:cxn ang="0">
                  <a:pos x="172" y="176"/>
                </a:cxn>
                <a:cxn ang="0">
                  <a:pos x="187" y="168"/>
                </a:cxn>
                <a:cxn ang="0">
                  <a:pos x="196" y="169"/>
                </a:cxn>
                <a:cxn ang="0">
                  <a:pos x="217" y="166"/>
                </a:cxn>
                <a:cxn ang="0">
                  <a:pos x="232" y="165"/>
                </a:cxn>
                <a:cxn ang="0">
                  <a:pos x="254" y="161"/>
                </a:cxn>
                <a:cxn ang="0">
                  <a:pos x="263" y="149"/>
                </a:cxn>
                <a:cxn ang="0">
                  <a:pos x="267" y="125"/>
                </a:cxn>
                <a:cxn ang="0">
                  <a:pos x="253" y="104"/>
                </a:cxn>
              </a:cxnLst>
              <a:rect l="0" t="0" r="r" b="b"/>
              <a:pathLst>
                <a:path w="267" h="249">
                  <a:moveTo>
                    <a:pt x="253" y="104"/>
                  </a:moveTo>
                  <a:lnTo>
                    <a:pt x="253" y="104"/>
                  </a:lnTo>
                  <a:lnTo>
                    <a:pt x="253" y="97"/>
                  </a:lnTo>
                  <a:lnTo>
                    <a:pt x="250" y="91"/>
                  </a:lnTo>
                  <a:lnTo>
                    <a:pt x="249" y="88"/>
                  </a:lnTo>
                  <a:lnTo>
                    <a:pt x="246" y="87"/>
                  </a:lnTo>
                  <a:lnTo>
                    <a:pt x="246" y="87"/>
                  </a:lnTo>
                  <a:lnTo>
                    <a:pt x="239" y="84"/>
                  </a:lnTo>
                  <a:lnTo>
                    <a:pt x="233" y="82"/>
                  </a:lnTo>
                  <a:lnTo>
                    <a:pt x="227" y="81"/>
                  </a:lnTo>
                  <a:lnTo>
                    <a:pt x="227" y="81"/>
                  </a:lnTo>
                  <a:lnTo>
                    <a:pt x="224" y="75"/>
                  </a:lnTo>
                  <a:lnTo>
                    <a:pt x="217" y="67"/>
                  </a:lnTo>
                  <a:lnTo>
                    <a:pt x="217" y="67"/>
                  </a:lnTo>
                  <a:lnTo>
                    <a:pt x="183" y="43"/>
                  </a:lnTo>
                  <a:lnTo>
                    <a:pt x="118" y="0"/>
                  </a:lnTo>
                  <a:lnTo>
                    <a:pt x="91" y="0"/>
                  </a:lnTo>
                  <a:lnTo>
                    <a:pt x="106" y="141"/>
                  </a:lnTo>
                  <a:lnTo>
                    <a:pt x="112" y="146"/>
                  </a:lnTo>
                  <a:lnTo>
                    <a:pt x="112" y="146"/>
                  </a:lnTo>
                  <a:lnTo>
                    <a:pt x="112" y="152"/>
                  </a:lnTo>
                  <a:lnTo>
                    <a:pt x="111" y="156"/>
                  </a:lnTo>
                  <a:lnTo>
                    <a:pt x="109" y="159"/>
                  </a:lnTo>
                  <a:lnTo>
                    <a:pt x="109" y="159"/>
                  </a:lnTo>
                  <a:lnTo>
                    <a:pt x="98" y="161"/>
                  </a:lnTo>
                  <a:lnTo>
                    <a:pt x="77" y="161"/>
                  </a:lnTo>
                  <a:lnTo>
                    <a:pt x="47" y="161"/>
                  </a:lnTo>
                  <a:lnTo>
                    <a:pt x="47" y="161"/>
                  </a:lnTo>
                  <a:lnTo>
                    <a:pt x="44" y="162"/>
                  </a:lnTo>
                  <a:lnTo>
                    <a:pt x="37" y="163"/>
                  </a:lnTo>
                  <a:lnTo>
                    <a:pt x="37" y="163"/>
                  </a:lnTo>
                  <a:lnTo>
                    <a:pt x="30" y="162"/>
                  </a:lnTo>
                  <a:lnTo>
                    <a:pt x="28" y="162"/>
                  </a:lnTo>
                  <a:lnTo>
                    <a:pt x="25" y="162"/>
                  </a:lnTo>
                  <a:lnTo>
                    <a:pt x="25" y="162"/>
                  </a:lnTo>
                  <a:lnTo>
                    <a:pt x="24" y="166"/>
                  </a:lnTo>
                  <a:lnTo>
                    <a:pt x="21" y="166"/>
                  </a:lnTo>
                  <a:lnTo>
                    <a:pt x="17" y="163"/>
                  </a:lnTo>
                  <a:lnTo>
                    <a:pt x="17" y="163"/>
                  </a:lnTo>
                  <a:lnTo>
                    <a:pt x="12" y="161"/>
                  </a:lnTo>
                  <a:lnTo>
                    <a:pt x="10" y="162"/>
                  </a:lnTo>
                  <a:lnTo>
                    <a:pt x="8" y="165"/>
                  </a:lnTo>
                  <a:lnTo>
                    <a:pt x="8" y="168"/>
                  </a:lnTo>
                  <a:lnTo>
                    <a:pt x="8" y="168"/>
                  </a:lnTo>
                  <a:lnTo>
                    <a:pt x="7" y="171"/>
                  </a:lnTo>
                  <a:lnTo>
                    <a:pt x="5" y="172"/>
                  </a:lnTo>
                  <a:lnTo>
                    <a:pt x="0" y="173"/>
                  </a:lnTo>
                  <a:lnTo>
                    <a:pt x="0" y="173"/>
                  </a:lnTo>
                  <a:lnTo>
                    <a:pt x="1" y="176"/>
                  </a:lnTo>
                  <a:lnTo>
                    <a:pt x="4" y="181"/>
                  </a:lnTo>
                  <a:lnTo>
                    <a:pt x="4" y="181"/>
                  </a:lnTo>
                  <a:lnTo>
                    <a:pt x="4" y="185"/>
                  </a:lnTo>
                  <a:lnTo>
                    <a:pt x="4" y="188"/>
                  </a:lnTo>
                  <a:lnTo>
                    <a:pt x="7" y="190"/>
                  </a:lnTo>
                  <a:lnTo>
                    <a:pt x="7" y="190"/>
                  </a:lnTo>
                  <a:lnTo>
                    <a:pt x="11" y="196"/>
                  </a:lnTo>
                  <a:lnTo>
                    <a:pt x="15" y="202"/>
                  </a:lnTo>
                  <a:lnTo>
                    <a:pt x="15" y="202"/>
                  </a:lnTo>
                  <a:lnTo>
                    <a:pt x="15" y="215"/>
                  </a:lnTo>
                  <a:lnTo>
                    <a:pt x="15" y="215"/>
                  </a:lnTo>
                  <a:lnTo>
                    <a:pt x="15" y="217"/>
                  </a:lnTo>
                  <a:lnTo>
                    <a:pt x="17" y="219"/>
                  </a:lnTo>
                  <a:lnTo>
                    <a:pt x="20" y="219"/>
                  </a:lnTo>
                  <a:lnTo>
                    <a:pt x="20" y="219"/>
                  </a:lnTo>
                  <a:lnTo>
                    <a:pt x="21" y="217"/>
                  </a:lnTo>
                  <a:lnTo>
                    <a:pt x="24" y="217"/>
                  </a:lnTo>
                  <a:lnTo>
                    <a:pt x="27" y="219"/>
                  </a:lnTo>
                  <a:lnTo>
                    <a:pt x="28" y="217"/>
                  </a:lnTo>
                  <a:lnTo>
                    <a:pt x="28" y="217"/>
                  </a:lnTo>
                  <a:lnTo>
                    <a:pt x="30" y="216"/>
                  </a:lnTo>
                  <a:lnTo>
                    <a:pt x="31" y="215"/>
                  </a:lnTo>
                  <a:lnTo>
                    <a:pt x="34" y="216"/>
                  </a:lnTo>
                  <a:lnTo>
                    <a:pt x="40" y="217"/>
                  </a:lnTo>
                  <a:lnTo>
                    <a:pt x="40" y="217"/>
                  </a:lnTo>
                  <a:lnTo>
                    <a:pt x="42" y="216"/>
                  </a:lnTo>
                  <a:lnTo>
                    <a:pt x="45" y="213"/>
                  </a:lnTo>
                  <a:lnTo>
                    <a:pt x="48" y="210"/>
                  </a:lnTo>
                  <a:lnTo>
                    <a:pt x="51" y="210"/>
                  </a:lnTo>
                  <a:lnTo>
                    <a:pt x="51" y="210"/>
                  </a:lnTo>
                  <a:lnTo>
                    <a:pt x="52" y="212"/>
                  </a:lnTo>
                  <a:lnTo>
                    <a:pt x="55" y="215"/>
                  </a:lnTo>
                  <a:lnTo>
                    <a:pt x="57" y="222"/>
                  </a:lnTo>
                  <a:lnTo>
                    <a:pt x="57" y="222"/>
                  </a:lnTo>
                  <a:lnTo>
                    <a:pt x="58" y="225"/>
                  </a:lnTo>
                  <a:lnTo>
                    <a:pt x="61" y="226"/>
                  </a:lnTo>
                  <a:lnTo>
                    <a:pt x="62" y="227"/>
                  </a:lnTo>
                  <a:lnTo>
                    <a:pt x="64" y="229"/>
                  </a:lnTo>
                  <a:lnTo>
                    <a:pt x="62" y="229"/>
                  </a:lnTo>
                  <a:lnTo>
                    <a:pt x="62" y="229"/>
                  </a:lnTo>
                  <a:lnTo>
                    <a:pt x="61" y="230"/>
                  </a:lnTo>
                  <a:lnTo>
                    <a:pt x="61" y="232"/>
                  </a:lnTo>
                  <a:lnTo>
                    <a:pt x="61" y="235"/>
                  </a:lnTo>
                  <a:lnTo>
                    <a:pt x="62" y="235"/>
                  </a:lnTo>
                  <a:lnTo>
                    <a:pt x="62" y="235"/>
                  </a:lnTo>
                  <a:lnTo>
                    <a:pt x="64" y="236"/>
                  </a:lnTo>
                  <a:lnTo>
                    <a:pt x="65" y="239"/>
                  </a:lnTo>
                  <a:lnTo>
                    <a:pt x="65" y="242"/>
                  </a:lnTo>
                  <a:lnTo>
                    <a:pt x="67" y="245"/>
                  </a:lnTo>
                  <a:lnTo>
                    <a:pt x="67" y="245"/>
                  </a:lnTo>
                  <a:lnTo>
                    <a:pt x="68" y="246"/>
                  </a:lnTo>
                  <a:lnTo>
                    <a:pt x="71" y="247"/>
                  </a:lnTo>
                  <a:lnTo>
                    <a:pt x="72" y="247"/>
                  </a:lnTo>
                  <a:lnTo>
                    <a:pt x="74" y="245"/>
                  </a:lnTo>
                  <a:lnTo>
                    <a:pt x="74" y="245"/>
                  </a:lnTo>
                  <a:lnTo>
                    <a:pt x="75" y="243"/>
                  </a:lnTo>
                  <a:lnTo>
                    <a:pt x="78" y="243"/>
                  </a:lnTo>
                  <a:lnTo>
                    <a:pt x="82" y="247"/>
                  </a:lnTo>
                  <a:lnTo>
                    <a:pt x="82" y="247"/>
                  </a:lnTo>
                  <a:lnTo>
                    <a:pt x="84" y="249"/>
                  </a:lnTo>
                  <a:lnTo>
                    <a:pt x="86" y="247"/>
                  </a:lnTo>
                  <a:lnTo>
                    <a:pt x="89" y="246"/>
                  </a:lnTo>
                  <a:lnTo>
                    <a:pt x="91" y="243"/>
                  </a:lnTo>
                  <a:lnTo>
                    <a:pt x="91" y="243"/>
                  </a:lnTo>
                  <a:lnTo>
                    <a:pt x="92" y="240"/>
                  </a:lnTo>
                  <a:lnTo>
                    <a:pt x="95" y="239"/>
                  </a:lnTo>
                  <a:lnTo>
                    <a:pt x="98" y="240"/>
                  </a:lnTo>
                  <a:lnTo>
                    <a:pt x="99" y="242"/>
                  </a:lnTo>
                  <a:lnTo>
                    <a:pt x="99" y="242"/>
                  </a:lnTo>
                  <a:lnTo>
                    <a:pt x="99" y="245"/>
                  </a:lnTo>
                  <a:lnTo>
                    <a:pt x="99" y="246"/>
                  </a:lnTo>
                  <a:lnTo>
                    <a:pt x="102" y="246"/>
                  </a:lnTo>
                  <a:lnTo>
                    <a:pt x="105" y="245"/>
                  </a:lnTo>
                  <a:lnTo>
                    <a:pt x="105" y="245"/>
                  </a:lnTo>
                  <a:lnTo>
                    <a:pt x="106" y="243"/>
                  </a:lnTo>
                  <a:lnTo>
                    <a:pt x="109" y="243"/>
                  </a:lnTo>
                  <a:lnTo>
                    <a:pt x="109" y="243"/>
                  </a:lnTo>
                  <a:lnTo>
                    <a:pt x="113" y="230"/>
                  </a:lnTo>
                  <a:lnTo>
                    <a:pt x="113" y="230"/>
                  </a:lnTo>
                  <a:lnTo>
                    <a:pt x="113" y="227"/>
                  </a:lnTo>
                  <a:lnTo>
                    <a:pt x="113" y="225"/>
                  </a:lnTo>
                  <a:lnTo>
                    <a:pt x="112" y="222"/>
                  </a:lnTo>
                  <a:lnTo>
                    <a:pt x="113" y="220"/>
                  </a:lnTo>
                  <a:lnTo>
                    <a:pt x="113" y="220"/>
                  </a:lnTo>
                  <a:lnTo>
                    <a:pt x="119" y="219"/>
                  </a:lnTo>
                  <a:lnTo>
                    <a:pt x="123" y="217"/>
                  </a:lnTo>
                  <a:lnTo>
                    <a:pt x="126" y="215"/>
                  </a:lnTo>
                  <a:lnTo>
                    <a:pt x="126" y="215"/>
                  </a:lnTo>
                  <a:lnTo>
                    <a:pt x="129" y="208"/>
                  </a:lnTo>
                  <a:lnTo>
                    <a:pt x="131" y="205"/>
                  </a:lnTo>
                  <a:lnTo>
                    <a:pt x="131" y="205"/>
                  </a:lnTo>
                  <a:lnTo>
                    <a:pt x="132" y="198"/>
                  </a:lnTo>
                  <a:lnTo>
                    <a:pt x="133" y="193"/>
                  </a:lnTo>
                  <a:lnTo>
                    <a:pt x="135" y="192"/>
                  </a:lnTo>
                  <a:lnTo>
                    <a:pt x="136" y="193"/>
                  </a:lnTo>
                  <a:lnTo>
                    <a:pt x="136" y="193"/>
                  </a:lnTo>
                  <a:lnTo>
                    <a:pt x="142" y="196"/>
                  </a:lnTo>
                  <a:lnTo>
                    <a:pt x="145" y="196"/>
                  </a:lnTo>
                  <a:lnTo>
                    <a:pt x="146" y="193"/>
                  </a:lnTo>
                  <a:lnTo>
                    <a:pt x="146" y="193"/>
                  </a:lnTo>
                  <a:lnTo>
                    <a:pt x="148" y="190"/>
                  </a:lnTo>
                  <a:lnTo>
                    <a:pt x="149" y="189"/>
                  </a:lnTo>
                  <a:lnTo>
                    <a:pt x="152" y="188"/>
                  </a:lnTo>
                  <a:lnTo>
                    <a:pt x="153" y="186"/>
                  </a:lnTo>
                  <a:lnTo>
                    <a:pt x="153" y="186"/>
                  </a:lnTo>
                  <a:lnTo>
                    <a:pt x="155" y="183"/>
                  </a:lnTo>
                  <a:lnTo>
                    <a:pt x="156" y="182"/>
                  </a:lnTo>
                  <a:lnTo>
                    <a:pt x="160" y="182"/>
                  </a:lnTo>
                  <a:lnTo>
                    <a:pt x="160" y="182"/>
                  </a:lnTo>
                  <a:lnTo>
                    <a:pt x="165" y="182"/>
                  </a:lnTo>
                  <a:lnTo>
                    <a:pt x="166" y="181"/>
                  </a:lnTo>
                  <a:lnTo>
                    <a:pt x="168" y="179"/>
                  </a:lnTo>
                  <a:lnTo>
                    <a:pt x="168" y="179"/>
                  </a:lnTo>
                  <a:lnTo>
                    <a:pt x="168" y="178"/>
                  </a:lnTo>
                  <a:lnTo>
                    <a:pt x="172" y="176"/>
                  </a:lnTo>
                  <a:lnTo>
                    <a:pt x="176" y="175"/>
                  </a:lnTo>
                  <a:lnTo>
                    <a:pt x="180" y="173"/>
                  </a:lnTo>
                  <a:lnTo>
                    <a:pt x="180" y="173"/>
                  </a:lnTo>
                  <a:lnTo>
                    <a:pt x="187" y="168"/>
                  </a:lnTo>
                  <a:lnTo>
                    <a:pt x="190" y="166"/>
                  </a:lnTo>
                  <a:lnTo>
                    <a:pt x="193" y="168"/>
                  </a:lnTo>
                  <a:lnTo>
                    <a:pt x="193" y="168"/>
                  </a:lnTo>
                  <a:lnTo>
                    <a:pt x="196" y="169"/>
                  </a:lnTo>
                  <a:lnTo>
                    <a:pt x="203" y="169"/>
                  </a:lnTo>
                  <a:lnTo>
                    <a:pt x="213" y="169"/>
                  </a:lnTo>
                  <a:lnTo>
                    <a:pt x="213" y="169"/>
                  </a:lnTo>
                  <a:lnTo>
                    <a:pt x="217" y="166"/>
                  </a:lnTo>
                  <a:lnTo>
                    <a:pt x="222" y="165"/>
                  </a:lnTo>
                  <a:lnTo>
                    <a:pt x="226" y="165"/>
                  </a:lnTo>
                  <a:lnTo>
                    <a:pt x="226" y="165"/>
                  </a:lnTo>
                  <a:lnTo>
                    <a:pt x="232" y="165"/>
                  </a:lnTo>
                  <a:lnTo>
                    <a:pt x="239" y="163"/>
                  </a:lnTo>
                  <a:lnTo>
                    <a:pt x="251" y="162"/>
                  </a:lnTo>
                  <a:lnTo>
                    <a:pt x="251" y="162"/>
                  </a:lnTo>
                  <a:lnTo>
                    <a:pt x="254" y="161"/>
                  </a:lnTo>
                  <a:lnTo>
                    <a:pt x="257" y="159"/>
                  </a:lnTo>
                  <a:lnTo>
                    <a:pt x="261" y="155"/>
                  </a:lnTo>
                  <a:lnTo>
                    <a:pt x="261" y="155"/>
                  </a:lnTo>
                  <a:lnTo>
                    <a:pt x="263" y="149"/>
                  </a:lnTo>
                  <a:lnTo>
                    <a:pt x="266" y="144"/>
                  </a:lnTo>
                  <a:lnTo>
                    <a:pt x="266" y="144"/>
                  </a:lnTo>
                  <a:lnTo>
                    <a:pt x="267" y="138"/>
                  </a:lnTo>
                  <a:lnTo>
                    <a:pt x="267" y="125"/>
                  </a:lnTo>
                  <a:lnTo>
                    <a:pt x="267" y="101"/>
                  </a:lnTo>
                  <a:lnTo>
                    <a:pt x="267" y="101"/>
                  </a:lnTo>
                  <a:lnTo>
                    <a:pt x="253" y="104"/>
                  </a:lnTo>
                  <a:lnTo>
                    <a:pt x="253" y="10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04" name="Freeform 220"/>
            <p:cNvSpPr>
              <a:spLocks/>
            </p:cNvSpPr>
            <p:nvPr/>
          </p:nvSpPr>
          <p:spPr bwMode="gray">
            <a:xfrm>
              <a:off x="3977272" y="3301254"/>
              <a:ext cx="185317" cy="127317"/>
            </a:xfrm>
            <a:custGeom>
              <a:avLst/>
              <a:gdLst/>
              <a:ahLst/>
              <a:cxnLst>
                <a:cxn ang="0">
                  <a:pos x="127" y="50"/>
                </a:cxn>
                <a:cxn ang="0">
                  <a:pos x="124" y="49"/>
                </a:cxn>
                <a:cxn ang="0">
                  <a:pos x="124" y="40"/>
                </a:cxn>
                <a:cxn ang="0">
                  <a:pos x="118" y="42"/>
                </a:cxn>
                <a:cxn ang="0">
                  <a:pos x="114" y="40"/>
                </a:cxn>
                <a:cxn ang="0">
                  <a:pos x="110" y="36"/>
                </a:cxn>
                <a:cxn ang="0">
                  <a:pos x="107" y="34"/>
                </a:cxn>
                <a:cxn ang="0">
                  <a:pos x="105" y="27"/>
                </a:cxn>
                <a:cxn ang="0">
                  <a:pos x="98" y="22"/>
                </a:cxn>
                <a:cxn ang="0">
                  <a:pos x="94" y="12"/>
                </a:cxn>
                <a:cxn ang="0">
                  <a:pos x="94" y="3"/>
                </a:cxn>
                <a:cxn ang="0">
                  <a:pos x="84" y="2"/>
                </a:cxn>
                <a:cxn ang="0">
                  <a:pos x="78" y="2"/>
                </a:cxn>
                <a:cxn ang="0">
                  <a:pos x="67" y="9"/>
                </a:cxn>
                <a:cxn ang="0">
                  <a:pos x="59" y="13"/>
                </a:cxn>
                <a:cxn ang="0">
                  <a:pos x="56" y="16"/>
                </a:cxn>
                <a:cxn ang="0">
                  <a:pos x="47" y="16"/>
                </a:cxn>
                <a:cxn ang="0">
                  <a:pos x="44" y="20"/>
                </a:cxn>
                <a:cxn ang="0">
                  <a:pos x="39" y="24"/>
                </a:cxn>
                <a:cxn ang="0">
                  <a:pos x="36" y="30"/>
                </a:cxn>
                <a:cxn ang="0">
                  <a:pos x="27" y="27"/>
                </a:cxn>
                <a:cxn ang="0">
                  <a:pos x="23" y="32"/>
                </a:cxn>
                <a:cxn ang="0">
                  <a:pos x="20" y="42"/>
                </a:cxn>
                <a:cxn ang="0">
                  <a:pos x="14" y="51"/>
                </a:cxn>
                <a:cxn ang="0">
                  <a:pos x="4" y="54"/>
                </a:cxn>
                <a:cxn ang="0">
                  <a:pos x="4" y="61"/>
                </a:cxn>
                <a:cxn ang="0">
                  <a:pos x="0" y="77"/>
                </a:cxn>
                <a:cxn ang="0">
                  <a:pos x="9" y="83"/>
                </a:cxn>
                <a:cxn ang="0">
                  <a:pos x="14" y="88"/>
                </a:cxn>
                <a:cxn ang="0">
                  <a:pos x="23" y="88"/>
                </a:cxn>
                <a:cxn ang="0">
                  <a:pos x="33" y="84"/>
                </a:cxn>
                <a:cxn ang="0">
                  <a:pos x="41" y="87"/>
                </a:cxn>
                <a:cxn ang="0">
                  <a:pos x="46" y="87"/>
                </a:cxn>
                <a:cxn ang="0">
                  <a:pos x="44" y="77"/>
                </a:cxn>
                <a:cxn ang="0">
                  <a:pos x="44" y="69"/>
                </a:cxn>
                <a:cxn ang="0">
                  <a:pos x="64" y="67"/>
                </a:cxn>
                <a:cxn ang="0">
                  <a:pos x="84" y="70"/>
                </a:cxn>
                <a:cxn ang="0">
                  <a:pos x="87" y="66"/>
                </a:cxn>
                <a:cxn ang="0">
                  <a:pos x="98" y="67"/>
                </a:cxn>
                <a:cxn ang="0">
                  <a:pos x="110" y="64"/>
                </a:cxn>
                <a:cxn ang="0">
                  <a:pos x="114" y="61"/>
                </a:cxn>
                <a:cxn ang="0">
                  <a:pos x="127" y="59"/>
                </a:cxn>
                <a:cxn ang="0">
                  <a:pos x="131" y="54"/>
                </a:cxn>
                <a:cxn ang="0">
                  <a:pos x="131" y="51"/>
                </a:cxn>
              </a:cxnLst>
              <a:rect l="0" t="0" r="r" b="b"/>
              <a:pathLst>
                <a:path w="131" h="90">
                  <a:moveTo>
                    <a:pt x="131" y="51"/>
                  </a:moveTo>
                  <a:lnTo>
                    <a:pt x="131" y="51"/>
                  </a:lnTo>
                  <a:lnTo>
                    <a:pt x="127" y="50"/>
                  </a:lnTo>
                  <a:lnTo>
                    <a:pt x="125" y="49"/>
                  </a:lnTo>
                  <a:lnTo>
                    <a:pt x="125" y="49"/>
                  </a:lnTo>
                  <a:lnTo>
                    <a:pt x="124" y="49"/>
                  </a:lnTo>
                  <a:lnTo>
                    <a:pt x="124" y="46"/>
                  </a:lnTo>
                  <a:lnTo>
                    <a:pt x="124" y="40"/>
                  </a:lnTo>
                  <a:lnTo>
                    <a:pt x="124" y="40"/>
                  </a:lnTo>
                  <a:lnTo>
                    <a:pt x="123" y="40"/>
                  </a:lnTo>
                  <a:lnTo>
                    <a:pt x="121" y="42"/>
                  </a:lnTo>
                  <a:lnTo>
                    <a:pt x="118" y="42"/>
                  </a:lnTo>
                  <a:lnTo>
                    <a:pt x="115" y="42"/>
                  </a:lnTo>
                  <a:lnTo>
                    <a:pt x="115" y="42"/>
                  </a:lnTo>
                  <a:lnTo>
                    <a:pt x="114" y="40"/>
                  </a:lnTo>
                  <a:lnTo>
                    <a:pt x="113" y="39"/>
                  </a:lnTo>
                  <a:lnTo>
                    <a:pt x="111" y="36"/>
                  </a:lnTo>
                  <a:lnTo>
                    <a:pt x="110" y="36"/>
                  </a:lnTo>
                  <a:lnTo>
                    <a:pt x="110" y="36"/>
                  </a:lnTo>
                  <a:lnTo>
                    <a:pt x="108" y="36"/>
                  </a:lnTo>
                  <a:lnTo>
                    <a:pt x="107" y="34"/>
                  </a:lnTo>
                  <a:lnTo>
                    <a:pt x="107" y="30"/>
                  </a:lnTo>
                  <a:lnTo>
                    <a:pt x="107" y="30"/>
                  </a:lnTo>
                  <a:lnTo>
                    <a:pt x="105" y="27"/>
                  </a:lnTo>
                  <a:lnTo>
                    <a:pt x="104" y="24"/>
                  </a:lnTo>
                  <a:lnTo>
                    <a:pt x="98" y="22"/>
                  </a:lnTo>
                  <a:lnTo>
                    <a:pt x="98" y="22"/>
                  </a:lnTo>
                  <a:lnTo>
                    <a:pt x="97" y="19"/>
                  </a:lnTo>
                  <a:lnTo>
                    <a:pt x="96" y="16"/>
                  </a:lnTo>
                  <a:lnTo>
                    <a:pt x="94" y="12"/>
                  </a:lnTo>
                  <a:lnTo>
                    <a:pt x="94" y="12"/>
                  </a:lnTo>
                  <a:lnTo>
                    <a:pt x="93" y="9"/>
                  </a:lnTo>
                  <a:lnTo>
                    <a:pt x="94" y="3"/>
                  </a:lnTo>
                  <a:lnTo>
                    <a:pt x="94" y="3"/>
                  </a:lnTo>
                  <a:lnTo>
                    <a:pt x="87" y="3"/>
                  </a:lnTo>
                  <a:lnTo>
                    <a:pt x="84" y="2"/>
                  </a:lnTo>
                  <a:lnTo>
                    <a:pt x="84" y="2"/>
                  </a:lnTo>
                  <a:lnTo>
                    <a:pt x="81" y="0"/>
                  </a:lnTo>
                  <a:lnTo>
                    <a:pt x="78" y="2"/>
                  </a:lnTo>
                  <a:lnTo>
                    <a:pt x="71" y="7"/>
                  </a:lnTo>
                  <a:lnTo>
                    <a:pt x="71" y="7"/>
                  </a:lnTo>
                  <a:lnTo>
                    <a:pt x="67" y="9"/>
                  </a:lnTo>
                  <a:lnTo>
                    <a:pt x="63" y="10"/>
                  </a:lnTo>
                  <a:lnTo>
                    <a:pt x="59" y="12"/>
                  </a:lnTo>
                  <a:lnTo>
                    <a:pt x="59" y="13"/>
                  </a:lnTo>
                  <a:lnTo>
                    <a:pt x="59" y="13"/>
                  </a:lnTo>
                  <a:lnTo>
                    <a:pt x="57" y="15"/>
                  </a:lnTo>
                  <a:lnTo>
                    <a:pt x="56" y="16"/>
                  </a:lnTo>
                  <a:lnTo>
                    <a:pt x="51" y="16"/>
                  </a:lnTo>
                  <a:lnTo>
                    <a:pt x="51" y="16"/>
                  </a:lnTo>
                  <a:lnTo>
                    <a:pt x="47" y="16"/>
                  </a:lnTo>
                  <a:lnTo>
                    <a:pt x="46" y="17"/>
                  </a:lnTo>
                  <a:lnTo>
                    <a:pt x="44" y="20"/>
                  </a:lnTo>
                  <a:lnTo>
                    <a:pt x="44" y="20"/>
                  </a:lnTo>
                  <a:lnTo>
                    <a:pt x="43" y="22"/>
                  </a:lnTo>
                  <a:lnTo>
                    <a:pt x="40" y="23"/>
                  </a:lnTo>
                  <a:lnTo>
                    <a:pt x="39" y="24"/>
                  </a:lnTo>
                  <a:lnTo>
                    <a:pt x="37" y="27"/>
                  </a:lnTo>
                  <a:lnTo>
                    <a:pt x="37" y="27"/>
                  </a:lnTo>
                  <a:lnTo>
                    <a:pt x="36" y="30"/>
                  </a:lnTo>
                  <a:lnTo>
                    <a:pt x="33" y="30"/>
                  </a:lnTo>
                  <a:lnTo>
                    <a:pt x="27" y="27"/>
                  </a:lnTo>
                  <a:lnTo>
                    <a:pt x="27" y="27"/>
                  </a:lnTo>
                  <a:lnTo>
                    <a:pt x="26" y="26"/>
                  </a:lnTo>
                  <a:lnTo>
                    <a:pt x="24" y="27"/>
                  </a:lnTo>
                  <a:lnTo>
                    <a:pt x="23" y="32"/>
                  </a:lnTo>
                  <a:lnTo>
                    <a:pt x="22" y="39"/>
                  </a:lnTo>
                  <a:lnTo>
                    <a:pt x="22" y="39"/>
                  </a:lnTo>
                  <a:lnTo>
                    <a:pt x="20" y="42"/>
                  </a:lnTo>
                  <a:lnTo>
                    <a:pt x="17" y="49"/>
                  </a:lnTo>
                  <a:lnTo>
                    <a:pt x="17" y="49"/>
                  </a:lnTo>
                  <a:lnTo>
                    <a:pt x="14" y="51"/>
                  </a:lnTo>
                  <a:lnTo>
                    <a:pt x="10" y="53"/>
                  </a:lnTo>
                  <a:lnTo>
                    <a:pt x="4" y="54"/>
                  </a:lnTo>
                  <a:lnTo>
                    <a:pt x="4" y="54"/>
                  </a:lnTo>
                  <a:lnTo>
                    <a:pt x="3" y="56"/>
                  </a:lnTo>
                  <a:lnTo>
                    <a:pt x="4" y="59"/>
                  </a:lnTo>
                  <a:lnTo>
                    <a:pt x="4" y="61"/>
                  </a:lnTo>
                  <a:lnTo>
                    <a:pt x="4" y="64"/>
                  </a:lnTo>
                  <a:lnTo>
                    <a:pt x="4" y="64"/>
                  </a:lnTo>
                  <a:lnTo>
                    <a:pt x="0" y="77"/>
                  </a:lnTo>
                  <a:lnTo>
                    <a:pt x="0" y="77"/>
                  </a:lnTo>
                  <a:lnTo>
                    <a:pt x="4" y="79"/>
                  </a:lnTo>
                  <a:lnTo>
                    <a:pt x="9" y="83"/>
                  </a:lnTo>
                  <a:lnTo>
                    <a:pt x="9" y="83"/>
                  </a:lnTo>
                  <a:lnTo>
                    <a:pt x="10" y="84"/>
                  </a:lnTo>
                  <a:lnTo>
                    <a:pt x="14" y="88"/>
                  </a:lnTo>
                  <a:lnTo>
                    <a:pt x="19" y="90"/>
                  </a:lnTo>
                  <a:lnTo>
                    <a:pt x="20" y="90"/>
                  </a:lnTo>
                  <a:lnTo>
                    <a:pt x="23" y="88"/>
                  </a:lnTo>
                  <a:lnTo>
                    <a:pt x="23" y="88"/>
                  </a:lnTo>
                  <a:lnTo>
                    <a:pt x="27" y="86"/>
                  </a:lnTo>
                  <a:lnTo>
                    <a:pt x="33" y="84"/>
                  </a:lnTo>
                  <a:lnTo>
                    <a:pt x="37" y="86"/>
                  </a:lnTo>
                  <a:lnTo>
                    <a:pt x="41" y="87"/>
                  </a:lnTo>
                  <a:lnTo>
                    <a:pt x="41" y="87"/>
                  </a:lnTo>
                  <a:lnTo>
                    <a:pt x="43" y="88"/>
                  </a:lnTo>
                  <a:lnTo>
                    <a:pt x="44" y="88"/>
                  </a:lnTo>
                  <a:lnTo>
                    <a:pt x="46" y="87"/>
                  </a:lnTo>
                  <a:lnTo>
                    <a:pt x="47" y="86"/>
                  </a:lnTo>
                  <a:lnTo>
                    <a:pt x="47" y="86"/>
                  </a:lnTo>
                  <a:lnTo>
                    <a:pt x="44" y="77"/>
                  </a:lnTo>
                  <a:lnTo>
                    <a:pt x="43" y="73"/>
                  </a:lnTo>
                  <a:lnTo>
                    <a:pt x="44" y="69"/>
                  </a:lnTo>
                  <a:lnTo>
                    <a:pt x="44" y="69"/>
                  </a:lnTo>
                  <a:lnTo>
                    <a:pt x="46" y="69"/>
                  </a:lnTo>
                  <a:lnTo>
                    <a:pt x="50" y="67"/>
                  </a:lnTo>
                  <a:lnTo>
                    <a:pt x="64" y="67"/>
                  </a:lnTo>
                  <a:lnTo>
                    <a:pt x="77" y="69"/>
                  </a:lnTo>
                  <a:lnTo>
                    <a:pt x="84" y="70"/>
                  </a:lnTo>
                  <a:lnTo>
                    <a:pt x="84" y="70"/>
                  </a:lnTo>
                  <a:lnTo>
                    <a:pt x="84" y="70"/>
                  </a:lnTo>
                  <a:lnTo>
                    <a:pt x="86" y="69"/>
                  </a:lnTo>
                  <a:lnTo>
                    <a:pt x="87" y="66"/>
                  </a:lnTo>
                  <a:lnTo>
                    <a:pt x="90" y="66"/>
                  </a:lnTo>
                  <a:lnTo>
                    <a:pt x="90" y="66"/>
                  </a:lnTo>
                  <a:lnTo>
                    <a:pt x="98" y="67"/>
                  </a:lnTo>
                  <a:lnTo>
                    <a:pt x="105" y="67"/>
                  </a:lnTo>
                  <a:lnTo>
                    <a:pt x="105" y="67"/>
                  </a:lnTo>
                  <a:lnTo>
                    <a:pt x="110" y="64"/>
                  </a:lnTo>
                  <a:lnTo>
                    <a:pt x="111" y="61"/>
                  </a:lnTo>
                  <a:lnTo>
                    <a:pt x="114" y="61"/>
                  </a:lnTo>
                  <a:lnTo>
                    <a:pt x="114" y="61"/>
                  </a:lnTo>
                  <a:lnTo>
                    <a:pt x="121" y="61"/>
                  </a:lnTo>
                  <a:lnTo>
                    <a:pt x="124" y="60"/>
                  </a:lnTo>
                  <a:lnTo>
                    <a:pt x="127" y="59"/>
                  </a:lnTo>
                  <a:lnTo>
                    <a:pt x="127" y="59"/>
                  </a:lnTo>
                  <a:lnTo>
                    <a:pt x="130" y="56"/>
                  </a:lnTo>
                  <a:lnTo>
                    <a:pt x="131" y="54"/>
                  </a:lnTo>
                  <a:lnTo>
                    <a:pt x="131" y="53"/>
                  </a:lnTo>
                  <a:lnTo>
                    <a:pt x="131" y="53"/>
                  </a:lnTo>
                  <a:lnTo>
                    <a:pt x="131" y="51"/>
                  </a:lnTo>
                  <a:lnTo>
                    <a:pt x="131" y="5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05" name="Freeform 221"/>
            <p:cNvSpPr>
              <a:spLocks/>
            </p:cNvSpPr>
            <p:nvPr/>
          </p:nvSpPr>
          <p:spPr bwMode="gray">
            <a:xfrm>
              <a:off x="4108832" y="3101791"/>
              <a:ext cx="349414" cy="274438"/>
            </a:xfrm>
            <a:custGeom>
              <a:avLst/>
              <a:gdLst/>
              <a:ahLst/>
              <a:cxnLst>
                <a:cxn ang="0">
                  <a:pos x="237" y="8"/>
                </a:cxn>
                <a:cxn ang="0">
                  <a:pos x="222" y="12"/>
                </a:cxn>
                <a:cxn ang="0">
                  <a:pos x="207" y="2"/>
                </a:cxn>
                <a:cxn ang="0">
                  <a:pos x="121" y="43"/>
                </a:cxn>
                <a:cxn ang="0">
                  <a:pos x="82" y="70"/>
                </a:cxn>
                <a:cxn ang="0">
                  <a:pos x="65" y="76"/>
                </a:cxn>
                <a:cxn ang="0">
                  <a:pos x="65" y="113"/>
                </a:cxn>
                <a:cxn ang="0">
                  <a:pos x="61" y="124"/>
                </a:cxn>
                <a:cxn ang="0">
                  <a:pos x="55" y="134"/>
                </a:cxn>
                <a:cxn ang="0">
                  <a:pos x="49" y="137"/>
                </a:cxn>
                <a:cxn ang="0">
                  <a:pos x="24" y="140"/>
                </a:cxn>
                <a:cxn ang="0">
                  <a:pos x="15" y="141"/>
                </a:cxn>
                <a:cxn ang="0">
                  <a:pos x="1" y="144"/>
                </a:cxn>
                <a:cxn ang="0">
                  <a:pos x="1" y="153"/>
                </a:cxn>
                <a:cxn ang="0">
                  <a:pos x="4" y="160"/>
                </a:cxn>
                <a:cxn ang="0">
                  <a:pos x="11" y="165"/>
                </a:cxn>
                <a:cxn ang="0">
                  <a:pos x="14" y="171"/>
                </a:cxn>
                <a:cxn ang="0">
                  <a:pos x="17" y="177"/>
                </a:cxn>
                <a:cxn ang="0">
                  <a:pos x="20" y="180"/>
                </a:cxn>
                <a:cxn ang="0">
                  <a:pos x="22" y="183"/>
                </a:cxn>
                <a:cxn ang="0">
                  <a:pos x="30" y="181"/>
                </a:cxn>
                <a:cxn ang="0">
                  <a:pos x="31" y="187"/>
                </a:cxn>
                <a:cxn ang="0">
                  <a:pos x="32" y="190"/>
                </a:cxn>
                <a:cxn ang="0">
                  <a:pos x="38" y="192"/>
                </a:cxn>
                <a:cxn ang="0">
                  <a:pos x="41" y="185"/>
                </a:cxn>
                <a:cxn ang="0">
                  <a:pos x="47" y="187"/>
                </a:cxn>
                <a:cxn ang="0">
                  <a:pos x="49" y="194"/>
                </a:cxn>
                <a:cxn ang="0">
                  <a:pos x="54" y="194"/>
                </a:cxn>
                <a:cxn ang="0">
                  <a:pos x="57" y="191"/>
                </a:cxn>
                <a:cxn ang="0">
                  <a:pos x="64" y="180"/>
                </a:cxn>
                <a:cxn ang="0">
                  <a:pos x="65" y="170"/>
                </a:cxn>
                <a:cxn ang="0">
                  <a:pos x="69" y="165"/>
                </a:cxn>
                <a:cxn ang="0">
                  <a:pos x="82" y="167"/>
                </a:cxn>
                <a:cxn ang="0">
                  <a:pos x="88" y="163"/>
                </a:cxn>
                <a:cxn ang="0">
                  <a:pos x="94" y="164"/>
                </a:cxn>
                <a:cxn ang="0">
                  <a:pos x="104" y="167"/>
                </a:cxn>
                <a:cxn ang="0">
                  <a:pos x="109" y="175"/>
                </a:cxn>
                <a:cxn ang="0">
                  <a:pos x="113" y="175"/>
                </a:cxn>
                <a:cxn ang="0">
                  <a:pos x="126" y="171"/>
                </a:cxn>
                <a:cxn ang="0">
                  <a:pos x="139" y="178"/>
                </a:cxn>
                <a:cxn ang="0">
                  <a:pos x="150" y="180"/>
                </a:cxn>
                <a:cxn ang="0">
                  <a:pos x="159" y="174"/>
                </a:cxn>
                <a:cxn ang="0">
                  <a:pos x="166" y="171"/>
                </a:cxn>
                <a:cxn ang="0">
                  <a:pos x="186" y="171"/>
                </a:cxn>
                <a:cxn ang="0">
                  <a:pos x="196" y="174"/>
                </a:cxn>
                <a:cxn ang="0">
                  <a:pos x="203" y="173"/>
                </a:cxn>
                <a:cxn ang="0">
                  <a:pos x="212" y="164"/>
                </a:cxn>
                <a:cxn ang="0">
                  <a:pos x="213" y="164"/>
                </a:cxn>
                <a:cxn ang="0">
                  <a:pos x="213" y="154"/>
                </a:cxn>
                <a:cxn ang="0">
                  <a:pos x="217" y="146"/>
                </a:cxn>
                <a:cxn ang="0">
                  <a:pos x="222" y="137"/>
                </a:cxn>
                <a:cxn ang="0">
                  <a:pos x="243" y="113"/>
                </a:cxn>
                <a:cxn ang="0">
                  <a:pos x="244" y="73"/>
                </a:cxn>
                <a:cxn ang="0">
                  <a:pos x="247" y="56"/>
                </a:cxn>
                <a:cxn ang="0">
                  <a:pos x="246" y="49"/>
                </a:cxn>
                <a:cxn ang="0">
                  <a:pos x="244" y="43"/>
                </a:cxn>
                <a:cxn ang="0">
                  <a:pos x="239" y="32"/>
                </a:cxn>
              </a:cxnLst>
              <a:rect l="0" t="0" r="r" b="b"/>
              <a:pathLst>
                <a:path w="247" h="194">
                  <a:moveTo>
                    <a:pt x="237" y="29"/>
                  </a:moveTo>
                  <a:lnTo>
                    <a:pt x="237" y="29"/>
                  </a:lnTo>
                  <a:lnTo>
                    <a:pt x="237" y="8"/>
                  </a:lnTo>
                  <a:lnTo>
                    <a:pt x="224" y="15"/>
                  </a:lnTo>
                  <a:lnTo>
                    <a:pt x="224" y="15"/>
                  </a:lnTo>
                  <a:lnTo>
                    <a:pt x="222" y="12"/>
                  </a:lnTo>
                  <a:lnTo>
                    <a:pt x="213" y="5"/>
                  </a:lnTo>
                  <a:lnTo>
                    <a:pt x="213" y="5"/>
                  </a:lnTo>
                  <a:lnTo>
                    <a:pt x="207" y="2"/>
                  </a:lnTo>
                  <a:lnTo>
                    <a:pt x="199" y="0"/>
                  </a:lnTo>
                  <a:lnTo>
                    <a:pt x="190" y="0"/>
                  </a:lnTo>
                  <a:lnTo>
                    <a:pt x="121" y="43"/>
                  </a:lnTo>
                  <a:lnTo>
                    <a:pt x="92" y="67"/>
                  </a:lnTo>
                  <a:lnTo>
                    <a:pt x="92" y="67"/>
                  </a:lnTo>
                  <a:lnTo>
                    <a:pt x="82" y="70"/>
                  </a:lnTo>
                  <a:lnTo>
                    <a:pt x="67" y="74"/>
                  </a:lnTo>
                  <a:lnTo>
                    <a:pt x="67" y="74"/>
                  </a:lnTo>
                  <a:lnTo>
                    <a:pt x="65" y="76"/>
                  </a:lnTo>
                  <a:lnTo>
                    <a:pt x="65" y="76"/>
                  </a:lnTo>
                  <a:lnTo>
                    <a:pt x="65" y="100"/>
                  </a:lnTo>
                  <a:lnTo>
                    <a:pt x="65" y="113"/>
                  </a:lnTo>
                  <a:lnTo>
                    <a:pt x="64" y="119"/>
                  </a:lnTo>
                  <a:lnTo>
                    <a:pt x="64" y="119"/>
                  </a:lnTo>
                  <a:lnTo>
                    <a:pt x="61" y="124"/>
                  </a:lnTo>
                  <a:lnTo>
                    <a:pt x="59" y="130"/>
                  </a:lnTo>
                  <a:lnTo>
                    <a:pt x="59" y="130"/>
                  </a:lnTo>
                  <a:lnTo>
                    <a:pt x="55" y="134"/>
                  </a:lnTo>
                  <a:lnTo>
                    <a:pt x="52" y="136"/>
                  </a:lnTo>
                  <a:lnTo>
                    <a:pt x="49" y="137"/>
                  </a:lnTo>
                  <a:lnTo>
                    <a:pt x="49" y="137"/>
                  </a:lnTo>
                  <a:lnTo>
                    <a:pt x="37" y="138"/>
                  </a:lnTo>
                  <a:lnTo>
                    <a:pt x="30" y="140"/>
                  </a:lnTo>
                  <a:lnTo>
                    <a:pt x="24" y="140"/>
                  </a:lnTo>
                  <a:lnTo>
                    <a:pt x="24" y="140"/>
                  </a:lnTo>
                  <a:lnTo>
                    <a:pt x="20" y="140"/>
                  </a:lnTo>
                  <a:lnTo>
                    <a:pt x="15" y="141"/>
                  </a:lnTo>
                  <a:lnTo>
                    <a:pt x="11" y="144"/>
                  </a:lnTo>
                  <a:lnTo>
                    <a:pt x="11" y="144"/>
                  </a:lnTo>
                  <a:lnTo>
                    <a:pt x="1" y="144"/>
                  </a:lnTo>
                  <a:lnTo>
                    <a:pt x="1" y="144"/>
                  </a:lnTo>
                  <a:lnTo>
                    <a:pt x="0" y="150"/>
                  </a:lnTo>
                  <a:lnTo>
                    <a:pt x="1" y="153"/>
                  </a:lnTo>
                  <a:lnTo>
                    <a:pt x="1" y="153"/>
                  </a:lnTo>
                  <a:lnTo>
                    <a:pt x="3" y="157"/>
                  </a:lnTo>
                  <a:lnTo>
                    <a:pt x="4" y="160"/>
                  </a:lnTo>
                  <a:lnTo>
                    <a:pt x="5" y="163"/>
                  </a:lnTo>
                  <a:lnTo>
                    <a:pt x="5" y="163"/>
                  </a:lnTo>
                  <a:lnTo>
                    <a:pt x="11" y="165"/>
                  </a:lnTo>
                  <a:lnTo>
                    <a:pt x="12" y="168"/>
                  </a:lnTo>
                  <a:lnTo>
                    <a:pt x="14" y="171"/>
                  </a:lnTo>
                  <a:lnTo>
                    <a:pt x="14" y="171"/>
                  </a:lnTo>
                  <a:lnTo>
                    <a:pt x="14" y="175"/>
                  </a:lnTo>
                  <a:lnTo>
                    <a:pt x="15" y="177"/>
                  </a:lnTo>
                  <a:lnTo>
                    <a:pt x="17" y="177"/>
                  </a:lnTo>
                  <a:lnTo>
                    <a:pt x="17" y="177"/>
                  </a:lnTo>
                  <a:lnTo>
                    <a:pt x="18" y="177"/>
                  </a:lnTo>
                  <a:lnTo>
                    <a:pt x="20" y="180"/>
                  </a:lnTo>
                  <a:lnTo>
                    <a:pt x="21" y="181"/>
                  </a:lnTo>
                  <a:lnTo>
                    <a:pt x="22" y="183"/>
                  </a:lnTo>
                  <a:lnTo>
                    <a:pt x="22" y="183"/>
                  </a:lnTo>
                  <a:lnTo>
                    <a:pt x="25" y="183"/>
                  </a:lnTo>
                  <a:lnTo>
                    <a:pt x="28" y="183"/>
                  </a:lnTo>
                  <a:lnTo>
                    <a:pt x="30" y="181"/>
                  </a:lnTo>
                  <a:lnTo>
                    <a:pt x="31" y="181"/>
                  </a:lnTo>
                  <a:lnTo>
                    <a:pt x="31" y="181"/>
                  </a:lnTo>
                  <a:lnTo>
                    <a:pt x="31" y="187"/>
                  </a:lnTo>
                  <a:lnTo>
                    <a:pt x="31" y="190"/>
                  </a:lnTo>
                  <a:lnTo>
                    <a:pt x="32" y="190"/>
                  </a:lnTo>
                  <a:lnTo>
                    <a:pt x="32" y="190"/>
                  </a:lnTo>
                  <a:lnTo>
                    <a:pt x="34" y="191"/>
                  </a:lnTo>
                  <a:lnTo>
                    <a:pt x="38" y="192"/>
                  </a:lnTo>
                  <a:lnTo>
                    <a:pt x="38" y="192"/>
                  </a:lnTo>
                  <a:lnTo>
                    <a:pt x="38" y="190"/>
                  </a:lnTo>
                  <a:lnTo>
                    <a:pt x="40" y="187"/>
                  </a:lnTo>
                  <a:lnTo>
                    <a:pt x="41" y="185"/>
                  </a:lnTo>
                  <a:lnTo>
                    <a:pt x="44" y="185"/>
                  </a:lnTo>
                  <a:lnTo>
                    <a:pt x="44" y="185"/>
                  </a:lnTo>
                  <a:lnTo>
                    <a:pt x="47" y="187"/>
                  </a:lnTo>
                  <a:lnTo>
                    <a:pt x="47" y="190"/>
                  </a:lnTo>
                  <a:lnTo>
                    <a:pt x="47" y="191"/>
                  </a:lnTo>
                  <a:lnTo>
                    <a:pt x="49" y="194"/>
                  </a:lnTo>
                  <a:lnTo>
                    <a:pt x="49" y="194"/>
                  </a:lnTo>
                  <a:lnTo>
                    <a:pt x="52" y="194"/>
                  </a:lnTo>
                  <a:lnTo>
                    <a:pt x="54" y="194"/>
                  </a:lnTo>
                  <a:lnTo>
                    <a:pt x="55" y="192"/>
                  </a:lnTo>
                  <a:lnTo>
                    <a:pt x="57" y="191"/>
                  </a:lnTo>
                  <a:lnTo>
                    <a:pt x="57" y="191"/>
                  </a:lnTo>
                  <a:lnTo>
                    <a:pt x="57" y="187"/>
                  </a:lnTo>
                  <a:lnTo>
                    <a:pt x="59" y="184"/>
                  </a:lnTo>
                  <a:lnTo>
                    <a:pt x="64" y="180"/>
                  </a:lnTo>
                  <a:lnTo>
                    <a:pt x="64" y="180"/>
                  </a:lnTo>
                  <a:lnTo>
                    <a:pt x="64" y="173"/>
                  </a:lnTo>
                  <a:lnTo>
                    <a:pt x="65" y="170"/>
                  </a:lnTo>
                  <a:lnTo>
                    <a:pt x="67" y="167"/>
                  </a:lnTo>
                  <a:lnTo>
                    <a:pt x="67" y="167"/>
                  </a:lnTo>
                  <a:lnTo>
                    <a:pt x="69" y="165"/>
                  </a:lnTo>
                  <a:lnTo>
                    <a:pt x="74" y="165"/>
                  </a:lnTo>
                  <a:lnTo>
                    <a:pt x="82" y="167"/>
                  </a:lnTo>
                  <a:lnTo>
                    <a:pt x="82" y="167"/>
                  </a:lnTo>
                  <a:lnTo>
                    <a:pt x="84" y="165"/>
                  </a:lnTo>
                  <a:lnTo>
                    <a:pt x="86" y="164"/>
                  </a:lnTo>
                  <a:lnTo>
                    <a:pt x="88" y="163"/>
                  </a:lnTo>
                  <a:lnTo>
                    <a:pt x="91" y="163"/>
                  </a:lnTo>
                  <a:lnTo>
                    <a:pt x="91" y="163"/>
                  </a:lnTo>
                  <a:lnTo>
                    <a:pt x="94" y="164"/>
                  </a:lnTo>
                  <a:lnTo>
                    <a:pt x="98" y="165"/>
                  </a:lnTo>
                  <a:lnTo>
                    <a:pt x="101" y="165"/>
                  </a:lnTo>
                  <a:lnTo>
                    <a:pt x="104" y="167"/>
                  </a:lnTo>
                  <a:lnTo>
                    <a:pt x="104" y="167"/>
                  </a:lnTo>
                  <a:lnTo>
                    <a:pt x="108" y="174"/>
                  </a:lnTo>
                  <a:lnTo>
                    <a:pt x="109" y="175"/>
                  </a:lnTo>
                  <a:lnTo>
                    <a:pt x="111" y="175"/>
                  </a:lnTo>
                  <a:lnTo>
                    <a:pt x="113" y="175"/>
                  </a:lnTo>
                  <a:lnTo>
                    <a:pt x="113" y="175"/>
                  </a:lnTo>
                  <a:lnTo>
                    <a:pt x="121" y="173"/>
                  </a:lnTo>
                  <a:lnTo>
                    <a:pt x="126" y="171"/>
                  </a:lnTo>
                  <a:lnTo>
                    <a:pt x="126" y="171"/>
                  </a:lnTo>
                  <a:lnTo>
                    <a:pt x="129" y="173"/>
                  </a:lnTo>
                  <a:lnTo>
                    <a:pt x="132" y="174"/>
                  </a:lnTo>
                  <a:lnTo>
                    <a:pt x="139" y="178"/>
                  </a:lnTo>
                  <a:lnTo>
                    <a:pt x="139" y="178"/>
                  </a:lnTo>
                  <a:lnTo>
                    <a:pt x="146" y="180"/>
                  </a:lnTo>
                  <a:lnTo>
                    <a:pt x="150" y="180"/>
                  </a:lnTo>
                  <a:lnTo>
                    <a:pt x="155" y="178"/>
                  </a:lnTo>
                  <a:lnTo>
                    <a:pt x="155" y="178"/>
                  </a:lnTo>
                  <a:lnTo>
                    <a:pt x="159" y="174"/>
                  </a:lnTo>
                  <a:lnTo>
                    <a:pt x="163" y="171"/>
                  </a:lnTo>
                  <a:lnTo>
                    <a:pt x="166" y="171"/>
                  </a:lnTo>
                  <a:lnTo>
                    <a:pt x="166" y="171"/>
                  </a:lnTo>
                  <a:lnTo>
                    <a:pt x="176" y="170"/>
                  </a:lnTo>
                  <a:lnTo>
                    <a:pt x="183" y="170"/>
                  </a:lnTo>
                  <a:lnTo>
                    <a:pt x="186" y="171"/>
                  </a:lnTo>
                  <a:lnTo>
                    <a:pt x="186" y="171"/>
                  </a:lnTo>
                  <a:lnTo>
                    <a:pt x="192" y="174"/>
                  </a:lnTo>
                  <a:lnTo>
                    <a:pt x="196" y="174"/>
                  </a:lnTo>
                  <a:lnTo>
                    <a:pt x="200" y="174"/>
                  </a:lnTo>
                  <a:lnTo>
                    <a:pt x="200" y="174"/>
                  </a:lnTo>
                  <a:lnTo>
                    <a:pt x="203" y="173"/>
                  </a:lnTo>
                  <a:lnTo>
                    <a:pt x="206" y="168"/>
                  </a:lnTo>
                  <a:lnTo>
                    <a:pt x="209" y="165"/>
                  </a:lnTo>
                  <a:lnTo>
                    <a:pt x="212" y="164"/>
                  </a:lnTo>
                  <a:lnTo>
                    <a:pt x="212" y="164"/>
                  </a:lnTo>
                  <a:lnTo>
                    <a:pt x="213" y="164"/>
                  </a:lnTo>
                  <a:lnTo>
                    <a:pt x="213" y="164"/>
                  </a:lnTo>
                  <a:lnTo>
                    <a:pt x="213" y="158"/>
                  </a:lnTo>
                  <a:lnTo>
                    <a:pt x="213" y="158"/>
                  </a:lnTo>
                  <a:lnTo>
                    <a:pt x="213" y="154"/>
                  </a:lnTo>
                  <a:lnTo>
                    <a:pt x="215" y="151"/>
                  </a:lnTo>
                  <a:lnTo>
                    <a:pt x="216" y="150"/>
                  </a:lnTo>
                  <a:lnTo>
                    <a:pt x="217" y="146"/>
                  </a:lnTo>
                  <a:lnTo>
                    <a:pt x="217" y="146"/>
                  </a:lnTo>
                  <a:lnTo>
                    <a:pt x="219" y="141"/>
                  </a:lnTo>
                  <a:lnTo>
                    <a:pt x="222" y="137"/>
                  </a:lnTo>
                  <a:lnTo>
                    <a:pt x="229" y="126"/>
                  </a:lnTo>
                  <a:lnTo>
                    <a:pt x="243" y="113"/>
                  </a:lnTo>
                  <a:lnTo>
                    <a:pt x="243" y="113"/>
                  </a:lnTo>
                  <a:lnTo>
                    <a:pt x="243" y="107"/>
                  </a:lnTo>
                  <a:lnTo>
                    <a:pt x="244" y="94"/>
                  </a:lnTo>
                  <a:lnTo>
                    <a:pt x="244" y="73"/>
                  </a:lnTo>
                  <a:lnTo>
                    <a:pt x="244" y="73"/>
                  </a:lnTo>
                  <a:lnTo>
                    <a:pt x="244" y="64"/>
                  </a:lnTo>
                  <a:lnTo>
                    <a:pt x="247" y="56"/>
                  </a:lnTo>
                  <a:lnTo>
                    <a:pt x="247" y="56"/>
                  </a:lnTo>
                  <a:lnTo>
                    <a:pt x="247" y="52"/>
                  </a:lnTo>
                  <a:lnTo>
                    <a:pt x="246" y="49"/>
                  </a:lnTo>
                  <a:lnTo>
                    <a:pt x="244" y="47"/>
                  </a:lnTo>
                  <a:lnTo>
                    <a:pt x="244" y="43"/>
                  </a:lnTo>
                  <a:lnTo>
                    <a:pt x="244" y="43"/>
                  </a:lnTo>
                  <a:lnTo>
                    <a:pt x="243" y="39"/>
                  </a:lnTo>
                  <a:lnTo>
                    <a:pt x="242" y="35"/>
                  </a:lnTo>
                  <a:lnTo>
                    <a:pt x="239" y="32"/>
                  </a:lnTo>
                  <a:lnTo>
                    <a:pt x="237" y="29"/>
                  </a:lnTo>
                  <a:lnTo>
                    <a:pt x="237" y="2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06" name="Freeform 222"/>
            <p:cNvSpPr>
              <a:spLocks/>
            </p:cNvSpPr>
            <p:nvPr/>
          </p:nvSpPr>
          <p:spPr bwMode="gray">
            <a:xfrm>
              <a:off x="4410148" y="3101791"/>
              <a:ext cx="227756" cy="376291"/>
            </a:xfrm>
            <a:custGeom>
              <a:avLst/>
              <a:gdLst/>
              <a:ahLst/>
              <a:cxnLst>
                <a:cxn ang="0">
                  <a:pos x="24" y="8"/>
                </a:cxn>
                <a:cxn ang="0">
                  <a:pos x="24" y="29"/>
                </a:cxn>
                <a:cxn ang="0">
                  <a:pos x="30" y="39"/>
                </a:cxn>
                <a:cxn ang="0">
                  <a:pos x="31" y="47"/>
                </a:cxn>
                <a:cxn ang="0">
                  <a:pos x="34" y="56"/>
                </a:cxn>
                <a:cxn ang="0">
                  <a:pos x="31" y="73"/>
                </a:cxn>
                <a:cxn ang="0">
                  <a:pos x="30" y="107"/>
                </a:cxn>
                <a:cxn ang="0">
                  <a:pos x="16" y="126"/>
                </a:cxn>
                <a:cxn ang="0">
                  <a:pos x="4" y="146"/>
                </a:cxn>
                <a:cxn ang="0">
                  <a:pos x="2" y="151"/>
                </a:cxn>
                <a:cxn ang="0">
                  <a:pos x="0" y="158"/>
                </a:cxn>
                <a:cxn ang="0">
                  <a:pos x="4" y="167"/>
                </a:cxn>
                <a:cxn ang="0">
                  <a:pos x="9" y="173"/>
                </a:cxn>
                <a:cxn ang="0">
                  <a:pos x="14" y="175"/>
                </a:cxn>
                <a:cxn ang="0">
                  <a:pos x="21" y="190"/>
                </a:cxn>
                <a:cxn ang="0">
                  <a:pos x="21" y="195"/>
                </a:cxn>
                <a:cxn ang="0">
                  <a:pos x="23" y="204"/>
                </a:cxn>
                <a:cxn ang="0">
                  <a:pos x="27" y="221"/>
                </a:cxn>
                <a:cxn ang="0">
                  <a:pos x="30" y="224"/>
                </a:cxn>
                <a:cxn ang="0">
                  <a:pos x="23" y="225"/>
                </a:cxn>
                <a:cxn ang="0">
                  <a:pos x="9" y="228"/>
                </a:cxn>
                <a:cxn ang="0">
                  <a:pos x="10" y="235"/>
                </a:cxn>
                <a:cxn ang="0">
                  <a:pos x="21" y="245"/>
                </a:cxn>
                <a:cxn ang="0">
                  <a:pos x="26" y="252"/>
                </a:cxn>
                <a:cxn ang="0">
                  <a:pos x="33" y="266"/>
                </a:cxn>
                <a:cxn ang="0">
                  <a:pos x="38" y="265"/>
                </a:cxn>
                <a:cxn ang="0">
                  <a:pos x="43" y="261"/>
                </a:cxn>
                <a:cxn ang="0">
                  <a:pos x="48" y="264"/>
                </a:cxn>
                <a:cxn ang="0">
                  <a:pos x="51" y="262"/>
                </a:cxn>
                <a:cxn ang="0">
                  <a:pos x="70" y="257"/>
                </a:cxn>
                <a:cxn ang="0">
                  <a:pos x="84" y="249"/>
                </a:cxn>
                <a:cxn ang="0">
                  <a:pos x="83" y="245"/>
                </a:cxn>
                <a:cxn ang="0">
                  <a:pos x="84" y="241"/>
                </a:cxn>
                <a:cxn ang="0">
                  <a:pos x="103" y="239"/>
                </a:cxn>
                <a:cxn ang="0">
                  <a:pos x="107" y="237"/>
                </a:cxn>
                <a:cxn ang="0">
                  <a:pos x="122" y="220"/>
                </a:cxn>
                <a:cxn ang="0">
                  <a:pos x="124" y="214"/>
                </a:cxn>
                <a:cxn ang="0">
                  <a:pos x="132" y="208"/>
                </a:cxn>
                <a:cxn ang="0">
                  <a:pos x="139" y="207"/>
                </a:cxn>
                <a:cxn ang="0">
                  <a:pos x="141" y="207"/>
                </a:cxn>
                <a:cxn ang="0">
                  <a:pos x="139" y="197"/>
                </a:cxn>
                <a:cxn ang="0">
                  <a:pos x="135" y="190"/>
                </a:cxn>
                <a:cxn ang="0">
                  <a:pos x="132" y="178"/>
                </a:cxn>
                <a:cxn ang="0">
                  <a:pos x="128" y="175"/>
                </a:cxn>
                <a:cxn ang="0">
                  <a:pos x="131" y="170"/>
                </a:cxn>
                <a:cxn ang="0">
                  <a:pos x="130" y="163"/>
                </a:cxn>
                <a:cxn ang="0">
                  <a:pos x="131" y="157"/>
                </a:cxn>
                <a:cxn ang="0">
                  <a:pos x="135" y="156"/>
                </a:cxn>
                <a:cxn ang="0">
                  <a:pos x="137" y="147"/>
                </a:cxn>
                <a:cxn ang="0">
                  <a:pos x="141" y="144"/>
                </a:cxn>
                <a:cxn ang="0">
                  <a:pos x="145" y="136"/>
                </a:cxn>
                <a:cxn ang="0">
                  <a:pos x="151" y="130"/>
                </a:cxn>
                <a:cxn ang="0">
                  <a:pos x="159" y="124"/>
                </a:cxn>
                <a:cxn ang="0">
                  <a:pos x="161" y="66"/>
                </a:cxn>
              </a:cxnLst>
              <a:rect l="0" t="0" r="r" b="b"/>
              <a:pathLst>
                <a:path w="161" h="266">
                  <a:moveTo>
                    <a:pt x="161" y="66"/>
                  </a:moveTo>
                  <a:lnTo>
                    <a:pt x="38" y="0"/>
                  </a:lnTo>
                  <a:lnTo>
                    <a:pt x="24" y="8"/>
                  </a:lnTo>
                  <a:lnTo>
                    <a:pt x="24" y="8"/>
                  </a:lnTo>
                  <a:lnTo>
                    <a:pt x="24" y="29"/>
                  </a:lnTo>
                  <a:lnTo>
                    <a:pt x="24" y="29"/>
                  </a:lnTo>
                  <a:lnTo>
                    <a:pt x="26" y="32"/>
                  </a:lnTo>
                  <a:lnTo>
                    <a:pt x="29" y="35"/>
                  </a:lnTo>
                  <a:lnTo>
                    <a:pt x="30" y="39"/>
                  </a:lnTo>
                  <a:lnTo>
                    <a:pt x="31" y="43"/>
                  </a:lnTo>
                  <a:lnTo>
                    <a:pt x="31" y="43"/>
                  </a:lnTo>
                  <a:lnTo>
                    <a:pt x="31" y="47"/>
                  </a:lnTo>
                  <a:lnTo>
                    <a:pt x="33" y="49"/>
                  </a:lnTo>
                  <a:lnTo>
                    <a:pt x="34" y="52"/>
                  </a:lnTo>
                  <a:lnTo>
                    <a:pt x="34" y="56"/>
                  </a:lnTo>
                  <a:lnTo>
                    <a:pt x="34" y="56"/>
                  </a:lnTo>
                  <a:lnTo>
                    <a:pt x="31" y="64"/>
                  </a:lnTo>
                  <a:lnTo>
                    <a:pt x="31" y="73"/>
                  </a:lnTo>
                  <a:lnTo>
                    <a:pt x="31" y="73"/>
                  </a:lnTo>
                  <a:lnTo>
                    <a:pt x="31" y="94"/>
                  </a:lnTo>
                  <a:lnTo>
                    <a:pt x="30" y="107"/>
                  </a:lnTo>
                  <a:lnTo>
                    <a:pt x="30" y="113"/>
                  </a:lnTo>
                  <a:lnTo>
                    <a:pt x="30" y="113"/>
                  </a:lnTo>
                  <a:lnTo>
                    <a:pt x="16" y="126"/>
                  </a:lnTo>
                  <a:lnTo>
                    <a:pt x="9" y="137"/>
                  </a:lnTo>
                  <a:lnTo>
                    <a:pt x="6" y="141"/>
                  </a:lnTo>
                  <a:lnTo>
                    <a:pt x="4" y="146"/>
                  </a:lnTo>
                  <a:lnTo>
                    <a:pt x="4" y="146"/>
                  </a:lnTo>
                  <a:lnTo>
                    <a:pt x="3" y="150"/>
                  </a:lnTo>
                  <a:lnTo>
                    <a:pt x="2" y="151"/>
                  </a:lnTo>
                  <a:lnTo>
                    <a:pt x="0" y="154"/>
                  </a:lnTo>
                  <a:lnTo>
                    <a:pt x="0" y="158"/>
                  </a:lnTo>
                  <a:lnTo>
                    <a:pt x="0" y="158"/>
                  </a:lnTo>
                  <a:lnTo>
                    <a:pt x="0" y="164"/>
                  </a:lnTo>
                  <a:lnTo>
                    <a:pt x="0" y="164"/>
                  </a:lnTo>
                  <a:lnTo>
                    <a:pt x="4" y="167"/>
                  </a:lnTo>
                  <a:lnTo>
                    <a:pt x="4" y="167"/>
                  </a:lnTo>
                  <a:lnTo>
                    <a:pt x="6" y="171"/>
                  </a:lnTo>
                  <a:lnTo>
                    <a:pt x="9" y="173"/>
                  </a:lnTo>
                  <a:lnTo>
                    <a:pt x="11" y="174"/>
                  </a:lnTo>
                  <a:lnTo>
                    <a:pt x="11" y="174"/>
                  </a:lnTo>
                  <a:lnTo>
                    <a:pt x="14" y="175"/>
                  </a:lnTo>
                  <a:lnTo>
                    <a:pt x="17" y="180"/>
                  </a:lnTo>
                  <a:lnTo>
                    <a:pt x="20" y="185"/>
                  </a:lnTo>
                  <a:lnTo>
                    <a:pt x="21" y="190"/>
                  </a:lnTo>
                  <a:lnTo>
                    <a:pt x="21" y="190"/>
                  </a:lnTo>
                  <a:lnTo>
                    <a:pt x="21" y="192"/>
                  </a:lnTo>
                  <a:lnTo>
                    <a:pt x="21" y="195"/>
                  </a:lnTo>
                  <a:lnTo>
                    <a:pt x="23" y="198"/>
                  </a:lnTo>
                  <a:lnTo>
                    <a:pt x="23" y="204"/>
                  </a:lnTo>
                  <a:lnTo>
                    <a:pt x="23" y="204"/>
                  </a:lnTo>
                  <a:lnTo>
                    <a:pt x="23" y="210"/>
                  </a:lnTo>
                  <a:lnTo>
                    <a:pt x="24" y="215"/>
                  </a:lnTo>
                  <a:lnTo>
                    <a:pt x="27" y="221"/>
                  </a:lnTo>
                  <a:lnTo>
                    <a:pt x="30" y="224"/>
                  </a:lnTo>
                  <a:lnTo>
                    <a:pt x="30" y="224"/>
                  </a:lnTo>
                  <a:lnTo>
                    <a:pt x="30" y="224"/>
                  </a:lnTo>
                  <a:lnTo>
                    <a:pt x="29" y="225"/>
                  </a:lnTo>
                  <a:lnTo>
                    <a:pt x="23" y="225"/>
                  </a:lnTo>
                  <a:lnTo>
                    <a:pt x="23" y="225"/>
                  </a:lnTo>
                  <a:lnTo>
                    <a:pt x="14" y="225"/>
                  </a:lnTo>
                  <a:lnTo>
                    <a:pt x="10" y="227"/>
                  </a:lnTo>
                  <a:lnTo>
                    <a:pt x="9" y="228"/>
                  </a:lnTo>
                  <a:lnTo>
                    <a:pt x="9" y="228"/>
                  </a:lnTo>
                  <a:lnTo>
                    <a:pt x="9" y="232"/>
                  </a:lnTo>
                  <a:lnTo>
                    <a:pt x="10" y="235"/>
                  </a:lnTo>
                  <a:lnTo>
                    <a:pt x="13" y="239"/>
                  </a:lnTo>
                  <a:lnTo>
                    <a:pt x="13" y="239"/>
                  </a:lnTo>
                  <a:lnTo>
                    <a:pt x="21" y="245"/>
                  </a:lnTo>
                  <a:lnTo>
                    <a:pt x="24" y="248"/>
                  </a:lnTo>
                  <a:lnTo>
                    <a:pt x="26" y="252"/>
                  </a:lnTo>
                  <a:lnTo>
                    <a:pt x="26" y="252"/>
                  </a:lnTo>
                  <a:lnTo>
                    <a:pt x="29" y="261"/>
                  </a:lnTo>
                  <a:lnTo>
                    <a:pt x="33" y="266"/>
                  </a:lnTo>
                  <a:lnTo>
                    <a:pt x="33" y="266"/>
                  </a:lnTo>
                  <a:lnTo>
                    <a:pt x="34" y="266"/>
                  </a:lnTo>
                  <a:lnTo>
                    <a:pt x="36" y="266"/>
                  </a:lnTo>
                  <a:lnTo>
                    <a:pt x="38" y="265"/>
                  </a:lnTo>
                  <a:lnTo>
                    <a:pt x="41" y="262"/>
                  </a:lnTo>
                  <a:lnTo>
                    <a:pt x="41" y="262"/>
                  </a:lnTo>
                  <a:lnTo>
                    <a:pt x="43" y="261"/>
                  </a:lnTo>
                  <a:lnTo>
                    <a:pt x="44" y="261"/>
                  </a:lnTo>
                  <a:lnTo>
                    <a:pt x="47" y="262"/>
                  </a:lnTo>
                  <a:lnTo>
                    <a:pt x="48" y="264"/>
                  </a:lnTo>
                  <a:lnTo>
                    <a:pt x="50" y="264"/>
                  </a:lnTo>
                  <a:lnTo>
                    <a:pt x="51" y="262"/>
                  </a:lnTo>
                  <a:lnTo>
                    <a:pt x="51" y="262"/>
                  </a:lnTo>
                  <a:lnTo>
                    <a:pt x="56" y="259"/>
                  </a:lnTo>
                  <a:lnTo>
                    <a:pt x="60" y="258"/>
                  </a:lnTo>
                  <a:lnTo>
                    <a:pt x="70" y="257"/>
                  </a:lnTo>
                  <a:lnTo>
                    <a:pt x="70" y="257"/>
                  </a:lnTo>
                  <a:lnTo>
                    <a:pt x="77" y="254"/>
                  </a:lnTo>
                  <a:lnTo>
                    <a:pt x="84" y="249"/>
                  </a:lnTo>
                  <a:lnTo>
                    <a:pt x="84" y="249"/>
                  </a:lnTo>
                  <a:lnTo>
                    <a:pt x="84" y="248"/>
                  </a:lnTo>
                  <a:lnTo>
                    <a:pt x="83" y="245"/>
                  </a:lnTo>
                  <a:lnTo>
                    <a:pt x="83" y="242"/>
                  </a:lnTo>
                  <a:lnTo>
                    <a:pt x="84" y="241"/>
                  </a:lnTo>
                  <a:lnTo>
                    <a:pt x="84" y="241"/>
                  </a:lnTo>
                  <a:lnTo>
                    <a:pt x="88" y="239"/>
                  </a:lnTo>
                  <a:lnTo>
                    <a:pt x="95" y="239"/>
                  </a:lnTo>
                  <a:lnTo>
                    <a:pt x="103" y="239"/>
                  </a:lnTo>
                  <a:lnTo>
                    <a:pt x="105" y="238"/>
                  </a:lnTo>
                  <a:lnTo>
                    <a:pt x="107" y="237"/>
                  </a:lnTo>
                  <a:lnTo>
                    <a:pt x="107" y="237"/>
                  </a:lnTo>
                  <a:lnTo>
                    <a:pt x="115" y="227"/>
                  </a:lnTo>
                  <a:lnTo>
                    <a:pt x="122" y="220"/>
                  </a:lnTo>
                  <a:lnTo>
                    <a:pt x="122" y="220"/>
                  </a:lnTo>
                  <a:lnTo>
                    <a:pt x="124" y="218"/>
                  </a:lnTo>
                  <a:lnTo>
                    <a:pt x="124" y="217"/>
                  </a:lnTo>
                  <a:lnTo>
                    <a:pt x="124" y="214"/>
                  </a:lnTo>
                  <a:lnTo>
                    <a:pt x="127" y="212"/>
                  </a:lnTo>
                  <a:lnTo>
                    <a:pt x="127" y="212"/>
                  </a:lnTo>
                  <a:lnTo>
                    <a:pt x="132" y="208"/>
                  </a:lnTo>
                  <a:lnTo>
                    <a:pt x="137" y="207"/>
                  </a:lnTo>
                  <a:lnTo>
                    <a:pt x="139" y="207"/>
                  </a:lnTo>
                  <a:lnTo>
                    <a:pt x="139" y="207"/>
                  </a:lnTo>
                  <a:lnTo>
                    <a:pt x="142" y="208"/>
                  </a:lnTo>
                  <a:lnTo>
                    <a:pt x="142" y="208"/>
                  </a:lnTo>
                  <a:lnTo>
                    <a:pt x="141" y="207"/>
                  </a:lnTo>
                  <a:lnTo>
                    <a:pt x="144" y="200"/>
                  </a:lnTo>
                  <a:lnTo>
                    <a:pt x="144" y="200"/>
                  </a:lnTo>
                  <a:lnTo>
                    <a:pt x="139" y="197"/>
                  </a:lnTo>
                  <a:lnTo>
                    <a:pt x="137" y="194"/>
                  </a:lnTo>
                  <a:lnTo>
                    <a:pt x="135" y="190"/>
                  </a:lnTo>
                  <a:lnTo>
                    <a:pt x="135" y="190"/>
                  </a:lnTo>
                  <a:lnTo>
                    <a:pt x="137" y="183"/>
                  </a:lnTo>
                  <a:lnTo>
                    <a:pt x="135" y="180"/>
                  </a:lnTo>
                  <a:lnTo>
                    <a:pt x="132" y="178"/>
                  </a:lnTo>
                  <a:lnTo>
                    <a:pt x="132" y="178"/>
                  </a:lnTo>
                  <a:lnTo>
                    <a:pt x="130" y="178"/>
                  </a:lnTo>
                  <a:lnTo>
                    <a:pt x="128" y="175"/>
                  </a:lnTo>
                  <a:lnTo>
                    <a:pt x="128" y="173"/>
                  </a:lnTo>
                  <a:lnTo>
                    <a:pt x="131" y="170"/>
                  </a:lnTo>
                  <a:lnTo>
                    <a:pt x="131" y="170"/>
                  </a:lnTo>
                  <a:lnTo>
                    <a:pt x="131" y="168"/>
                  </a:lnTo>
                  <a:lnTo>
                    <a:pt x="131" y="165"/>
                  </a:lnTo>
                  <a:lnTo>
                    <a:pt x="130" y="163"/>
                  </a:lnTo>
                  <a:lnTo>
                    <a:pt x="130" y="158"/>
                  </a:lnTo>
                  <a:lnTo>
                    <a:pt x="130" y="158"/>
                  </a:lnTo>
                  <a:lnTo>
                    <a:pt x="131" y="157"/>
                  </a:lnTo>
                  <a:lnTo>
                    <a:pt x="131" y="157"/>
                  </a:lnTo>
                  <a:lnTo>
                    <a:pt x="134" y="157"/>
                  </a:lnTo>
                  <a:lnTo>
                    <a:pt x="135" y="156"/>
                  </a:lnTo>
                  <a:lnTo>
                    <a:pt x="135" y="153"/>
                  </a:lnTo>
                  <a:lnTo>
                    <a:pt x="137" y="148"/>
                  </a:lnTo>
                  <a:lnTo>
                    <a:pt x="137" y="147"/>
                  </a:lnTo>
                  <a:lnTo>
                    <a:pt x="138" y="146"/>
                  </a:lnTo>
                  <a:lnTo>
                    <a:pt x="138" y="146"/>
                  </a:lnTo>
                  <a:lnTo>
                    <a:pt x="141" y="144"/>
                  </a:lnTo>
                  <a:lnTo>
                    <a:pt x="144" y="143"/>
                  </a:lnTo>
                  <a:lnTo>
                    <a:pt x="145" y="136"/>
                  </a:lnTo>
                  <a:lnTo>
                    <a:pt x="145" y="136"/>
                  </a:lnTo>
                  <a:lnTo>
                    <a:pt x="145" y="134"/>
                  </a:lnTo>
                  <a:lnTo>
                    <a:pt x="147" y="133"/>
                  </a:lnTo>
                  <a:lnTo>
                    <a:pt x="151" y="130"/>
                  </a:lnTo>
                  <a:lnTo>
                    <a:pt x="158" y="127"/>
                  </a:lnTo>
                  <a:lnTo>
                    <a:pt x="158" y="127"/>
                  </a:lnTo>
                  <a:lnTo>
                    <a:pt x="159" y="124"/>
                  </a:lnTo>
                  <a:lnTo>
                    <a:pt x="161" y="119"/>
                  </a:lnTo>
                  <a:lnTo>
                    <a:pt x="161" y="110"/>
                  </a:lnTo>
                  <a:lnTo>
                    <a:pt x="161" y="6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07" name="Freeform 223"/>
            <p:cNvSpPr>
              <a:spLocks/>
            </p:cNvSpPr>
            <p:nvPr/>
          </p:nvSpPr>
          <p:spPr bwMode="gray">
            <a:xfrm>
              <a:off x="4656294" y="2893841"/>
              <a:ext cx="240487" cy="246145"/>
            </a:xfrm>
            <a:custGeom>
              <a:avLst/>
              <a:gdLst/>
              <a:ahLst/>
              <a:cxnLst>
                <a:cxn ang="0">
                  <a:pos x="149" y="9"/>
                </a:cxn>
                <a:cxn ang="0">
                  <a:pos x="148" y="12"/>
                </a:cxn>
                <a:cxn ang="0">
                  <a:pos x="145" y="12"/>
                </a:cxn>
                <a:cxn ang="0">
                  <a:pos x="135" y="11"/>
                </a:cxn>
                <a:cxn ang="0">
                  <a:pos x="131" y="11"/>
                </a:cxn>
                <a:cxn ang="0">
                  <a:pos x="119" y="11"/>
                </a:cxn>
                <a:cxn ang="0">
                  <a:pos x="109" y="7"/>
                </a:cxn>
                <a:cxn ang="0">
                  <a:pos x="102" y="5"/>
                </a:cxn>
                <a:cxn ang="0">
                  <a:pos x="82" y="9"/>
                </a:cxn>
                <a:cxn ang="0">
                  <a:pos x="76" y="12"/>
                </a:cxn>
                <a:cxn ang="0">
                  <a:pos x="74" y="15"/>
                </a:cxn>
                <a:cxn ang="0">
                  <a:pos x="64" y="15"/>
                </a:cxn>
                <a:cxn ang="0">
                  <a:pos x="58" y="14"/>
                </a:cxn>
                <a:cxn ang="0">
                  <a:pos x="38" y="7"/>
                </a:cxn>
                <a:cxn ang="0">
                  <a:pos x="30" y="5"/>
                </a:cxn>
                <a:cxn ang="0">
                  <a:pos x="8" y="2"/>
                </a:cxn>
                <a:cxn ang="0">
                  <a:pos x="5" y="0"/>
                </a:cxn>
                <a:cxn ang="0">
                  <a:pos x="2" y="4"/>
                </a:cxn>
                <a:cxn ang="0">
                  <a:pos x="2" y="15"/>
                </a:cxn>
                <a:cxn ang="0">
                  <a:pos x="1" y="24"/>
                </a:cxn>
                <a:cxn ang="0">
                  <a:pos x="0" y="28"/>
                </a:cxn>
                <a:cxn ang="0">
                  <a:pos x="1" y="39"/>
                </a:cxn>
                <a:cxn ang="0">
                  <a:pos x="1" y="48"/>
                </a:cxn>
                <a:cxn ang="0">
                  <a:pos x="99" y="172"/>
                </a:cxn>
                <a:cxn ang="0">
                  <a:pos x="105" y="167"/>
                </a:cxn>
                <a:cxn ang="0">
                  <a:pos x="108" y="167"/>
                </a:cxn>
                <a:cxn ang="0">
                  <a:pos x="112" y="170"/>
                </a:cxn>
                <a:cxn ang="0">
                  <a:pos x="133" y="170"/>
                </a:cxn>
                <a:cxn ang="0">
                  <a:pos x="139" y="174"/>
                </a:cxn>
                <a:cxn ang="0">
                  <a:pos x="142" y="174"/>
                </a:cxn>
                <a:cxn ang="0">
                  <a:pos x="145" y="172"/>
                </a:cxn>
                <a:cxn ang="0">
                  <a:pos x="152" y="167"/>
                </a:cxn>
                <a:cxn ang="0">
                  <a:pos x="153" y="167"/>
                </a:cxn>
                <a:cxn ang="0">
                  <a:pos x="158" y="162"/>
                </a:cxn>
                <a:cxn ang="0">
                  <a:pos x="160" y="156"/>
                </a:cxn>
                <a:cxn ang="0">
                  <a:pos x="162" y="156"/>
                </a:cxn>
                <a:cxn ang="0">
                  <a:pos x="170" y="150"/>
                </a:cxn>
                <a:cxn ang="0">
                  <a:pos x="170" y="149"/>
                </a:cxn>
                <a:cxn ang="0">
                  <a:pos x="170" y="143"/>
                </a:cxn>
                <a:cxn ang="0">
                  <a:pos x="170" y="139"/>
                </a:cxn>
                <a:cxn ang="0">
                  <a:pos x="166" y="132"/>
                </a:cxn>
                <a:cxn ang="0">
                  <a:pos x="163" y="125"/>
                </a:cxn>
                <a:cxn ang="0">
                  <a:pos x="153" y="108"/>
                </a:cxn>
                <a:cxn ang="0">
                  <a:pos x="146" y="92"/>
                </a:cxn>
                <a:cxn ang="0">
                  <a:pos x="145" y="88"/>
                </a:cxn>
                <a:cxn ang="0">
                  <a:pos x="139" y="81"/>
                </a:cxn>
                <a:cxn ang="0">
                  <a:pos x="139" y="76"/>
                </a:cxn>
                <a:cxn ang="0">
                  <a:pos x="136" y="69"/>
                </a:cxn>
                <a:cxn ang="0">
                  <a:pos x="128" y="58"/>
                </a:cxn>
                <a:cxn ang="0">
                  <a:pos x="121" y="41"/>
                </a:cxn>
                <a:cxn ang="0">
                  <a:pos x="121" y="29"/>
                </a:cxn>
                <a:cxn ang="0">
                  <a:pos x="122" y="31"/>
                </a:cxn>
                <a:cxn ang="0">
                  <a:pos x="131" y="49"/>
                </a:cxn>
                <a:cxn ang="0">
                  <a:pos x="138" y="62"/>
                </a:cxn>
                <a:cxn ang="0">
                  <a:pos x="145" y="71"/>
                </a:cxn>
                <a:cxn ang="0">
                  <a:pos x="148" y="71"/>
                </a:cxn>
                <a:cxn ang="0">
                  <a:pos x="150" y="66"/>
                </a:cxn>
                <a:cxn ang="0">
                  <a:pos x="155" y="51"/>
                </a:cxn>
                <a:cxn ang="0">
                  <a:pos x="158" y="48"/>
                </a:cxn>
                <a:cxn ang="0">
                  <a:pos x="158" y="45"/>
                </a:cxn>
              </a:cxnLst>
              <a:rect l="0" t="0" r="r" b="b"/>
              <a:pathLst>
                <a:path w="170" h="174">
                  <a:moveTo>
                    <a:pt x="160" y="38"/>
                  </a:moveTo>
                  <a:lnTo>
                    <a:pt x="149" y="9"/>
                  </a:lnTo>
                  <a:lnTo>
                    <a:pt x="149" y="9"/>
                  </a:lnTo>
                  <a:lnTo>
                    <a:pt x="148" y="12"/>
                  </a:lnTo>
                  <a:lnTo>
                    <a:pt x="148" y="12"/>
                  </a:lnTo>
                  <a:lnTo>
                    <a:pt x="145" y="12"/>
                  </a:lnTo>
                  <a:lnTo>
                    <a:pt x="140" y="12"/>
                  </a:lnTo>
                  <a:lnTo>
                    <a:pt x="135" y="11"/>
                  </a:lnTo>
                  <a:lnTo>
                    <a:pt x="131" y="11"/>
                  </a:lnTo>
                  <a:lnTo>
                    <a:pt x="131" y="11"/>
                  </a:lnTo>
                  <a:lnTo>
                    <a:pt x="125" y="12"/>
                  </a:lnTo>
                  <a:lnTo>
                    <a:pt x="119" y="11"/>
                  </a:lnTo>
                  <a:lnTo>
                    <a:pt x="109" y="7"/>
                  </a:lnTo>
                  <a:lnTo>
                    <a:pt x="109" y="7"/>
                  </a:lnTo>
                  <a:lnTo>
                    <a:pt x="106" y="7"/>
                  </a:lnTo>
                  <a:lnTo>
                    <a:pt x="102" y="5"/>
                  </a:lnTo>
                  <a:lnTo>
                    <a:pt x="92" y="7"/>
                  </a:lnTo>
                  <a:lnTo>
                    <a:pt x="82" y="9"/>
                  </a:lnTo>
                  <a:lnTo>
                    <a:pt x="78" y="11"/>
                  </a:lnTo>
                  <a:lnTo>
                    <a:pt x="76" y="12"/>
                  </a:lnTo>
                  <a:lnTo>
                    <a:pt x="76" y="12"/>
                  </a:lnTo>
                  <a:lnTo>
                    <a:pt x="74" y="15"/>
                  </a:lnTo>
                  <a:lnTo>
                    <a:pt x="69" y="17"/>
                  </a:lnTo>
                  <a:lnTo>
                    <a:pt x="64" y="15"/>
                  </a:lnTo>
                  <a:lnTo>
                    <a:pt x="58" y="14"/>
                  </a:lnTo>
                  <a:lnTo>
                    <a:pt x="58" y="14"/>
                  </a:lnTo>
                  <a:lnTo>
                    <a:pt x="45" y="9"/>
                  </a:lnTo>
                  <a:lnTo>
                    <a:pt x="38" y="7"/>
                  </a:lnTo>
                  <a:lnTo>
                    <a:pt x="30" y="5"/>
                  </a:lnTo>
                  <a:lnTo>
                    <a:pt x="30" y="5"/>
                  </a:lnTo>
                  <a:lnTo>
                    <a:pt x="12" y="4"/>
                  </a:lnTo>
                  <a:lnTo>
                    <a:pt x="8" y="2"/>
                  </a:lnTo>
                  <a:lnTo>
                    <a:pt x="5" y="0"/>
                  </a:lnTo>
                  <a:lnTo>
                    <a:pt x="5" y="0"/>
                  </a:lnTo>
                  <a:lnTo>
                    <a:pt x="2" y="4"/>
                  </a:lnTo>
                  <a:lnTo>
                    <a:pt x="2" y="4"/>
                  </a:lnTo>
                  <a:lnTo>
                    <a:pt x="2" y="11"/>
                  </a:lnTo>
                  <a:lnTo>
                    <a:pt x="2" y="15"/>
                  </a:lnTo>
                  <a:lnTo>
                    <a:pt x="2" y="19"/>
                  </a:lnTo>
                  <a:lnTo>
                    <a:pt x="1" y="24"/>
                  </a:lnTo>
                  <a:lnTo>
                    <a:pt x="1" y="24"/>
                  </a:lnTo>
                  <a:lnTo>
                    <a:pt x="0" y="28"/>
                  </a:lnTo>
                  <a:lnTo>
                    <a:pt x="0" y="34"/>
                  </a:lnTo>
                  <a:lnTo>
                    <a:pt x="1" y="39"/>
                  </a:lnTo>
                  <a:lnTo>
                    <a:pt x="1" y="48"/>
                  </a:lnTo>
                  <a:lnTo>
                    <a:pt x="1" y="48"/>
                  </a:lnTo>
                  <a:lnTo>
                    <a:pt x="1" y="172"/>
                  </a:lnTo>
                  <a:lnTo>
                    <a:pt x="99" y="172"/>
                  </a:lnTo>
                  <a:lnTo>
                    <a:pt x="99" y="172"/>
                  </a:lnTo>
                  <a:lnTo>
                    <a:pt x="105" y="167"/>
                  </a:lnTo>
                  <a:lnTo>
                    <a:pt x="105" y="167"/>
                  </a:lnTo>
                  <a:lnTo>
                    <a:pt x="108" y="167"/>
                  </a:lnTo>
                  <a:lnTo>
                    <a:pt x="109" y="167"/>
                  </a:lnTo>
                  <a:lnTo>
                    <a:pt x="112" y="170"/>
                  </a:lnTo>
                  <a:lnTo>
                    <a:pt x="133" y="170"/>
                  </a:lnTo>
                  <a:lnTo>
                    <a:pt x="133" y="170"/>
                  </a:lnTo>
                  <a:lnTo>
                    <a:pt x="136" y="173"/>
                  </a:lnTo>
                  <a:lnTo>
                    <a:pt x="139" y="174"/>
                  </a:lnTo>
                  <a:lnTo>
                    <a:pt x="142" y="174"/>
                  </a:lnTo>
                  <a:lnTo>
                    <a:pt x="142" y="174"/>
                  </a:lnTo>
                  <a:lnTo>
                    <a:pt x="145" y="173"/>
                  </a:lnTo>
                  <a:lnTo>
                    <a:pt x="145" y="172"/>
                  </a:lnTo>
                  <a:lnTo>
                    <a:pt x="148" y="169"/>
                  </a:lnTo>
                  <a:lnTo>
                    <a:pt x="152" y="167"/>
                  </a:lnTo>
                  <a:lnTo>
                    <a:pt x="152" y="167"/>
                  </a:lnTo>
                  <a:lnTo>
                    <a:pt x="153" y="167"/>
                  </a:lnTo>
                  <a:lnTo>
                    <a:pt x="155" y="166"/>
                  </a:lnTo>
                  <a:lnTo>
                    <a:pt x="158" y="162"/>
                  </a:lnTo>
                  <a:lnTo>
                    <a:pt x="159" y="157"/>
                  </a:lnTo>
                  <a:lnTo>
                    <a:pt x="160" y="156"/>
                  </a:lnTo>
                  <a:lnTo>
                    <a:pt x="162" y="156"/>
                  </a:lnTo>
                  <a:lnTo>
                    <a:pt x="162" y="156"/>
                  </a:lnTo>
                  <a:lnTo>
                    <a:pt x="166" y="156"/>
                  </a:lnTo>
                  <a:lnTo>
                    <a:pt x="170" y="150"/>
                  </a:lnTo>
                  <a:lnTo>
                    <a:pt x="170" y="150"/>
                  </a:lnTo>
                  <a:lnTo>
                    <a:pt x="170" y="149"/>
                  </a:lnTo>
                  <a:lnTo>
                    <a:pt x="170" y="149"/>
                  </a:lnTo>
                  <a:lnTo>
                    <a:pt x="170" y="143"/>
                  </a:lnTo>
                  <a:lnTo>
                    <a:pt x="170" y="143"/>
                  </a:lnTo>
                  <a:lnTo>
                    <a:pt x="170" y="139"/>
                  </a:lnTo>
                  <a:lnTo>
                    <a:pt x="169" y="135"/>
                  </a:lnTo>
                  <a:lnTo>
                    <a:pt x="166" y="132"/>
                  </a:lnTo>
                  <a:lnTo>
                    <a:pt x="163" y="125"/>
                  </a:lnTo>
                  <a:lnTo>
                    <a:pt x="163" y="125"/>
                  </a:lnTo>
                  <a:lnTo>
                    <a:pt x="159" y="116"/>
                  </a:lnTo>
                  <a:lnTo>
                    <a:pt x="153" y="108"/>
                  </a:lnTo>
                  <a:lnTo>
                    <a:pt x="149" y="99"/>
                  </a:lnTo>
                  <a:lnTo>
                    <a:pt x="146" y="92"/>
                  </a:lnTo>
                  <a:lnTo>
                    <a:pt x="146" y="92"/>
                  </a:lnTo>
                  <a:lnTo>
                    <a:pt x="145" y="88"/>
                  </a:lnTo>
                  <a:lnTo>
                    <a:pt x="142" y="85"/>
                  </a:lnTo>
                  <a:lnTo>
                    <a:pt x="139" y="81"/>
                  </a:lnTo>
                  <a:lnTo>
                    <a:pt x="139" y="76"/>
                  </a:lnTo>
                  <a:lnTo>
                    <a:pt x="139" y="76"/>
                  </a:lnTo>
                  <a:lnTo>
                    <a:pt x="138" y="72"/>
                  </a:lnTo>
                  <a:lnTo>
                    <a:pt x="136" y="69"/>
                  </a:lnTo>
                  <a:lnTo>
                    <a:pt x="128" y="58"/>
                  </a:lnTo>
                  <a:lnTo>
                    <a:pt x="128" y="58"/>
                  </a:lnTo>
                  <a:lnTo>
                    <a:pt x="123" y="49"/>
                  </a:lnTo>
                  <a:lnTo>
                    <a:pt x="121" y="41"/>
                  </a:lnTo>
                  <a:lnTo>
                    <a:pt x="119" y="32"/>
                  </a:lnTo>
                  <a:lnTo>
                    <a:pt x="121" y="29"/>
                  </a:lnTo>
                  <a:lnTo>
                    <a:pt x="121" y="29"/>
                  </a:lnTo>
                  <a:lnTo>
                    <a:pt x="122" y="31"/>
                  </a:lnTo>
                  <a:lnTo>
                    <a:pt x="126" y="36"/>
                  </a:lnTo>
                  <a:lnTo>
                    <a:pt x="131" y="49"/>
                  </a:lnTo>
                  <a:lnTo>
                    <a:pt x="131" y="49"/>
                  </a:lnTo>
                  <a:lnTo>
                    <a:pt x="138" y="62"/>
                  </a:lnTo>
                  <a:lnTo>
                    <a:pt x="142" y="68"/>
                  </a:lnTo>
                  <a:lnTo>
                    <a:pt x="145" y="71"/>
                  </a:lnTo>
                  <a:lnTo>
                    <a:pt x="148" y="71"/>
                  </a:lnTo>
                  <a:lnTo>
                    <a:pt x="148" y="71"/>
                  </a:lnTo>
                  <a:lnTo>
                    <a:pt x="149" y="69"/>
                  </a:lnTo>
                  <a:lnTo>
                    <a:pt x="150" y="66"/>
                  </a:lnTo>
                  <a:lnTo>
                    <a:pt x="153" y="59"/>
                  </a:lnTo>
                  <a:lnTo>
                    <a:pt x="155" y="51"/>
                  </a:lnTo>
                  <a:lnTo>
                    <a:pt x="158" y="48"/>
                  </a:lnTo>
                  <a:lnTo>
                    <a:pt x="158" y="48"/>
                  </a:lnTo>
                  <a:lnTo>
                    <a:pt x="158" y="49"/>
                  </a:lnTo>
                  <a:lnTo>
                    <a:pt x="158" y="45"/>
                  </a:lnTo>
                  <a:lnTo>
                    <a:pt x="160" y="3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08" name="Freeform 224"/>
            <p:cNvSpPr>
              <a:spLocks/>
            </p:cNvSpPr>
            <p:nvPr/>
          </p:nvSpPr>
          <p:spPr bwMode="gray">
            <a:xfrm>
              <a:off x="4305466" y="3595497"/>
              <a:ext cx="124487" cy="142878"/>
            </a:xfrm>
            <a:custGeom>
              <a:avLst/>
              <a:gdLst/>
              <a:ahLst/>
              <a:cxnLst>
                <a:cxn ang="0">
                  <a:pos x="44" y="97"/>
                </a:cxn>
                <a:cxn ang="0">
                  <a:pos x="48" y="92"/>
                </a:cxn>
                <a:cxn ang="0">
                  <a:pos x="46" y="84"/>
                </a:cxn>
                <a:cxn ang="0">
                  <a:pos x="46" y="80"/>
                </a:cxn>
                <a:cxn ang="0">
                  <a:pos x="51" y="77"/>
                </a:cxn>
                <a:cxn ang="0">
                  <a:pos x="56" y="77"/>
                </a:cxn>
                <a:cxn ang="0">
                  <a:pos x="58" y="75"/>
                </a:cxn>
                <a:cxn ang="0">
                  <a:pos x="60" y="70"/>
                </a:cxn>
                <a:cxn ang="0">
                  <a:pos x="63" y="68"/>
                </a:cxn>
                <a:cxn ang="0">
                  <a:pos x="67" y="73"/>
                </a:cxn>
                <a:cxn ang="0">
                  <a:pos x="70" y="77"/>
                </a:cxn>
                <a:cxn ang="0">
                  <a:pos x="71" y="78"/>
                </a:cxn>
                <a:cxn ang="0">
                  <a:pos x="77" y="78"/>
                </a:cxn>
                <a:cxn ang="0">
                  <a:pos x="84" y="80"/>
                </a:cxn>
                <a:cxn ang="0">
                  <a:pos x="85" y="78"/>
                </a:cxn>
                <a:cxn ang="0">
                  <a:pos x="88" y="73"/>
                </a:cxn>
                <a:cxn ang="0">
                  <a:pos x="88" y="61"/>
                </a:cxn>
                <a:cxn ang="0">
                  <a:pos x="87" y="47"/>
                </a:cxn>
                <a:cxn ang="0">
                  <a:pos x="84" y="44"/>
                </a:cxn>
                <a:cxn ang="0">
                  <a:pos x="78" y="37"/>
                </a:cxn>
                <a:cxn ang="0">
                  <a:pos x="81" y="31"/>
                </a:cxn>
                <a:cxn ang="0">
                  <a:pos x="85" y="28"/>
                </a:cxn>
                <a:cxn ang="0">
                  <a:pos x="85" y="21"/>
                </a:cxn>
                <a:cxn ang="0">
                  <a:pos x="84" y="18"/>
                </a:cxn>
                <a:cxn ang="0">
                  <a:pos x="78" y="17"/>
                </a:cxn>
                <a:cxn ang="0">
                  <a:pos x="70" y="18"/>
                </a:cxn>
                <a:cxn ang="0">
                  <a:pos x="67" y="18"/>
                </a:cxn>
                <a:cxn ang="0">
                  <a:pos x="70" y="1"/>
                </a:cxn>
                <a:cxn ang="0">
                  <a:pos x="46" y="0"/>
                </a:cxn>
                <a:cxn ang="0">
                  <a:pos x="43" y="1"/>
                </a:cxn>
                <a:cxn ang="0">
                  <a:pos x="41" y="21"/>
                </a:cxn>
                <a:cxn ang="0">
                  <a:pos x="20" y="23"/>
                </a:cxn>
                <a:cxn ang="0">
                  <a:pos x="13" y="24"/>
                </a:cxn>
                <a:cxn ang="0">
                  <a:pos x="10" y="27"/>
                </a:cxn>
                <a:cxn ang="0">
                  <a:pos x="10" y="28"/>
                </a:cxn>
                <a:cxn ang="0">
                  <a:pos x="14" y="33"/>
                </a:cxn>
                <a:cxn ang="0">
                  <a:pos x="16" y="36"/>
                </a:cxn>
                <a:cxn ang="0">
                  <a:pos x="16" y="37"/>
                </a:cxn>
                <a:cxn ang="0">
                  <a:pos x="9" y="40"/>
                </a:cxn>
                <a:cxn ang="0">
                  <a:pos x="7" y="43"/>
                </a:cxn>
                <a:cxn ang="0">
                  <a:pos x="7" y="46"/>
                </a:cxn>
                <a:cxn ang="0">
                  <a:pos x="2" y="53"/>
                </a:cxn>
                <a:cxn ang="0">
                  <a:pos x="0" y="54"/>
                </a:cxn>
                <a:cxn ang="0">
                  <a:pos x="3" y="60"/>
                </a:cxn>
                <a:cxn ang="0">
                  <a:pos x="9" y="67"/>
                </a:cxn>
                <a:cxn ang="0">
                  <a:pos x="9" y="68"/>
                </a:cxn>
                <a:cxn ang="0">
                  <a:pos x="20" y="81"/>
                </a:cxn>
                <a:cxn ang="0">
                  <a:pos x="24" y="87"/>
                </a:cxn>
                <a:cxn ang="0">
                  <a:pos x="30" y="95"/>
                </a:cxn>
                <a:cxn ang="0">
                  <a:pos x="36" y="101"/>
                </a:cxn>
                <a:cxn ang="0">
                  <a:pos x="44" y="97"/>
                </a:cxn>
              </a:cxnLst>
              <a:rect l="0" t="0" r="r" b="b"/>
              <a:pathLst>
                <a:path w="88" h="101">
                  <a:moveTo>
                    <a:pt x="44" y="97"/>
                  </a:moveTo>
                  <a:lnTo>
                    <a:pt x="44" y="97"/>
                  </a:lnTo>
                  <a:lnTo>
                    <a:pt x="48" y="95"/>
                  </a:lnTo>
                  <a:lnTo>
                    <a:pt x="48" y="92"/>
                  </a:lnTo>
                  <a:lnTo>
                    <a:pt x="48" y="88"/>
                  </a:lnTo>
                  <a:lnTo>
                    <a:pt x="46" y="84"/>
                  </a:lnTo>
                  <a:lnTo>
                    <a:pt x="46" y="84"/>
                  </a:lnTo>
                  <a:lnTo>
                    <a:pt x="46" y="80"/>
                  </a:lnTo>
                  <a:lnTo>
                    <a:pt x="47" y="77"/>
                  </a:lnTo>
                  <a:lnTo>
                    <a:pt x="51" y="77"/>
                  </a:lnTo>
                  <a:lnTo>
                    <a:pt x="56" y="77"/>
                  </a:lnTo>
                  <a:lnTo>
                    <a:pt x="56" y="77"/>
                  </a:lnTo>
                  <a:lnTo>
                    <a:pt x="57" y="77"/>
                  </a:lnTo>
                  <a:lnTo>
                    <a:pt x="58" y="75"/>
                  </a:lnTo>
                  <a:lnTo>
                    <a:pt x="60" y="73"/>
                  </a:lnTo>
                  <a:lnTo>
                    <a:pt x="60" y="70"/>
                  </a:lnTo>
                  <a:lnTo>
                    <a:pt x="63" y="68"/>
                  </a:lnTo>
                  <a:lnTo>
                    <a:pt x="63" y="68"/>
                  </a:lnTo>
                  <a:lnTo>
                    <a:pt x="66" y="70"/>
                  </a:lnTo>
                  <a:lnTo>
                    <a:pt x="67" y="73"/>
                  </a:lnTo>
                  <a:lnTo>
                    <a:pt x="68" y="77"/>
                  </a:lnTo>
                  <a:lnTo>
                    <a:pt x="70" y="77"/>
                  </a:lnTo>
                  <a:lnTo>
                    <a:pt x="71" y="78"/>
                  </a:lnTo>
                  <a:lnTo>
                    <a:pt x="71" y="78"/>
                  </a:lnTo>
                  <a:lnTo>
                    <a:pt x="74" y="78"/>
                  </a:lnTo>
                  <a:lnTo>
                    <a:pt x="77" y="78"/>
                  </a:lnTo>
                  <a:lnTo>
                    <a:pt x="80" y="80"/>
                  </a:lnTo>
                  <a:lnTo>
                    <a:pt x="84" y="80"/>
                  </a:lnTo>
                  <a:lnTo>
                    <a:pt x="84" y="80"/>
                  </a:lnTo>
                  <a:lnTo>
                    <a:pt x="85" y="78"/>
                  </a:lnTo>
                  <a:lnTo>
                    <a:pt x="87" y="77"/>
                  </a:lnTo>
                  <a:lnTo>
                    <a:pt x="88" y="73"/>
                  </a:lnTo>
                  <a:lnTo>
                    <a:pt x="88" y="61"/>
                  </a:lnTo>
                  <a:lnTo>
                    <a:pt x="88" y="61"/>
                  </a:lnTo>
                  <a:lnTo>
                    <a:pt x="88" y="50"/>
                  </a:lnTo>
                  <a:lnTo>
                    <a:pt x="87" y="47"/>
                  </a:lnTo>
                  <a:lnTo>
                    <a:pt x="84" y="44"/>
                  </a:lnTo>
                  <a:lnTo>
                    <a:pt x="84" y="44"/>
                  </a:lnTo>
                  <a:lnTo>
                    <a:pt x="81" y="41"/>
                  </a:lnTo>
                  <a:lnTo>
                    <a:pt x="78" y="37"/>
                  </a:lnTo>
                  <a:lnTo>
                    <a:pt x="78" y="34"/>
                  </a:lnTo>
                  <a:lnTo>
                    <a:pt x="81" y="31"/>
                  </a:lnTo>
                  <a:lnTo>
                    <a:pt x="81" y="31"/>
                  </a:lnTo>
                  <a:lnTo>
                    <a:pt x="85" y="28"/>
                  </a:lnTo>
                  <a:lnTo>
                    <a:pt x="87" y="24"/>
                  </a:lnTo>
                  <a:lnTo>
                    <a:pt x="85" y="21"/>
                  </a:lnTo>
                  <a:lnTo>
                    <a:pt x="84" y="18"/>
                  </a:lnTo>
                  <a:lnTo>
                    <a:pt x="84" y="18"/>
                  </a:lnTo>
                  <a:lnTo>
                    <a:pt x="81" y="17"/>
                  </a:lnTo>
                  <a:lnTo>
                    <a:pt x="78" y="17"/>
                  </a:lnTo>
                  <a:lnTo>
                    <a:pt x="74" y="18"/>
                  </a:lnTo>
                  <a:lnTo>
                    <a:pt x="70" y="18"/>
                  </a:lnTo>
                  <a:lnTo>
                    <a:pt x="68" y="18"/>
                  </a:lnTo>
                  <a:lnTo>
                    <a:pt x="67" y="18"/>
                  </a:lnTo>
                  <a:lnTo>
                    <a:pt x="67" y="18"/>
                  </a:lnTo>
                  <a:lnTo>
                    <a:pt x="70" y="1"/>
                  </a:lnTo>
                  <a:lnTo>
                    <a:pt x="70" y="1"/>
                  </a:lnTo>
                  <a:lnTo>
                    <a:pt x="46" y="0"/>
                  </a:lnTo>
                  <a:lnTo>
                    <a:pt x="43" y="1"/>
                  </a:lnTo>
                  <a:lnTo>
                    <a:pt x="43" y="1"/>
                  </a:lnTo>
                  <a:lnTo>
                    <a:pt x="43" y="16"/>
                  </a:lnTo>
                  <a:lnTo>
                    <a:pt x="41" y="21"/>
                  </a:lnTo>
                  <a:lnTo>
                    <a:pt x="41" y="21"/>
                  </a:lnTo>
                  <a:lnTo>
                    <a:pt x="20" y="23"/>
                  </a:lnTo>
                  <a:lnTo>
                    <a:pt x="20" y="23"/>
                  </a:lnTo>
                  <a:lnTo>
                    <a:pt x="13" y="24"/>
                  </a:lnTo>
                  <a:lnTo>
                    <a:pt x="13" y="24"/>
                  </a:lnTo>
                  <a:lnTo>
                    <a:pt x="10" y="27"/>
                  </a:lnTo>
                  <a:lnTo>
                    <a:pt x="10" y="27"/>
                  </a:lnTo>
                  <a:lnTo>
                    <a:pt x="10" y="28"/>
                  </a:lnTo>
                  <a:lnTo>
                    <a:pt x="11" y="31"/>
                  </a:lnTo>
                  <a:lnTo>
                    <a:pt x="14" y="33"/>
                  </a:lnTo>
                  <a:lnTo>
                    <a:pt x="16" y="36"/>
                  </a:lnTo>
                  <a:lnTo>
                    <a:pt x="16" y="36"/>
                  </a:lnTo>
                  <a:lnTo>
                    <a:pt x="16" y="37"/>
                  </a:lnTo>
                  <a:lnTo>
                    <a:pt x="16" y="37"/>
                  </a:lnTo>
                  <a:lnTo>
                    <a:pt x="11" y="38"/>
                  </a:lnTo>
                  <a:lnTo>
                    <a:pt x="9" y="40"/>
                  </a:lnTo>
                  <a:lnTo>
                    <a:pt x="7" y="41"/>
                  </a:lnTo>
                  <a:lnTo>
                    <a:pt x="7" y="43"/>
                  </a:lnTo>
                  <a:lnTo>
                    <a:pt x="7" y="43"/>
                  </a:lnTo>
                  <a:lnTo>
                    <a:pt x="7" y="46"/>
                  </a:lnTo>
                  <a:lnTo>
                    <a:pt x="6" y="48"/>
                  </a:lnTo>
                  <a:lnTo>
                    <a:pt x="2" y="53"/>
                  </a:lnTo>
                  <a:lnTo>
                    <a:pt x="2" y="53"/>
                  </a:lnTo>
                  <a:lnTo>
                    <a:pt x="0" y="54"/>
                  </a:lnTo>
                  <a:lnTo>
                    <a:pt x="2" y="55"/>
                  </a:lnTo>
                  <a:lnTo>
                    <a:pt x="3" y="60"/>
                  </a:lnTo>
                  <a:lnTo>
                    <a:pt x="7" y="63"/>
                  </a:lnTo>
                  <a:lnTo>
                    <a:pt x="9" y="67"/>
                  </a:lnTo>
                  <a:lnTo>
                    <a:pt x="9" y="67"/>
                  </a:lnTo>
                  <a:lnTo>
                    <a:pt x="9" y="68"/>
                  </a:lnTo>
                  <a:lnTo>
                    <a:pt x="11" y="71"/>
                  </a:lnTo>
                  <a:lnTo>
                    <a:pt x="20" y="81"/>
                  </a:lnTo>
                  <a:lnTo>
                    <a:pt x="20" y="81"/>
                  </a:lnTo>
                  <a:lnTo>
                    <a:pt x="24" y="87"/>
                  </a:lnTo>
                  <a:lnTo>
                    <a:pt x="27" y="91"/>
                  </a:lnTo>
                  <a:lnTo>
                    <a:pt x="30" y="95"/>
                  </a:lnTo>
                  <a:lnTo>
                    <a:pt x="36" y="101"/>
                  </a:lnTo>
                  <a:lnTo>
                    <a:pt x="36" y="101"/>
                  </a:lnTo>
                  <a:lnTo>
                    <a:pt x="39" y="98"/>
                  </a:lnTo>
                  <a:lnTo>
                    <a:pt x="44" y="97"/>
                  </a:lnTo>
                  <a:lnTo>
                    <a:pt x="44" y="9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09" name="Freeform 225"/>
            <p:cNvSpPr>
              <a:spLocks/>
            </p:cNvSpPr>
            <p:nvPr/>
          </p:nvSpPr>
          <p:spPr bwMode="gray">
            <a:xfrm>
              <a:off x="4318197" y="3596911"/>
              <a:ext cx="48097" cy="32537"/>
            </a:xfrm>
            <a:custGeom>
              <a:avLst/>
              <a:gdLst/>
              <a:ahLst/>
              <a:cxnLst>
                <a:cxn ang="0">
                  <a:pos x="32" y="20"/>
                </a:cxn>
                <a:cxn ang="0">
                  <a:pos x="32" y="20"/>
                </a:cxn>
                <a:cxn ang="0">
                  <a:pos x="34" y="15"/>
                </a:cxn>
                <a:cxn ang="0">
                  <a:pos x="34" y="0"/>
                </a:cxn>
                <a:cxn ang="0">
                  <a:pos x="30" y="2"/>
                </a:cxn>
                <a:cxn ang="0">
                  <a:pos x="7" y="2"/>
                </a:cxn>
                <a:cxn ang="0">
                  <a:pos x="7" y="2"/>
                </a:cxn>
                <a:cxn ang="0">
                  <a:pos x="8" y="2"/>
                </a:cxn>
                <a:cxn ang="0">
                  <a:pos x="8" y="2"/>
                </a:cxn>
                <a:cxn ang="0">
                  <a:pos x="8" y="5"/>
                </a:cxn>
                <a:cxn ang="0">
                  <a:pos x="8" y="8"/>
                </a:cxn>
                <a:cxn ang="0">
                  <a:pos x="7" y="10"/>
                </a:cxn>
                <a:cxn ang="0">
                  <a:pos x="4" y="12"/>
                </a:cxn>
                <a:cxn ang="0">
                  <a:pos x="4" y="12"/>
                </a:cxn>
                <a:cxn ang="0">
                  <a:pos x="1" y="15"/>
                </a:cxn>
                <a:cxn ang="0">
                  <a:pos x="0" y="16"/>
                </a:cxn>
                <a:cxn ang="0">
                  <a:pos x="1" y="17"/>
                </a:cxn>
                <a:cxn ang="0">
                  <a:pos x="2" y="19"/>
                </a:cxn>
                <a:cxn ang="0">
                  <a:pos x="2" y="19"/>
                </a:cxn>
                <a:cxn ang="0">
                  <a:pos x="4" y="19"/>
                </a:cxn>
                <a:cxn ang="0">
                  <a:pos x="5" y="20"/>
                </a:cxn>
                <a:cxn ang="0">
                  <a:pos x="4" y="23"/>
                </a:cxn>
                <a:cxn ang="0">
                  <a:pos x="4" y="23"/>
                </a:cxn>
                <a:cxn ang="0">
                  <a:pos x="11" y="22"/>
                </a:cxn>
                <a:cxn ang="0">
                  <a:pos x="11" y="22"/>
                </a:cxn>
                <a:cxn ang="0">
                  <a:pos x="32" y="20"/>
                </a:cxn>
                <a:cxn ang="0">
                  <a:pos x="32" y="20"/>
                </a:cxn>
              </a:cxnLst>
              <a:rect l="0" t="0" r="r" b="b"/>
              <a:pathLst>
                <a:path w="34" h="23">
                  <a:moveTo>
                    <a:pt x="32" y="20"/>
                  </a:moveTo>
                  <a:lnTo>
                    <a:pt x="32" y="20"/>
                  </a:lnTo>
                  <a:lnTo>
                    <a:pt x="34" y="15"/>
                  </a:lnTo>
                  <a:lnTo>
                    <a:pt x="34" y="0"/>
                  </a:lnTo>
                  <a:lnTo>
                    <a:pt x="30" y="2"/>
                  </a:lnTo>
                  <a:lnTo>
                    <a:pt x="7" y="2"/>
                  </a:lnTo>
                  <a:lnTo>
                    <a:pt x="7" y="2"/>
                  </a:lnTo>
                  <a:lnTo>
                    <a:pt x="8" y="2"/>
                  </a:lnTo>
                  <a:lnTo>
                    <a:pt x="8" y="2"/>
                  </a:lnTo>
                  <a:lnTo>
                    <a:pt x="8" y="5"/>
                  </a:lnTo>
                  <a:lnTo>
                    <a:pt x="8" y="8"/>
                  </a:lnTo>
                  <a:lnTo>
                    <a:pt x="7" y="10"/>
                  </a:lnTo>
                  <a:lnTo>
                    <a:pt x="4" y="12"/>
                  </a:lnTo>
                  <a:lnTo>
                    <a:pt x="4" y="12"/>
                  </a:lnTo>
                  <a:lnTo>
                    <a:pt x="1" y="15"/>
                  </a:lnTo>
                  <a:lnTo>
                    <a:pt x="0" y="16"/>
                  </a:lnTo>
                  <a:lnTo>
                    <a:pt x="1" y="17"/>
                  </a:lnTo>
                  <a:lnTo>
                    <a:pt x="2" y="19"/>
                  </a:lnTo>
                  <a:lnTo>
                    <a:pt x="2" y="19"/>
                  </a:lnTo>
                  <a:lnTo>
                    <a:pt x="4" y="19"/>
                  </a:lnTo>
                  <a:lnTo>
                    <a:pt x="5" y="20"/>
                  </a:lnTo>
                  <a:lnTo>
                    <a:pt x="4" y="23"/>
                  </a:lnTo>
                  <a:lnTo>
                    <a:pt x="4" y="23"/>
                  </a:lnTo>
                  <a:lnTo>
                    <a:pt x="11" y="22"/>
                  </a:lnTo>
                  <a:lnTo>
                    <a:pt x="11" y="22"/>
                  </a:lnTo>
                  <a:lnTo>
                    <a:pt x="32" y="20"/>
                  </a:lnTo>
                  <a:lnTo>
                    <a:pt x="32" y="2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10" name="Freeform 226"/>
            <p:cNvSpPr>
              <a:spLocks/>
            </p:cNvSpPr>
            <p:nvPr/>
          </p:nvSpPr>
          <p:spPr bwMode="gray">
            <a:xfrm>
              <a:off x="4356392" y="3562960"/>
              <a:ext cx="158438" cy="200877"/>
            </a:xfrm>
            <a:custGeom>
              <a:avLst/>
              <a:gdLst/>
              <a:ahLst/>
              <a:cxnLst>
                <a:cxn ang="0">
                  <a:pos x="35" y="137"/>
                </a:cxn>
                <a:cxn ang="0">
                  <a:pos x="41" y="135"/>
                </a:cxn>
                <a:cxn ang="0">
                  <a:pos x="54" y="134"/>
                </a:cxn>
                <a:cxn ang="0">
                  <a:pos x="55" y="138"/>
                </a:cxn>
                <a:cxn ang="0">
                  <a:pos x="61" y="135"/>
                </a:cxn>
                <a:cxn ang="0">
                  <a:pos x="71" y="131"/>
                </a:cxn>
                <a:cxn ang="0">
                  <a:pos x="72" y="121"/>
                </a:cxn>
                <a:cxn ang="0">
                  <a:pos x="76" y="114"/>
                </a:cxn>
                <a:cxn ang="0">
                  <a:pos x="78" y="87"/>
                </a:cxn>
                <a:cxn ang="0">
                  <a:pos x="85" y="80"/>
                </a:cxn>
                <a:cxn ang="0">
                  <a:pos x="92" y="70"/>
                </a:cxn>
                <a:cxn ang="0">
                  <a:pos x="98" y="54"/>
                </a:cxn>
                <a:cxn ang="0">
                  <a:pos x="104" y="36"/>
                </a:cxn>
                <a:cxn ang="0">
                  <a:pos x="109" y="19"/>
                </a:cxn>
                <a:cxn ang="0">
                  <a:pos x="112" y="7"/>
                </a:cxn>
                <a:cxn ang="0">
                  <a:pos x="98" y="0"/>
                </a:cxn>
                <a:cxn ang="0">
                  <a:pos x="82" y="4"/>
                </a:cxn>
                <a:cxn ang="0">
                  <a:pos x="79" y="16"/>
                </a:cxn>
                <a:cxn ang="0">
                  <a:pos x="75" y="26"/>
                </a:cxn>
                <a:cxn ang="0">
                  <a:pos x="65" y="29"/>
                </a:cxn>
                <a:cxn ang="0">
                  <a:pos x="52" y="24"/>
                </a:cxn>
                <a:cxn ang="0">
                  <a:pos x="31" y="41"/>
                </a:cxn>
                <a:cxn ang="0">
                  <a:pos x="34" y="41"/>
                </a:cxn>
                <a:cxn ang="0">
                  <a:pos x="45" y="40"/>
                </a:cxn>
                <a:cxn ang="0">
                  <a:pos x="49" y="44"/>
                </a:cxn>
                <a:cxn ang="0">
                  <a:pos x="45" y="54"/>
                </a:cxn>
                <a:cxn ang="0">
                  <a:pos x="42" y="60"/>
                </a:cxn>
                <a:cxn ang="0">
                  <a:pos x="48" y="67"/>
                </a:cxn>
                <a:cxn ang="0">
                  <a:pos x="52" y="84"/>
                </a:cxn>
                <a:cxn ang="0">
                  <a:pos x="51" y="100"/>
                </a:cxn>
                <a:cxn ang="0">
                  <a:pos x="48" y="103"/>
                </a:cxn>
                <a:cxn ang="0">
                  <a:pos x="38" y="101"/>
                </a:cxn>
                <a:cxn ang="0">
                  <a:pos x="34" y="100"/>
                </a:cxn>
                <a:cxn ang="0">
                  <a:pos x="30" y="93"/>
                </a:cxn>
                <a:cxn ang="0">
                  <a:pos x="24" y="93"/>
                </a:cxn>
                <a:cxn ang="0">
                  <a:pos x="21" y="100"/>
                </a:cxn>
                <a:cxn ang="0">
                  <a:pos x="15" y="100"/>
                </a:cxn>
                <a:cxn ang="0">
                  <a:pos x="10" y="107"/>
                </a:cxn>
                <a:cxn ang="0">
                  <a:pos x="12" y="115"/>
                </a:cxn>
                <a:cxn ang="0">
                  <a:pos x="8" y="120"/>
                </a:cxn>
                <a:cxn ang="0">
                  <a:pos x="0" y="124"/>
                </a:cxn>
                <a:cxn ang="0">
                  <a:pos x="10" y="134"/>
                </a:cxn>
                <a:cxn ang="0">
                  <a:pos x="25" y="137"/>
                </a:cxn>
              </a:cxnLst>
              <a:rect l="0" t="0" r="r" b="b"/>
              <a:pathLst>
                <a:path w="112" h="142">
                  <a:moveTo>
                    <a:pt x="31" y="134"/>
                  </a:moveTo>
                  <a:lnTo>
                    <a:pt x="31" y="134"/>
                  </a:lnTo>
                  <a:lnTo>
                    <a:pt x="35" y="137"/>
                  </a:lnTo>
                  <a:lnTo>
                    <a:pt x="38" y="137"/>
                  </a:lnTo>
                  <a:lnTo>
                    <a:pt x="41" y="135"/>
                  </a:lnTo>
                  <a:lnTo>
                    <a:pt x="41" y="135"/>
                  </a:lnTo>
                  <a:lnTo>
                    <a:pt x="47" y="133"/>
                  </a:lnTo>
                  <a:lnTo>
                    <a:pt x="51" y="133"/>
                  </a:lnTo>
                  <a:lnTo>
                    <a:pt x="54" y="134"/>
                  </a:lnTo>
                  <a:lnTo>
                    <a:pt x="54" y="137"/>
                  </a:lnTo>
                  <a:lnTo>
                    <a:pt x="54" y="137"/>
                  </a:lnTo>
                  <a:lnTo>
                    <a:pt x="55" y="138"/>
                  </a:lnTo>
                  <a:lnTo>
                    <a:pt x="57" y="140"/>
                  </a:lnTo>
                  <a:lnTo>
                    <a:pt x="61" y="135"/>
                  </a:lnTo>
                  <a:lnTo>
                    <a:pt x="61" y="135"/>
                  </a:lnTo>
                  <a:lnTo>
                    <a:pt x="65" y="133"/>
                  </a:lnTo>
                  <a:lnTo>
                    <a:pt x="68" y="133"/>
                  </a:lnTo>
                  <a:lnTo>
                    <a:pt x="71" y="131"/>
                  </a:lnTo>
                  <a:lnTo>
                    <a:pt x="71" y="127"/>
                  </a:lnTo>
                  <a:lnTo>
                    <a:pt x="71" y="127"/>
                  </a:lnTo>
                  <a:lnTo>
                    <a:pt x="72" y="121"/>
                  </a:lnTo>
                  <a:lnTo>
                    <a:pt x="74" y="121"/>
                  </a:lnTo>
                  <a:lnTo>
                    <a:pt x="76" y="120"/>
                  </a:lnTo>
                  <a:lnTo>
                    <a:pt x="76" y="114"/>
                  </a:lnTo>
                  <a:lnTo>
                    <a:pt x="76" y="114"/>
                  </a:lnTo>
                  <a:lnTo>
                    <a:pt x="78" y="87"/>
                  </a:lnTo>
                  <a:lnTo>
                    <a:pt x="78" y="87"/>
                  </a:lnTo>
                  <a:lnTo>
                    <a:pt x="79" y="86"/>
                  </a:lnTo>
                  <a:lnTo>
                    <a:pt x="81" y="84"/>
                  </a:lnTo>
                  <a:lnTo>
                    <a:pt x="85" y="80"/>
                  </a:lnTo>
                  <a:lnTo>
                    <a:pt x="89" y="76"/>
                  </a:lnTo>
                  <a:lnTo>
                    <a:pt x="92" y="73"/>
                  </a:lnTo>
                  <a:lnTo>
                    <a:pt x="92" y="70"/>
                  </a:lnTo>
                  <a:lnTo>
                    <a:pt x="92" y="70"/>
                  </a:lnTo>
                  <a:lnTo>
                    <a:pt x="94" y="63"/>
                  </a:lnTo>
                  <a:lnTo>
                    <a:pt x="98" y="54"/>
                  </a:lnTo>
                  <a:lnTo>
                    <a:pt x="102" y="44"/>
                  </a:lnTo>
                  <a:lnTo>
                    <a:pt x="104" y="36"/>
                  </a:lnTo>
                  <a:lnTo>
                    <a:pt x="104" y="36"/>
                  </a:lnTo>
                  <a:lnTo>
                    <a:pt x="105" y="30"/>
                  </a:lnTo>
                  <a:lnTo>
                    <a:pt x="106" y="26"/>
                  </a:lnTo>
                  <a:lnTo>
                    <a:pt x="109" y="19"/>
                  </a:lnTo>
                  <a:lnTo>
                    <a:pt x="109" y="19"/>
                  </a:lnTo>
                  <a:lnTo>
                    <a:pt x="112" y="12"/>
                  </a:lnTo>
                  <a:lnTo>
                    <a:pt x="112" y="7"/>
                  </a:lnTo>
                  <a:lnTo>
                    <a:pt x="112" y="3"/>
                  </a:lnTo>
                  <a:lnTo>
                    <a:pt x="112" y="3"/>
                  </a:lnTo>
                  <a:lnTo>
                    <a:pt x="98" y="0"/>
                  </a:lnTo>
                  <a:lnTo>
                    <a:pt x="92" y="3"/>
                  </a:lnTo>
                  <a:lnTo>
                    <a:pt x="82" y="4"/>
                  </a:lnTo>
                  <a:lnTo>
                    <a:pt x="82" y="4"/>
                  </a:lnTo>
                  <a:lnTo>
                    <a:pt x="82" y="9"/>
                  </a:lnTo>
                  <a:lnTo>
                    <a:pt x="82" y="13"/>
                  </a:lnTo>
                  <a:lnTo>
                    <a:pt x="79" y="16"/>
                  </a:lnTo>
                  <a:lnTo>
                    <a:pt x="79" y="16"/>
                  </a:lnTo>
                  <a:lnTo>
                    <a:pt x="78" y="22"/>
                  </a:lnTo>
                  <a:lnTo>
                    <a:pt x="75" y="26"/>
                  </a:lnTo>
                  <a:lnTo>
                    <a:pt x="75" y="33"/>
                  </a:lnTo>
                  <a:lnTo>
                    <a:pt x="75" y="33"/>
                  </a:lnTo>
                  <a:lnTo>
                    <a:pt x="65" y="29"/>
                  </a:lnTo>
                  <a:lnTo>
                    <a:pt x="58" y="26"/>
                  </a:lnTo>
                  <a:lnTo>
                    <a:pt x="52" y="24"/>
                  </a:lnTo>
                  <a:lnTo>
                    <a:pt x="52" y="24"/>
                  </a:lnTo>
                  <a:lnTo>
                    <a:pt x="34" y="24"/>
                  </a:lnTo>
                  <a:lnTo>
                    <a:pt x="34" y="24"/>
                  </a:lnTo>
                  <a:lnTo>
                    <a:pt x="31" y="41"/>
                  </a:lnTo>
                  <a:lnTo>
                    <a:pt x="31" y="41"/>
                  </a:lnTo>
                  <a:lnTo>
                    <a:pt x="32" y="41"/>
                  </a:lnTo>
                  <a:lnTo>
                    <a:pt x="34" y="41"/>
                  </a:lnTo>
                  <a:lnTo>
                    <a:pt x="38" y="41"/>
                  </a:lnTo>
                  <a:lnTo>
                    <a:pt x="42" y="40"/>
                  </a:lnTo>
                  <a:lnTo>
                    <a:pt x="45" y="40"/>
                  </a:lnTo>
                  <a:lnTo>
                    <a:pt x="48" y="41"/>
                  </a:lnTo>
                  <a:lnTo>
                    <a:pt x="48" y="41"/>
                  </a:lnTo>
                  <a:lnTo>
                    <a:pt x="49" y="44"/>
                  </a:lnTo>
                  <a:lnTo>
                    <a:pt x="51" y="47"/>
                  </a:lnTo>
                  <a:lnTo>
                    <a:pt x="49" y="51"/>
                  </a:lnTo>
                  <a:lnTo>
                    <a:pt x="45" y="54"/>
                  </a:lnTo>
                  <a:lnTo>
                    <a:pt x="45" y="54"/>
                  </a:lnTo>
                  <a:lnTo>
                    <a:pt x="42" y="57"/>
                  </a:lnTo>
                  <a:lnTo>
                    <a:pt x="42" y="60"/>
                  </a:lnTo>
                  <a:lnTo>
                    <a:pt x="45" y="64"/>
                  </a:lnTo>
                  <a:lnTo>
                    <a:pt x="48" y="67"/>
                  </a:lnTo>
                  <a:lnTo>
                    <a:pt x="48" y="67"/>
                  </a:lnTo>
                  <a:lnTo>
                    <a:pt x="51" y="70"/>
                  </a:lnTo>
                  <a:lnTo>
                    <a:pt x="52" y="73"/>
                  </a:lnTo>
                  <a:lnTo>
                    <a:pt x="52" y="84"/>
                  </a:lnTo>
                  <a:lnTo>
                    <a:pt x="52" y="84"/>
                  </a:lnTo>
                  <a:lnTo>
                    <a:pt x="52" y="96"/>
                  </a:lnTo>
                  <a:lnTo>
                    <a:pt x="51" y="100"/>
                  </a:lnTo>
                  <a:lnTo>
                    <a:pt x="49" y="101"/>
                  </a:lnTo>
                  <a:lnTo>
                    <a:pt x="48" y="103"/>
                  </a:lnTo>
                  <a:lnTo>
                    <a:pt x="48" y="103"/>
                  </a:lnTo>
                  <a:lnTo>
                    <a:pt x="44" y="103"/>
                  </a:lnTo>
                  <a:lnTo>
                    <a:pt x="41" y="101"/>
                  </a:lnTo>
                  <a:lnTo>
                    <a:pt x="38" y="101"/>
                  </a:lnTo>
                  <a:lnTo>
                    <a:pt x="35" y="101"/>
                  </a:lnTo>
                  <a:lnTo>
                    <a:pt x="35" y="101"/>
                  </a:lnTo>
                  <a:lnTo>
                    <a:pt x="34" y="100"/>
                  </a:lnTo>
                  <a:lnTo>
                    <a:pt x="32" y="100"/>
                  </a:lnTo>
                  <a:lnTo>
                    <a:pt x="31" y="96"/>
                  </a:lnTo>
                  <a:lnTo>
                    <a:pt x="30" y="93"/>
                  </a:lnTo>
                  <a:lnTo>
                    <a:pt x="27" y="91"/>
                  </a:lnTo>
                  <a:lnTo>
                    <a:pt x="27" y="91"/>
                  </a:lnTo>
                  <a:lnTo>
                    <a:pt x="24" y="93"/>
                  </a:lnTo>
                  <a:lnTo>
                    <a:pt x="24" y="96"/>
                  </a:lnTo>
                  <a:lnTo>
                    <a:pt x="22" y="98"/>
                  </a:lnTo>
                  <a:lnTo>
                    <a:pt x="21" y="100"/>
                  </a:lnTo>
                  <a:lnTo>
                    <a:pt x="20" y="100"/>
                  </a:lnTo>
                  <a:lnTo>
                    <a:pt x="20" y="100"/>
                  </a:lnTo>
                  <a:lnTo>
                    <a:pt x="15" y="100"/>
                  </a:lnTo>
                  <a:lnTo>
                    <a:pt x="11" y="100"/>
                  </a:lnTo>
                  <a:lnTo>
                    <a:pt x="10" y="103"/>
                  </a:lnTo>
                  <a:lnTo>
                    <a:pt x="10" y="107"/>
                  </a:lnTo>
                  <a:lnTo>
                    <a:pt x="10" y="107"/>
                  </a:lnTo>
                  <a:lnTo>
                    <a:pt x="12" y="111"/>
                  </a:lnTo>
                  <a:lnTo>
                    <a:pt x="12" y="115"/>
                  </a:lnTo>
                  <a:lnTo>
                    <a:pt x="12" y="118"/>
                  </a:lnTo>
                  <a:lnTo>
                    <a:pt x="8" y="120"/>
                  </a:lnTo>
                  <a:lnTo>
                    <a:pt x="8" y="120"/>
                  </a:lnTo>
                  <a:lnTo>
                    <a:pt x="3" y="121"/>
                  </a:lnTo>
                  <a:lnTo>
                    <a:pt x="0" y="124"/>
                  </a:lnTo>
                  <a:lnTo>
                    <a:pt x="0" y="124"/>
                  </a:lnTo>
                  <a:lnTo>
                    <a:pt x="3" y="125"/>
                  </a:lnTo>
                  <a:lnTo>
                    <a:pt x="3" y="125"/>
                  </a:lnTo>
                  <a:lnTo>
                    <a:pt x="10" y="134"/>
                  </a:lnTo>
                  <a:lnTo>
                    <a:pt x="15" y="142"/>
                  </a:lnTo>
                  <a:lnTo>
                    <a:pt x="15" y="142"/>
                  </a:lnTo>
                  <a:lnTo>
                    <a:pt x="25" y="137"/>
                  </a:lnTo>
                  <a:lnTo>
                    <a:pt x="31" y="134"/>
                  </a:lnTo>
                  <a:lnTo>
                    <a:pt x="31" y="13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11" name="Freeform 227"/>
            <p:cNvSpPr>
              <a:spLocks/>
            </p:cNvSpPr>
            <p:nvPr/>
          </p:nvSpPr>
          <p:spPr bwMode="gray">
            <a:xfrm>
              <a:off x="4591221" y="3104620"/>
              <a:ext cx="372048" cy="462584"/>
            </a:xfrm>
            <a:custGeom>
              <a:avLst/>
              <a:gdLst/>
              <a:ahLst/>
              <a:cxnLst>
                <a:cxn ang="0">
                  <a:pos x="204" y="13"/>
                </a:cxn>
                <a:cxn ang="0">
                  <a:pos x="194" y="20"/>
                </a:cxn>
                <a:cxn ang="0">
                  <a:pos x="185" y="25"/>
                </a:cxn>
                <a:cxn ang="0">
                  <a:pos x="155" y="18"/>
                </a:cxn>
                <a:cxn ang="0">
                  <a:pos x="47" y="23"/>
                </a:cxn>
                <a:cxn ang="0">
                  <a:pos x="33" y="108"/>
                </a:cxn>
                <a:cxn ang="0">
                  <a:pos x="23" y="128"/>
                </a:cxn>
                <a:cxn ang="0">
                  <a:pos x="16" y="141"/>
                </a:cxn>
                <a:cxn ang="0">
                  <a:pos x="9" y="146"/>
                </a:cxn>
                <a:cxn ang="0">
                  <a:pos x="3" y="155"/>
                </a:cxn>
                <a:cxn ang="0">
                  <a:pos x="3" y="166"/>
                </a:cxn>
                <a:cxn ang="0">
                  <a:pos x="2" y="176"/>
                </a:cxn>
                <a:cxn ang="0">
                  <a:pos x="7" y="188"/>
                </a:cxn>
                <a:cxn ang="0">
                  <a:pos x="13" y="205"/>
                </a:cxn>
                <a:cxn ang="0">
                  <a:pos x="29" y="227"/>
                </a:cxn>
                <a:cxn ang="0">
                  <a:pos x="24" y="237"/>
                </a:cxn>
                <a:cxn ang="0">
                  <a:pos x="33" y="246"/>
                </a:cxn>
                <a:cxn ang="0">
                  <a:pos x="51" y="259"/>
                </a:cxn>
                <a:cxn ang="0">
                  <a:pos x="56" y="266"/>
                </a:cxn>
                <a:cxn ang="0">
                  <a:pos x="68" y="282"/>
                </a:cxn>
                <a:cxn ang="0">
                  <a:pos x="84" y="300"/>
                </a:cxn>
                <a:cxn ang="0">
                  <a:pos x="90" y="307"/>
                </a:cxn>
                <a:cxn ang="0">
                  <a:pos x="101" y="313"/>
                </a:cxn>
                <a:cxn ang="0">
                  <a:pos x="114" y="313"/>
                </a:cxn>
                <a:cxn ang="0">
                  <a:pos x="121" y="310"/>
                </a:cxn>
                <a:cxn ang="0">
                  <a:pos x="152" y="323"/>
                </a:cxn>
                <a:cxn ang="0">
                  <a:pos x="162" y="326"/>
                </a:cxn>
                <a:cxn ang="0">
                  <a:pos x="179" y="323"/>
                </a:cxn>
                <a:cxn ang="0">
                  <a:pos x="189" y="317"/>
                </a:cxn>
                <a:cxn ang="0">
                  <a:pos x="196" y="309"/>
                </a:cxn>
                <a:cxn ang="0">
                  <a:pos x="213" y="306"/>
                </a:cxn>
                <a:cxn ang="0">
                  <a:pos x="219" y="296"/>
                </a:cxn>
                <a:cxn ang="0">
                  <a:pos x="206" y="289"/>
                </a:cxn>
                <a:cxn ang="0">
                  <a:pos x="191" y="269"/>
                </a:cxn>
                <a:cxn ang="0">
                  <a:pos x="177" y="259"/>
                </a:cxn>
                <a:cxn ang="0">
                  <a:pos x="177" y="252"/>
                </a:cxn>
                <a:cxn ang="0">
                  <a:pos x="184" y="245"/>
                </a:cxn>
                <a:cxn ang="0">
                  <a:pos x="192" y="227"/>
                </a:cxn>
                <a:cxn ang="0">
                  <a:pos x="196" y="212"/>
                </a:cxn>
                <a:cxn ang="0">
                  <a:pos x="204" y="205"/>
                </a:cxn>
                <a:cxn ang="0">
                  <a:pos x="209" y="189"/>
                </a:cxn>
                <a:cxn ang="0">
                  <a:pos x="221" y="178"/>
                </a:cxn>
                <a:cxn ang="0">
                  <a:pos x="226" y="166"/>
                </a:cxn>
                <a:cxn ang="0">
                  <a:pos x="229" y="139"/>
                </a:cxn>
                <a:cxn ang="0">
                  <a:pos x="239" y="117"/>
                </a:cxn>
                <a:cxn ang="0">
                  <a:pos x="248" y="104"/>
                </a:cxn>
                <a:cxn ang="0">
                  <a:pos x="263" y="89"/>
                </a:cxn>
                <a:cxn ang="0">
                  <a:pos x="246" y="72"/>
                </a:cxn>
                <a:cxn ang="0">
                  <a:pos x="242" y="40"/>
                </a:cxn>
                <a:cxn ang="0">
                  <a:pos x="231" y="17"/>
                </a:cxn>
                <a:cxn ang="0">
                  <a:pos x="218" y="4"/>
                </a:cxn>
                <a:cxn ang="0">
                  <a:pos x="212" y="7"/>
                </a:cxn>
              </a:cxnLst>
              <a:rect l="0" t="0" r="r" b="b"/>
              <a:pathLst>
                <a:path w="263" h="327">
                  <a:moveTo>
                    <a:pt x="208" y="7"/>
                  </a:moveTo>
                  <a:lnTo>
                    <a:pt x="208" y="7"/>
                  </a:lnTo>
                  <a:lnTo>
                    <a:pt x="206" y="7"/>
                  </a:lnTo>
                  <a:lnTo>
                    <a:pt x="205" y="8"/>
                  </a:lnTo>
                  <a:lnTo>
                    <a:pt x="204" y="13"/>
                  </a:lnTo>
                  <a:lnTo>
                    <a:pt x="201" y="17"/>
                  </a:lnTo>
                  <a:lnTo>
                    <a:pt x="199" y="18"/>
                  </a:lnTo>
                  <a:lnTo>
                    <a:pt x="198" y="18"/>
                  </a:lnTo>
                  <a:lnTo>
                    <a:pt x="198" y="18"/>
                  </a:lnTo>
                  <a:lnTo>
                    <a:pt x="194" y="20"/>
                  </a:lnTo>
                  <a:lnTo>
                    <a:pt x="191" y="23"/>
                  </a:lnTo>
                  <a:lnTo>
                    <a:pt x="191" y="24"/>
                  </a:lnTo>
                  <a:lnTo>
                    <a:pt x="188" y="25"/>
                  </a:lnTo>
                  <a:lnTo>
                    <a:pt x="188" y="25"/>
                  </a:lnTo>
                  <a:lnTo>
                    <a:pt x="185" y="25"/>
                  </a:lnTo>
                  <a:lnTo>
                    <a:pt x="182" y="24"/>
                  </a:lnTo>
                  <a:lnTo>
                    <a:pt x="179" y="21"/>
                  </a:lnTo>
                  <a:lnTo>
                    <a:pt x="158" y="21"/>
                  </a:lnTo>
                  <a:lnTo>
                    <a:pt x="158" y="21"/>
                  </a:lnTo>
                  <a:lnTo>
                    <a:pt x="155" y="18"/>
                  </a:lnTo>
                  <a:lnTo>
                    <a:pt x="154" y="18"/>
                  </a:lnTo>
                  <a:lnTo>
                    <a:pt x="151" y="18"/>
                  </a:lnTo>
                  <a:lnTo>
                    <a:pt x="151" y="18"/>
                  </a:lnTo>
                  <a:lnTo>
                    <a:pt x="145" y="23"/>
                  </a:lnTo>
                  <a:lnTo>
                    <a:pt x="47" y="23"/>
                  </a:lnTo>
                  <a:lnTo>
                    <a:pt x="47" y="23"/>
                  </a:lnTo>
                  <a:lnTo>
                    <a:pt x="47" y="55"/>
                  </a:lnTo>
                  <a:lnTo>
                    <a:pt x="33" y="55"/>
                  </a:lnTo>
                  <a:lnTo>
                    <a:pt x="33" y="108"/>
                  </a:lnTo>
                  <a:lnTo>
                    <a:pt x="33" y="108"/>
                  </a:lnTo>
                  <a:lnTo>
                    <a:pt x="33" y="117"/>
                  </a:lnTo>
                  <a:lnTo>
                    <a:pt x="31" y="122"/>
                  </a:lnTo>
                  <a:lnTo>
                    <a:pt x="30" y="125"/>
                  </a:lnTo>
                  <a:lnTo>
                    <a:pt x="30" y="125"/>
                  </a:lnTo>
                  <a:lnTo>
                    <a:pt x="23" y="128"/>
                  </a:lnTo>
                  <a:lnTo>
                    <a:pt x="19" y="131"/>
                  </a:lnTo>
                  <a:lnTo>
                    <a:pt x="17" y="132"/>
                  </a:lnTo>
                  <a:lnTo>
                    <a:pt x="17" y="134"/>
                  </a:lnTo>
                  <a:lnTo>
                    <a:pt x="17" y="134"/>
                  </a:lnTo>
                  <a:lnTo>
                    <a:pt x="16" y="141"/>
                  </a:lnTo>
                  <a:lnTo>
                    <a:pt x="13" y="142"/>
                  </a:lnTo>
                  <a:lnTo>
                    <a:pt x="10" y="144"/>
                  </a:lnTo>
                  <a:lnTo>
                    <a:pt x="10" y="144"/>
                  </a:lnTo>
                  <a:lnTo>
                    <a:pt x="9" y="145"/>
                  </a:lnTo>
                  <a:lnTo>
                    <a:pt x="9" y="146"/>
                  </a:lnTo>
                  <a:lnTo>
                    <a:pt x="7" y="151"/>
                  </a:lnTo>
                  <a:lnTo>
                    <a:pt x="7" y="154"/>
                  </a:lnTo>
                  <a:lnTo>
                    <a:pt x="6" y="155"/>
                  </a:lnTo>
                  <a:lnTo>
                    <a:pt x="3" y="155"/>
                  </a:lnTo>
                  <a:lnTo>
                    <a:pt x="3" y="155"/>
                  </a:lnTo>
                  <a:lnTo>
                    <a:pt x="2" y="156"/>
                  </a:lnTo>
                  <a:lnTo>
                    <a:pt x="2" y="156"/>
                  </a:lnTo>
                  <a:lnTo>
                    <a:pt x="2" y="161"/>
                  </a:lnTo>
                  <a:lnTo>
                    <a:pt x="3" y="163"/>
                  </a:lnTo>
                  <a:lnTo>
                    <a:pt x="3" y="166"/>
                  </a:lnTo>
                  <a:lnTo>
                    <a:pt x="3" y="168"/>
                  </a:lnTo>
                  <a:lnTo>
                    <a:pt x="3" y="168"/>
                  </a:lnTo>
                  <a:lnTo>
                    <a:pt x="0" y="171"/>
                  </a:lnTo>
                  <a:lnTo>
                    <a:pt x="0" y="173"/>
                  </a:lnTo>
                  <a:lnTo>
                    <a:pt x="2" y="176"/>
                  </a:lnTo>
                  <a:lnTo>
                    <a:pt x="4" y="176"/>
                  </a:lnTo>
                  <a:lnTo>
                    <a:pt x="4" y="176"/>
                  </a:lnTo>
                  <a:lnTo>
                    <a:pt x="7" y="178"/>
                  </a:lnTo>
                  <a:lnTo>
                    <a:pt x="9" y="181"/>
                  </a:lnTo>
                  <a:lnTo>
                    <a:pt x="7" y="188"/>
                  </a:lnTo>
                  <a:lnTo>
                    <a:pt x="7" y="188"/>
                  </a:lnTo>
                  <a:lnTo>
                    <a:pt x="9" y="192"/>
                  </a:lnTo>
                  <a:lnTo>
                    <a:pt x="11" y="195"/>
                  </a:lnTo>
                  <a:lnTo>
                    <a:pt x="16" y="198"/>
                  </a:lnTo>
                  <a:lnTo>
                    <a:pt x="13" y="205"/>
                  </a:lnTo>
                  <a:lnTo>
                    <a:pt x="13" y="205"/>
                  </a:lnTo>
                  <a:lnTo>
                    <a:pt x="19" y="212"/>
                  </a:lnTo>
                  <a:lnTo>
                    <a:pt x="26" y="220"/>
                  </a:lnTo>
                  <a:lnTo>
                    <a:pt x="26" y="220"/>
                  </a:lnTo>
                  <a:lnTo>
                    <a:pt x="29" y="227"/>
                  </a:lnTo>
                  <a:lnTo>
                    <a:pt x="29" y="232"/>
                  </a:lnTo>
                  <a:lnTo>
                    <a:pt x="29" y="233"/>
                  </a:lnTo>
                  <a:lnTo>
                    <a:pt x="26" y="235"/>
                  </a:lnTo>
                  <a:lnTo>
                    <a:pt x="26" y="235"/>
                  </a:lnTo>
                  <a:lnTo>
                    <a:pt x="24" y="237"/>
                  </a:lnTo>
                  <a:lnTo>
                    <a:pt x="23" y="239"/>
                  </a:lnTo>
                  <a:lnTo>
                    <a:pt x="24" y="240"/>
                  </a:lnTo>
                  <a:lnTo>
                    <a:pt x="31" y="242"/>
                  </a:lnTo>
                  <a:lnTo>
                    <a:pt x="33" y="246"/>
                  </a:lnTo>
                  <a:lnTo>
                    <a:pt x="33" y="246"/>
                  </a:lnTo>
                  <a:lnTo>
                    <a:pt x="39" y="247"/>
                  </a:lnTo>
                  <a:lnTo>
                    <a:pt x="43" y="249"/>
                  </a:lnTo>
                  <a:lnTo>
                    <a:pt x="46" y="253"/>
                  </a:lnTo>
                  <a:lnTo>
                    <a:pt x="46" y="253"/>
                  </a:lnTo>
                  <a:lnTo>
                    <a:pt x="51" y="259"/>
                  </a:lnTo>
                  <a:lnTo>
                    <a:pt x="53" y="260"/>
                  </a:lnTo>
                  <a:lnTo>
                    <a:pt x="53" y="263"/>
                  </a:lnTo>
                  <a:lnTo>
                    <a:pt x="53" y="263"/>
                  </a:lnTo>
                  <a:lnTo>
                    <a:pt x="54" y="264"/>
                  </a:lnTo>
                  <a:lnTo>
                    <a:pt x="56" y="266"/>
                  </a:lnTo>
                  <a:lnTo>
                    <a:pt x="63" y="272"/>
                  </a:lnTo>
                  <a:lnTo>
                    <a:pt x="63" y="272"/>
                  </a:lnTo>
                  <a:lnTo>
                    <a:pt x="67" y="274"/>
                  </a:lnTo>
                  <a:lnTo>
                    <a:pt x="68" y="277"/>
                  </a:lnTo>
                  <a:lnTo>
                    <a:pt x="68" y="282"/>
                  </a:lnTo>
                  <a:lnTo>
                    <a:pt x="68" y="282"/>
                  </a:lnTo>
                  <a:lnTo>
                    <a:pt x="71" y="284"/>
                  </a:lnTo>
                  <a:lnTo>
                    <a:pt x="74" y="287"/>
                  </a:lnTo>
                  <a:lnTo>
                    <a:pt x="80" y="290"/>
                  </a:lnTo>
                  <a:lnTo>
                    <a:pt x="84" y="300"/>
                  </a:lnTo>
                  <a:lnTo>
                    <a:pt x="84" y="300"/>
                  </a:lnTo>
                  <a:lnTo>
                    <a:pt x="85" y="301"/>
                  </a:lnTo>
                  <a:lnTo>
                    <a:pt x="88" y="303"/>
                  </a:lnTo>
                  <a:lnTo>
                    <a:pt x="88" y="303"/>
                  </a:lnTo>
                  <a:lnTo>
                    <a:pt x="90" y="307"/>
                  </a:lnTo>
                  <a:lnTo>
                    <a:pt x="93" y="310"/>
                  </a:lnTo>
                  <a:lnTo>
                    <a:pt x="94" y="311"/>
                  </a:lnTo>
                  <a:lnTo>
                    <a:pt x="94" y="311"/>
                  </a:lnTo>
                  <a:lnTo>
                    <a:pt x="98" y="313"/>
                  </a:lnTo>
                  <a:lnTo>
                    <a:pt x="101" y="313"/>
                  </a:lnTo>
                  <a:lnTo>
                    <a:pt x="104" y="311"/>
                  </a:lnTo>
                  <a:lnTo>
                    <a:pt x="104" y="311"/>
                  </a:lnTo>
                  <a:lnTo>
                    <a:pt x="108" y="310"/>
                  </a:lnTo>
                  <a:lnTo>
                    <a:pt x="111" y="310"/>
                  </a:lnTo>
                  <a:lnTo>
                    <a:pt x="114" y="313"/>
                  </a:lnTo>
                  <a:lnTo>
                    <a:pt x="114" y="313"/>
                  </a:lnTo>
                  <a:lnTo>
                    <a:pt x="117" y="311"/>
                  </a:lnTo>
                  <a:lnTo>
                    <a:pt x="118" y="310"/>
                  </a:lnTo>
                  <a:lnTo>
                    <a:pt x="121" y="310"/>
                  </a:lnTo>
                  <a:lnTo>
                    <a:pt x="121" y="310"/>
                  </a:lnTo>
                  <a:lnTo>
                    <a:pt x="140" y="326"/>
                  </a:lnTo>
                  <a:lnTo>
                    <a:pt x="140" y="326"/>
                  </a:lnTo>
                  <a:lnTo>
                    <a:pt x="145" y="324"/>
                  </a:lnTo>
                  <a:lnTo>
                    <a:pt x="152" y="323"/>
                  </a:lnTo>
                  <a:lnTo>
                    <a:pt x="152" y="323"/>
                  </a:lnTo>
                  <a:lnTo>
                    <a:pt x="155" y="323"/>
                  </a:lnTo>
                  <a:lnTo>
                    <a:pt x="158" y="326"/>
                  </a:lnTo>
                  <a:lnTo>
                    <a:pt x="159" y="327"/>
                  </a:lnTo>
                  <a:lnTo>
                    <a:pt x="162" y="326"/>
                  </a:lnTo>
                  <a:lnTo>
                    <a:pt x="162" y="326"/>
                  </a:lnTo>
                  <a:lnTo>
                    <a:pt x="167" y="323"/>
                  </a:lnTo>
                  <a:lnTo>
                    <a:pt x="171" y="321"/>
                  </a:lnTo>
                  <a:lnTo>
                    <a:pt x="174" y="323"/>
                  </a:lnTo>
                  <a:lnTo>
                    <a:pt x="174" y="323"/>
                  </a:lnTo>
                  <a:lnTo>
                    <a:pt x="179" y="323"/>
                  </a:lnTo>
                  <a:lnTo>
                    <a:pt x="182" y="323"/>
                  </a:lnTo>
                  <a:lnTo>
                    <a:pt x="184" y="321"/>
                  </a:lnTo>
                  <a:lnTo>
                    <a:pt x="184" y="321"/>
                  </a:lnTo>
                  <a:lnTo>
                    <a:pt x="185" y="319"/>
                  </a:lnTo>
                  <a:lnTo>
                    <a:pt x="189" y="317"/>
                  </a:lnTo>
                  <a:lnTo>
                    <a:pt x="189" y="317"/>
                  </a:lnTo>
                  <a:lnTo>
                    <a:pt x="191" y="314"/>
                  </a:lnTo>
                  <a:lnTo>
                    <a:pt x="191" y="314"/>
                  </a:lnTo>
                  <a:lnTo>
                    <a:pt x="192" y="311"/>
                  </a:lnTo>
                  <a:lnTo>
                    <a:pt x="196" y="309"/>
                  </a:lnTo>
                  <a:lnTo>
                    <a:pt x="204" y="306"/>
                  </a:lnTo>
                  <a:lnTo>
                    <a:pt x="204" y="306"/>
                  </a:lnTo>
                  <a:lnTo>
                    <a:pt x="209" y="304"/>
                  </a:lnTo>
                  <a:lnTo>
                    <a:pt x="212" y="306"/>
                  </a:lnTo>
                  <a:lnTo>
                    <a:pt x="213" y="306"/>
                  </a:lnTo>
                  <a:lnTo>
                    <a:pt x="213" y="306"/>
                  </a:lnTo>
                  <a:lnTo>
                    <a:pt x="218" y="309"/>
                  </a:lnTo>
                  <a:lnTo>
                    <a:pt x="218" y="309"/>
                  </a:lnTo>
                  <a:lnTo>
                    <a:pt x="219" y="299"/>
                  </a:lnTo>
                  <a:lnTo>
                    <a:pt x="219" y="296"/>
                  </a:lnTo>
                  <a:lnTo>
                    <a:pt x="218" y="294"/>
                  </a:lnTo>
                  <a:lnTo>
                    <a:pt x="218" y="294"/>
                  </a:lnTo>
                  <a:lnTo>
                    <a:pt x="213" y="294"/>
                  </a:lnTo>
                  <a:lnTo>
                    <a:pt x="209" y="292"/>
                  </a:lnTo>
                  <a:lnTo>
                    <a:pt x="206" y="289"/>
                  </a:lnTo>
                  <a:lnTo>
                    <a:pt x="202" y="283"/>
                  </a:lnTo>
                  <a:lnTo>
                    <a:pt x="202" y="283"/>
                  </a:lnTo>
                  <a:lnTo>
                    <a:pt x="199" y="277"/>
                  </a:lnTo>
                  <a:lnTo>
                    <a:pt x="195" y="273"/>
                  </a:lnTo>
                  <a:lnTo>
                    <a:pt x="191" y="269"/>
                  </a:lnTo>
                  <a:lnTo>
                    <a:pt x="189" y="264"/>
                  </a:lnTo>
                  <a:lnTo>
                    <a:pt x="189" y="264"/>
                  </a:lnTo>
                  <a:lnTo>
                    <a:pt x="186" y="262"/>
                  </a:lnTo>
                  <a:lnTo>
                    <a:pt x="181" y="260"/>
                  </a:lnTo>
                  <a:lnTo>
                    <a:pt x="177" y="259"/>
                  </a:lnTo>
                  <a:lnTo>
                    <a:pt x="174" y="257"/>
                  </a:lnTo>
                  <a:lnTo>
                    <a:pt x="174" y="257"/>
                  </a:lnTo>
                  <a:lnTo>
                    <a:pt x="174" y="255"/>
                  </a:lnTo>
                  <a:lnTo>
                    <a:pt x="175" y="253"/>
                  </a:lnTo>
                  <a:lnTo>
                    <a:pt x="177" y="252"/>
                  </a:lnTo>
                  <a:lnTo>
                    <a:pt x="177" y="247"/>
                  </a:lnTo>
                  <a:lnTo>
                    <a:pt x="177" y="247"/>
                  </a:lnTo>
                  <a:lnTo>
                    <a:pt x="178" y="246"/>
                  </a:lnTo>
                  <a:lnTo>
                    <a:pt x="179" y="246"/>
                  </a:lnTo>
                  <a:lnTo>
                    <a:pt x="184" y="245"/>
                  </a:lnTo>
                  <a:lnTo>
                    <a:pt x="189" y="245"/>
                  </a:lnTo>
                  <a:lnTo>
                    <a:pt x="189" y="245"/>
                  </a:lnTo>
                  <a:lnTo>
                    <a:pt x="191" y="237"/>
                  </a:lnTo>
                  <a:lnTo>
                    <a:pt x="192" y="227"/>
                  </a:lnTo>
                  <a:lnTo>
                    <a:pt x="192" y="227"/>
                  </a:lnTo>
                  <a:lnTo>
                    <a:pt x="194" y="223"/>
                  </a:lnTo>
                  <a:lnTo>
                    <a:pt x="195" y="219"/>
                  </a:lnTo>
                  <a:lnTo>
                    <a:pt x="198" y="215"/>
                  </a:lnTo>
                  <a:lnTo>
                    <a:pt x="198" y="213"/>
                  </a:lnTo>
                  <a:lnTo>
                    <a:pt x="196" y="212"/>
                  </a:lnTo>
                  <a:lnTo>
                    <a:pt x="196" y="212"/>
                  </a:lnTo>
                  <a:lnTo>
                    <a:pt x="196" y="210"/>
                  </a:lnTo>
                  <a:lnTo>
                    <a:pt x="198" y="209"/>
                  </a:lnTo>
                  <a:lnTo>
                    <a:pt x="204" y="205"/>
                  </a:lnTo>
                  <a:lnTo>
                    <a:pt x="204" y="205"/>
                  </a:lnTo>
                  <a:lnTo>
                    <a:pt x="205" y="202"/>
                  </a:lnTo>
                  <a:lnTo>
                    <a:pt x="206" y="198"/>
                  </a:lnTo>
                  <a:lnTo>
                    <a:pt x="206" y="193"/>
                  </a:lnTo>
                  <a:lnTo>
                    <a:pt x="209" y="189"/>
                  </a:lnTo>
                  <a:lnTo>
                    <a:pt x="209" y="189"/>
                  </a:lnTo>
                  <a:lnTo>
                    <a:pt x="213" y="182"/>
                  </a:lnTo>
                  <a:lnTo>
                    <a:pt x="216" y="179"/>
                  </a:lnTo>
                  <a:lnTo>
                    <a:pt x="219" y="178"/>
                  </a:lnTo>
                  <a:lnTo>
                    <a:pt x="219" y="178"/>
                  </a:lnTo>
                  <a:lnTo>
                    <a:pt x="221" y="178"/>
                  </a:lnTo>
                  <a:lnTo>
                    <a:pt x="223" y="175"/>
                  </a:lnTo>
                  <a:lnTo>
                    <a:pt x="225" y="172"/>
                  </a:lnTo>
                  <a:lnTo>
                    <a:pt x="225" y="169"/>
                  </a:lnTo>
                  <a:lnTo>
                    <a:pt x="225" y="169"/>
                  </a:lnTo>
                  <a:lnTo>
                    <a:pt x="226" y="166"/>
                  </a:lnTo>
                  <a:lnTo>
                    <a:pt x="229" y="162"/>
                  </a:lnTo>
                  <a:lnTo>
                    <a:pt x="231" y="156"/>
                  </a:lnTo>
                  <a:lnTo>
                    <a:pt x="232" y="151"/>
                  </a:lnTo>
                  <a:lnTo>
                    <a:pt x="232" y="151"/>
                  </a:lnTo>
                  <a:lnTo>
                    <a:pt x="229" y="139"/>
                  </a:lnTo>
                  <a:lnTo>
                    <a:pt x="231" y="134"/>
                  </a:lnTo>
                  <a:lnTo>
                    <a:pt x="232" y="129"/>
                  </a:lnTo>
                  <a:lnTo>
                    <a:pt x="232" y="129"/>
                  </a:lnTo>
                  <a:lnTo>
                    <a:pt x="238" y="121"/>
                  </a:lnTo>
                  <a:lnTo>
                    <a:pt x="239" y="117"/>
                  </a:lnTo>
                  <a:lnTo>
                    <a:pt x="238" y="114"/>
                  </a:lnTo>
                  <a:lnTo>
                    <a:pt x="238" y="114"/>
                  </a:lnTo>
                  <a:lnTo>
                    <a:pt x="239" y="111"/>
                  </a:lnTo>
                  <a:lnTo>
                    <a:pt x="242" y="108"/>
                  </a:lnTo>
                  <a:lnTo>
                    <a:pt x="248" y="104"/>
                  </a:lnTo>
                  <a:lnTo>
                    <a:pt x="248" y="104"/>
                  </a:lnTo>
                  <a:lnTo>
                    <a:pt x="253" y="99"/>
                  </a:lnTo>
                  <a:lnTo>
                    <a:pt x="258" y="95"/>
                  </a:lnTo>
                  <a:lnTo>
                    <a:pt x="263" y="89"/>
                  </a:lnTo>
                  <a:lnTo>
                    <a:pt x="263" y="89"/>
                  </a:lnTo>
                  <a:lnTo>
                    <a:pt x="258" y="84"/>
                  </a:lnTo>
                  <a:lnTo>
                    <a:pt x="253" y="81"/>
                  </a:lnTo>
                  <a:lnTo>
                    <a:pt x="253" y="81"/>
                  </a:lnTo>
                  <a:lnTo>
                    <a:pt x="249" y="78"/>
                  </a:lnTo>
                  <a:lnTo>
                    <a:pt x="246" y="72"/>
                  </a:lnTo>
                  <a:lnTo>
                    <a:pt x="243" y="64"/>
                  </a:lnTo>
                  <a:lnTo>
                    <a:pt x="243" y="55"/>
                  </a:lnTo>
                  <a:lnTo>
                    <a:pt x="243" y="55"/>
                  </a:lnTo>
                  <a:lnTo>
                    <a:pt x="243" y="47"/>
                  </a:lnTo>
                  <a:lnTo>
                    <a:pt x="242" y="40"/>
                  </a:lnTo>
                  <a:lnTo>
                    <a:pt x="239" y="30"/>
                  </a:lnTo>
                  <a:lnTo>
                    <a:pt x="239" y="30"/>
                  </a:lnTo>
                  <a:lnTo>
                    <a:pt x="238" y="25"/>
                  </a:lnTo>
                  <a:lnTo>
                    <a:pt x="235" y="21"/>
                  </a:lnTo>
                  <a:lnTo>
                    <a:pt x="231" y="17"/>
                  </a:lnTo>
                  <a:lnTo>
                    <a:pt x="226" y="13"/>
                  </a:lnTo>
                  <a:lnTo>
                    <a:pt x="226" y="13"/>
                  </a:lnTo>
                  <a:lnTo>
                    <a:pt x="222" y="10"/>
                  </a:lnTo>
                  <a:lnTo>
                    <a:pt x="219" y="7"/>
                  </a:lnTo>
                  <a:lnTo>
                    <a:pt x="218" y="4"/>
                  </a:lnTo>
                  <a:lnTo>
                    <a:pt x="216" y="0"/>
                  </a:lnTo>
                  <a:lnTo>
                    <a:pt x="216" y="0"/>
                  </a:lnTo>
                  <a:lnTo>
                    <a:pt x="216" y="1"/>
                  </a:lnTo>
                  <a:lnTo>
                    <a:pt x="216" y="1"/>
                  </a:lnTo>
                  <a:lnTo>
                    <a:pt x="212" y="7"/>
                  </a:lnTo>
                  <a:lnTo>
                    <a:pt x="208" y="7"/>
                  </a:lnTo>
                  <a:lnTo>
                    <a:pt x="208" y="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12" name="Freeform 228"/>
            <p:cNvSpPr>
              <a:spLocks/>
            </p:cNvSpPr>
            <p:nvPr/>
          </p:nvSpPr>
          <p:spPr bwMode="gray">
            <a:xfrm>
              <a:off x="5035414" y="3356424"/>
              <a:ext cx="39610" cy="43854"/>
            </a:xfrm>
            <a:custGeom>
              <a:avLst/>
              <a:gdLst/>
              <a:ahLst/>
              <a:cxnLst>
                <a:cxn ang="0">
                  <a:pos x="10" y="4"/>
                </a:cxn>
                <a:cxn ang="0">
                  <a:pos x="10" y="4"/>
                </a:cxn>
                <a:cxn ang="0">
                  <a:pos x="2" y="15"/>
                </a:cxn>
                <a:cxn ang="0">
                  <a:pos x="2" y="15"/>
                </a:cxn>
                <a:cxn ang="0">
                  <a:pos x="0" y="18"/>
                </a:cxn>
                <a:cxn ang="0">
                  <a:pos x="0" y="22"/>
                </a:cxn>
                <a:cxn ang="0">
                  <a:pos x="2" y="28"/>
                </a:cxn>
                <a:cxn ang="0">
                  <a:pos x="2" y="28"/>
                </a:cxn>
                <a:cxn ang="0">
                  <a:pos x="3" y="30"/>
                </a:cxn>
                <a:cxn ang="0">
                  <a:pos x="6" y="30"/>
                </a:cxn>
                <a:cxn ang="0">
                  <a:pos x="10" y="28"/>
                </a:cxn>
                <a:cxn ang="0">
                  <a:pos x="10" y="28"/>
                </a:cxn>
                <a:cxn ang="0">
                  <a:pos x="12" y="27"/>
                </a:cxn>
                <a:cxn ang="0">
                  <a:pos x="15" y="28"/>
                </a:cxn>
                <a:cxn ang="0">
                  <a:pos x="19" y="31"/>
                </a:cxn>
                <a:cxn ang="0">
                  <a:pos x="19" y="31"/>
                </a:cxn>
                <a:cxn ang="0">
                  <a:pos x="25" y="22"/>
                </a:cxn>
                <a:cxn ang="0">
                  <a:pos x="25" y="22"/>
                </a:cxn>
                <a:cxn ang="0">
                  <a:pos x="16" y="20"/>
                </a:cxn>
                <a:cxn ang="0">
                  <a:pos x="16" y="20"/>
                </a:cxn>
                <a:cxn ang="0">
                  <a:pos x="16" y="17"/>
                </a:cxn>
                <a:cxn ang="0">
                  <a:pos x="19" y="15"/>
                </a:cxn>
                <a:cxn ang="0">
                  <a:pos x="26" y="11"/>
                </a:cxn>
                <a:cxn ang="0">
                  <a:pos x="26" y="11"/>
                </a:cxn>
                <a:cxn ang="0">
                  <a:pos x="28" y="10"/>
                </a:cxn>
                <a:cxn ang="0">
                  <a:pos x="28" y="8"/>
                </a:cxn>
                <a:cxn ang="0">
                  <a:pos x="26" y="5"/>
                </a:cxn>
                <a:cxn ang="0">
                  <a:pos x="25" y="3"/>
                </a:cxn>
                <a:cxn ang="0">
                  <a:pos x="25" y="3"/>
                </a:cxn>
                <a:cxn ang="0">
                  <a:pos x="22" y="0"/>
                </a:cxn>
                <a:cxn ang="0">
                  <a:pos x="22" y="0"/>
                </a:cxn>
                <a:cxn ang="0">
                  <a:pos x="18" y="4"/>
                </a:cxn>
                <a:cxn ang="0">
                  <a:pos x="18" y="4"/>
                </a:cxn>
                <a:cxn ang="0">
                  <a:pos x="15" y="4"/>
                </a:cxn>
                <a:cxn ang="0">
                  <a:pos x="10" y="4"/>
                </a:cxn>
                <a:cxn ang="0">
                  <a:pos x="10" y="4"/>
                </a:cxn>
              </a:cxnLst>
              <a:rect l="0" t="0" r="r" b="b"/>
              <a:pathLst>
                <a:path w="28" h="31">
                  <a:moveTo>
                    <a:pt x="10" y="4"/>
                  </a:moveTo>
                  <a:lnTo>
                    <a:pt x="10" y="4"/>
                  </a:lnTo>
                  <a:lnTo>
                    <a:pt x="2" y="15"/>
                  </a:lnTo>
                  <a:lnTo>
                    <a:pt x="2" y="15"/>
                  </a:lnTo>
                  <a:lnTo>
                    <a:pt x="0" y="18"/>
                  </a:lnTo>
                  <a:lnTo>
                    <a:pt x="0" y="22"/>
                  </a:lnTo>
                  <a:lnTo>
                    <a:pt x="2" y="28"/>
                  </a:lnTo>
                  <a:lnTo>
                    <a:pt x="2" y="28"/>
                  </a:lnTo>
                  <a:lnTo>
                    <a:pt x="3" y="30"/>
                  </a:lnTo>
                  <a:lnTo>
                    <a:pt x="6" y="30"/>
                  </a:lnTo>
                  <a:lnTo>
                    <a:pt x="10" y="28"/>
                  </a:lnTo>
                  <a:lnTo>
                    <a:pt x="10" y="28"/>
                  </a:lnTo>
                  <a:lnTo>
                    <a:pt x="12" y="27"/>
                  </a:lnTo>
                  <a:lnTo>
                    <a:pt x="15" y="28"/>
                  </a:lnTo>
                  <a:lnTo>
                    <a:pt x="19" y="31"/>
                  </a:lnTo>
                  <a:lnTo>
                    <a:pt x="19" y="31"/>
                  </a:lnTo>
                  <a:lnTo>
                    <a:pt x="25" y="22"/>
                  </a:lnTo>
                  <a:lnTo>
                    <a:pt x="25" y="22"/>
                  </a:lnTo>
                  <a:lnTo>
                    <a:pt x="16" y="20"/>
                  </a:lnTo>
                  <a:lnTo>
                    <a:pt x="16" y="20"/>
                  </a:lnTo>
                  <a:lnTo>
                    <a:pt x="16" y="17"/>
                  </a:lnTo>
                  <a:lnTo>
                    <a:pt x="19" y="15"/>
                  </a:lnTo>
                  <a:lnTo>
                    <a:pt x="26" y="11"/>
                  </a:lnTo>
                  <a:lnTo>
                    <a:pt x="26" y="11"/>
                  </a:lnTo>
                  <a:lnTo>
                    <a:pt x="28" y="10"/>
                  </a:lnTo>
                  <a:lnTo>
                    <a:pt x="28" y="8"/>
                  </a:lnTo>
                  <a:lnTo>
                    <a:pt x="26" y="5"/>
                  </a:lnTo>
                  <a:lnTo>
                    <a:pt x="25" y="3"/>
                  </a:lnTo>
                  <a:lnTo>
                    <a:pt x="25" y="3"/>
                  </a:lnTo>
                  <a:lnTo>
                    <a:pt x="22" y="0"/>
                  </a:lnTo>
                  <a:lnTo>
                    <a:pt x="22" y="0"/>
                  </a:lnTo>
                  <a:lnTo>
                    <a:pt x="18" y="4"/>
                  </a:lnTo>
                  <a:lnTo>
                    <a:pt x="18" y="4"/>
                  </a:lnTo>
                  <a:lnTo>
                    <a:pt x="15" y="4"/>
                  </a:lnTo>
                  <a:lnTo>
                    <a:pt x="10" y="4"/>
                  </a:lnTo>
                  <a:lnTo>
                    <a:pt x="10"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13" name="Freeform 229"/>
            <p:cNvSpPr>
              <a:spLocks/>
            </p:cNvSpPr>
            <p:nvPr/>
          </p:nvSpPr>
          <p:spPr bwMode="gray">
            <a:xfrm>
              <a:off x="4915170" y="3230523"/>
              <a:ext cx="151366" cy="131561"/>
            </a:xfrm>
            <a:custGeom>
              <a:avLst/>
              <a:gdLst/>
              <a:ahLst/>
              <a:cxnLst>
                <a:cxn ang="0">
                  <a:pos x="19" y="15"/>
                </a:cxn>
                <a:cxn ang="0">
                  <a:pos x="10" y="22"/>
                </a:cxn>
                <a:cxn ang="0">
                  <a:pos x="9" y="25"/>
                </a:cxn>
                <a:cxn ang="0">
                  <a:pos x="9" y="32"/>
                </a:cxn>
                <a:cxn ang="0">
                  <a:pos x="3" y="40"/>
                </a:cxn>
                <a:cxn ang="0">
                  <a:pos x="0" y="50"/>
                </a:cxn>
                <a:cxn ang="0">
                  <a:pos x="3" y="62"/>
                </a:cxn>
                <a:cxn ang="0">
                  <a:pos x="16" y="63"/>
                </a:cxn>
                <a:cxn ang="0">
                  <a:pos x="17" y="63"/>
                </a:cxn>
                <a:cxn ang="0">
                  <a:pos x="21" y="57"/>
                </a:cxn>
                <a:cxn ang="0">
                  <a:pos x="23" y="55"/>
                </a:cxn>
                <a:cxn ang="0">
                  <a:pos x="26" y="55"/>
                </a:cxn>
                <a:cxn ang="0">
                  <a:pos x="29" y="56"/>
                </a:cxn>
                <a:cxn ang="0">
                  <a:pos x="36" y="60"/>
                </a:cxn>
                <a:cxn ang="0">
                  <a:pos x="39" y="59"/>
                </a:cxn>
                <a:cxn ang="0">
                  <a:pos x="46" y="59"/>
                </a:cxn>
                <a:cxn ang="0">
                  <a:pos x="53" y="60"/>
                </a:cxn>
                <a:cxn ang="0">
                  <a:pos x="61" y="59"/>
                </a:cxn>
                <a:cxn ang="0">
                  <a:pos x="80" y="76"/>
                </a:cxn>
                <a:cxn ang="0">
                  <a:pos x="95" y="93"/>
                </a:cxn>
                <a:cxn ang="0">
                  <a:pos x="95" y="93"/>
                </a:cxn>
                <a:cxn ang="0">
                  <a:pos x="103" y="93"/>
                </a:cxn>
                <a:cxn ang="0">
                  <a:pos x="107" y="89"/>
                </a:cxn>
                <a:cxn ang="0">
                  <a:pos x="100" y="82"/>
                </a:cxn>
                <a:cxn ang="0">
                  <a:pos x="90" y="70"/>
                </a:cxn>
                <a:cxn ang="0">
                  <a:pos x="76" y="57"/>
                </a:cxn>
                <a:cxn ang="0">
                  <a:pos x="64" y="53"/>
                </a:cxn>
                <a:cxn ang="0">
                  <a:pos x="63" y="52"/>
                </a:cxn>
                <a:cxn ang="0">
                  <a:pos x="58" y="47"/>
                </a:cxn>
                <a:cxn ang="0">
                  <a:pos x="54" y="42"/>
                </a:cxn>
                <a:cxn ang="0">
                  <a:pos x="51" y="40"/>
                </a:cxn>
                <a:cxn ang="0">
                  <a:pos x="44" y="26"/>
                </a:cxn>
                <a:cxn ang="0">
                  <a:pos x="43" y="19"/>
                </a:cxn>
                <a:cxn ang="0">
                  <a:pos x="40" y="10"/>
                </a:cxn>
                <a:cxn ang="0">
                  <a:pos x="34" y="0"/>
                </a:cxn>
                <a:cxn ang="0">
                  <a:pos x="24" y="10"/>
                </a:cxn>
                <a:cxn ang="0">
                  <a:pos x="19" y="15"/>
                </a:cxn>
              </a:cxnLst>
              <a:rect l="0" t="0" r="r" b="b"/>
              <a:pathLst>
                <a:path w="107" h="93">
                  <a:moveTo>
                    <a:pt x="19" y="15"/>
                  </a:moveTo>
                  <a:lnTo>
                    <a:pt x="19" y="15"/>
                  </a:lnTo>
                  <a:lnTo>
                    <a:pt x="13" y="19"/>
                  </a:lnTo>
                  <a:lnTo>
                    <a:pt x="10" y="22"/>
                  </a:lnTo>
                  <a:lnTo>
                    <a:pt x="9" y="25"/>
                  </a:lnTo>
                  <a:lnTo>
                    <a:pt x="9" y="25"/>
                  </a:lnTo>
                  <a:lnTo>
                    <a:pt x="10" y="28"/>
                  </a:lnTo>
                  <a:lnTo>
                    <a:pt x="9" y="32"/>
                  </a:lnTo>
                  <a:lnTo>
                    <a:pt x="3" y="40"/>
                  </a:lnTo>
                  <a:lnTo>
                    <a:pt x="3" y="40"/>
                  </a:lnTo>
                  <a:lnTo>
                    <a:pt x="2" y="45"/>
                  </a:lnTo>
                  <a:lnTo>
                    <a:pt x="0" y="50"/>
                  </a:lnTo>
                  <a:lnTo>
                    <a:pt x="3" y="62"/>
                  </a:lnTo>
                  <a:lnTo>
                    <a:pt x="3" y="62"/>
                  </a:lnTo>
                  <a:lnTo>
                    <a:pt x="12" y="62"/>
                  </a:lnTo>
                  <a:lnTo>
                    <a:pt x="16" y="63"/>
                  </a:lnTo>
                  <a:lnTo>
                    <a:pt x="16" y="63"/>
                  </a:lnTo>
                  <a:lnTo>
                    <a:pt x="17" y="63"/>
                  </a:lnTo>
                  <a:lnTo>
                    <a:pt x="19" y="63"/>
                  </a:lnTo>
                  <a:lnTo>
                    <a:pt x="21" y="57"/>
                  </a:lnTo>
                  <a:lnTo>
                    <a:pt x="21" y="57"/>
                  </a:lnTo>
                  <a:lnTo>
                    <a:pt x="23" y="55"/>
                  </a:lnTo>
                  <a:lnTo>
                    <a:pt x="24" y="53"/>
                  </a:lnTo>
                  <a:lnTo>
                    <a:pt x="26" y="55"/>
                  </a:lnTo>
                  <a:lnTo>
                    <a:pt x="29" y="56"/>
                  </a:lnTo>
                  <a:lnTo>
                    <a:pt x="29" y="56"/>
                  </a:lnTo>
                  <a:lnTo>
                    <a:pt x="33" y="59"/>
                  </a:lnTo>
                  <a:lnTo>
                    <a:pt x="36" y="60"/>
                  </a:lnTo>
                  <a:lnTo>
                    <a:pt x="39" y="59"/>
                  </a:lnTo>
                  <a:lnTo>
                    <a:pt x="39" y="59"/>
                  </a:lnTo>
                  <a:lnTo>
                    <a:pt x="43" y="59"/>
                  </a:lnTo>
                  <a:lnTo>
                    <a:pt x="46" y="59"/>
                  </a:lnTo>
                  <a:lnTo>
                    <a:pt x="46" y="59"/>
                  </a:lnTo>
                  <a:lnTo>
                    <a:pt x="53" y="60"/>
                  </a:lnTo>
                  <a:lnTo>
                    <a:pt x="61" y="59"/>
                  </a:lnTo>
                  <a:lnTo>
                    <a:pt x="61" y="59"/>
                  </a:lnTo>
                  <a:lnTo>
                    <a:pt x="68" y="65"/>
                  </a:lnTo>
                  <a:lnTo>
                    <a:pt x="80" y="76"/>
                  </a:lnTo>
                  <a:lnTo>
                    <a:pt x="95" y="93"/>
                  </a:lnTo>
                  <a:lnTo>
                    <a:pt x="95" y="93"/>
                  </a:lnTo>
                  <a:lnTo>
                    <a:pt x="95" y="93"/>
                  </a:lnTo>
                  <a:lnTo>
                    <a:pt x="95" y="93"/>
                  </a:lnTo>
                  <a:lnTo>
                    <a:pt x="100" y="93"/>
                  </a:lnTo>
                  <a:lnTo>
                    <a:pt x="103" y="93"/>
                  </a:lnTo>
                  <a:lnTo>
                    <a:pt x="103" y="93"/>
                  </a:lnTo>
                  <a:lnTo>
                    <a:pt x="107" y="89"/>
                  </a:lnTo>
                  <a:lnTo>
                    <a:pt x="107" y="89"/>
                  </a:lnTo>
                  <a:lnTo>
                    <a:pt x="100" y="82"/>
                  </a:lnTo>
                  <a:lnTo>
                    <a:pt x="90" y="70"/>
                  </a:lnTo>
                  <a:lnTo>
                    <a:pt x="90" y="70"/>
                  </a:lnTo>
                  <a:lnTo>
                    <a:pt x="83" y="63"/>
                  </a:lnTo>
                  <a:lnTo>
                    <a:pt x="76" y="57"/>
                  </a:lnTo>
                  <a:lnTo>
                    <a:pt x="70" y="53"/>
                  </a:lnTo>
                  <a:lnTo>
                    <a:pt x="64" y="53"/>
                  </a:lnTo>
                  <a:lnTo>
                    <a:pt x="64" y="53"/>
                  </a:lnTo>
                  <a:lnTo>
                    <a:pt x="63" y="52"/>
                  </a:lnTo>
                  <a:lnTo>
                    <a:pt x="61" y="52"/>
                  </a:lnTo>
                  <a:lnTo>
                    <a:pt x="58" y="47"/>
                  </a:lnTo>
                  <a:lnTo>
                    <a:pt x="57" y="45"/>
                  </a:lnTo>
                  <a:lnTo>
                    <a:pt x="54" y="42"/>
                  </a:lnTo>
                  <a:lnTo>
                    <a:pt x="54" y="42"/>
                  </a:lnTo>
                  <a:lnTo>
                    <a:pt x="51" y="40"/>
                  </a:lnTo>
                  <a:lnTo>
                    <a:pt x="47" y="33"/>
                  </a:lnTo>
                  <a:lnTo>
                    <a:pt x="44" y="26"/>
                  </a:lnTo>
                  <a:lnTo>
                    <a:pt x="43" y="19"/>
                  </a:lnTo>
                  <a:lnTo>
                    <a:pt x="43" y="19"/>
                  </a:lnTo>
                  <a:lnTo>
                    <a:pt x="41" y="15"/>
                  </a:lnTo>
                  <a:lnTo>
                    <a:pt x="40" y="10"/>
                  </a:lnTo>
                  <a:lnTo>
                    <a:pt x="34" y="0"/>
                  </a:lnTo>
                  <a:lnTo>
                    <a:pt x="34" y="0"/>
                  </a:lnTo>
                  <a:lnTo>
                    <a:pt x="29" y="6"/>
                  </a:lnTo>
                  <a:lnTo>
                    <a:pt x="24" y="10"/>
                  </a:lnTo>
                  <a:lnTo>
                    <a:pt x="19" y="15"/>
                  </a:lnTo>
                  <a:lnTo>
                    <a:pt x="19" y="1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14" name="Freeform 230"/>
            <p:cNvSpPr>
              <a:spLocks/>
            </p:cNvSpPr>
            <p:nvPr/>
          </p:nvSpPr>
          <p:spPr bwMode="gray">
            <a:xfrm>
              <a:off x="4837366" y="3305498"/>
              <a:ext cx="335267" cy="263121"/>
            </a:xfrm>
            <a:custGeom>
              <a:avLst/>
              <a:gdLst/>
              <a:ahLst/>
              <a:cxnLst>
                <a:cxn ang="0">
                  <a:pos x="17" y="127"/>
                </a:cxn>
                <a:cxn ang="0">
                  <a:pos x="28" y="141"/>
                </a:cxn>
                <a:cxn ang="0">
                  <a:pos x="35" y="150"/>
                </a:cxn>
                <a:cxn ang="0">
                  <a:pos x="44" y="152"/>
                </a:cxn>
                <a:cxn ang="0">
                  <a:pos x="44" y="167"/>
                </a:cxn>
                <a:cxn ang="0">
                  <a:pos x="48" y="169"/>
                </a:cxn>
                <a:cxn ang="0">
                  <a:pos x="65" y="172"/>
                </a:cxn>
                <a:cxn ang="0">
                  <a:pos x="79" y="182"/>
                </a:cxn>
                <a:cxn ang="0">
                  <a:pos x="94" y="184"/>
                </a:cxn>
                <a:cxn ang="0">
                  <a:pos x="104" y="185"/>
                </a:cxn>
                <a:cxn ang="0">
                  <a:pos x="112" y="178"/>
                </a:cxn>
                <a:cxn ang="0">
                  <a:pos x="125" y="174"/>
                </a:cxn>
                <a:cxn ang="0">
                  <a:pos x="129" y="178"/>
                </a:cxn>
                <a:cxn ang="0">
                  <a:pos x="135" y="178"/>
                </a:cxn>
                <a:cxn ang="0">
                  <a:pos x="155" y="174"/>
                </a:cxn>
                <a:cxn ang="0">
                  <a:pos x="163" y="168"/>
                </a:cxn>
                <a:cxn ang="0">
                  <a:pos x="176" y="162"/>
                </a:cxn>
                <a:cxn ang="0">
                  <a:pos x="190" y="162"/>
                </a:cxn>
                <a:cxn ang="0">
                  <a:pos x="237" y="117"/>
                </a:cxn>
                <a:cxn ang="0">
                  <a:pos x="236" y="114"/>
                </a:cxn>
                <a:cxn ang="0">
                  <a:pos x="223" y="113"/>
                </a:cxn>
                <a:cxn ang="0">
                  <a:pos x="190" y="101"/>
                </a:cxn>
                <a:cxn ang="0">
                  <a:pos x="175" y="95"/>
                </a:cxn>
                <a:cxn ang="0">
                  <a:pos x="166" y="87"/>
                </a:cxn>
                <a:cxn ang="0">
                  <a:pos x="156" y="73"/>
                </a:cxn>
                <a:cxn ang="0">
                  <a:pos x="159" y="67"/>
                </a:cxn>
                <a:cxn ang="0">
                  <a:pos x="152" y="63"/>
                </a:cxn>
                <a:cxn ang="0">
                  <a:pos x="146" y="66"/>
                </a:cxn>
                <a:cxn ang="0">
                  <a:pos x="142" y="64"/>
                </a:cxn>
                <a:cxn ang="0">
                  <a:pos x="142" y="51"/>
                </a:cxn>
                <a:cxn ang="0">
                  <a:pos x="150" y="40"/>
                </a:cxn>
                <a:cxn ang="0">
                  <a:pos x="123" y="12"/>
                </a:cxn>
                <a:cxn ang="0">
                  <a:pos x="108" y="7"/>
                </a:cxn>
                <a:cxn ang="0">
                  <a:pos x="98" y="6"/>
                </a:cxn>
                <a:cxn ang="0">
                  <a:pos x="91" y="7"/>
                </a:cxn>
                <a:cxn ang="0">
                  <a:pos x="84" y="3"/>
                </a:cxn>
                <a:cxn ang="0">
                  <a:pos x="78" y="2"/>
                </a:cxn>
                <a:cxn ang="0">
                  <a:pos x="74" y="10"/>
                </a:cxn>
                <a:cxn ang="0">
                  <a:pos x="71" y="10"/>
                </a:cxn>
                <a:cxn ang="0">
                  <a:pos x="58" y="9"/>
                </a:cxn>
                <a:cxn ang="0">
                  <a:pos x="57" y="14"/>
                </a:cxn>
                <a:cxn ang="0">
                  <a:pos x="51" y="27"/>
                </a:cxn>
                <a:cxn ang="0">
                  <a:pos x="49" y="33"/>
                </a:cxn>
                <a:cxn ang="0">
                  <a:pos x="45" y="36"/>
                </a:cxn>
                <a:cxn ang="0">
                  <a:pos x="35" y="47"/>
                </a:cxn>
                <a:cxn ang="0">
                  <a:pos x="32" y="56"/>
                </a:cxn>
                <a:cxn ang="0">
                  <a:pos x="30" y="63"/>
                </a:cxn>
                <a:cxn ang="0">
                  <a:pos x="22" y="70"/>
                </a:cxn>
                <a:cxn ang="0">
                  <a:pos x="24" y="73"/>
                </a:cxn>
                <a:cxn ang="0">
                  <a:pos x="18" y="85"/>
                </a:cxn>
                <a:cxn ang="0">
                  <a:pos x="15" y="103"/>
                </a:cxn>
                <a:cxn ang="0">
                  <a:pos x="5" y="104"/>
                </a:cxn>
                <a:cxn ang="0">
                  <a:pos x="3" y="105"/>
                </a:cxn>
                <a:cxn ang="0">
                  <a:pos x="0" y="113"/>
                </a:cxn>
                <a:cxn ang="0">
                  <a:pos x="3" y="117"/>
                </a:cxn>
                <a:cxn ang="0">
                  <a:pos x="15" y="122"/>
                </a:cxn>
              </a:cxnLst>
              <a:rect l="0" t="0" r="r" b="b"/>
              <a:pathLst>
                <a:path w="237" h="186">
                  <a:moveTo>
                    <a:pt x="15" y="122"/>
                  </a:moveTo>
                  <a:lnTo>
                    <a:pt x="15" y="122"/>
                  </a:lnTo>
                  <a:lnTo>
                    <a:pt x="17" y="127"/>
                  </a:lnTo>
                  <a:lnTo>
                    <a:pt x="21" y="131"/>
                  </a:lnTo>
                  <a:lnTo>
                    <a:pt x="25" y="135"/>
                  </a:lnTo>
                  <a:lnTo>
                    <a:pt x="28" y="141"/>
                  </a:lnTo>
                  <a:lnTo>
                    <a:pt x="28" y="141"/>
                  </a:lnTo>
                  <a:lnTo>
                    <a:pt x="32" y="147"/>
                  </a:lnTo>
                  <a:lnTo>
                    <a:pt x="35" y="150"/>
                  </a:lnTo>
                  <a:lnTo>
                    <a:pt x="39" y="152"/>
                  </a:lnTo>
                  <a:lnTo>
                    <a:pt x="44" y="152"/>
                  </a:lnTo>
                  <a:lnTo>
                    <a:pt x="44" y="152"/>
                  </a:lnTo>
                  <a:lnTo>
                    <a:pt x="45" y="154"/>
                  </a:lnTo>
                  <a:lnTo>
                    <a:pt x="45" y="157"/>
                  </a:lnTo>
                  <a:lnTo>
                    <a:pt x="44" y="167"/>
                  </a:lnTo>
                  <a:lnTo>
                    <a:pt x="44" y="167"/>
                  </a:lnTo>
                  <a:lnTo>
                    <a:pt x="48" y="169"/>
                  </a:lnTo>
                  <a:lnTo>
                    <a:pt x="48" y="169"/>
                  </a:lnTo>
                  <a:lnTo>
                    <a:pt x="57" y="169"/>
                  </a:lnTo>
                  <a:lnTo>
                    <a:pt x="61" y="171"/>
                  </a:lnTo>
                  <a:lnTo>
                    <a:pt x="65" y="172"/>
                  </a:lnTo>
                  <a:lnTo>
                    <a:pt x="65" y="172"/>
                  </a:lnTo>
                  <a:lnTo>
                    <a:pt x="74" y="179"/>
                  </a:lnTo>
                  <a:lnTo>
                    <a:pt x="79" y="182"/>
                  </a:lnTo>
                  <a:lnTo>
                    <a:pt x="84" y="182"/>
                  </a:lnTo>
                  <a:lnTo>
                    <a:pt x="84" y="182"/>
                  </a:lnTo>
                  <a:lnTo>
                    <a:pt x="94" y="184"/>
                  </a:lnTo>
                  <a:lnTo>
                    <a:pt x="102" y="186"/>
                  </a:lnTo>
                  <a:lnTo>
                    <a:pt x="102" y="186"/>
                  </a:lnTo>
                  <a:lnTo>
                    <a:pt x="104" y="185"/>
                  </a:lnTo>
                  <a:lnTo>
                    <a:pt x="106" y="184"/>
                  </a:lnTo>
                  <a:lnTo>
                    <a:pt x="109" y="181"/>
                  </a:lnTo>
                  <a:lnTo>
                    <a:pt x="112" y="178"/>
                  </a:lnTo>
                  <a:lnTo>
                    <a:pt x="112" y="178"/>
                  </a:lnTo>
                  <a:lnTo>
                    <a:pt x="121" y="174"/>
                  </a:lnTo>
                  <a:lnTo>
                    <a:pt x="125" y="174"/>
                  </a:lnTo>
                  <a:lnTo>
                    <a:pt x="126" y="175"/>
                  </a:lnTo>
                  <a:lnTo>
                    <a:pt x="126" y="175"/>
                  </a:lnTo>
                  <a:lnTo>
                    <a:pt x="129" y="178"/>
                  </a:lnTo>
                  <a:lnTo>
                    <a:pt x="132" y="178"/>
                  </a:lnTo>
                  <a:lnTo>
                    <a:pt x="135" y="178"/>
                  </a:lnTo>
                  <a:lnTo>
                    <a:pt x="135" y="178"/>
                  </a:lnTo>
                  <a:lnTo>
                    <a:pt x="142" y="175"/>
                  </a:lnTo>
                  <a:lnTo>
                    <a:pt x="142" y="175"/>
                  </a:lnTo>
                  <a:lnTo>
                    <a:pt x="155" y="174"/>
                  </a:lnTo>
                  <a:lnTo>
                    <a:pt x="155" y="174"/>
                  </a:lnTo>
                  <a:lnTo>
                    <a:pt x="158" y="172"/>
                  </a:lnTo>
                  <a:lnTo>
                    <a:pt x="163" y="168"/>
                  </a:lnTo>
                  <a:lnTo>
                    <a:pt x="169" y="164"/>
                  </a:lnTo>
                  <a:lnTo>
                    <a:pt x="172" y="164"/>
                  </a:lnTo>
                  <a:lnTo>
                    <a:pt x="176" y="162"/>
                  </a:lnTo>
                  <a:lnTo>
                    <a:pt x="176" y="162"/>
                  </a:lnTo>
                  <a:lnTo>
                    <a:pt x="187" y="162"/>
                  </a:lnTo>
                  <a:lnTo>
                    <a:pt x="190" y="162"/>
                  </a:lnTo>
                  <a:lnTo>
                    <a:pt x="195" y="159"/>
                  </a:lnTo>
                  <a:lnTo>
                    <a:pt x="195" y="159"/>
                  </a:lnTo>
                  <a:lnTo>
                    <a:pt x="237" y="117"/>
                  </a:lnTo>
                  <a:lnTo>
                    <a:pt x="237" y="117"/>
                  </a:lnTo>
                  <a:lnTo>
                    <a:pt x="237" y="115"/>
                  </a:lnTo>
                  <a:lnTo>
                    <a:pt x="236" y="114"/>
                  </a:lnTo>
                  <a:lnTo>
                    <a:pt x="232" y="113"/>
                  </a:lnTo>
                  <a:lnTo>
                    <a:pt x="232" y="113"/>
                  </a:lnTo>
                  <a:lnTo>
                    <a:pt x="223" y="113"/>
                  </a:lnTo>
                  <a:lnTo>
                    <a:pt x="209" y="108"/>
                  </a:lnTo>
                  <a:lnTo>
                    <a:pt x="209" y="108"/>
                  </a:lnTo>
                  <a:lnTo>
                    <a:pt x="190" y="101"/>
                  </a:lnTo>
                  <a:lnTo>
                    <a:pt x="176" y="97"/>
                  </a:lnTo>
                  <a:lnTo>
                    <a:pt x="176" y="97"/>
                  </a:lnTo>
                  <a:lnTo>
                    <a:pt x="175" y="95"/>
                  </a:lnTo>
                  <a:lnTo>
                    <a:pt x="172" y="93"/>
                  </a:lnTo>
                  <a:lnTo>
                    <a:pt x="166" y="87"/>
                  </a:lnTo>
                  <a:lnTo>
                    <a:pt x="166" y="87"/>
                  </a:lnTo>
                  <a:lnTo>
                    <a:pt x="163" y="84"/>
                  </a:lnTo>
                  <a:lnTo>
                    <a:pt x="160" y="81"/>
                  </a:lnTo>
                  <a:lnTo>
                    <a:pt x="156" y="73"/>
                  </a:lnTo>
                  <a:lnTo>
                    <a:pt x="156" y="73"/>
                  </a:lnTo>
                  <a:lnTo>
                    <a:pt x="156" y="70"/>
                  </a:lnTo>
                  <a:lnTo>
                    <a:pt x="159" y="67"/>
                  </a:lnTo>
                  <a:lnTo>
                    <a:pt x="159" y="67"/>
                  </a:lnTo>
                  <a:lnTo>
                    <a:pt x="155" y="64"/>
                  </a:lnTo>
                  <a:lnTo>
                    <a:pt x="152" y="63"/>
                  </a:lnTo>
                  <a:lnTo>
                    <a:pt x="150" y="64"/>
                  </a:lnTo>
                  <a:lnTo>
                    <a:pt x="150" y="64"/>
                  </a:lnTo>
                  <a:lnTo>
                    <a:pt x="146" y="66"/>
                  </a:lnTo>
                  <a:lnTo>
                    <a:pt x="143" y="66"/>
                  </a:lnTo>
                  <a:lnTo>
                    <a:pt x="142" y="64"/>
                  </a:lnTo>
                  <a:lnTo>
                    <a:pt x="142" y="64"/>
                  </a:lnTo>
                  <a:lnTo>
                    <a:pt x="140" y="58"/>
                  </a:lnTo>
                  <a:lnTo>
                    <a:pt x="140" y="54"/>
                  </a:lnTo>
                  <a:lnTo>
                    <a:pt x="142" y="51"/>
                  </a:lnTo>
                  <a:lnTo>
                    <a:pt x="142" y="51"/>
                  </a:lnTo>
                  <a:lnTo>
                    <a:pt x="148" y="44"/>
                  </a:lnTo>
                  <a:lnTo>
                    <a:pt x="150" y="40"/>
                  </a:lnTo>
                  <a:lnTo>
                    <a:pt x="150" y="40"/>
                  </a:lnTo>
                  <a:lnTo>
                    <a:pt x="135" y="23"/>
                  </a:lnTo>
                  <a:lnTo>
                    <a:pt x="123" y="12"/>
                  </a:lnTo>
                  <a:lnTo>
                    <a:pt x="116" y="6"/>
                  </a:lnTo>
                  <a:lnTo>
                    <a:pt x="116" y="6"/>
                  </a:lnTo>
                  <a:lnTo>
                    <a:pt x="108" y="7"/>
                  </a:lnTo>
                  <a:lnTo>
                    <a:pt x="101" y="6"/>
                  </a:lnTo>
                  <a:lnTo>
                    <a:pt x="101" y="6"/>
                  </a:lnTo>
                  <a:lnTo>
                    <a:pt x="98" y="6"/>
                  </a:lnTo>
                  <a:lnTo>
                    <a:pt x="94" y="6"/>
                  </a:lnTo>
                  <a:lnTo>
                    <a:pt x="94" y="6"/>
                  </a:lnTo>
                  <a:lnTo>
                    <a:pt x="91" y="7"/>
                  </a:lnTo>
                  <a:lnTo>
                    <a:pt x="88" y="6"/>
                  </a:lnTo>
                  <a:lnTo>
                    <a:pt x="84" y="3"/>
                  </a:lnTo>
                  <a:lnTo>
                    <a:pt x="84" y="3"/>
                  </a:lnTo>
                  <a:lnTo>
                    <a:pt x="81" y="2"/>
                  </a:lnTo>
                  <a:lnTo>
                    <a:pt x="79" y="0"/>
                  </a:lnTo>
                  <a:lnTo>
                    <a:pt x="78" y="2"/>
                  </a:lnTo>
                  <a:lnTo>
                    <a:pt x="76" y="4"/>
                  </a:lnTo>
                  <a:lnTo>
                    <a:pt x="76" y="4"/>
                  </a:lnTo>
                  <a:lnTo>
                    <a:pt x="74" y="10"/>
                  </a:lnTo>
                  <a:lnTo>
                    <a:pt x="72" y="10"/>
                  </a:lnTo>
                  <a:lnTo>
                    <a:pt x="71" y="10"/>
                  </a:lnTo>
                  <a:lnTo>
                    <a:pt x="71" y="10"/>
                  </a:lnTo>
                  <a:lnTo>
                    <a:pt x="67" y="9"/>
                  </a:lnTo>
                  <a:lnTo>
                    <a:pt x="58" y="9"/>
                  </a:lnTo>
                  <a:lnTo>
                    <a:pt x="58" y="9"/>
                  </a:lnTo>
                  <a:lnTo>
                    <a:pt x="58" y="9"/>
                  </a:lnTo>
                  <a:lnTo>
                    <a:pt x="58" y="9"/>
                  </a:lnTo>
                  <a:lnTo>
                    <a:pt x="57" y="14"/>
                  </a:lnTo>
                  <a:lnTo>
                    <a:pt x="55" y="20"/>
                  </a:lnTo>
                  <a:lnTo>
                    <a:pt x="52" y="24"/>
                  </a:lnTo>
                  <a:lnTo>
                    <a:pt x="51" y="27"/>
                  </a:lnTo>
                  <a:lnTo>
                    <a:pt x="51" y="27"/>
                  </a:lnTo>
                  <a:lnTo>
                    <a:pt x="51" y="30"/>
                  </a:lnTo>
                  <a:lnTo>
                    <a:pt x="49" y="33"/>
                  </a:lnTo>
                  <a:lnTo>
                    <a:pt x="47" y="36"/>
                  </a:lnTo>
                  <a:lnTo>
                    <a:pt x="45" y="36"/>
                  </a:lnTo>
                  <a:lnTo>
                    <a:pt x="45" y="36"/>
                  </a:lnTo>
                  <a:lnTo>
                    <a:pt x="42" y="37"/>
                  </a:lnTo>
                  <a:lnTo>
                    <a:pt x="39" y="40"/>
                  </a:lnTo>
                  <a:lnTo>
                    <a:pt x="35" y="47"/>
                  </a:lnTo>
                  <a:lnTo>
                    <a:pt x="35" y="47"/>
                  </a:lnTo>
                  <a:lnTo>
                    <a:pt x="32" y="51"/>
                  </a:lnTo>
                  <a:lnTo>
                    <a:pt x="32" y="56"/>
                  </a:lnTo>
                  <a:lnTo>
                    <a:pt x="31" y="60"/>
                  </a:lnTo>
                  <a:lnTo>
                    <a:pt x="30" y="63"/>
                  </a:lnTo>
                  <a:lnTo>
                    <a:pt x="30" y="63"/>
                  </a:lnTo>
                  <a:lnTo>
                    <a:pt x="24" y="67"/>
                  </a:lnTo>
                  <a:lnTo>
                    <a:pt x="22" y="68"/>
                  </a:lnTo>
                  <a:lnTo>
                    <a:pt x="22" y="70"/>
                  </a:lnTo>
                  <a:lnTo>
                    <a:pt x="22" y="70"/>
                  </a:lnTo>
                  <a:lnTo>
                    <a:pt x="24" y="71"/>
                  </a:lnTo>
                  <a:lnTo>
                    <a:pt x="24" y="73"/>
                  </a:lnTo>
                  <a:lnTo>
                    <a:pt x="21" y="77"/>
                  </a:lnTo>
                  <a:lnTo>
                    <a:pt x="20" y="81"/>
                  </a:lnTo>
                  <a:lnTo>
                    <a:pt x="18" y="85"/>
                  </a:lnTo>
                  <a:lnTo>
                    <a:pt x="18" y="85"/>
                  </a:lnTo>
                  <a:lnTo>
                    <a:pt x="17" y="95"/>
                  </a:lnTo>
                  <a:lnTo>
                    <a:pt x="15" y="103"/>
                  </a:lnTo>
                  <a:lnTo>
                    <a:pt x="15" y="103"/>
                  </a:lnTo>
                  <a:lnTo>
                    <a:pt x="10" y="103"/>
                  </a:lnTo>
                  <a:lnTo>
                    <a:pt x="5" y="104"/>
                  </a:lnTo>
                  <a:lnTo>
                    <a:pt x="4" y="104"/>
                  </a:lnTo>
                  <a:lnTo>
                    <a:pt x="3" y="105"/>
                  </a:lnTo>
                  <a:lnTo>
                    <a:pt x="3" y="105"/>
                  </a:lnTo>
                  <a:lnTo>
                    <a:pt x="3" y="110"/>
                  </a:lnTo>
                  <a:lnTo>
                    <a:pt x="1" y="111"/>
                  </a:lnTo>
                  <a:lnTo>
                    <a:pt x="0" y="113"/>
                  </a:lnTo>
                  <a:lnTo>
                    <a:pt x="0" y="115"/>
                  </a:lnTo>
                  <a:lnTo>
                    <a:pt x="0" y="115"/>
                  </a:lnTo>
                  <a:lnTo>
                    <a:pt x="3" y="117"/>
                  </a:lnTo>
                  <a:lnTo>
                    <a:pt x="7" y="118"/>
                  </a:lnTo>
                  <a:lnTo>
                    <a:pt x="12" y="120"/>
                  </a:lnTo>
                  <a:lnTo>
                    <a:pt x="15" y="122"/>
                  </a:lnTo>
                  <a:lnTo>
                    <a:pt x="15" y="12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15" name="Freeform 231"/>
            <p:cNvSpPr>
              <a:spLocks/>
            </p:cNvSpPr>
            <p:nvPr/>
          </p:nvSpPr>
          <p:spPr bwMode="gray">
            <a:xfrm>
              <a:off x="4886878" y="2818865"/>
              <a:ext cx="32537" cy="42439"/>
            </a:xfrm>
            <a:custGeom>
              <a:avLst/>
              <a:gdLst/>
              <a:ahLst/>
              <a:cxnLst>
                <a:cxn ang="0">
                  <a:pos x="20" y="13"/>
                </a:cxn>
                <a:cxn ang="0">
                  <a:pos x="20" y="13"/>
                </a:cxn>
                <a:cxn ang="0">
                  <a:pos x="23" y="10"/>
                </a:cxn>
                <a:cxn ang="0">
                  <a:pos x="23" y="6"/>
                </a:cxn>
                <a:cxn ang="0">
                  <a:pos x="22" y="4"/>
                </a:cxn>
                <a:cxn ang="0">
                  <a:pos x="20" y="1"/>
                </a:cxn>
                <a:cxn ang="0">
                  <a:pos x="17" y="1"/>
                </a:cxn>
                <a:cxn ang="0">
                  <a:pos x="13" y="0"/>
                </a:cxn>
                <a:cxn ang="0">
                  <a:pos x="13" y="0"/>
                </a:cxn>
                <a:cxn ang="0">
                  <a:pos x="13" y="3"/>
                </a:cxn>
                <a:cxn ang="0">
                  <a:pos x="13" y="3"/>
                </a:cxn>
                <a:cxn ang="0">
                  <a:pos x="12" y="7"/>
                </a:cxn>
                <a:cxn ang="0">
                  <a:pos x="9" y="13"/>
                </a:cxn>
                <a:cxn ang="0">
                  <a:pos x="0" y="27"/>
                </a:cxn>
                <a:cxn ang="0">
                  <a:pos x="9" y="30"/>
                </a:cxn>
                <a:cxn ang="0">
                  <a:pos x="9" y="30"/>
                </a:cxn>
                <a:cxn ang="0">
                  <a:pos x="16" y="20"/>
                </a:cxn>
                <a:cxn ang="0">
                  <a:pos x="20" y="13"/>
                </a:cxn>
                <a:cxn ang="0">
                  <a:pos x="20" y="13"/>
                </a:cxn>
              </a:cxnLst>
              <a:rect l="0" t="0" r="r" b="b"/>
              <a:pathLst>
                <a:path w="23" h="30">
                  <a:moveTo>
                    <a:pt x="20" y="13"/>
                  </a:moveTo>
                  <a:lnTo>
                    <a:pt x="20" y="13"/>
                  </a:lnTo>
                  <a:lnTo>
                    <a:pt x="23" y="10"/>
                  </a:lnTo>
                  <a:lnTo>
                    <a:pt x="23" y="6"/>
                  </a:lnTo>
                  <a:lnTo>
                    <a:pt x="22" y="4"/>
                  </a:lnTo>
                  <a:lnTo>
                    <a:pt x="20" y="1"/>
                  </a:lnTo>
                  <a:lnTo>
                    <a:pt x="17" y="1"/>
                  </a:lnTo>
                  <a:lnTo>
                    <a:pt x="13" y="0"/>
                  </a:lnTo>
                  <a:lnTo>
                    <a:pt x="13" y="0"/>
                  </a:lnTo>
                  <a:lnTo>
                    <a:pt x="13" y="3"/>
                  </a:lnTo>
                  <a:lnTo>
                    <a:pt x="13" y="3"/>
                  </a:lnTo>
                  <a:lnTo>
                    <a:pt x="12" y="7"/>
                  </a:lnTo>
                  <a:lnTo>
                    <a:pt x="9" y="13"/>
                  </a:lnTo>
                  <a:lnTo>
                    <a:pt x="0" y="27"/>
                  </a:lnTo>
                  <a:lnTo>
                    <a:pt x="9" y="30"/>
                  </a:lnTo>
                  <a:lnTo>
                    <a:pt x="9" y="30"/>
                  </a:lnTo>
                  <a:lnTo>
                    <a:pt x="16" y="20"/>
                  </a:lnTo>
                  <a:lnTo>
                    <a:pt x="20" y="13"/>
                  </a:lnTo>
                  <a:lnTo>
                    <a:pt x="20" y="1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16" name="Freeform 232"/>
            <p:cNvSpPr>
              <a:spLocks/>
            </p:cNvSpPr>
            <p:nvPr/>
          </p:nvSpPr>
          <p:spPr bwMode="gray">
            <a:xfrm>
              <a:off x="4899610" y="2756622"/>
              <a:ext cx="154195" cy="124487"/>
            </a:xfrm>
            <a:custGeom>
              <a:avLst/>
              <a:gdLst/>
              <a:ahLst/>
              <a:cxnLst>
                <a:cxn ang="0">
                  <a:pos x="11" y="57"/>
                </a:cxn>
                <a:cxn ang="0">
                  <a:pos x="0" y="74"/>
                </a:cxn>
                <a:cxn ang="0">
                  <a:pos x="1" y="79"/>
                </a:cxn>
                <a:cxn ang="0">
                  <a:pos x="17" y="88"/>
                </a:cxn>
                <a:cxn ang="0">
                  <a:pos x="27" y="81"/>
                </a:cxn>
                <a:cxn ang="0">
                  <a:pos x="31" y="79"/>
                </a:cxn>
                <a:cxn ang="0">
                  <a:pos x="61" y="65"/>
                </a:cxn>
                <a:cxn ang="0">
                  <a:pos x="87" y="51"/>
                </a:cxn>
                <a:cxn ang="0">
                  <a:pos x="89" y="44"/>
                </a:cxn>
                <a:cxn ang="0">
                  <a:pos x="91" y="42"/>
                </a:cxn>
                <a:cxn ang="0">
                  <a:pos x="91" y="32"/>
                </a:cxn>
                <a:cxn ang="0">
                  <a:pos x="91" y="30"/>
                </a:cxn>
                <a:cxn ang="0">
                  <a:pos x="91" y="24"/>
                </a:cxn>
                <a:cxn ang="0">
                  <a:pos x="91" y="15"/>
                </a:cxn>
                <a:cxn ang="0">
                  <a:pos x="92" y="13"/>
                </a:cxn>
                <a:cxn ang="0">
                  <a:pos x="101" y="8"/>
                </a:cxn>
                <a:cxn ang="0">
                  <a:pos x="104" y="0"/>
                </a:cxn>
                <a:cxn ang="0">
                  <a:pos x="98" y="1"/>
                </a:cxn>
                <a:cxn ang="0">
                  <a:pos x="85" y="3"/>
                </a:cxn>
                <a:cxn ang="0">
                  <a:pos x="79" y="3"/>
                </a:cxn>
                <a:cxn ang="0">
                  <a:pos x="71" y="7"/>
                </a:cxn>
                <a:cxn ang="0">
                  <a:pos x="64" y="8"/>
                </a:cxn>
                <a:cxn ang="0">
                  <a:pos x="48" y="10"/>
                </a:cxn>
                <a:cxn ang="0">
                  <a:pos x="45" y="8"/>
                </a:cxn>
                <a:cxn ang="0">
                  <a:pos x="42" y="7"/>
                </a:cxn>
                <a:cxn ang="0">
                  <a:pos x="35" y="10"/>
                </a:cxn>
                <a:cxn ang="0">
                  <a:pos x="27" y="11"/>
                </a:cxn>
                <a:cxn ang="0">
                  <a:pos x="21" y="10"/>
                </a:cxn>
                <a:cxn ang="0">
                  <a:pos x="18" y="8"/>
                </a:cxn>
                <a:cxn ang="0">
                  <a:pos x="15" y="14"/>
                </a:cxn>
                <a:cxn ang="0">
                  <a:pos x="14" y="17"/>
                </a:cxn>
                <a:cxn ang="0">
                  <a:pos x="11" y="23"/>
                </a:cxn>
                <a:cxn ang="0">
                  <a:pos x="5" y="24"/>
                </a:cxn>
                <a:cxn ang="0">
                  <a:pos x="4" y="31"/>
                </a:cxn>
                <a:cxn ang="0">
                  <a:pos x="5" y="32"/>
                </a:cxn>
                <a:cxn ang="0">
                  <a:pos x="5" y="38"/>
                </a:cxn>
                <a:cxn ang="0">
                  <a:pos x="4" y="44"/>
                </a:cxn>
                <a:cxn ang="0">
                  <a:pos x="11" y="45"/>
                </a:cxn>
                <a:cxn ang="0">
                  <a:pos x="14" y="50"/>
                </a:cxn>
                <a:cxn ang="0">
                  <a:pos x="11" y="57"/>
                </a:cxn>
              </a:cxnLst>
              <a:rect l="0" t="0" r="r" b="b"/>
              <a:pathLst>
                <a:path w="109" h="88">
                  <a:moveTo>
                    <a:pt x="11" y="57"/>
                  </a:moveTo>
                  <a:lnTo>
                    <a:pt x="11" y="57"/>
                  </a:lnTo>
                  <a:lnTo>
                    <a:pt x="7" y="64"/>
                  </a:lnTo>
                  <a:lnTo>
                    <a:pt x="0" y="74"/>
                  </a:lnTo>
                  <a:lnTo>
                    <a:pt x="0" y="74"/>
                  </a:lnTo>
                  <a:lnTo>
                    <a:pt x="1" y="79"/>
                  </a:lnTo>
                  <a:lnTo>
                    <a:pt x="17" y="88"/>
                  </a:lnTo>
                  <a:lnTo>
                    <a:pt x="17" y="88"/>
                  </a:lnTo>
                  <a:lnTo>
                    <a:pt x="23" y="84"/>
                  </a:lnTo>
                  <a:lnTo>
                    <a:pt x="27" y="81"/>
                  </a:lnTo>
                  <a:lnTo>
                    <a:pt x="31" y="79"/>
                  </a:lnTo>
                  <a:lnTo>
                    <a:pt x="31" y="79"/>
                  </a:lnTo>
                  <a:lnTo>
                    <a:pt x="42" y="75"/>
                  </a:lnTo>
                  <a:lnTo>
                    <a:pt x="61" y="65"/>
                  </a:lnTo>
                  <a:lnTo>
                    <a:pt x="87" y="51"/>
                  </a:lnTo>
                  <a:lnTo>
                    <a:pt x="87" y="51"/>
                  </a:lnTo>
                  <a:lnTo>
                    <a:pt x="88" y="48"/>
                  </a:lnTo>
                  <a:lnTo>
                    <a:pt x="89" y="44"/>
                  </a:lnTo>
                  <a:lnTo>
                    <a:pt x="91" y="42"/>
                  </a:lnTo>
                  <a:lnTo>
                    <a:pt x="91" y="42"/>
                  </a:lnTo>
                  <a:lnTo>
                    <a:pt x="89" y="35"/>
                  </a:lnTo>
                  <a:lnTo>
                    <a:pt x="91" y="32"/>
                  </a:lnTo>
                  <a:lnTo>
                    <a:pt x="91" y="30"/>
                  </a:lnTo>
                  <a:lnTo>
                    <a:pt x="91" y="30"/>
                  </a:lnTo>
                  <a:lnTo>
                    <a:pt x="92" y="27"/>
                  </a:lnTo>
                  <a:lnTo>
                    <a:pt x="91" y="24"/>
                  </a:lnTo>
                  <a:lnTo>
                    <a:pt x="89" y="20"/>
                  </a:lnTo>
                  <a:lnTo>
                    <a:pt x="91" y="15"/>
                  </a:lnTo>
                  <a:lnTo>
                    <a:pt x="91" y="15"/>
                  </a:lnTo>
                  <a:lnTo>
                    <a:pt x="92" y="13"/>
                  </a:lnTo>
                  <a:lnTo>
                    <a:pt x="96" y="10"/>
                  </a:lnTo>
                  <a:lnTo>
                    <a:pt x="101" y="8"/>
                  </a:lnTo>
                  <a:lnTo>
                    <a:pt x="109" y="1"/>
                  </a:lnTo>
                  <a:lnTo>
                    <a:pt x="104" y="0"/>
                  </a:lnTo>
                  <a:lnTo>
                    <a:pt x="104" y="0"/>
                  </a:lnTo>
                  <a:lnTo>
                    <a:pt x="98" y="1"/>
                  </a:lnTo>
                  <a:lnTo>
                    <a:pt x="92" y="1"/>
                  </a:lnTo>
                  <a:lnTo>
                    <a:pt x="85" y="3"/>
                  </a:lnTo>
                  <a:lnTo>
                    <a:pt x="85" y="3"/>
                  </a:lnTo>
                  <a:lnTo>
                    <a:pt x="79" y="3"/>
                  </a:lnTo>
                  <a:lnTo>
                    <a:pt x="75" y="5"/>
                  </a:lnTo>
                  <a:lnTo>
                    <a:pt x="71" y="7"/>
                  </a:lnTo>
                  <a:lnTo>
                    <a:pt x="64" y="8"/>
                  </a:lnTo>
                  <a:lnTo>
                    <a:pt x="64" y="8"/>
                  </a:lnTo>
                  <a:lnTo>
                    <a:pt x="52" y="10"/>
                  </a:lnTo>
                  <a:lnTo>
                    <a:pt x="48" y="10"/>
                  </a:lnTo>
                  <a:lnTo>
                    <a:pt x="45" y="8"/>
                  </a:lnTo>
                  <a:lnTo>
                    <a:pt x="45" y="8"/>
                  </a:lnTo>
                  <a:lnTo>
                    <a:pt x="44" y="7"/>
                  </a:lnTo>
                  <a:lnTo>
                    <a:pt x="42" y="7"/>
                  </a:lnTo>
                  <a:lnTo>
                    <a:pt x="35" y="10"/>
                  </a:lnTo>
                  <a:lnTo>
                    <a:pt x="35" y="10"/>
                  </a:lnTo>
                  <a:lnTo>
                    <a:pt x="31" y="11"/>
                  </a:lnTo>
                  <a:lnTo>
                    <a:pt x="27" y="11"/>
                  </a:lnTo>
                  <a:lnTo>
                    <a:pt x="24" y="11"/>
                  </a:lnTo>
                  <a:lnTo>
                    <a:pt x="21" y="10"/>
                  </a:lnTo>
                  <a:lnTo>
                    <a:pt x="21" y="10"/>
                  </a:lnTo>
                  <a:lnTo>
                    <a:pt x="18" y="8"/>
                  </a:lnTo>
                  <a:lnTo>
                    <a:pt x="17" y="10"/>
                  </a:lnTo>
                  <a:lnTo>
                    <a:pt x="15" y="14"/>
                  </a:lnTo>
                  <a:lnTo>
                    <a:pt x="15" y="14"/>
                  </a:lnTo>
                  <a:lnTo>
                    <a:pt x="14" y="17"/>
                  </a:lnTo>
                  <a:lnTo>
                    <a:pt x="14" y="20"/>
                  </a:lnTo>
                  <a:lnTo>
                    <a:pt x="11" y="23"/>
                  </a:lnTo>
                  <a:lnTo>
                    <a:pt x="5" y="24"/>
                  </a:lnTo>
                  <a:lnTo>
                    <a:pt x="5" y="24"/>
                  </a:lnTo>
                  <a:lnTo>
                    <a:pt x="4" y="28"/>
                  </a:lnTo>
                  <a:lnTo>
                    <a:pt x="4" y="31"/>
                  </a:lnTo>
                  <a:lnTo>
                    <a:pt x="5" y="32"/>
                  </a:lnTo>
                  <a:lnTo>
                    <a:pt x="5" y="32"/>
                  </a:lnTo>
                  <a:lnTo>
                    <a:pt x="7" y="35"/>
                  </a:lnTo>
                  <a:lnTo>
                    <a:pt x="5" y="38"/>
                  </a:lnTo>
                  <a:lnTo>
                    <a:pt x="4" y="44"/>
                  </a:lnTo>
                  <a:lnTo>
                    <a:pt x="4" y="44"/>
                  </a:lnTo>
                  <a:lnTo>
                    <a:pt x="8" y="45"/>
                  </a:lnTo>
                  <a:lnTo>
                    <a:pt x="11" y="45"/>
                  </a:lnTo>
                  <a:lnTo>
                    <a:pt x="13" y="48"/>
                  </a:lnTo>
                  <a:lnTo>
                    <a:pt x="14" y="50"/>
                  </a:lnTo>
                  <a:lnTo>
                    <a:pt x="14" y="54"/>
                  </a:lnTo>
                  <a:lnTo>
                    <a:pt x="11" y="57"/>
                  </a:lnTo>
                  <a:lnTo>
                    <a:pt x="11" y="5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17" name="Freeform 233"/>
            <p:cNvSpPr>
              <a:spLocks/>
            </p:cNvSpPr>
            <p:nvPr/>
          </p:nvSpPr>
          <p:spPr bwMode="gray">
            <a:xfrm>
              <a:off x="6946577" y="2728329"/>
              <a:ext cx="77805" cy="104683"/>
            </a:xfrm>
            <a:custGeom>
              <a:avLst/>
              <a:gdLst/>
              <a:ahLst/>
              <a:cxnLst>
                <a:cxn ang="0">
                  <a:pos x="11" y="6"/>
                </a:cxn>
                <a:cxn ang="0">
                  <a:pos x="11" y="6"/>
                </a:cxn>
                <a:cxn ang="0">
                  <a:pos x="1" y="13"/>
                </a:cxn>
                <a:cxn ang="0">
                  <a:pos x="1" y="13"/>
                </a:cxn>
                <a:cxn ang="0">
                  <a:pos x="4" y="18"/>
                </a:cxn>
                <a:cxn ang="0">
                  <a:pos x="4" y="21"/>
                </a:cxn>
                <a:cxn ang="0">
                  <a:pos x="7" y="21"/>
                </a:cxn>
                <a:cxn ang="0">
                  <a:pos x="7" y="21"/>
                </a:cxn>
                <a:cxn ang="0">
                  <a:pos x="9" y="23"/>
                </a:cxn>
                <a:cxn ang="0">
                  <a:pos x="9" y="25"/>
                </a:cxn>
                <a:cxn ang="0">
                  <a:pos x="8" y="28"/>
                </a:cxn>
                <a:cxn ang="0">
                  <a:pos x="5" y="28"/>
                </a:cxn>
                <a:cxn ang="0">
                  <a:pos x="5" y="28"/>
                </a:cxn>
                <a:cxn ang="0">
                  <a:pos x="4" y="28"/>
                </a:cxn>
                <a:cxn ang="0">
                  <a:pos x="2" y="30"/>
                </a:cxn>
                <a:cxn ang="0">
                  <a:pos x="1" y="33"/>
                </a:cxn>
                <a:cxn ang="0">
                  <a:pos x="2" y="38"/>
                </a:cxn>
                <a:cxn ang="0">
                  <a:pos x="5" y="44"/>
                </a:cxn>
                <a:cxn ang="0">
                  <a:pos x="5" y="44"/>
                </a:cxn>
                <a:cxn ang="0">
                  <a:pos x="5" y="47"/>
                </a:cxn>
                <a:cxn ang="0">
                  <a:pos x="5" y="50"/>
                </a:cxn>
                <a:cxn ang="0">
                  <a:pos x="2" y="54"/>
                </a:cxn>
                <a:cxn ang="0">
                  <a:pos x="0" y="60"/>
                </a:cxn>
                <a:cxn ang="0">
                  <a:pos x="0" y="61"/>
                </a:cxn>
                <a:cxn ang="0">
                  <a:pos x="0" y="62"/>
                </a:cxn>
                <a:cxn ang="0">
                  <a:pos x="0" y="62"/>
                </a:cxn>
                <a:cxn ang="0">
                  <a:pos x="1" y="65"/>
                </a:cxn>
                <a:cxn ang="0">
                  <a:pos x="1" y="68"/>
                </a:cxn>
                <a:cxn ang="0">
                  <a:pos x="1" y="71"/>
                </a:cxn>
                <a:cxn ang="0">
                  <a:pos x="2" y="74"/>
                </a:cxn>
                <a:cxn ang="0">
                  <a:pos x="2" y="74"/>
                </a:cxn>
                <a:cxn ang="0">
                  <a:pos x="7" y="74"/>
                </a:cxn>
                <a:cxn ang="0">
                  <a:pos x="15" y="72"/>
                </a:cxn>
                <a:cxn ang="0">
                  <a:pos x="24" y="70"/>
                </a:cxn>
                <a:cxn ang="0">
                  <a:pos x="29" y="67"/>
                </a:cxn>
                <a:cxn ang="0">
                  <a:pos x="32" y="64"/>
                </a:cxn>
                <a:cxn ang="0">
                  <a:pos x="32" y="64"/>
                </a:cxn>
                <a:cxn ang="0">
                  <a:pos x="38" y="58"/>
                </a:cxn>
                <a:cxn ang="0">
                  <a:pos x="42" y="57"/>
                </a:cxn>
                <a:cxn ang="0">
                  <a:pos x="45" y="57"/>
                </a:cxn>
                <a:cxn ang="0">
                  <a:pos x="48" y="57"/>
                </a:cxn>
                <a:cxn ang="0">
                  <a:pos x="48" y="57"/>
                </a:cxn>
                <a:cxn ang="0">
                  <a:pos x="51" y="57"/>
                </a:cxn>
                <a:cxn ang="0">
                  <a:pos x="54" y="55"/>
                </a:cxn>
                <a:cxn ang="0">
                  <a:pos x="55" y="52"/>
                </a:cxn>
                <a:cxn ang="0">
                  <a:pos x="55" y="50"/>
                </a:cxn>
                <a:cxn ang="0">
                  <a:pos x="55" y="50"/>
                </a:cxn>
                <a:cxn ang="0">
                  <a:pos x="54" y="47"/>
                </a:cxn>
                <a:cxn ang="0">
                  <a:pos x="52" y="41"/>
                </a:cxn>
                <a:cxn ang="0">
                  <a:pos x="51" y="34"/>
                </a:cxn>
                <a:cxn ang="0">
                  <a:pos x="51" y="27"/>
                </a:cxn>
                <a:cxn ang="0">
                  <a:pos x="51" y="27"/>
                </a:cxn>
                <a:cxn ang="0">
                  <a:pos x="49" y="21"/>
                </a:cxn>
                <a:cxn ang="0">
                  <a:pos x="45" y="14"/>
                </a:cxn>
                <a:cxn ang="0">
                  <a:pos x="34" y="0"/>
                </a:cxn>
                <a:cxn ang="0">
                  <a:pos x="34" y="0"/>
                </a:cxn>
                <a:cxn ang="0">
                  <a:pos x="29" y="3"/>
                </a:cxn>
                <a:cxn ang="0">
                  <a:pos x="25" y="3"/>
                </a:cxn>
                <a:cxn ang="0">
                  <a:pos x="25" y="3"/>
                </a:cxn>
                <a:cxn ang="0">
                  <a:pos x="17" y="4"/>
                </a:cxn>
                <a:cxn ang="0">
                  <a:pos x="14" y="4"/>
                </a:cxn>
                <a:cxn ang="0">
                  <a:pos x="11" y="6"/>
                </a:cxn>
                <a:cxn ang="0">
                  <a:pos x="11" y="6"/>
                </a:cxn>
              </a:cxnLst>
              <a:rect l="0" t="0" r="r" b="b"/>
              <a:pathLst>
                <a:path w="55" h="74">
                  <a:moveTo>
                    <a:pt x="11" y="6"/>
                  </a:moveTo>
                  <a:lnTo>
                    <a:pt x="11" y="6"/>
                  </a:lnTo>
                  <a:lnTo>
                    <a:pt x="1" y="13"/>
                  </a:lnTo>
                  <a:lnTo>
                    <a:pt x="1" y="13"/>
                  </a:lnTo>
                  <a:lnTo>
                    <a:pt x="4" y="18"/>
                  </a:lnTo>
                  <a:lnTo>
                    <a:pt x="4" y="21"/>
                  </a:lnTo>
                  <a:lnTo>
                    <a:pt x="7" y="21"/>
                  </a:lnTo>
                  <a:lnTo>
                    <a:pt x="7" y="21"/>
                  </a:lnTo>
                  <a:lnTo>
                    <a:pt x="9" y="23"/>
                  </a:lnTo>
                  <a:lnTo>
                    <a:pt x="9" y="25"/>
                  </a:lnTo>
                  <a:lnTo>
                    <a:pt x="8" y="28"/>
                  </a:lnTo>
                  <a:lnTo>
                    <a:pt x="5" y="28"/>
                  </a:lnTo>
                  <a:lnTo>
                    <a:pt x="5" y="28"/>
                  </a:lnTo>
                  <a:lnTo>
                    <a:pt x="4" y="28"/>
                  </a:lnTo>
                  <a:lnTo>
                    <a:pt x="2" y="30"/>
                  </a:lnTo>
                  <a:lnTo>
                    <a:pt x="1" y="33"/>
                  </a:lnTo>
                  <a:lnTo>
                    <a:pt x="2" y="38"/>
                  </a:lnTo>
                  <a:lnTo>
                    <a:pt x="5" y="44"/>
                  </a:lnTo>
                  <a:lnTo>
                    <a:pt x="5" y="44"/>
                  </a:lnTo>
                  <a:lnTo>
                    <a:pt x="5" y="47"/>
                  </a:lnTo>
                  <a:lnTo>
                    <a:pt x="5" y="50"/>
                  </a:lnTo>
                  <a:lnTo>
                    <a:pt x="2" y="54"/>
                  </a:lnTo>
                  <a:lnTo>
                    <a:pt x="0" y="60"/>
                  </a:lnTo>
                  <a:lnTo>
                    <a:pt x="0" y="61"/>
                  </a:lnTo>
                  <a:lnTo>
                    <a:pt x="0" y="62"/>
                  </a:lnTo>
                  <a:lnTo>
                    <a:pt x="0" y="62"/>
                  </a:lnTo>
                  <a:lnTo>
                    <a:pt x="1" y="65"/>
                  </a:lnTo>
                  <a:lnTo>
                    <a:pt x="1" y="68"/>
                  </a:lnTo>
                  <a:lnTo>
                    <a:pt x="1" y="71"/>
                  </a:lnTo>
                  <a:lnTo>
                    <a:pt x="2" y="74"/>
                  </a:lnTo>
                  <a:lnTo>
                    <a:pt x="2" y="74"/>
                  </a:lnTo>
                  <a:lnTo>
                    <a:pt x="7" y="74"/>
                  </a:lnTo>
                  <a:lnTo>
                    <a:pt x="15" y="72"/>
                  </a:lnTo>
                  <a:lnTo>
                    <a:pt x="24" y="70"/>
                  </a:lnTo>
                  <a:lnTo>
                    <a:pt x="29" y="67"/>
                  </a:lnTo>
                  <a:lnTo>
                    <a:pt x="32" y="64"/>
                  </a:lnTo>
                  <a:lnTo>
                    <a:pt x="32" y="64"/>
                  </a:lnTo>
                  <a:lnTo>
                    <a:pt x="38" y="58"/>
                  </a:lnTo>
                  <a:lnTo>
                    <a:pt x="42" y="57"/>
                  </a:lnTo>
                  <a:lnTo>
                    <a:pt x="45" y="57"/>
                  </a:lnTo>
                  <a:lnTo>
                    <a:pt x="48" y="57"/>
                  </a:lnTo>
                  <a:lnTo>
                    <a:pt x="48" y="57"/>
                  </a:lnTo>
                  <a:lnTo>
                    <a:pt x="51" y="57"/>
                  </a:lnTo>
                  <a:lnTo>
                    <a:pt x="54" y="55"/>
                  </a:lnTo>
                  <a:lnTo>
                    <a:pt x="55" y="52"/>
                  </a:lnTo>
                  <a:lnTo>
                    <a:pt x="55" y="50"/>
                  </a:lnTo>
                  <a:lnTo>
                    <a:pt x="55" y="50"/>
                  </a:lnTo>
                  <a:lnTo>
                    <a:pt x="54" y="47"/>
                  </a:lnTo>
                  <a:lnTo>
                    <a:pt x="52" y="41"/>
                  </a:lnTo>
                  <a:lnTo>
                    <a:pt x="51" y="34"/>
                  </a:lnTo>
                  <a:lnTo>
                    <a:pt x="51" y="27"/>
                  </a:lnTo>
                  <a:lnTo>
                    <a:pt x="51" y="27"/>
                  </a:lnTo>
                  <a:lnTo>
                    <a:pt x="49" y="21"/>
                  </a:lnTo>
                  <a:lnTo>
                    <a:pt x="45" y="14"/>
                  </a:lnTo>
                  <a:lnTo>
                    <a:pt x="34" y="0"/>
                  </a:lnTo>
                  <a:lnTo>
                    <a:pt x="34" y="0"/>
                  </a:lnTo>
                  <a:lnTo>
                    <a:pt x="29" y="3"/>
                  </a:lnTo>
                  <a:lnTo>
                    <a:pt x="25" y="3"/>
                  </a:lnTo>
                  <a:lnTo>
                    <a:pt x="25" y="3"/>
                  </a:lnTo>
                  <a:lnTo>
                    <a:pt x="17" y="4"/>
                  </a:lnTo>
                  <a:lnTo>
                    <a:pt x="14" y="4"/>
                  </a:lnTo>
                  <a:lnTo>
                    <a:pt x="11" y="6"/>
                  </a:lnTo>
                  <a:lnTo>
                    <a:pt x="11" y="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18" name="Freeform 234"/>
            <p:cNvSpPr>
              <a:spLocks/>
            </p:cNvSpPr>
            <p:nvPr/>
          </p:nvSpPr>
          <p:spPr bwMode="gray">
            <a:xfrm>
              <a:off x="6092142" y="3038133"/>
              <a:ext cx="97610" cy="127317"/>
            </a:xfrm>
            <a:custGeom>
              <a:avLst/>
              <a:gdLst/>
              <a:ahLst/>
              <a:cxnLst>
                <a:cxn ang="0">
                  <a:pos x="69" y="74"/>
                </a:cxn>
                <a:cxn ang="0">
                  <a:pos x="63" y="45"/>
                </a:cxn>
                <a:cxn ang="0">
                  <a:pos x="62" y="43"/>
                </a:cxn>
                <a:cxn ang="0">
                  <a:pos x="56" y="50"/>
                </a:cxn>
                <a:cxn ang="0">
                  <a:pos x="52" y="55"/>
                </a:cxn>
                <a:cxn ang="0">
                  <a:pos x="50" y="55"/>
                </a:cxn>
                <a:cxn ang="0">
                  <a:pos x="47" y="53"/>
                </a:cxn>
                <a:cxn ang="0">
                  <a:pos x="47" y="41"/>
                </a:cxn>
                <a:cxn ang="0">
                  <a:pos x="52" y="38"/>
                </a:cxn>
                <a:cxn ang="0">
                  <a:pos x="53" y="38"/>
                </a:cxn>
                <a:cxn ang="0">
                  <a:pos x="59" y="31"/>
                </a:cxn>
                <a:cxn ang="0">
                  <a:pos x="63" y="23"/>
                </a:cxn>
                <a:cxn ang="0">
                  <a:pos x="63" y="20"/>
                </a:cxn>
                <a:cxn ang="0">
                  <a:pos x="52" y="18"/>
                </a:cxn>
                <a:cxn ang="0">
                  <a:pos x="33" y="20"/>
                </a:cxn>
                <a:cxn ang="0">
                  <a:pos x="30" y="17"/>
                </a:cxn>
                <a:cxn ang="0">
                  <a:pos x="26" y="11"/>
                </a:cxn>
                <a:cxn ang="0">
                  <a:pos x="26" y="8"/>
                </a:cxn>
                <a:cxn ang="0">
                  <a:pos x="20" y="4"/>
                </a:cxn>
                <a:cxn ang="0">
                  <a:pos x="16" y="3"/>
                </a:cxn>
                <a:cxn ang="0">
                  <a:pos x="7" y="0"/>
                </a:cxn>
                <a:cxn ang="0">
                  <a:pos x="2" y="3"/>
                </a:cxn>
                <a:cxn ang="0">
                  <a:pos x="0" y="6"/>
                </a:cxn>
                <a:cxn ang="0">
                  <a:pos x="6" y="10"/>
                </a:cxn>
                <a:cxn ang="0">
                  <a:pos x="12" y="14"/>
                </a:cxn>
                <a:cxn ang="0">
                  <a:pos x="13" y="17"/>
                </a:cxn>
                <a:cxn ang="0">
                  <a:pos x="7" y="20"/>
                </a:cxn>
                <a:cxn ang="0">
                  <a:pos x="3" y="23"/>
                </a:cxn>
                <a:cxn ang="0">
                  <a:pos x="3" y="28"/>
                </a:cxn>
                <a:cxn ang="0">
                  <a:pos x="7" y="47"/>
                </a:cxn>
                <a:cxn ang="0">
                  <a:pos x="12" y="60"/>
                </a:cxn>
                <a:cxn ang="0">
                  <a:pos x="13" y="77"/>
                </a:cxn>
                <a:cxn ang="0">
                  <a:pos x="19" y="75"/>
                </a:cxn>
                <a:cxn ang="0">
                  <a:pos x="25" y="74"/>
                </a:cxn>
                <a:cxn ang="0">
                  <a:pos x="36" y="71"/>
                </a:cxn>
                <a:cxn ang="0">
                  <a:pos x="37" y="67"/>
                </a:cxn>
                <a:cxn ang="0">
                  <a:pos x="40" y="61"/>
                </a:cxn>
                <a:cxn ang="0">
                  <a:pos x="47" y="60"/>
                </a:cxn>
                <a:cxn ang="0">
                  <a:pos x="49" y="63"/>
                </a:cxn>
                <a:cxn ang="0">
                  <a:pos x="54" y="75"/>
                </a:cxn>
                <a:cxn ang="0">
                  <a:pos x="56" y="81"/>
                </a:cxn>
                <a:cxn ang="0">
                  <a:pos x="57" y="90"/>
                </a:cxn>
                <a:cxn ang="0">
                  <a:pos x="63" y="85"/>
                </a:cxn>
                <a:cxn ang="0">
                  <a:pos x="64" y="81"/>
                </a:cxn>
                <a:cxn ang="0">
                  <a:pos x="69" y="74"/>
                </a:cxn>
              </a:cxnLst>
              <a:rect l="0" t="0" r="r" b="b"/>
              <a:pathLst>
                <a:path w="69" h="90">
                  <a:moveTo>
                    <a:pt x="69" y="74"/>
                  </a:moveTo>
                  <a:lnTo>
                    <a:pt x="69" y="74"/>
                  </a:lnTo>
                  <a:lnTo>
                    <a:pt x="64" y="53"/>
                  </a:lnTo>
                  <a:lnTo>
                    <a:pt x="63" y="45"/>
                  </a:lnTo>
                  <a:lnTo>
                    <a:pt x="62" y="43"/>
                  </a:lnTo>
                  <a:lnTo>
                    <a:pt x="62" y="43"/>
                  </a:lnTo>
                  <a:lnTo>
                    <a:pt x="59" y="45"/>
                  </a:lnTo>
                  <a:lnTo>
                    <a:pt x="56" y="50"/>
                  </a:lnTo>
                  <a:lnTo>
                    <a:pt x="53" y="54"/>
                  </a:lnTo>
                  <a:lnTo>
                    <a:pt x="52" y="55"/>
                  </a:lnTo>
                  <a:lnTo>
                    <a:pt x="50" y="55"/>
                  </a:lnTo>
                  <a:lnTo>
                    <a:pt x="50" y="55"/>
                  </a:lnTo>
                  <a:lnTo>
                    <a:pt x="49" y="55"/>
                  </a:lnTo>
                  <a:lnTo>
                    <a:pt x="47" y="53"/>
                  </a:lnTo>
                  <a:lnTo>
                    <a:pt x="46" y="47"/>
                  </a:lnTo>
                  <a:lnTo>
                    <a:pt x="47" y="41"/>
                  </a:lnTo>
                  <a:lnTo>
                    <a:pt x="49" y="40"/>
                  </a:lnTo>
                  <a:lnTo>
                    <a:pt x="52" y="38"/>
                  </a:lnTo>
                  <a:lnTo>
                    <a:pt x="52" y="38"/>
                  </a:lnTo>
                  <a:lnTo>
                    <a:pt x="53" y="38"/>
                  </a:lnTo>
                  <a:lnTo>
                    <a:pt x="56" y="37"/>
                  </a:lnTo>
                  <a:lnTo>
                    <a:pt x="59" y="31"/>
                  </a:lnTo>
                  <a:lnTo>
                    <a:pt x="63" y="27"/>
                  </a:lnTo>
                  <a:lnTo>
                    <a:pt x="63" y="23"/>
                  </a:lnTo>
                  <a:lnTo>
                    <a:pt x="63" y="23"/>
                  </a:lnTo>
                  <a:lnTo>
                    <a:pt x="63" y="20"/>
                  </a:lnTo>
                  <a:lnTo>
                    <a:pt x="60" y="18"/>
                  </a:lnTo>
                  <a:lnTo>
                    <a:pt x="52" y="18"/>
                  </a:lnTo>
                  <a:lnTo>
                    <a:pt x="52" y="18"/>
                  </a:lnTo>
                  <a:lnTo>
                    <a:pt x="33" y="20"/>
                  </a:lnTo>
                  <a:lnTo>
                    <a:pt x="33" y="20"/>
                  </a:lnTo>
                  <a:lnTo>
                    <a:pt x="30" y="17"/>
                  </a:lnTo>
                  <a:lnTo>
                    <a:pt x="27" y="14"/>
                  </a:lnTo>
                  <a:lnTo>
                    <a:pt x="26" y="11"/>
                  </a:lnTo>
                  <a:lnTo>
                    <a:pt x="26" y="11"/>
                  </a:lnTo>
                  <a:lnTo>
                    <a:pt x="26" y="8"/>
                  </a:lnTo>
                  <a:lnTo>
                    <a:pt x="23" y="6"/>
                  </a:lnTo>
                  <a:lnTo>
                    <a:pt x="20" y="4"/>
                  </a:lnTo>
                  <a:lnTo>
                    <a:pt x="16" y="3"/>
                  </a:lnTo>
                  <a:lnTo>
                    <a:pt x="16" y="3"/>
                  </a:lnTo>
                  <a:lnTo>
                    <a:pt x="10" y="1"/>
                  </a:lnTo>
                  <a:lnTo>
                    <a:pt x="7" y="0"/>
                  </a:lnTo>
                  <a:lnTo>
                    <a:pt x="6" y="0"/>
                  </a:lnTo>
                  <a:lnTo>
                    <a:pt x="2" y="3"/>
                  </a:lnTo>
                  <a:lnTo>
                    <a:pt x="2" y="3"/>
                  </a:lnTo>
                  <a:lnTo>
                    <a:pt x="0" y="6"/>
                  </a:lnTo>
                  <a:lnTo>
                    <a:pt x="2" y="7"/>
                  </a:lnTo>
                  <a:lnTo>
                    <a:pt x="6" y="10"/>
                  </a:lnTo>
                  <a:lnTo>
                    <a:pt x="10" y="13"/>
                  </a:lnTo>
                  <a:lnTo>
                    <a:pt x="12" y="14"/>
                  </a:lnTo>
                  <a:lnTo>
                    <a:pt x="13" y="17"/>
                  </a:lnTo>
                  <a:lnTo>
                    <a:pt x="13" y="17"/>
                  </a:lnTo>
                  <a:lnTo>
                    <a:pt x="10" y="20"/>
                  </a:lnTo>
                  <a:lnTo>
                    <a:pt x="7" y="20"/>
                  </a:lnTo>
                  <a:lnTo>
                    <a:pt x="6" y="21"/>
                  </a:lnTo>
                  <a:lnTo>
                    <a:pt x="3" y="23"/>
                  </a:lnTo>
                  <a:lnTo>
                    <a:pt x="3" y="23"/>
                  </a:lnTo>
                  <a:lnTo>
                    <a:pt x="3" y="28"/>
                  </a:lnTo>
                  <a:lnTo>
                    <a:pt x="5" y="34"/>
                  </a:lnTo>
                  <a:lnTo>
                    <a:pt x="7" y="47"/>
                  </a:lnTo>
                  <a:lnTo>
                    <a:pt x="7" y="47"/>
                  </a:lnTo>
                  <a:lnTo>
                    <a:pt x="12" y="60"/>
                  </a:lnTo>
                  <a:lnTo>
                    <a:pt x="13" y="68"/>
                  </a:lnTo>
                  <a:lnTo>
                    <a:pt x="13" y="77"/>
                  </a:lnTo>
                  <a:lnTo>
                    <a:pt x="13" y="77"/>
                  </a:lnTo>
                  <a:lnTo>
                    <a:pt x="19" y="75"/>
                  </a:lnTo>
                  <a:lnTo>
                    <a:pt x="25" y="74"/>
                  </a:lnTo>
                  <a:lnTo>
                    <a:pt x="25" y="74"/>
                  </a:lnTo>
                  <a:lnTo>
                    <a:pt x="32" y="72"/>
                  </a:lnTo>
                  <a:lnTo>
                    <a:pt x="36" y="71"/>
                  </a:lnTo>
                  <a:lnTo>
                    <a:pt x="37" y="67"/>
                  </a:lnTo>
                  <a:lnTo>
                    <a:pt x="37" y="67"/>
                  </a:lnTo>
                  <a:lnTo>
                    <a:pt x="39" y="64"/>
                  </a:lnTo>
                  <a:lnTo>
                    <a:pt x="40" y="61"/>
                  </a:lnTo>
                  <a:lnTo>
                    <a:pt x="44" y="60"/>
                  </a:lnTo>
                  <a:lnTo>
                    <a:pt x="47" y="60"/>
                  </a:lnTo>
                  <a:lnTo>
                    <a:pt x="47" y="60"/>
                  </a:lnTo>
                  <a:lnTo>
                    <a:pt x="49" y="63"/>
                  </a:lnTo>
                  <a:lnTo>
                    <a:pt x="52" y="68"/>
                  </a:lnTo>
                  <a:lnTo>
                    <a:pt x="54" y="75"/>
                  </a:lnTo>
                  <a:lnTo>
                    <a:pt x="56" y="81"/>
                  </a:lnTo>
                  <a:lnTo>
                    <a:pt x="56" y="81"/>
                  </a:lnTo>
                  <a:lnTo>
                    <a:pt x="56" y="85"/>
                  </a:lnTo>
                  <a:lnTo>
                    <a:pt x="57" y="90"/>
                  </a:lnTo>
                  <a:lnTo>
                    <a:pt x="57" y="90"/>
                  </a:lnTo>
                  <a:lnTo>
                    <a:pt x="63" y="85"/>
                  </a:lnTo>
                  <a:lnTo>
                    <a:pt x="63" y="85"/>
                  </a:lnTo>
                  <a:lnTo>
                    <a:pt x="64" y="81"/>
                  </a:lnTo>
                  <a:lnTo>
                    <a:pt x="69" y="74"/>
                  </a:lnTo>
                  <a:lnTo>
                    <a:pt x="69" y="7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19" name="Freeform 235"/>
            <p:cNvSpPr>
              <a:spLocks/>
            </p:cNvSpPr>
            <p:nvPr/>
          </p:nvSpPr>
          <p:spPr bwMode="gray">
            <a:xfrm>
              <a:off x="5652192" y="2804719"/>
              <a:ext cx="629510" cy="663461"/>
            </a:xfrm>
            <a:custGeom>
              <a:avLst/>
              <a:gdLst/>
              <a:ahLst/>
              <a:cxnLst>
                <a:cxn ang="0">
                  <a:pos x="321" y="185"/>
                </a:cxn>
                <a:cxn ang="0">
                  <a:pos x="313" y="168"/>
                </a:cxn>
                <a:cxn ang="0">
                  <a:pos x="337" y="176"/>
                </a:cxn>
                <a:cxn ang="0">
                  <a:pos x="374" y="185"/>
                </a:cxn>
                <a:cxn ang="0">
                  <a:pos x="360" y="205"/>
                </a:cxn>
                <a:cxn ang="0">
                  <a:pos x="367" y="215"/>
                </a:cxn>
                <a:cxn ang="0">
                  <a:pos x="381" y="237"/>
                </a:cxn>
                <a:cxn ang="0">
                  <a:pos x="388" y="206"/>
                </a:cxn>
                <a:cxn ang="0">
                  <a:pos x="405" y="196"/>
                </a:cxn>
                <a:cxn ang="0">
                  <a:pos x="412" y="162"/>
                </a:cxn>
                <a:cxn ang="0">
                  <a:pos x="438" y="149"/>
                </a:cxn>
                <a:cxn ang="0">
                  <a:pos x="441" y="136"/>
                </a:cxn>
                <a:cxn ang="0">
                  <a:pos x="435" y="125"/>
                </a:cxn>
                <a:cxn ang="0">
                  <a:pos x="418" y="115"/>
                </a:cxn>
                <a:cxn ang="0">
                  <a:pos x="388" y="125"/>
                </a:cxn>
                <a:cxn ang="0">
                  <a:pos x="367" y="141"/>
                </a:cxn>
                <a:cxn ang="0">
                  <a:pos x="353" y="156"/>
                </a:cxn>
                <a:cxn ang="0">
                  <a:pos x="328" y="154"/>
                </a:cxn>
                <a:cxn ang="0">
                  <a:pos x="320" y="135"/>
                </a:cxn>
                <a:cxn ang="0">
                  <a:pos x="311" y="151"/>
                </a:cxn>
                <a:cxn ang="0">
                  <a:pos x="277" y="158"/>
                </a:cxn>
                <a:cxn ang="0">
                  <a:pos x="243" y="145"/>
                </a:cxn>
                <a:cxn ang="0">
                  <a:pos x="213" y="134"/>
                </a:cxn>
                <a:cxn ang="0">
                  <a:pos x="193" y="122"/>
                </a:cxn>
                <a:cxn ang="0">
                  <a:pos x="199" y="99"/>
                </a:cxn>
                <a:cxn ang="0">
                  <a:pos x="183" y="82"/>
                </a:cxn>
                <a:cxn ang="0">
                  <a:pos x="166" y="63"/>
                </a:cxn>
                <a:cxn ang="0">
                  <a:pos x="176" y="54"/>
                </a:cxn>
                <a:cxn ang="0">
                  <a:pos x="171" y="26"/>
                </a:cxn>
                <a:cxn ang="0">
                  <a:pos x="158" y="4"/>
                </a:cxn>
                <a:cxn ang="0">
                  <a:pos x="134" y="14"/>
                </a:cxn>
                <a:cxn ang="0">
                  <a:pos x="95" y="14"/>
                </a:cxn>
                <a:cxn ang="0">
                  <a:pos x="97" y="45"/>
                </a:cxn>
                <a:cxn ang="0">
                  <a:pos x="112" y="60"/>
                </a:cxn>
                <a:cxn ang="0">
                  <a:pos x="101" y="84"/>
                </a:cxn>
                <a:cxn ang="0">
                  <a:pos x="88" y="98"/>
                </a:cxn>
                <a:cxn ang="0">
                  <a:pos x="64" y="124"/>
                </a:cxn>
                <a:cxn ang="0">
                  <a:pos x="45" y="136"/>
                </a:cxn>
                <a:cxn ang="0">
                  <a:pos x="25" y="144"/>
                </a:cxn>
                <a:cxn ang="0">
                  <a:pos x="30" y="164"/>
                </a:cxn>
                <a:cxn ang="0">
                  <a:pos x="42" y="195"/>
                </a:cxn>
                <a:cxn ang="0">
                  <a:pos x="15" y="199"/>
                </a:cxn>
                <a:cxn ang="0">
                  <a:pos x="14" y="223"/>
                </a:cxn>
                <a:cxn ang="0">
                  <a:pos x="31" y="226"/>
                </a:cxn>
                <a:cxn ang="0">
                  <a:pos x="40" y="259"/>
                </a:cxn>
                <a:cxn ang="0">
                  <a:pos x="61" y="243"/>
                </a:cxn>
                <a:cxn ang="0">
                  <a:pos x="70" y="252"/>
                </a:cxn>
                <a:cxn ang="0">
                  <a:pos x="72" y="293"/>
                </a:cxn>
                <a:cxn ang="0">
                  <a:pos x="99" y="375"/>
                </a:cxn>
                <a:cxn ang="0">
                  <a:pos x="126" y="444"/>
                </a:cxn>
                <a:cxn ang="0">
                  <a:pos x="156" y="458"/>
                </a:cxn>
                <a:cxn ang="0">
                  <a:pos x="175" y="434"/>
                </a:cxn>
                <a:cxn ang="0">
                  <a:pos x="186" y="401"/>
                </a:cxn>
                <a:cxn ang="0">
                  <a:pos x="190" y="354"/>
                </a:cxn>
                <a:cxn ang="0">
                  <a:pos x="212" y="330"/>
                </a:cxn>
                <a:cxn ang="0">
                  <a:pos x="263" y="284"/>
                </a:cxn>
                <a:cxn ang="0">
                  <a:pos x="291" y="252"/>
                </a:cxn>
                <a:cxn ang="0">
                  <a:pos x="324" y="233"/>
                </a:cxn>
              </a:cxnLst>
              <a:rect l="0" t="0" r="r" b="b"/>
              <a:pathLst>
                <a:path w="445" h="469">
                  <a:moveTo>
                    <a:pt x="318" y="212"/>
                  </a:moveTo>
                  <a:lnTo>
                    <a:pt x="318" y="212"/>
                  </a:lnTo>
                  <a:lnTo>
                    <a:pt x="316" y="199"/>
                  </a:lnTo>
                  <a:lnTo>
                    <a:pt x="314" y="193"/>
                  </a:lnTo>
                  <a:lnTo>
                    <a:pt x="314" y="188"/>
                  </a:lnTo>
                  <a:lnTo>
                    <a:pt x="314" y="188"/>
                  </a:lnTo>
                  <a:lnTo>
                    <a:pt x="317" y="186"/>
                  </a:lnTo>
                  <a:lnTo>
                    <a:pt x="318" y="185"/>
                  </a:lnTo>
                  <a:lnTo>
                    <a:pt x="321" y="185"/>
                  </a:lnTo>
                  <a:lnTo>
                    <a:pt x="324" y="182"/>
                  </a:lnTo>
                  <a:lnTo>
                    <a:pt x="324" y="182"/>
                  </a:lnTo>
                  <a:lnTo>
                    <a:pt x="323" y="179"/>
                  </a:lnTo>
                  <a:lnTo>
                    <a:pt x="321" y="178"/>
                  </a:lnTo>
                  <a:lnTo>
                    <a:pt x="317" y="175"/>
                  </a:lnTo>
                  <a:lnTo>
                    <a:pt x="313" y="172"/>
                  </a:lnTo>
                  <a:lnTo>
                    <a:pt x="311" y="171"/>
                  </a:lnTo>
                  <a:lnTo>
                    <a:pt x="313" y="168"/>
                  </a:lnTo>
                  <a:lnTo>
                    <a:pt x="313" y="168"/>
                  </a:lnTo>
                  <a:lnTo>
                    <a:pt x="317" y="165"/>
                  </a:lnTo>
                  <a:lnTo>
                    <a:pt x="318" y="165"/>
                  </a:lnTo>
                  <a:lnTo>
                    <a:pt x="321" y="166"/>
                  </a:lnTo>
                  <a:lnTo>
                    <a:pt x="327" y="168"/>
                  </a:lnTo>
                  <a:lnTo>
                    <a:pt x="327" y="168"/>
                  </a:lnTo>
                  <a:lnTo>
                    <a:pt x="331" y="169"/>
                  </a:lnTo>
                  <a:lnTo>
                    <a:pt x="334" y="171"/>
                  </a:lnTo>
                  <a:lnTo>
                    <a:pt x="337" y="173"/>
                  </a:lnTo>
                  <a:lnTo>
                    <a:pt x="337" y="176"/>
                  </a:lnTo>
                  <a:lnTo>
                    <a:pt x="337" y="176"/>
                  </a:lnTo>
                  <a:lnTo>
                    <a:pt x="338" y="179"/>
                  </a:lnTo>
                  <a:lnTo>
                    <a:pt x="341" y="182"/>
                  </a:lnTo>
                  <a:lnTo>
                    <a:pt x="344" y="185"/>
                  </a:lnTo>
                  <a:lnTo>
                    <a:pt x="344" y="185"/>
                  </a:lnTo>
                  <a:lnTo>
                    <a:pt x="363" y="183"/>
                  </a:lnTo>
                  <a:lnTo>
                    <a:pt x="363" y="183"/>
                  </a:lnTo>
                  <a:lnTo>
                    <a:pt x="371" y="183"/>
                  </a:lnTo>
                  <a:lnTo>
                    <a:pt x="374" y="185"/>
                  </a:lnTo>
                  <a:lnTo>
                    <a:pt x="374" y="188"/>
                  </a:lnTo>
                  <a:lnTo>
                    <a:pt x="374" y="188"/>
                  </a:lnTo>
                  <a:lnTo>
                    <a:pt x="374" y="192"/>
                  </a:lnTo>
                  <a:lnTo>
                    <a:pt x="370" y="196"/>
                  </a:lnTo>
                  <a:lnTo>
                    <a:pt x="367" y="202"/>
                  </a:lnTo>
                  <a:lnTo>
                    <a:pt x="364" y="203"/>
                  </a:lnTo>
                  <a:lnTo>
                    <a:pt x="363" y="203"/>
                  </a:lnTo>
                  <a:lnTo>
                    <a:pt x="363" y="203"/>
                  </a:lnTo>
                  <a:lnTo>
                    <a:pt x="360" y="205"/>
                  </a:lnTo>
                  <a:lnTo>
                    <a:pt x="358" y="206"/>
                  </a:lnTo>
                  <a:lnTo>
                    <a:pt x="357" y="212"/>
                  </a:lnTo>
                  <a:lnTo>
                    <a:pt x="358" y="218"/>
                  </a:lnTo>
                  <a:lnTo>
                    <a:pt x="360" y="220"/>
                  </a:lnTo>
                  <a:lnTo>
                    <a:pt x="361" y="220"/>
                  </a:lnTo>
                  <a:lnTo>
                    <a:pt x="361" y="220"/>
                  </a:lnTo>
                  <a:lnTo>
                    <a:pt x="363" y="220"/>
                  </a:lnTo>
                  <a:lnTo>
                    <a:pt x="364" y="219"/>
                  </a:lnTo>
                  <a:lnTo>
                    <a:pt x="367" y="215"/>
                  </a:lnTo>
                  <a:lnTo>
                    <a:pt x="370" y="210"/>
                  </a:lnTo>
                  <a:lnTo>
                    <a:pt x="373" y="208"/>
                  </a:lnTo>
                  <a:lnTo>
                    <a:pt x="373" y="208"/>
                  </a:lnTo>
                  <a:lnTo>
                    <a:pt x="374" y="210"/>
                  </a:lnTo>
                  <a:lnTo>
                    <a:pt x="375" y="218"/>
                  </a:lnTo>
                  <a:lnTo>
                    <a:pt x="380" y="239"/>
                  </a:lnTo>
                  <a:lnTo>
                    <a:pt x="380" y="239"/>
                  </a:lnTo>
                  <a:lnTo>
                    <a:pt x="381" y="237"/>
                  </a:lnTo>
                  <a:lnTo>
                    <a:pt x="381" y="237"/>
                  </a:lnTo>
                  <a:lnTo>
                    <a:pt x="382" y="237"/>
                  </a:lnTo>
                  <a:lnTo>
                    <a:pt x="384" y="236"/>
                  </a:lnTo>
                  <a:lnTo>
                    <a:pt x="384" y="230"/>
                  </a:lnTo>
                  <a:lnTo>
                    <a:pt x="384" y="225"/>
                  </a:lnTo>
                  <a:lnTo>
                    <a:pt x="385" y="220"/>
                  </a:lnTo>
                  <a:lnTo>
                    <a:pt x="385" y="220"/>
                  </a:lnTo>
                  <a:lnTo>
                    <a:pt x="387" y="216"/>
                  </a:lnTo>
                  <a:lnTo>
                    <a:pt x="388" y="212"/>
                  </a:lnTo>
                  <a:lnTo>
                    <a:pt x="388" y="206"/>
                  </a:lnTo>
                  <a:lnTo>
                    <a:pt x="390" y="205"/>
                  </a:lnTo>
                  <a:lnTo>
                    <a:pt x="390" y="205"/>
                  </a:lnTo>
                  <a:lnTo>
                    <a:pt x="397" y="206"/>
                  </a:lnTo>
                  <a:lnTo>
                    <a:pt x="400" y="206"/>
                  </a:lnTo>
                  <a:lnTo>
                    <a:pt x="401" y="206"/>
                  </a:lnTo>
                  <a:lnTo>
                    <a:pt x="401" y="205"/>
                  </a:lnTo>
                  <a:lnTo>
                    <a:pt x="401" y="205"/>
                  </a:lnTo>
                  <a:lnTo>
                    <a:pt x="402" y="202"/>
                  </a:lnTo>
                  <a:lnTo>
                    <a:pt x="405" y="196"/>
                  </a:lnTo>
                  <a:lnTo>
                    <a:pt x="407" y="191"/>
                  </a:lnTo>
                  <a:lnTo>
                    <a:pt x="407" y="186"/>
                  </a:lnTo>
                  <a:lnTo>
                    <a:pt x="407" y="186"/>
                  </a:lnTo>
                  <a:lnTo>
                    <a:pt x="408" y="182"/>
                  </a:lnTo>
                  <a:lnTo>
                    <a:pt x="410" y="176"/>
                  </a:lnTo>
                  <a:lnTo>
                    <a:pt x="411" y="172"/>
                  </a:lnTo>
                  <a:lnTo>
                    <a:pt x="412" y="166"/>
                  </a:lnTo>
                  <a:lnTo>
                    <a:pt x="412" y="166"/>
                  </a:lnTo>
                  <a:lnTo>
                    <a:pt x="412" y="162"/>
                  </a:lnTo>
                  <a:lnTo>
                    <a:pt x="415" y="159"/>
                  </a:lnTo>
                  <a:lnTo>
                    <a:pt x="422" y="154"/>
                  </a:lnTo>
                  <a:lnTo>
                    <a:pt x="422" y="154"/>
                  </a:lnTo>
                  <a:lnTo>
                    <a:pt x="431" y="148"/>
                  </a:lnTo>
                  <a:lnTo>
                    <a:pt x="434" y="146"/>
                  </a:lnTo>
                  <a:lnTo>
                    <a:pt x="435" y="146"/>
                  </a:lnTo>
                  <a:lnTo>
                    <a:pt x="435" y="148"/>
                  </a:lnTo>
                  <a:lnTo>
                    <a:pt x="435" y="148"/>
                  </a:lnTo>
                  <a:lnTo>
                    <a:pt x="438" y="149"/>
                  </a:lnTo>
                  <a:lnTo>
                    <a:pt x="441" y="151"/>
                  </a:lnTo>
                  <a:lnTo>
                    <a:pt x="444" y="151"/>
                  </a:lnTo>
                  <a:lnTo>
                    <a:pt x="444" y="149"/>
                  </a:lnTo>
                  <a:lnTo>
                    <a:pt x="442" y="148"/>
                  </a:lnTo>
                  <a:lnTo>
                    <a:pt x="442" y="148"/>
                  </a:lnTo>
                  <a:lnTo>
                    <a:pt x="441" y="144"/>
                  </a:lnTo>
                  <a:lnTo>
                    <a:pt x="439" y="141"/>
                  </a:lnTo>
                  <a:lnTo>
                    <a:pt x="439" y="138"/>
                  </a:lnTo>
                  <a:lnTo>
                    <a:pt x="441" y="136"/>
                  </a:lnTo>
                  <a:lnTo>
                    <a:pt x="441" y="136"/>
                  </a:lnTo>
                  <a:lnTo>
                    <a:pt x="444" y="135"/>
                  </a:lnTo>
                  <a:lnTo>
                    <a:pt x="444" y="132"/>
                  </a:lnTo>
                  <a:lnTo>
                    <a:pt x="445" y="129"/>
                  </a:lnTo>
                  <a:lnTo>
                    <a:pt x="445" y="129"/>
                  </a:lnTo>
                  <a:lnTo>
                    <a:pt x="441" y="128"/>
                  </a:lnTo>
                  <a:lnTo>
                    <a:pt x="438" y="127"/>
                  </a:lnTo>
                  <a:lnTo>
                    <a:pt x="435" y="125"/>
                  </a:lnTo>
                  <a:lnTo>
                    <a:pt x="435" y="125"/>
                  </a:lnTo>
                  <a:lnTo>
                    <a:pt x="432" y="119"/>
                  </a:lnTo>
                  <a:lnTo>
                    <a:pt x="431" y="117"/>
                  </a:lnTo>
                  <a:lnTo>
                    <a:pt x="429" y="114"/>
                  </a:lnTo>
                  <a:lnTo>
                    <a:pt x="429" y="114"/>
                  </a:lnTo>
                  <a:lnTo>
                    <a:pt x="428" y="112"/>
                  </a:lnTo>
                  <a:lnTo>
                    <a:pt x="427" y="112"/>
                  </a:lnTo>
                  <a:lnTo>
                    <a:pt x="421" y="115"/>
                  </a:lnTo>
                  <a:lnTo>
                    <a:pt x="421" y="115"/>
                  </a:lnTo>
                  <a:lnTo>
                    <a:pt x="418" y="115"/>
                  </a:lnTo>
                  <a:lnTo>
                    <a:pt x="414" y="115"/>
                  </a:lnTo>
                  <a:lnTo>
                    <a:pt x="408" y="114"/>
                  </a:lnTo>
                  <a:lnTo>
                    <a:pt x="402" y="115"/>
                  </a:lnTo>
                  <a:lnTo>
                    <a:pt x="402" y="115"/>
                  </a:lnTo>
                  <a:lnTo>
                    <a:pt x="397" y="119"/>
                  </a:lnTo>
                  <a:lnTo>
                    <a:pt x="394" y="122"/>
                  </a:lnTo>
                  <a:lnTo>
                    <a:pt x="391" y="124"/>
                  </a:lnTo>
                  <a:lnTo>
                    <a:pt x="388" y="125"/>
                  </a:lnTo>
                  <a:lnTo>
                    <a:pt x="388" y="125"/>
                  </a:lnTo>
                  <a:lnTo>
                    <a:pt x="387" y="125"/>
                  </a:lnTo>
                  <a:lnTo>
                    <a:pt x="385" y="127"/>
                  </a:lnTo>
                  <a:lnTo>
                    <a:pt x="382" y="131"/>
                  </a:lnTo>
                  <a:lnTo>
                    <a:pt x="382" y="131"/>
                  </a:lnTo>
                  <a:lnTo>
                    <a:pt x="378" y="135"/>
                  </a:lnTo>
                  <a:lnTo>
                    <a:pt x="374" y="138"/>
                  </a:lnTo>
                  <a:lnTo>
                    <a:pt x="374" y="138"/>
                  </a:lnTo>
                  <a:lnTo>
                    <a:pt x="370" y="139"/>
                  </a:lnTo>
                  <a:lnTo>
                    <a:pt x="367" y="141"/>
                  </a:lnTo>
                  <a:lnTo>
                    <a:pt x="367" y="141"/>
                  </a:lnTo>
                  <a:lnTo>
                    <a:pt x="368" y="146"/>
                  </a:lnTo>
                  <a:lnTo>
                    <a:pt x="368" y="151"/>
                  </a:lnTo>
                  <a:lnTo>
                    <a:pt x="368" y="155"/>
                  </a:lnTo>
                  <a:lnTo>
                    <a:pt x="368" y="155"/>
                  </a:lnTo>
                  <a:lnTo>
                    <a:pt x="365" y="156"/>
                  </a:lnTo>
                  <a:lnTo>
                    <a:pt x="361" y="156"/>
                  </a:lnTo>
                  <a:lnTo>
                    <a:pt x="357" y="156"/>
                  </a:lnTo>
                  <a:lnTo>
                    <a:pt x="353" y="156"/>
                  </a:lnTo>
                  <a:lnTo>
                    <a:pt x="353" y="156"/>
                  </a:lnTo>
                  <a:lnTo>
                    <a:pt x="347" y="158"/>
                  </a:lnTo>
                  <a:lnTo>
                    <a:pt x="344" y="156"/>
                  </a:lnTo>
                  <a:lnTo>
                    <a:pt x="341" y="155"/>
                  </a:lnTo>
                  <a:lnTo>
                    <a:pt x="337" y="155"/>
                  </a:lnTo>
                  <a:lnTo>
                    <a:pt x="337" y="155"/>
                  </a:lnTo>
                  <a:lnTo>
                    <a:pt x="334" y="155"/>
                  </a:lnTo>
                  <a:lnTo>
                    <a:pt x="331" y="155"/>
                  </a:lnTo>
                  <a:lnTo>
                    <a:pt x="328" y="154"/>
                  </a:lnTo>
                  <a:lnTo>
                    <a:pt x="326" y="154"/>
                  </a:lnTo>
                  <a:lnTo>
                    <a:pt x="326" y="154"/>
                  </a:lnTo>
                  <a:lnTo>
                    <a:pt x="324" y="152"/>
                  </a:lnTo>
                  <a:lnTo>
                    <a:pt x="323" y="149"/>
                  </a:lnTo>
                  <a:lnTo>
                    <a:pt x="321" y="146"/>
                  </a:lnTo>
                  <a:lnTo>
                    <a:pt x="321" y="142"/>
                  </a:lnTo>
                  <a:lnTo>
                    <a:pt x="321" y="142"/>
                  </a:lnTo>
                  <a:lnTo>
                    <a:pt x="321" y="138"/>
                  </a:lnTo>
                  <a:lnTo>
                    <a:pt x="320" y="135"/>
                  </a:lnTo>
                  <a:lnTo>
                    <a:pt x="318" y="132"/>
                  </a:lnTo>
                  <a:lnTo>
                    <a:pt x="316" y="134"/>
                  </a:lnTo>
                  <a:lnTo>
                    <a:pt x="316" y="134"/>
                  </a:lnTo>
                  <a:lnTo>
                    <a:pt x="314" y="136"/>
                  </a:lnTo>
                  <a:lnTo>
                    <a:pt x="311" y="136"/>
                  </a:lnTo>
                  <a:lnTo>
                    <a:pt x="310" y="138"/>
                  </a:lnTo>
                  <a:lnTo>
                    <a:pt x="310" y="142"/>
                  </a:lnTo>
                  <a:lnTo>
                    <a:pt x="310" y="142"/>
                  </a:lnTo>
                  <a:lnTo>
                    <a:pt x="311" y="151"/>
                  </a:lnTo>
                  <a:lnTo>
                    <a:pt x="311" y="155"/>
                  </a:lnTo>
                  <a:lnTo>
                    <a:pt x="309" y="158"/>
                  </a:lnTo>
                  <a:lnTo>
                    <a:pt x="309" y="158"/>
                  </a:lnTo>
                  <a:lnTo>
                    <a:pt x="304" y="161"/>
                  </a:lnTo>
                  <a:lnTo>
                    <a:pt x="296" y="162"/>
                  </a:lnTo>
                  <a:lnTo>
                    <a:pt x="287" y="162"/>
                  </a:lnTo>
                  <a:lnTo>
                    <a:pt x="281" y="161"/>
                  </a:lnTo>
                  <a:lnTo>
                    <a:pt x="281" y="161"/>
                  </a:lnTo>
                  <a:lnTo>
                    <a:pt x="277" y="158"/>
                  </a:lnTo>
                  <a:lnTo>
                    <a:pt x="270" y="156"/>
                  </a:lnTo>
                  <a:lnTo>
                    <a:pt x="263" y="155"/>
                  </a:lnTo>
                  <a:lnTo>
                    <a:pt x="260" y="152"/>
                  </a:lnTo>
                  <a:lnTo>
                    <a:pt x="260" y="152"/>
                  </a:lnTo>
                  <a:lnTo>
                    <a:pt x="257" y="146"/>
                  </a:lnTo>
                  <a:lnTo>
                    <a:pt x="254" y="145"/>
                  </a:lnTo>
                  <a:lnTo>
                    <a:pt x="252" y="144"/>
                  </a:lnTo>
                  <a:lnTo>
                    <a:pt x="252" y="144"/>
                  </a:lnTo>
                  <a:lnTo>
                    <a:pt x="243" y="145"/>
                  </a:lnTo>
                  <a:lnTo>
                    <a:pt x="239" y="146"/>
                  </a:lnTo>
                  <a:lnTo>
                    <a:pt x="236" y="146"/>
                  </a:lnTo>
                  <a:lnTo>
                    <a:pt x="236" y="146"/>
                  </a:lnTo>
                  <a:lnTo>
                    <a:pt x="230" y="142"/>
                  </a:lnTo>
                  <a:lnTo>
                    <a:pt x="226" y="139"/>
                  </a:lnTo>
                  <a:lnTo>
                    <a:pt x="223" y="138"/>
                  </a:lnTo>
                  <a:lnTo>
                    <a:pt x="223" y="138"/>
                  </a:lnTo>
                  <a:lnTo>
                    <a:pt x="216" y="136"/>
                  </a:lnTo>
                  <a:lnTo>
                    <a:pt x="213" y="134"/>
                  </a:lnTo>
                  <a:lnTo>
                    <a:pt x="210" y="132"/>
                  </a:lnTo>
                  <a:lnTo>
                    <a:pt x="210" y="132"/>
                  </a:lnTo>
                  <a:lnTo>
                    <a:pt x="209" y="131"/>
                  </a:lnTo>
                  <a:lnTo>
                    <a:pt x="205" y="129"/>
                  </a:lnTo>
                  <a:lnTo>
                    <a:pt x="200" y="128"/>
                  </a:lnTo>
                  <a:lnTo>
                    <a:pt x="199" y="125"/>
                  </a:lnTo>
                  <a:lnTo>
                    <a:pt x="199" y="125"/>
                  </a:lnTo>
                  <a:lnTo>
                    <a:pt x="196" y="124"/>
                  </a:lnTo>
                  <a:lnTo>
                    <a:pt x="193" y="122"/>
                  </a:lnTo>
                  <a:lnTo>
                    <a:pt x="190" y="121"/>
                  </a:lnTo>
                  <a:lnTo>
                    <a:pt x="190" y="119"/>
                  </a:lnTo>
                  <a:lnTo>
                    <a:pt x="190" y="119"/>
                  </a:lnTo>
                  <a:lnTo>
                    <a:pt x="192" y="114"/>
                  </a:lnTo>
                  <a:lnTo>
                    <a:pt x="193" y="107"/>
                  </a:lnTo>
                  <a:lnTo>
                    <a:pt x="193" y="107"/>
                  </a:lnTo>
                  <a:lnTo>
                    <a:pt x="193" y="105"/>
                  </a:lnTo>
                  <a:lnTo>
                    <a:pt x="196" y="102"/>
                  </a:lnTo>
                  <a:lnTo>
                    <a:pt x="199" y="99"/>
                  </a:lnTo>
                  <a:lnTo>
                    <a:pt x="200" y="97"/>
                  </a:lnTo>
                  <a:lnTo>
                    <a:pt x="200" y="97"/>
                  </a:lnTo>
                  <a:lnTo>
                    <a:pt x="199" y="95"/>
                  </a:lnTo>
                  <a:lnTo>
                    <a:pt x="196" y="92"/>
                  </a:lnTo>
                  <a:lnTo>
                    <a:pt x="193" y="90"/>
                  </a:lnTo>
                  <a:lnTo>
                    <a:pt x="193" y="90"/>
                  </a:lnTo>
                  <a:lnTo>
                    <a:pt x="190" y="87"/>
                  </a:lnTo>
                  <a:lnTo>
                    <a:pt x="188" y="84"/>
                  </a:lnTo>
                  <a:lnTo>
                    <a:pt x="183" y="82"/>
                  </a:lnTo>
                  <a:lnTo>
                    <a:pt x="183" y="82"/>
                  </a:lnTo>
                  <a:lnTo>
                    <a:pt x="180" y="81"/>
                  </a:lnTo>
                  <a:lnTo>
                    <a:pt x="176" y="78"/>
                  </a:lnTo>
                  <a:lnTo>
                    <a:pt x="173" y="74"/>
                  </a:lnTo>
                  <a:lnTo>
                    <a:pt x="171" y="72"/>
                  </a:lnTo>
                  <a:lnTo>
                    <a:pt x="171" y="72"/>
                  </a:lnTo>
                  <a:lnTo>
                    <a:pt x="168" y="71"/>
                  </a:lnTo>
                  <a:lnTo>
                    <a:pt x="166" y="67"/>
                  </a:lnTo>
                  <a:lnTo>
                    <a:pt x="166" y="63"/>
                  </a:lnTo>
                  <a:lnTo>
                    <a:pt x="165" y="60"/>
                  </a:lnTo>
                  <a:lnTo>
                    <a:pt x="165" y="60"/>
                  </a:lnTo>
                  <a:lnTo>
                    <a:pt x="163" y="57"/>
                  </a:lnTo>
                  <a:lnTo>
                    <a:pt x="163" y="54"/>
                  </a:lnTo>
                  <a:lnTo>
                    <a:pt x="166" y="53"/>
                  </a:lnTo>
                  <a:lnTo>
                    <a:pt x="169" y="53"/>
                  </a:lnTo>
                  <a:lnTo>
                    <a:pt x="169" y="53"/>
                  </a:lnTo>
                  <a:lnTo>
                    <a:pt x="172" y="54"/>
                  </a:lnTo>
                  <a:lnTo>
                    <a:pt x="176" y="54"/>
                  </a:lnTo>
                  <a:lnTo>
                    <a:pt x="179" y="51"/>
                  </a:lnTo>
                  <a:lnTo>
                    <a:pt x="179" y="50"/>
                  </a:lnTo>
                  <a:lnTo>
                    <a:pt x="178" y="47"/>
                  </a:lnTo>
                  <a:lnTo>
                    <a:pt x="178" y="47"/>
                  </a:lnTo>
                  <a:lnTo>
                    <a:pt x="172" y="40"/>
                  </a:lnTo>
                  <a:lnTo>
                    <a:pt x="171" y="35"/>
                  </a:lnTo>
                  <a:lnTo>
                    <a:pt x="169" y="33"/>
                  </a:lnTo>
                  <a:lnTo>
                    <a:pt x="169" y="33"/>
                  </a:lnTo>
                  <a:lnTo>
                    <a:pt x="171" y="26"/>
                  </a:lnTo>
                  <a:lnTo>
                    <a:pt x="171" y="21"/>
                  </a:lnTo>
                  <a:lnTo>
                    <a:pt x="171" y="20"/>
                  </a:lnTo>
                  <a:lnTo>
                    <a:pt x="169" y="18"/>
                  </a:lnTo>
                  <a:lnTo>
                    <a:pt x="169" y="18"/>
                  </a:lnTo>
                  <a:lnTo>
                    <a:pt x="162" y="13"/>
                  </a:lnTo>
                  <a:lnTo>
                    <a:pt x="161" y="10"/>
                  </a:lnTo>
                  <a:lnTo>
                    <a:pt x="159" y="7"/>
                  </a:lnTo>
                  <a:lnTo>
                    <a:pt x="159" y="7"/>
                  </a:lnTo>
                  <a:lnTo>
                    <a:pt x="158" y="4"/>
                  </a:lnTo>
                  <a:lnTo>
                    <a:pt x="155" y="1"/>
                  </a:lnTo>
                  <a:lnTo>
                    <a:pt x="153" y="0"/>
                  </a:lnTo>
                  <a:lnTo>
                    <a:pt x="146" y="0"/>
                  </a:lnTo>
                  <a:lnTo>
                    <a:pt x="146" y="0"/>
                  </a:lnTo>
                  <a:lnTo>
                    <a:pt x="145" y="6"/>
                  </a:lnTo>
                  <a:lnTo>
                    <a:pt x="142" y="10"/>
                  </a:lnTo>
                  <a:lnTo>
                    <a:pt x="141" y="11"/>
                  </a:lnTo>
                  <a:lnTo>
                    <a:pt x="141" y="11"/>
                  </a:lnTo>
                  <a:lnTo>
                    <a:pt x="134" y="14"/>
                  </a:lnTo>
                  <a:lnTo>
                    <a:pt x="124" y="18"/>
                  </a:lnTo>
                  <a:lnTo>
                    <a:pt x="124" y="18"/>
                  </a:lnTo>
                  <a:lnTo>
                    <a:pt x="122" y="18"/>
                  </a:lnTo>
                  <a:lnTo>
                    <a:pt x="119" y="18"/>
                  </a:lnTo>
                  <a:lnTo>
                    <a:pt x="114" y="17"/>
                  </a:lnTo>
                  <a:lnTo>
                    <a:pt x="106" y="14"/>
                  </a:lnTo>
                  <a:lnTo>
                    <a:pt x="101" y="14"/>
                  </a:lnTo>
                  <a:lnTo>
                    <a:pt x="101" y="14"/>
                  </a:lnTo>
                  <a:lnTo>
                    <a:pt x="95" y="14"/>
                  </a:lnTo>
                  <a:lnTo>
                    <a:pt x="92" y="17"/>
                  </a:lnTo>
                  <a:lnTo>
                    <a:pt x="91" y="20"/>
                  </a:lnTo>
                  <a:lnTo>
                    <a:pt x="92" y="23"/>
                  </a:lnTo>
                  <a:lnTo>
                    <a:pt x="92" y="23"/>
                  </a:lnTo>
                  <a:lnTo>
                    <a:pt x="94" y="26"/>
                  </a:lnTo>
                  <a:lnTo>
                    <a:pt x="95" y="31"/>
                  </a:lnTo>
                  <a:lnTo>
                    <a:pt x="95" y="38"/>
                  </a:lnTo>
                  <a:lnTo>
                    <a:pt x="95" y="38"/>
                  </a:lnTo>
                  <a:lnTo>
                    <a:pt x="97" y="45"/>
                  </a:lnTo>
                  <a:lnTo>
                    <a:pt x="101" y="51"/>
                  </a:lnTo>
                  <a:lnTo>
                    <a:pt x="102" y="53"/>
                  </a:lnTo>
                  <a:lnTo>
                    <a:pt x="104" y="53"/>
                  </a:lnTo>
                  <a:lnTo>
                    <a:pt x="104" y="53"/>
                  </a:lnTo>
                  <a:lnTo>
                    <a:pt x="108" y="53"/>
                  </a:lnTo>
                  <a:lnTo>
                    <a:pt x="112" y="55"/>
                  </a:lnTo>
                  <a:lnTo>
                    <a:pt x="114" y="58"/>
                  </a:lnTo>
                  <a:lnTo>
                    <a:pt x="114" y="60"/>
                  </a:lnTo>
                  <a:lnTo>
                    <a:pt x="112" y="60"/>
                  </a:lnTo>
                  <a:lnTo>
                    <a:pt x="112" y="60"/>
                  </a:lnTo>
                  <a:lnTo>
                    <a:pt x="108" y="61"/>
                  </a:lnTo>
                  <a:lnTo>
                    <a:pt x="106" y="64"/>
                  </a:lnTo>
                  <a:lnTo>
                    <a:pt x="104" y="68"/>
                  </a:lnTo>
                  <a:lnTo>
                    <a:pt x="104" y="72"/>
                  </a:lnTo>
                  <a:lnTo>
                    <a:pt x="104" y="72"/>
                  </a:lnTo>
                  <a:lnTo>
                    <a:pt x="104" y="80"/>
                  </a:lnTo>
                  <a:lnTo>
                    <a:pt x="102" y="82"/>
                  </a:lnTo>
                  <a:lnTo>
                    <a:pt x="101" y="84"/>
                  </a:lnTo>
                  <a:lnTo>
                    <a:pt x="101" y="84"/>
                  </a:lnTo>
                  <a:lnTo>
                    <a:pt x="98" y="84"/>
                  </a:lnTo>
                  <a:lnTo>
                    <a:pt x="95" y="85"/>
                  </a:lnTo>
                  <a:lnTo>
                    <a:pt x="94" y="88"/>
                  </a:lnTo>
                  <a:lnTo>
                    <a:pt x="92" y="92"/>
                  </a:lnTo>
                  <a:lnTo>
                    <a:pt x="92" y="92"/>
                  </a:lnTo>
                  <a:lnTo>
                    <a:pt x="92" y="95"/>
                  </a:lnTo>
                  <a:lnTo>
                    <a:pt x="91" y="97"/>
                  </a:lnTo>
                  <a:lnTo>
                    <a:pt x="88" y="98"/>
                  </a:lnTo>
                  <a:lnTo>
                    <a:pt x="85" y="99"/>
                  </a:lnTo>
                  <a:lnTo>
                    <a:pt x="84" y="101"/>
                  </a:lnTo>
                  <a:lnTo>
                    <a:pt x="84" y="101"/>
                  </a:lnTo>
                  <a:lnTo>
                    <a:pt x="81" y="109"/>
                  </a:lnTo>
                  <a:lnTo>
                    <a:pt x="77" y="118"/>
                  </a:lnTo>
                  <a:lnTo>
                    <a:pt x="77" y="118"/>
                  </a:lnTo>
                  <a:lnTo>
                    <a:pt x="70" y="121"/>
                  </a:lnTo>
                  <a:lnTo>
                    <a:pt x="65" y="122"/>
                  </a:lnTo>
                  <a:lnTo>
                    <a:pt x="64" y="124"/>
                  </a:lnTo>
                  <a:lnTo>
                    <a:pt x="64" y="125"/>
                  </a:lnTo>
                  <a:lnTo>
                    <a:pt x="64" y="125"/>
                  </a:lnTo>
                  <a:lnTo>
                    <a:pt x="62" y="129"/>
                  </a:lnTo>
                  <a:lnTo>
                    <a:pt x="60" y="134"/>
                  </a:lnTo>
                  <a:lnTo>
                    <a:pt x="57" y="136"/>
                  </a:lnTo>
                  <a:lnTo>
                    <a:pt x="55" y="138"/>
                  </a:lnTo>
                  <a:lnTo>
                    <a:pt x="55" y="138"/>
                  </a:lnTo>
                  <a:lnTo>
                    <a:pt x="48" y="136"/>
                  </a:lnTo>
                  <a:lnTo>
                    <a:pt x="45" y="136"/>
                  </a:lnTo>
                  <a:lnTo>
                    <a:pt x="44" y="138"/>
                  </a:lnTo>
                  <a:lnTo>
                    <a:pt x="44" y="138"/>
                  </a:lnTo>
                  <a:lnTo>
                    <a:pt x="42" y="139"/>
                  </a:lnTo>
                  <a:lnTo>
                    <a:pt x="41" y="139"/>
                  </a:lnTo>
                  <a:lnTo>
                    <a:pt x="38" y="138"/>
                  </a:lnTo>
                  <a:lnTo>
                    <a:pt x="34" y="136"/>
                  </a:lnTo>
                  <a:lnTo>
                    <a:pt x="33" y="136"/>
                  </a:lnTo>
                  <a:lnTo>
                    <a:pt x="33" y="136"/>
                  </a:lnTo>
                  <a:lnTo>
                    <a:pt x="25" y="144"/>
                  </a:lnTo>
                  <a:lnTo>
                    <a:pt x="21" y="148"/>
                  </a:lnTo>
                  <a:lnTo>
                    <a:pt x="20" y="152"/>
                  </a:lnTo>
                  <a:lnTo>
                    <a:pt x="20" y="152"/>
                  </a:lnTo>
                  <a:lnTo>
                    <a:pt x="20" y="154"/>
                  </a:lnTo>
                  <a:lnTo>
                    <a:pt x="21" y="155"/>
                  </a:lnTo>
                  <a:lnTo>
                    <a:pt x="25" y="158"/>
                  </a:lnTo>
                  <a:lnTo>
                    <a:pt x="28" y="159"/>
                  </a:lnTo>
                  <a:lnTo>
                    <a:pt x="30" y="162"/>
                  </a:lnTo>
                  <a:lnTo>
                    <a:pt x="30" y="164"/>
                  </a:lnTo>
                  <a:lnTo>
                    <a:pt x="30" y="164"/>
                  </a:lnTo>
                  <a:lnTo>
                    <a:pt x="30" y="168"/>
                  </a:lnTo>
                  <a:lnTo>
                    <a:pt x="33" y="173"/>
                  </a:lnTo>
                  <a:lnTo>
                    <a:pt x="37" y="181"/>
                  </a:lnTo>
                  <a:lnTo>
                    <a:pt x="37" y="181"/>
                  </a:lnTo>
                  <a:lnTo>
                    <a:pt x="42" y="188"/>
                  </a:lnTo>
                  <a:lnTo>
                    <a:pt x="44" y="192"/>
                  </a:lnTo>
                  <a:lnTo>
                    <a:pt x="42" y="195"/>
                  </a:lnTo>
                  <a:lnTo>
                    <a:pt x="42" y="195"/>
                  </a:lnTo>
                  <a:lnTo>
                    <a:pt x="41" y="198"/>
                  </a:lnTo>
                  <a:lnTo>
                    <a:pt x="38" y="198"/>
                  </a:lnTo>
                  <a:lnTo>
                    <a:pt x="31" y="198"/>
                  </a:lnTo>
                  <a:lnTo>
                    <a:pt x="31" y="198"/>
                  </a:lnTo>
                  <a:lnTo>
                    <a:pt x="27" y="198"/>
                  </a:lnTo>
                  <a:lnTo>
                    <a:pt x="24" y="199"/>
                  </a:lnTo>
                  <a:lnTo>
                    <a:pt x="21" y="199"/>
                  </a:lnTo>
                  <a:lnTo>
                    <a:pt x="15" y="199"/>
                  </a:lnTo>
                  <a:lnTo>
                    <a:pt x="15" y="199"/>
                  </a:lnTo>
                  <a:lnTo>
                    <a:pt x="10" y="199"/>
                  </a:lnTo>
                  <a:lnTo>
                    <a:pt x="5" y="200"/>
                  </a:lnTo>
                  <a:lnTo>
                    <a:pt x="1" y="209"/>
                  </a:lnTo>
                  <a:lnTo>
                    <a:pt x="1" y="209"/>
                  </a:lnTo>
                  <a:lnTo>
                    <a:pt x="0" y="210"/>
                  </a:lnTo>
                  <a:lnTo>
                    <a:pt x="0" y="210"/>
                  </a:lnTo>
                  <a:lnTo>
                    <a:pt x="5" y="216"/>
                  </a:lnTo>
                  <a:lnTo>
                    <a:pt x="10" y="220"/>
                  </a:lnTo>
                  <a:lnTo>
                    <a:pt x="14" y="223"/>
                  </a:lnTo>
                  <a:lnTo>
                    <a:pt x="14" y="223"/>
                  </a:lnTo>
                  <a:lnTo>
                    <a:pt x="18" y="225"/>
                  </a:lnTo>
                  <a:lnTo>
                    <a:pt x="21" y="225"/>
                  </a:lnTo>
                  <a:lnTo>
                    <a:pt x="27" y="223"/>
                  </a:lnTo>
                  <a:lnTo>
                    <a:pt x="31" y="222"/>
                  </a:lnTo>
                  <a:lnTo>
                    <a:pt x="31" y="222"/>
                  </a:lnTo>
                  <a:lnTo>
                    <a:pt x="33" y="225"/>
                  </a:lnTo>
                  <a:lnTo>
                    <a:pt x="33" y="225"/>
                  </a:lnTo>
                  <a:lnTo>
                    <a:pt x="31" y="226"/>
                  </a:lnTo>
                  <a:lnTo>
                    <a:pt x="28" y="228"/>
                  </a:lnTo>
                  <a:lnTo>
                    <a:pt x="21" y="230"/>
                  </a:lnTo>
                  <a:lnTo>
                    <a:pt x="14" y="230"/>
                  </a:lnTo>
                  <a:lnTo>
                    <a:pt x="10" y="232"/>
                  </a:lnTo>
                  <a:lnTo>
                    <a:pt x="10" y="232"/>
                  </a:lnTo>
                  <a:lnTo>
                    <a:pt x="13" y="237"/>
                  </a:lnTo>
                  <a:lnTo>
                    <a:pt x="23" y="247"/>
                  </a:lnTo>
                  <a:lnTo>
                    <a:pt x="34" y="256"/>
                  </a:lnTo>
                  <a:lnTo>
                    <a:pt x="40" y="259"/>
                  </a:lnTo>
                  <a:lnTo>
                    <a:pt x="44" y="260"/>
                  </a:lnTo>
                  <a:lnTo>
                    <a:pt x="44" y="260"/>
                  </a:lnTo>
                  <a:lnTo>
                    <a:pt x="48" y="259"/>
                  </a:lnTo>
                  <a:lnTo>
                    <a:pt x="52" y="256"/>
                  </a:lnTo>
                  <a:lnTo>
                    <a:pt x="58" y="252"/>
                  </a:lnTo>
                  <a:lnTo>
                    <a:pt x="61" y="246"/>
                  </a:lnTo>
                  <a:lnTo>
                    <a:pt x="61" y="245"/>
                  </a:lnTo>
                  <a:lnTo>
                    <a:pt x="61" y="243"/>
                  </a:lnTo>
                  <a:lnTo>
                    <a:pt x="61" y="243"/>
                  </a:lnTo>
                  <a:lnTo>
                    <a:pt x="60" y="240"/>
                  </a:lnTo>
                  <a:lnTo>
                    <a:pt x="61" y="237"/>
                  </a:lnTo>
                  <a:lnTo>
                    <a:pt x="64" y="235"/>
                  </a:lnTo>
                  <a:lnTo>
                    <a:pt x="65" y="235"/>
                  </a:lnTo>
                  <a:lnTo>
                    <a:pt x="65" y="235"/>
                  </a:lnTo>
                  <a:lnTo>
                    <a:pt x="67" y="237"/>
                  </a:lnTo>
                  <a:lnTo>
                    <a:pt x="68" y="243"/>
                  </a:lnTo>
                  <a:lnTo>
                    <a:pt x="68" y="247"/>
                  </a:lnTo>
                  <a:lnTo>
                    <a:pt x="70" y="252"/>
                  </a:lnTo>
                  <a:lnTo>
                    <a:pt x="70" y="252"/>
                  </a:lnTo>
                  <a:lnTo>
                    <a:pt x="71" y="255"/>
                  </a:lnTo>
                  <a:lnTo>
                    <a:pt x="72" y="257"/>
                  </a:lnTo>
                  <a:lnTo>
                    <a:pt x="70" y="266"/>
                  </a:lnTo>
                  <a:lnTo>
                    <a:pt x="70" y="266"/>
                  </a:lnTo>
                  <a:lnTo>
                    <a:pt x="70" y="272"/>
                  </a:lnTo>
                  <a:lnTo>
                    <a:pt x="70" y="279"/>
                  </a:lnTo>
                  <a:lnTo>
                    <a:pt x="72" y="293"/>
                  </a:lnTo>
                  <a:lnTo>
                    <a:pt x="72" y="293"/>
                  </a:lnTo>
                  <a:lnTo>
                    <a:pt x="77" y="306"/>
                  </a:lnTo>
                  <a:lnTo>
                    <a:pt x="81" y="321"/>
                  </a:lnTo>
                  <a:lnTo>
                    <a:pt x="81" y="321"/>
                  </a:lnTo>
                  <a:lnTo>
                    <a:pt x="82" y="331"/>
                  </a:lnTo>
                  <a:lnTo>
                    <a:pt x="87" y="343"/>
                  </a:lnTo>
                  <a:lnTo>
                    <a:pt x="91" y="354"/>
                  </a:lnTo>
                  <a:lnTo>
                    <a:pt x="95" y="366"/>
                  </a:lnTo>
                  <a:lnTo>
                    <a:pt x="95" y="366"/>
                  </a:lnTo>
                  <a:lnTo>
                    <a:pt x="99" y="375"/>
                  </a:lnTo>
                  <a:lnTo>
                    <a:pt x="104" y="388"/>
                  </a:lnTo>
                  <a:lnTo>
                    <a:pt x="108" y="400"/>
                  </a:lnTo>
                  <a:lnTo>
                    <a:pt x="111" y="407"/>
                  </a:lnTo>
                  <a:lnTo>
                    <a:pt x="111" y="407"/>
                  </a:lnTo>
                  <a:lnTo>
                    <a:pt x="119" y="421"/>
                  </a:lnTo>
                  <a:lnTo>
                    <a:pt x="124" y="431"/>
                  </a:lnTo>
                  <a:lnTo>
                    <a:pt x="126" y="439"/>
                  </a:lnTo>
                  <a:lnTo>
                    <a:pt x="126" y="439"/>
                  </a:lnTo>
                  <a:lnTo>
                    <a:pt x="126" y="444"/>
                  </a:lnTo>
                  <a:lnTo>
                    <a:pt x="128" y="448"/>
                  </a:lnTo>
                  <a:lnTo>
                    <a:pt x="132" y="457"/>
                  </a:lnTo>
                  <a:lnTo>
                    <a:pt x="138" y="464"/>
                  </a:lnTo>
                  <a:lnTo>
                    <a:pt x="142" y="468"/>
                  </a:lnTo>
                  <a:lnTo>
                    <a:pt x="142" y="468"/>
                  </a:lnTo>
                  <a:lnTo>
                    <a:pt x="145" y="469"/>
                  </a:lnTo>
                  <a:lnTo>
                    <a:pt x="149" y="467"/>
                  </a:lnTo>
                  <a:lnTo>
                    <a:pt x="153" y="464"/>
                  </a:lnTo>
                  <a:lnTo>
                    <a:pt x="156" y="458"/>
                  </a:lnTo>
                  <a:lnTo>
                    <a:pt x="156" y="458"/>
                  </a:lnTo>
                  <a:lnTo>
                    <a:pt x="159" y="454"/>
                  </a:lnTo>
                  <a:lnTo>
                    <a:pt x="165" y="451"/>
                  </a:lnTo>
                  <a:lnTo>
                    <a:pt x="169" y="448"/>
                  </a:lnTo>
                  <a:lnTo>
                    <a:pt x="171" y="445"/>
                  </a:lnTo>
                  <a:lnTo>
                    <a:pt x="172" y="444"/>
                  </a:lnTo>
                  <a:lnTo>
                    <a:pt x="172" y="444"/>
                  </a:lnTo>
                  <a:lnTo>
                    <a:pt x="173" y="437"/>
                  </a:lnTo>
                  <a:lnTo>
                    <a:pt x="175" y="434"/>
                  </a:lnTo>
                  <a:lnTo>
                    <a:pt x="178" y="432"/>
                  </a:lnTo>
                  <a:lnTo>
                    <a:pt x="178" y="432"/>
                  </a:lnTo>
                  <a:lnTo>
                    <a:pt x="180" y="431"/>
                  </a:lnTo>
                  <a:lnTo>
                    <a:pt x="182" y="430"/>
                  </a:lnTo>
                  <a:lnTo>
                    <a:pt x="182" y="421"/>
                  </a:lnTo>
                  <a:lnTo>
                    <a:pt x="182" y="421"/>
                  </a:lnTo>
                  <a:lnTo>
                    <a:pt x="183" y="411"/>
                  </a:lnTo>
                  <a:lnTo>
                    <a:pt x="185" y="405"/>
                  </a:lnTo>
                  <a:lnTo>
                    <a:pt x="186" y="401"/>
                  </a:lnTo>
                  <a:lnTo>
                    <a:pt x="186" y="401"/>
                  </a:lnTo>
                  <a:lnTo>
                    <a:pt x="189" y="395"/>
                  </a:lnTo>
                  <a:lnTo>
                    <a:pt x="190" y="388"/>
                  </a:lnTo>
                  <a:lnTo>
                    <a:pt x="190" y="381"/>
                  </a:lnTo>
                  <a:lnTo>
                    <a:pt x="189" y="375"/>
                  </a:lnTo>
                  <a:lnTo>
                    <a:pt x="189" y="375"/>
                  </a:lnTo>
                  <a:lnTo>
                    <a:pt x="188" y="370"/>
                  </a:lnTo>
                  <a:lnTo>
                    <a:pt x="188" y="366"/>
                  </a:lnTo>
                  <a:lnTo>
                    <a:pt x="190" y="354"/>
                  </a:lnTo>
                  <a:lnTo>
                    <a:pt x="190" y="354"/>
                  </a:lnTo>
                  <a:lnTo>
                    <a:pt x="192" y="346"/>
                  </a:lnTo>
                  <a:lnTo>
                    <a:pt x="193" y="343"/>
                  </a:lnTo>
                  <a:lnTo>
                    <a:pt x="196" y="341"/>
                  </a:lnTo>
                  <a:lnTo>
                    <a:pt x="196" y="341"/>
                  </a:lnTo>
                  <a:lnTo>
                    <a:pt x="200" y="340"/>
                  </a:lnTo>
                  <a:lnTo>
                    <a:pt x="205" y="338"/>
                  </a:lnTo>
                  <a:lnTo>
                    <a:pt x="208" y="334"/>
                  </a:lnTo>
                  <a:lnTo>
                    <a:pt x="212" y="330"/>
                  </a:lnTo>
                  <a:lnTo>
                    <a:pt x="212" y="330"/>
                  </a:lnTo>
                  <a:lnTo>
                    <a:pt x="217" y="326"/>
                  </a:lnTo>
                  <a:lnTo>
                    <a:pt x="225" y="320"/>
                  </a:lnTo>
                  <a:lnTo>
                    <a:pt x="236" y="311"/>
                  </a:lnTo>
                  <a:lnTo>
                    <a:pt x="236" y="311"/>
                  </a:lnTo>
                  <a:lnTo>
                    <a:pt x="250" y="300"/>
                  </a:lnTo>
                  <a:lnTo>
                    <a:pt x="257" y="292"/>
                  </a:lnTo>
                  <a:lnTo>
                    <a:pt x="263" y="284"/>
                  </a:lnTo>
                  <a:lnTo>
                    <a:pt x="263" y="284"/>
                  </a:lnTo>
                  <a:lnTo>
                    <a:pt x="267" y="280"/>
                  </a:lnTo>
                  <a:lnTo>
                    <a:pt x="274" y="276"/>
                  </a:lnTo>
                  <a:lnTo>
                    <a:pt x="281" y="273"/>
                  </a:lnTo>
                  <a:lnTo>
                    <a:pt x="287" y="269"/>
                  </a:lnTo>
                  <a:lnTo>
                    <a:pt x="287" y="269"/>
                  </a:lnTo>
                  <a:lnTo>
                    <a:pt x="290" y="265"/>
                  </a:lnTo>
                  <a:lnTo>
                    <a:pt x="291" y="260"/>
                  </a:lnTo>
                  <a:lnTo>
                    <a:pt x="291" y="252"/>
                  </a:lnTo>
                  <a:lnTo>
                    <a:pt x="291" y="252"/>
                  </a:lnTo>
                  <a:lnTo>
                    <a:pt x="293" y="249"/>
                  </a:lnTo>
                  <a:lnTo>
                    <a:pt x="296" y="247"/>
                  </a:lnTo>
                  <a:lnTo>
                    <a:pt x="304" y="245"/>
                  </a:lnTo>
                  <a:lnTo>
                    <a:pt x="313" y="242"/>
                  </a:lnTo>
                  <a:lnTo>
                    <a:pt x="320" y="242"/>
                  </a:lnTo>
                  <a:lnTo>
                    <a:pt x="320" y="242"/>
                  </a:lnTo>
                  <a:lnTo>
                    <a:pt x="324" y="242"/>
                  </a:lnTo>
                  <a:lnTo>
                    <a:pt x="324" y="242"/>
                  </a:lnTo>
                  <a:lnTo>
                    <a:pt x="324" y="233"/>
                  </a:lnTo>
                  <a:lnTo>
                    <a:pt x="323" y="225"/>
                  </a:lnTo>
                  <a:lnTo>
                    <a:pt x="318" y="212"/>
                  </a:lnTo>
                  <a:lnTo>
                    <a:pt x="318" y="21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20" name="Freeform 236"/>
            <p:cNvSpPr>
              <a:spLocks/>
            </p:cNvSpPr>
            <p:nvPr/>
          </p:nvSpPr>
          <p:spPr bwMode="gray">
            <a:xfrm>
              <a:off x="6089312" y="2339307"/>
              <a:ext cx="711559" cy="304146"/>
            </a:xfrm>
            <a:custGeom>
              <a:avLst/>
              <a:gdLst/>
              <a:ahLst/>
              <a:cxnLst>
                <a:cxn ang="0">
                  <a:pos x="466" y="93"/>
                </a:cxn>
                <a:cxn ang="0">
                  <a:pos x="450" y="90"/>
                </a:cxn>
                <a:cxn ang="0">
                  <a:pos x="435" y="90"/>
                </a:cxn>
                <a:cxn ang="0">
                  <a:pos x="450" y="47"/>
                </a:cxn>
                <a:cxn ang="0">
                  <a:pos x="428" y="46"/>
                </a:cxn>
                <a:cxn ang="0">
                  <a:pos x="405" y="43"/>
                </a:cxn>
                <a:cxn ang="0">
                  <a:pos x="391" y="53"/>
                </a:cxn>
                <a:cxn ang="0">
                  <a:pos x="368" y="59"/>
                </a:cxn>
                <a:cxn ang="0">
                  <a:pos x="342" y="61"/>
                </a:cxn>
                <a:cxn ang="0">
                  <a:pos x="318" y="59"/>
                </a:cxn>
                <a:cxn ang="0">
                  <a:pos x="308" y="49"/>
                </a:cxn>
                <a:cxn ang="0">
                  <a:pos x="295" y="42"/>
                </a:cxn>
                <a:cxn ang="0">
                  <a:pos x="280" y="39"/>
                </a:cxn>
                <a:cxn ang="0">
                  <a:pos x="254" y="37"/>
                </a:cxn>
                <a:cxn ang="0">
                  <a:pos x="234" y="40"/>
                </a:cxn>
                <a:cxn ang="0">
                  <a:pos x="219" y="32"/>
                </a:cxn>
                <a:cxn ang="0">
                  <a:pos x="216" y="17"/>
                </a:cxn>
                <a:cxn ang="0">
                  <a:pos x="189" y="7"/>
                </a:cxn>
                <a:cxn ang="0">
                  <a:pos x="167" y="0"/>
                </a:cxn>
                <a:cxn ang="0">
                  <a:pos x="156" y="9"/>
                </a:cxn>
                <a:cxn ang="0">
                  <a:pos x="146" y="17"/>
                </a:cxn>
                <a:cxn ang="0">
                  <a:pos x="153" y="34"/>
                </a:cxn>
                <a:cxn ang="0">
                  <a:pos x="140" y="47"/>
                </a:cxn>
                <a:cxn ang="0">
                  <a:pos x="126" y="46"/>
                </a:cxn>
                <a:cxn ang="0">
                  <a:pos x="108" y="44"/>
                </a:cxn>
                <a:cxn ang="0">
                  <a:pos x="95" y="33"/>
                </a:cxn>
                <a:cxn ang="0">
                  <a:pos x="64" y="29"/>
                </a:cxn>
                <a:cxn ang="0">
                  <a:pos x="51" y="36"/>
                </a:cxn>
                <a:cxn ang="0">
                  <a:pos x="38" y="44"/>
                </a:cxn>
                <a:cxn ang="0">
                  <a:pos x="21" y="54"/>
                </a:cxn>
                <a:cxn ang="0">
                  <a:pos x="2" y="60"/>
                </a:cxn>
                <a:cxn ang="0">
                  <a:pos x="2" y="70"/>
                </a:cxn>
                <a:cxn ang="0">
                  <a:pos x="25" y="86"/>
                </a:cxn>
                <a:cxn ang="0">
                  <a:pos x="39" y="97"/>
                </a:cxn>
                <a:cxn ang="0">
                  <a:pos x="49" y="116"/>
                </a:cxn>
                <a:cxn ang="0">
                  <a:pos x="44" y="138"/>
                </a:cxn>
                <a:cxn ang="0">
                  <a:pos x="79" y="147"/>
                </a:cxn>
                <a:cxn ang="0">
                  <a:pos x="92" y="154"/>
                </a:cxn>
                <a:cxn ang="0">
                  <a:pos x="106" y="162"/>
                </a:cxn>
                <a:cxn ang="0">
                  <a:pos x="119" y="185"/>
                </a:cxn>
                <a:cxn ang="0">
                  <a:pos x="132" y="194"/>
                </a:cxn>
                <a:cxn ang="0">
                  <a:pos x="196" y="197"/>
                </a:cxn>
                <a:cxn ang="0">
                  <a:pos x="226" y="204"/>
                </a:cxn>
                <a:cxn ang="0">
                  <a:pos x="246" y="209"/>
                </a:cxn>
                <a:cxn ang="0">
                  <a:pos x="263" y="215"/>
                </a:cxn>
                <a:cxn ang="0">
                  <a:pos x="295" y="198"/>
                </a:cxn>
                <a:cxn ang="0">
                  <a:pos x="344" y="194"/>
                </a:cxn>
                <a:cxn ang="0">
                  <a:pos x="369" y="175"/>
                </a:cxn>
                <a:cxn ang="0">
                  <a:pos x="365" y="155"/>
                </a:cxn>
                <a:cxn ang="0">
                  <a:pos x="382" y="150"/>
                </a:cxn>
                <a:cxn ang="0">
                  <a:pos x="408" y="147"/>
                </a:cxn>
                <a:cxn ang="0">
                  <a:pos x="441" y="135"/>
                </a:cxn>
                <a:cxn ang="0">
                  <a:pos x="460" y="118"/>
                </a:cxn>
                <a:cxn ang="0">
                  <a:pos x="486" y="114"/>
                </a:cxn>
                <a:cxn ang="0">
                  <a:pos x="503" y="113"/>
                </a:cxn>
                <a:cxn ang="0">
                  <a:pos x="482" y="90"/>
                </a:cxn>
              </a:cxnLst>
              <a:rect l="0" t="0" r="r" b="b"/>
              <a:pathLst>
                <a:path w="503" h="215">
                  <a:moveTo>
                    <a:pt x="482" y="90"/>
                  </a:moveTo>
                  <a:lnTo>
                    <a:pt x="482" y="90"/>
                  </a:lnTo>
                  <a:lnTo>
                    <a:pt x="477" y="87"/>
                  </a:lnTo>
                  <a:lnTo>
                    <a:pt x="473" y="87"/>
                  </a:lnTo>
                  <a:lnTo>
                    <a:pt x="469" y="88"/>
                  </a:lnTo>
                  <a:lnTo>
                    <a:pt x="466" y="93"/>
                  </a:lnTo>
                  <a:lnTo>
                    <a:pt x="466" y="93"/>
                  </a:lnTo>
                  <a:lnTo>
                    <a:pt x="466" y="94"/>
                  </a:lnTo>
                  <a:lnTo>
                    <a:pt x="465" y="94"/>
                  </a:lnTo>
                  <a:lnTo>
                    <a:pt x="462" y="94"/>
                  </a:lnTo>
                  <a:lnTo>
                    <a:pt x="458" y="91"/>
                  </a:lnTo>
                  <a:lnTo>
                    <a:pt x="450" y="90"/>
                  </a:lnTo>
                  <a:lnTo>
                    <a:pt x="450" y="90"/>
                  </a:lnTo>
                  <a:lnTo>
                    <a:pt x="445" y="91"/>
                  </a:lnTo>
                  <a:lnTo>
                    <a:pt x="442" y="93"/>
                  </a:lnTo>
                  <a:lnTo>
                    <a:pt x="439" y="93"/>
                  </a:lnTo>
                  <a:lnTo>
                    <a:pt x="435" y="90"/>
                  </a:lnTo>
                  <a:lnTo>
                    <a:pt x="435" y="90"/>
                  </a:lnTo>
                  <a:lnTo>
                    <a:pt x="432" y="86"/>
                  </a:lnTo>
                  <a:lnTo>
                    <a:pt x="433" y="83"/>
                  </a:lnTo>
                  <a:lnTo>
                    <a:pt x="436" y="81"/>
                  </a:lnTo>
                  <a:lnTo>
                    <a:pt x="438" y="73"/>
                  </a:lnTo>
                  <a:lnTo>
                    <a:pt x="450" y="47"/>
                  </a:lnTo>
                  <a:lnTo>
                    <a:pt x="450" y="47"/>
                  </a:lnTo>
                  <a:lnTo>
                    <a:pt x="445" y="46"/>
                  </a:lnTo>
                  <a:lnTo>
                    <a:pt x="439" y="46"/>
                  </a:lnTo>
                  <a:lnTo>
                    <a:pt x="439" y="46"/>
                  </a:lnTo>
                  <a:lnTo>
                    <a:pt x="435" y="47"/>
                  </a:lnTo>
                  <a:lnTo>
                    <a:pt x="431" y="47"/>
                  </a:lnTo>
                  <a:lnTo>
                    <a:pt x="428" y="46"/>
                  </a:lnTo>
                  <a:lnTo>
                    <a:pt x="425" y="43"/>
                  </a:lnTo>
                  <a:lnTo>
                    <a:pt x="425" y="43"/>
                  </a:lnTo>
                  <a:lnTo>
                    <a:pt x="422" y="42"/>
                  </a:lnTo>
                  <a:lnTo>
                    <a:pt x="416" y="40"/>
                  </a:lnTo>
                  <a:lnTo>
                    <a:pt x="409" y="42"/>
                  </a:lnTo>
                  <a:lnTo>
                    <a:pt x="405" y="43"/>
                  </a:lnTo>
                  <a:lnTo>
                    <a:pt x="405" y="43"/>
                  </a:lnTo>
                  <a:lnTo>
                    <a:pt x="398" y="46"/>
                  </a:lnTo>
                  <a:lnTo>
                    <a:pt x="394" y="49"/>
                  </a:lnTo>
                  <a:lnTo>
                    <a:pt x="392" y="52"/>
                  </a:lnTo>
                  <a:lnTo>
                    <a:pt x="392" y="52"/>
                  </a:lnTo>
                  <a:lnTo>
                    <a:pt x="391" y="53"/>
                  </a:lnTo>
                  <a:lnTo>
                    <a:pt x="386" y="54"/>
                  </a:lnTo>
                  <a:lnTo>
                    <a:pt x="384" y="54"/>
                  </a:lnTo>
                  <a:lnTo>
                    <a:pt x="379" y="56"/>
                  </a:lnTo>
                  <a:lnTo>
                    <a:pt x="379" y="56"/>
                  </a:lnTo>
                  <a:lnTo>
                    <a:pt x="375" y="57"/>
                  </a:lnTo>
                  <a:lnTo>
                    <a:pt x="368" y="59"/>
                  </a:lnTo>
                  <a:lnTo>
                    <a:pt x="362" y="60"/>
                  </a:lnTo>
                  <a:lnTo>
                    <a:pt x="359" y="61"/>
                  </a:lnTo>
                  <a:lnTo>
                    <a:pt x="359" y="61"/>
                  </a:lnTo>
                  <a:lnTo>
                    <a:pt x="355" y="61"/>
                  </a:lnTo>
                  <a:lnTo>
                    <a:pt x="349" y="63"/>
                  </a:lnTo>
                  <a:lnTo>
                    <a:pt x="342" y="61"/>
                  </a:lnTo>
                  <a:lnTo>
                    <a:pt x="338" y="61"/>
                  </a:lnTo>
                  <a:lnTo>
                    <a:pt x="338" y="61"/>
                  </a:lnTo>
                  <a:lnTo>
                    <a:pt x="334" y="60"/>
                  </a:lnTo>
                  <a:lnTo>
                    <a:pt x="327" y="60"/>
                  </a:lnTo>
                  <a:lnTo>
                    <a:pt x="321" y="59"/>
                  </a:lnTo>
                  <a:lnTo>
                    <a:pt x="318" y="59"/>
                  </a:lnTo>
                  <a:lnTo>
                    <a:pt x="317" y="57"/>
                  </a:lnTo>
                  <a:lnTo>
                    <a:pt x="317" y="57"/>
                  </a:lnTo>
                  <a:lnTo>
                    <a:pt x="315" y="54"/>
                  </a:lnTo>
                  <a:lnTo>
                    <a:pt x="312" y="53"/>
                  </a:lnTo>
                  <a:lnTo>
                    <a:pt x="310" y="50"/>
                  </a:lnTo>
                  <a:lnTo>
                    <a:pt x="308" y="49"/>
                  </a:lnTo>
                  <a:lnTo>
                    <a:pt x="308" y="49"/>
                  </a:lnTo>
                  <a:lnTo>
                    <a:pt x="308" y="47"/>
                  </a:lnTo>
                  <a:lnTo>
                    <a:pt x="307" y="46"/>
                  </a:lnTo>
                  <a:lnTo>
                    <a:pt x="303" y="44"/>
                  </a:lnTo>
                  <a:lnTo>
                    <a:pt x="298" y="43"/>
                  </a:lnTo>
                  <a:lnTo>
                    <a:pt x="295" y="42"/>
                  </a:lnTo>
                  <a:lnTo>
                    <a:pt x="295" y="42"/>
                  </a:lnTo>
                  <a:lnTo>
                    <a:pt x="293" y="40"/>
                  </a:lnTo>
                  <a:lnTo>
                    <a:pt x="290" y="39"/>
                  </a:lnTo>
                  <a:lnTo>
                    <a:pt x="283" y="39"/>
                  </a:lnTo>
                  <a:lnTo>
                    <a:pt x="283" y="39"/>
                  </a:lnTo>
                  <a:lnTo>
                    <a:pt x="280" y="39"/>
                  </a:lnTo>
                  <a:lnTo>
                    <a:pt x="275" y="37"/>
                  </a:lnTo>
                  <a:lnTo>
                    <a:pt x="268" y="36"/>
                  </a:lnTo>
                  <a:lnTo>
                    <a:pt x="268" y="36"/>
                  </a:lnTo>
                  <a:lnTo>
                    <a:pt x="261" y="36"/>
                  </a:lnTo>
                  <a:lnTo>
                    <a:pt x="254" y="37"/>
                  </a:lnTo>
                  <a:lnTo>
                    <a:pt x="254" y="37"/>
                  </a:lnTo>
                  <a:lnTo>
                    <a:pt x="251" y="37"/>
                  </a:lnTo>
                  <a:lnTo>
                    <a:pt x="248" y="40"/>
                  </a:lnTo>
                  <a:lnTo>
                    <a:pt x="243" y="43"/>
                  </a:lnTo>
                  <a:lnTo>
                    <a:pt x="243" y="43"/>
                  </a:lnTo>
                  <a:lnTo>
                    <a:pt x="238" y="42"/>
                  </a:lnTo>
                  <a:lnTo>
                    <a:pt x="234" y="40"/>
                  </a:lnTo>
                  <a:lnTo>
                    <a:pt x="230" y="39"/>
                  </a:lnTo>
                  <a:lnTo>
                    <a:pt x="229" y="39"/>
                  </a:lnTo>
                  <a:lnTo>
                    <a:pt x="229" y="39"/>
                  </a:lnTo>
                  <a:lnTo>
                    <a:pt x="226" y="39"/>
                  </a:lnTo>
                  <a:lnTo>
                    <a:pt x="223" y="36"/>
                  </a:lnTo>
                  <a:lnTo>
                    <a:pt x="219" y="32"/>
                  </a:lnTo>
                  <a:lnTo>
                    <a:pt x="219" y="32"/>
                  </a:lnTo>
                  <a:lnTo>
                    <a:pt x="217" y="29"/>
                  </a:lnTo>
                  <a:lnTo>
                    <a:pt x="217" y="24"/>
                  </a:lnTo>
                  <a:lnTo>
                    <a:pt x="217" y="20"/>
                  </a:lnTo>
                  <a:lnTo>
                    <a:pt x="216" y="17"/>
                  </a:lnTo>
                  <a:lnTo>
                    <a:pt x="216" y="17"/>
                  </a:lnTo>
                  <a:lnTo>
                    <a:pt x="213" y="16"/>
                  </a:lnTo>
                  <a:lnTo>
                    <a:pt x="209" y="15"/>
                  </a:lnTo>
                  <a:lnTo>
                    <a:pt x="200" y="13"/>
                  </a:lnTo>
                  <a:lnTo>
                    <a:pt x="200" y="13"/>
                  </a:lnTo>
                  <a:lnTo>
                    <a:pt x="194" y="9"/>
                  </a:lnTo>
                  <a:lnTo>
                    <a:pt x="189" y="7"/>
                  </a:lnTo>
                  <a:lnTo>
                    <a:pt x="189" y="7"/>
                  </a:lnTo>
                  <a:lnTo>
                    <a:pt x="183" y="7"/>
                  </a:lnTo>
                  <a:lnTo>
                    <a:pt x="179" y="6"/>
                  </a:lnTo>
                  <a:lnTo>
                    <a:pt x="179" y="6"/>
                  </a:lnTo>
                  <a:lnTo>
                    <a:pt x="173" y="3"/>
                  </a:lnTo>
                  <a:lnTo>
                    <a:pt x="167" y="0"/>
                  </a:lnTo>
                  <a:lnTo>
                    <a:pt x="167" y="0"/>
                  </a:lnTo>
                  <a:lnTo>
                    <a:pt x="165" y="0"/>
                  </a:lnTo>
                  <a:lnTo>
                    <a:pt x="163" y="2"/>
                  </a:lnTo>
                  <a:lnTo>
                    <a:pt x="162" y="6"/>
                  </a:lnTo>
                  <a:lnTo>
                    <a:pt x="162" y="6"/>
                  </a:lnTo>
                  <a:lnTo>
                    <a:pt x="156" y="9"/>
                  </a:lnTo>
                  <a:lnTo>
                    <a:pt x="155" y="9"/>
                  </a:lnTo>
                  <a:lnTo>
                    <a:pt x="153" y="12"/>
                  </a:lnTo>
                  <a:lnTo>
                    <a:pt x="153" y="12"/>
                  </a:lnTo>
                  <a:lnTo>
                    <a:pt x="150" y="13"/>
                  </a:lnTo>
                  <a:lnTo>
                    <a:pt x="149" y="16"/>
                  </a:lnTo>
                  <a:lnTo>
                    <a:pt x="146" y="17"/>
                  </a:lnTo>
                  <a:lnTo>
                    <a:pt x="146" y="20"/>
                  </a:lnTo>
                  <a:lnTo>
                    <a:pt x="146" y="20"/>
                  </a:lnTo>
                  <a:lnTo>
                    <a:pt x="147" y="27"/>
                  </a:lnTo>
                  <a:lnTo>
                    <a:pt x="152" y="33"/>
                  </a:lnTo>
                  <a:lnTo>
                    <a:pt x="152" y="33"/>
                  </a:lnTo>
                  <a:lnTo>
                    <a:pt x="153" y="34"/>
                  </a:lnTo>
                  <a:lnTo>
                    <a:pt x="153" y="37"/>
                  </a:lnTo>
                  <a:lnTo>
                    <a:pt x="152" y="43"/>
                  </a:lnTo>
                  <a:lnTo>
                    <a:pt x="152" y="43"/>
                  </a:lnTo>
                  <a:lnTo>
                    <a:pt x="149" y="44"/>
                  </a:lnTo>
                  <a:lnTo>
                    <a:pt x="145" y="46"/>
                  </a:lnTo>
                  <a:lnTo>
                    <a:pt x="140" y="47"/>
                  </a:lnTo>
                  <a:lnTo>
                    <a:pt x="137" y="49"/>
                  </a:lnTo>
                  <a:lnTo>
                    <a:pt x="137" y="49"/>
                  </a:lnTo>
                  <a:lnTo>
                    <a:pt x="136" y="50"/>
                  </a:lnTo>
                  <a:lnTo>
                    <a:pt x="133" y="50"/>
                  </a:lnTo>
                  <a:lnTo>
                    <a:pt x="126" y="46"/>
                  </a:lnTo>
                  <a:lnTo>
                    <a:pt x="126" y="46"/>
                  </a:lnTo>
                  <a:lnTo>
                    <a:pt x="123" y="44"/>
                  </a:lnTo>
                  <a:lnTo>
                    <a:pt x="119" y="44"/>
                  </a:lnTo>
                  <a:lnTo>
                    <a:pt x="113" y="47"/>
                  </a:lnTo>
                  <a:lnTo>
                    <a:pt x="113" y="47"/>
                  </a:lnTo>
                  <a:lnTo>
                    <a:pt x="110" y="47"/>
                  </a:lnTo>
                  <a:lnTo>
                    <a:pt x="108" y="44"/>
                  </a:lnTo>
                  <a:lnTo>
                    <a:pt x="101" y="42"/>
                  </a:lnTo>
                  <a:lnTo>
                    <a:pt x="101" y="42"/>
                  </a:lnTo>
                  <a:lnTo>
                    <a:pt x="99" y="40"/>
                  </a:lnTo>
                  <a:lnTo>
                    <a:pt x="98" y="37"/>
                  </a:lnTo>
                  <a:lnTo>
                    <a:pt x="96" y="33"/>
                  </a:lnTo>
                  <a:lnTo>
                    <a:pt x="95" y="33"/>
                  </a:lnTo>
                  <a:lnTo>
                    <a:pt x="95" y="33"/>
                  </a:lnTo>
                  <a:lnTo>
                    <a:pt x="85" y="32"/>
                  </a:lnTo>
                  <a:lnTo>
                    <a:pt x="73" y="29"/>
                  </a:lnTo>
                  <a:lnTo>
                    <a:pt x="73" y="29"/>
                  </a:lnTo>
                  <a:lnTo>
                    <a:pt x="66" y="29"/>
                  </a:lnTo>
                  <a:lnTo>
                    <a:pt x="64" y="29"/>
                  </a:lnTo>
                  <a:lnTo>
                    <a:pt x="62" y="30"/>
                  </a:lnTo>
                  <a:lnTo>
                    <a:pt x="62" y="30"/>
                  </a:lnTo>
                  <a:lnTo>
                    <a:pt x="59" y="32"/>
                  </a:lnTo>
                  <a:lnTo>
                    <a:pt x="56" y="33"/>
                  </a:lnTo>
                  <a:lnTo>
                    <a:pt x="52" y="33"/>
                  </a:lnTo>
                  <a:lnTo>
                    <a:pt x="51" y="36"/>
                  </a:lnTo>
                  <a:lnTo>
                    <a:pt x="51" y="36"/>
                  </a:lnTo>
                  <a:lnTo>
                    <a:pt x="49" y="37"/>
                  </a:lnTo>
                  <a:lnTo>
                    <a:pt x="45" y="39"/>
                  </a:lnTo>
                  <a:lnTo>
                    <a:pt x="41" y="43"/>
                  </a:lnTo>
                  <a:lnTo>
                    <a:pt x="41" y="43"/>
                  </a:lnTo>
                  <a:lnTo>
                    <a:pt x="38" y="44"/>
                  </a:lnTo>
                  <a:lnTo>
                    <a:pt x="34" y="46"/>
                  </a:lnTo>
                  <a:lnTo>
                    <a:pt x="31" y="47"/>
                  </a:lnTo>
                  <a:lnTo>
                    <a:pt x="28" y="50"/>
                  </a:lnTo>
                  <a:lnTo>
                    <a:pt x="28" y="50"/>
                  </a:lnTo>
                  <a:lnTo>
                    <a:pt x="25" y="53"/>
                  </a:lnTo>
                  <a:lnTo>
                    <a:pt x="21" y="54"/>
                  </a:lnTo>
                  <a:lnTo>
                    <a:pt x="14" y="56"/>
                  </a:lnTo>
                  <a:lnTo>
                    <a:pt x="14" y="56"/>
                  </a:lnTo>
                  <a:lnTo>
                    <a:pt x="7" y="57"/>
                  </a:lnTo>
                  <a:lnTo>
                    <a:pt x="4" y="59"/>
                  </a:lnTo>
                  <a:lnTo>
                    <a:pt x="2" y="60"/>
                  </a:lnTo>
                  <a:lnTo>
                    <a:pt x="2" y="60"/>
                  </a:lnTo>
                  <a:lnTo>
                    <a:pt x="1" y="61"/>
                  </a:lnTo>
                  <a:lnTo>
                    <a:pt x="0" y="61"/>
                  </a:lnTo>
                  <a:lnTo>
                    <a:pt x="0" y="61"/>
                  </a:lnTo>
                  <a:lnTo>
                    <a:pt x="0" y="63"/>
                  </a:lnTo>
                  <a:lnTo>
                    <a:pt x="0" y="63"/>
                  </a:lnTo>
                  <a:lnTo>
                    <a:pt x="2" y="70"/>
                  </a:lnTo>
                  <a:lnTo>
                    <a:pt x="4" y="73"/>
                  </a:lnTo>
                  <a:lnTo>
                    <a:pt x="11" y="79"/>
                  </a:lnTo>
                  <a:lnTo>
                    <a:pt x="11" y="79"/>
                  </a:lnTo>
                  <a:lnTo>
                    <a:pt x="18" y="83"/>
                  </a:lnTo>
                  <a:lnTo>
                    <a:pt x="22" y="86"/>
                  </a:lnTo>
                  <a:lnTo>
                    <a:pt x="25" y="86"/>
                  </a:lnTo>
                  <a:lnTo>
                    <a:pt x="25" y="86"/>
                  </a:lnTo>
                  <a:lnTo>
                    <a:pt x="29" y="87"/>
                  </a:lnTo>
                  <a:lnTo>
                    <a:pt x="34" y="90"/>
                  </a:lnTo>
                  <a:lnTo>
                    <a:pt x="38" y="93"/>
                  </a:lnTo>
                  <a:lnTo>
                    <a:pt x="39" y="97"/>
                  </a:lnTo>
                  <a:lnTo>
                    <a:pt x="39" y="97"/>
                  </a:lnTo>
                  <a:lnTo>
                    <a:pt x="41" y="101"/>
                  </a:lnTo>
                  <a:lnTo>
                    <a:pt x="42" y="104"/>
                  </a:lnTo>
                  <a:lnTo>
                    <a:pt x="48" y="110"/>
                  </a:lnTo>
                  <a:lnTo>
                    <a:pt x="48" y="110"/>
                  </a:lnTo>
                  <a:lnTo>
                    <a:pt x="49" y="111"/>
                  </a:lnTo>
                  <a:lnTo>
                    <a:pt x="49" y="116"/>
                  </a:lnTo>
                  <a:lnTo>
                    <a:pt x="46" y="125"/>
                  </a:lnTo>
                  <a:lnTo>
                    <a:pt x="46" y="125"/>
                  </a:lnTo>
                  <a:lnTo>
                    <a:pt x="46" y="128"/>
                  </a:lnTo>
                  <a:lnTo>
                    <a:pt x="44" y="133"/>
                  </a:lnTo>
                  <a:lnTo>
                    <a:pt x="42" y="135"/>
                  </a:lnTo>
                  <a:lnTo>
                    <a:pt x="44" y="138"/>
                  </a:lnTo>
                  <a:lnTo>
                    <a:pt x="44" y="138"/>
                  </a:lnTo>
                  <a:lnTo>
                    <a:pt x="45" y="141"/>
                  </a:lnTo>
                  <a:lnTo>
                    <a:pt x="49" y="143"/>
                  </a:lnTo>
                  <a:lnTo>
                    <a:pt x="61" y="145"/>
                  </a:lnTo>
                  <a:lnTo>
                    <a:pt x="72" y="147"/>
                  </a:lnTo>
                  <a:lnTo>
                    <a:pt x="79" y="147"/>
                  </a:lnTo>
                  <a:lnTo>
                    <a:pt x="79" y="147"/>
                  </a:lnTo>
                  <a:lnTo>
                    <a:pt x="83" y="148"/>
                  </a:lnTo>
                  <a:lnTo>
                    <a:pt x="88" y="151"/>
                  </a:lnTo>
                  <a:lnTo>
                    <a:pt x="89" y="154"/>
                  </a:lnTo>
                  <a:lnTo>
                    <a:pt x="92" y="154"/>
                  </a:lnTo>
                  <a:lnTo>
                    <a:pt x="92" y="154"/>
                  </a:lnTo>
                  <a:lnTo>
                    <a:pt x="95" y="155"/>
                  </a:lnTo>
                  <a:lnTo>
                    <a:pt x="96" y="158"/>
                  </a:lnTo>
                  <a:lnTo>
                    <a:pt x="99" y="160"/>
                  </a:lnTo>
                  <a:lnTo>
                    <a:pt x="102" y="162"/>
                  </a:lnTo>
                  <a:lnTo>
                    <a:pt x="102" y="162"/>
                  </a:lnTo>
                  <a:lnTo>
                    <a:pt x="106" y="162"/>
                  </a:lnTo>
                  <a:lnTo>
                    <a:pt x="109" y="165"/>
                  </a:lnTo>
                  <a:lnTo>
                    <a:pt x="112" y="170"/>
                  </a:lnTo>
                  <a:lnTo>
                    <a:pt x="115" y="175"/>
                  </a:lnTo>
                  <a:lnTo>
                    <a:pt x="115" y="175"/>
                  </a:lnTo>
                  <a:lnTo>
                    <a:pt x="116" y="181"/>
                  </a:lnTo>
                  <a:lnTo>
                    <a:pt x="119" y="185"/>
                  </a:lnTo>
                  <a:lnTo>
                    <a:pt x="122" y="188"/>
                  </a:lnTo>
                  <a:lnTo>
                    <a:pt x="123" y="192"/>
                  </a:lnTo>
                  <a:lnTo>
                    <a:pt x="123" y="192"/>
                  </a:lnTo>
                  <a:lnTo>
                    <a:pt x="125" y="192"/>
                  </a:lnTo>
                  <a:lnTo>
                    <a:pt x="126" y="194"/>
                  </a:lnTo>
                  <a:lnTo>
                    <a:pt x="132" y="194"/>
                  </a:lnTo>
                  <a:lnTo>
                    <a:pt x="145" y="194"/>
                  </a:lnTo>
                  <a:lnTo>
                    <a:pt x="145" y="194"/>
                  </a:lnTo>
                  <a:lnTo>
                    <a:pt x="165" y="194"/>
                  </a:lnTo>
                  <a:lnTo>
                    <a:pt x="183" y="195"/>
                  </a:lnTo>
                  <a:lnTo>
                    <a:pt x="183" y="195"/>
                  </a:lnTo>
                  <a:lnTo>
                    <a:pt x="196" y="197"/>
                  </a:lnTo>
                  <a:lnTo>
                    <a:pt x="204" y="198"/>
                  </a:lnTo>
                  <a:lnTo>
                    <a:pt x="211" y="201"/>
                  </a:lnTo>
                  <a:lnTo>
                    <a:pt x="211" y="201"/>
                  </a:lnTo>
                  <a:lnTo>
                    <a:pt x="217" y="204"/>
                  </a:lnTo>
                  <a:lnTo>
                    <a:pt x="221" y="204"/>
                  </a:lnTo>
                  <a:lnTo>
                    <a:pt x="226" y="204"/>
                  </a:lnTo>
                  <a:lnTo>
                    <a:pt x="229" y="205"/>
                  </a:lnTo>
                  <a:lnTo>
                    <a:pt x="229" y="205"/>
                  </a:lnTo>
                  <a:lnTo>
                    <a:pt x="237" y="209"/>
                  </a:lnTo>
                  <a:lnTo>
                    <a:pt x="240" y="209"/>
                  </a:lnTo>
                  <a:lnTo>
                    <a:pt x="246" y="209"/>
                  </a:lnTo>
                  <a:lnTo>
                    <a:pt x="246" y="209"/>
                  </a:lnTo>
                  <a:lnTo>
                    <a:pt x="250" y="209"/>
                  </a:lnTo>
                  <a:lnTo>
                    <a:pt x="253" y="212"/>
                  </a:lnTo>
                  <a:lnTo>
                    <a:pt x="254" y="214"/>
                  </a:lnTo>
                  <a:lnTo>
                    <a:pt x="258" y="215"/>
                  </a:lnTo>
                  <a:lnTo>
                    <a:pt x="258" y="215"/>
                  </a:lnTo>
                  <a:lnTo>
                    <a:pt x="263" y="215"/>
                  </a:lnTo>
                  <a:lnTo>
                    <a:pt x="268" y="211"/>
                  </a:lnTo>
                  <a:lnTo>
                    <a:pt x="277" y="207"/>
                  </a:lnTo>
                  <a:lnTo>
                    <a:pt x="285" y="201"/>
                  </a:lnTo>
                  <a:lnTo>
                    <a:pt x="285" y="201"/>
                  </a:lnTo>
                  <a:lnTo>
                    <a:pt x="291" y="199"/>
                  </a:lnTo>
                  <a:lnTo>
                    <a:pt x="295" y="198"/>
                  </a:lnTo>
                  <a:lnTo>
                    <a:pt x="307" y="198"/>
                  </a:lnTo>
                  <a:lnTo>
                    <a:pt x="322" y="199"/>
                  </a:lnTo>
                  <a:lnTo>
                    <a:pt x="322" y="199"/>
                  </a:lnTo>
                  <a:lnTo>
                    <a:pt x="328" y="199"/>
                  </a:lnTo>
                  <a:lnTo>
                    <a:pt x="337" y="198"/>
                  </a:lnTo>
                  <a:lnTo>
                    <a:pt x="344" y="194"/>
                  </a:lnTo>
                  <a:lnTo>
                    <a:pt x="351" y="188"/>
                  </a:lnTo>
                  <a:lnTo>
                    <a:pt x="351" y="188"/>
                  </a:lnTo>
                  <a:lnTo>
                    <a:pt x="357" y="182"/>
                  </a:lnTo>
                  <a:lnTo>
                    <a:pt x="364" y="180"/>
                  </a:lnTo>
                  <a:lnTo>
                    <a:pt x="368" y="177"/>
                  </a:lnTo>
                  <a:lnTo>
                    <a:pt x="369" y="175"/>
                  </a:lnTo>
                  <a:lnTo>
                    <a:pt x="371" y="172"/>
                  </a:lnTo>
                  <a:lnTo>
                    <a:pt x="371" y="172"/>
                  </a:lnTo>
                  <a:lnTo>
                    <a:pt x="369" y="167"/>
                  </a:lnTo>
                  <a:lnTo>
                    <a:pt x="368" y="162"/>
                  </a:lnTo>
                  <a:lnTo>
                    <a:pt x="365" y="158"/>
                  </a:lnTo>
                  <a:lnTo>
                    <a:pt x="365" y="155"/>
                  </a:lnTo>
                  <a:lnTo>
                    <a:pt x="367" y="154"/>
                  </a:lnTo>
                  <a:lnTo>
                    <a:pt x="367" y="154"/>
                  </a:lnTo>
                  <a:lnTo>
                    <a:pt x="369" y="150"/>
                  </a:lnTo>
                  <a:lnTo>
                    <a:pt x="374" y="148"/>
                  </a:lnTo>
                  <a:lnTo>
                    <a:pt x="378" y="148"/>
                  </a:lnTo>
                  <a:lnTo>
                    <a:pt x="382" y="150"/>
                  </a:lnTo>
                  <a:lnTo>
                    <a:pt x="382" y="150"/>
                  </a:lnTo>
                  <a:lnTo>
                    <a:pt x="386" y="151"/>
                  </a:lnTo>
                  <a:lnTo>
                    <a:pt x="392" y="153"/>
                  </a:lnTo>
                  <a:lnTo>
                    <a:pt x="399" y="151"/>
                  </a:lnTo>
                  <a:lnTo>
                    <a:pt x="408" y="147"/>
                  </a:lnTo>
                  <a:lnTo>
                    <a:pt x="408" y="147"/>
                  </a:lnTo>
                  <a:lnTo>
                    <a:pt x="415" y="144"/>
                  </a:lnTo>
                  <a:lnTo>
                    <a:pt x="421" y="141"/>
                  </a:lnTo>
                  <a:lnTo>
                    <a:pt x="432" y="140"/>
                  </a:lnTo>
                  <a:lnTo>
                    <a:pt x="432" y="140"/>
                  </a:lnTo>
                  <a:lnTo>
                    <a:pt x="436" y="138"/>
                  </a:lnTo>
                  <a:lnTo>
                    <a:pt x="441" y="135"/>
                  </a:lnTo>
                  <a:lnTo>
                    <a:pt x="442" y="131"/>
                  </a:lnTo>
                  <a:lnTo>
                    <a:pt x="446" y="127"/>
                  </a:lnTo>
                  <a:lnTo>
                    <a:pt x="446" y="127"/>
                  </a:lnTo>
                  <a:lnTo>
                    <a:pt x="450" y="123"/>
                  </a:lnTo>
                  <a:lnTo>
                    <a:pt x="456" y="120"/>
                  </a:lnTo>
                  <a:lnTo>
                    <a:pt x="460" y="118"/>
                  </a:lnTo>
                  <a:lnTo>
                    <a:pt x="466" y="118"/>
                  </a:lnTo>
                  <a:lnTo>
                    <a:pt x="466" y="118"/>
                  </a:lnTo>
                  <a:lnTo>
                    <a:pt x="470" y="117"/>
                  </a:lnTo>
                  <a:lnTo>
                    <a:pt x="476" y="116"/>
                  </a:lnTo>
                  <a:lnTo>
                    <a:pt x="482" y="114"/>
                  </a:lnTo>
                  <a:lnTo>
                    <a:pt x="486" y="114"/>
                  </a:lnTo>
                  <a:lnTo>
                    <a:pt x="486" y="114"/>
                  </a:lnTo>
                  <a:lnTo>
                    <a:pt x="492" y="116"/>
                  </a:lnTo>
                  <a:lnTo>
                    <a:pt x="496" y="116"/>
                  </a:lnTo>
                  <a:lnTo>
                    <a:pt x="500" y="116"/>
                  </a:lnTo>
                  <a:lnTo>
                    <a:pt x="502" y="114"/>
                  </a:lnTo>
                  <a:lnTo>
                    <a:pt x="503" y="113"/>
                  </a:lnTo>
                  <a:lnTo>
                    <a:pt x="503" y="113"/>
                  </a:lnTo>
                  <a:lnTo>
                    <a:pt x="502" y="110"/>
                  </a:lnTo>
                  <a:lnTo>
                    <a:pt x="500" y="107"/>
                  </a:lnTo>
                  <a:lnTo>
                    <a:pt x="495" y="101"/>
                  </a:lnTo>
                  <a:lnTo>
                    <a:pt x="487" y="96"/>
                  </a:lnTo>
                  <a:lnTo>
                    <a:pt x="482" y="90"/>
                  </a:lnTo>
                  <a:lnTo>
                    <a:pt x="482" y="9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21" name="Freeform 237"/>
            <p:cNvSpPr>
              <a:spLocks/>
            </p:cNvSpPr>
            <p:nvPr/>
          </p:nvSpPr>
          <p:spPr bwMode="gray">
            <a:xfrm>
              <a:off x="4885464" y="2876866"/>
              <a:ext cx="11317" cy="29708"/>
            </a:xfrm>
            <a:custGeom>
              <a:avLst/>
              <a:gdLst/>
              <a:ahLst/>
              <a:cxnLst>
                <a:cxn ang="0">
                  <a:pos x="4" y="0"/>
                </a:cxn>
                <a:cxn ang="0">
                  <a:pos x="4" y="0"/>
                </a:cxn>
                <a:cxn ang="0">
                  <a:pos x="3" y="2"/>
                </a:cxn>
                <a:cxn ang="0">
                  <a:pos x="1" y="6"/>
                </a:cxn>
                <a:cxn ang="0">
                  <a:pos x="0" y="12"/>
                </a:cxn>
                <a:cxn ang="0">
                  <a:pos x="0" y="12"/>
                </a:cxn>
                <a:cxn ang="0">
                  <a:pos x="1" y="16"/>
                </a:cxn>
                <a:cxn ang="0">
                  <a:pos x="7" y="21"/>
                </a:cxn>
                <a:cxn ang="0">
                  <a:pos x="7" y="21"/>
                </a:cxn>
                <a:cxn ang="0">
                  <a:pos x="8" y="3"/>
                </a:cxn>
                <a:cxn ang="0">
                  <a:pos x="8" y="3"/>
                </a:cxn>
                <a:cxn ang="0">
                  <a:pos x="8" y="0"/>
                </a:cxn>
                <a:cxn ang="0">
                  <a:pos x="8" y="0"/>
                </a:cxn>
                <a:cxn ang="0">
                  <a:pos x="4" y="0"/>
                </a:cxn>
                <a:cxn ang="0">
                  <a:pos x="4" y="0"/>
                </a:cxn>
              </a:cxnLst>
              <a:rect l="0" t="0" r="r" b="b"/>
              <a:pathLst>
                <a:path w="8" h="21">
                  <a:moveTo>
                    <a:pt x="4" y="0"/>
                  </a:moveTo>
                  <a:lnTo>
                    <a:pt x="4" y="0"/>
                  </a:lnTo>
                  <a:lnTo>
                    <a:pt x="3" y="2"/>
                  </a:lnTo>
                  <a:lnTo>
                    <a:pt x="1" y="6"/>
                  </a:lnTo>
                  <a:lnTo>
                    <a:pt x="0" y="12"/>
                  </a:lnTo>
                  <a:lnTo>
                    <a:pt x="0" y="12"/>
                  </a:lnTo>
                  <a:lnTo>
                    <a:pt x="1" y="16"/>
                  </a:lnTo>
                  <a:lnTo>
                    <a:pt x="7" y="21"/>
                  </a:lnTo>
                  <a:lnTo>
                    <a:pt x="7" y="21"/>
                  </a:lnTo>
                  <a:lnTo>
                    <a:pt x="8" y="3"/>
                  </a:lnTo>
                  <a:lnTo>
                    <a:pt x="8" y="3"/>
                  </a:lnTo>
                  <a:lnTo>
                    <a:pt x="8" y="0"/>
                  </a:lnTo>
                  <a:lnTo>
                    <a:pt x="8" y="0"/>
                  </a:lnTo>
                  <a:lnTo>
                    <a:pt x="4" y="0"/>
                  </a:lnTo>
                  <a:lnTo>
                    <a:pt x="4"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22" name="Freeform 238"/>
            <p:cNvSpPr>
              <a:spLocks/>
            </p:cNvSpPr>
            <p:nvPr/>
          </p:nvSpPr>
          <p:spPr bwMode="gray">
            <a:xfrm>
              <a:off x="4867073" y="2857061"/>
              <a:ext cx="32537" cy="94781"/>
            </a:xfrm>
            <a:custGeom>
              <a:avLst/>
              <a:gdLst/>
              <a:ahLst/>
              <a:cxnLst>
                <a:cxn ang="0">
                  <a:pos x="10" y="65"/>
                </a:cxn>
                <a:cxn ang="0">
                  <a:pos x="10" y="65"/>
                </a:cxn>
                <a:cxn ang="0">
                  <a:pos x="13" y="67"/>
                </a:cxn>
                <a:cxn ang="0">
                  <a:pos x="13" y="67"/>
                </a:cxn>
                <a:cxn ang="0">
                  <a:pos x="14" y="53"/>
                </a:cxn>
                <a:cxn ang="0">
                  <a:pos x="17" y="44"/>
                </a:cxn>
                <a:cxn ang="0">
                  <a:pos x="17" y="44"/>
                </a:cxn>
                <a:cxn ang="0">
                  <a:pos x="18" y="40"/>
                </a:cxn>
                <a:cxn ang="0">
                  <a:pos x="20" y="35"/>
                </a:cxn>
                <a:cxn ang="0">
                  <a:pos x="20" y="35"/>
                </a:cxn>
                <a:cxn ang="0">
                  <a:pos x="14" y="30"/>
                </a:cxn>
                <a:cxn ang="0">
                  <a:pos x="13" y="26"/>
                </a:cxn>
                <a:cxn ang="0">
                  <a:pos x="13" y="26"/>
                </a:cxn>
                <a:cxn ang="0">
                  <a:pos x="14" y="20"/>
                </a:cxn>
                <a:cxn ang="0">
                  <a:pos x="16" y="16"/>
                </a:cxn>
                <a:cxn ang="0">
                  <a:pos x="17" y="14"/>
                </a:cxn>
                <a:cxn ang="0">
                  <a:pos x="17" y="14"/>
                </a:cxn>
                <a:cxn ang="0">
                  <a:pos x="21" y="14"/>
                </a:cxn>
                <a:cxn ang="0">
                  <a:pos x="21" y="14"/>
                </a:cxn>
                <a:cxn ang="0">
                  <a:pos x="23" y="3"/>
                </a:cxn>
                <a:cxn ang="0">
                  <a:pos x="14" y="0"/>
                </a:cxn>
                <a:cxn ang="0">
                  <a:pos x="14" y="0"/>
                </a:cxn>
                <a:cxn ang="0">
                  <a:pos x="13" y="7"/>
                </a:cxn>
                <a:cxn ang="0">
                  <a:pos x="13" y="7"/>
                </a:cxn>
                <a:cxn ang="0">
                  <a:pos x="10" y="14"/>
                </a:cxn>
                <a:cxn ang="0">
                  <a:pos x="7" y="23"/>
                </a:cxn>
                <a:cxn ang="0">
                  <a:pos x="0" y="35"/>
                </a:cxn>
                <a:cxn ang="0">
                  <a:pos x="11" y="64"/>
                </a:cxn>
                <a:cxn ang="0">
                  <a:pos x="10" y="65"/>
                </a:cxn>
              </a:cxnLst>
              <a:rect l="0" t="0" r="r" b="b"/>
              <a:pathLst>
                <a:path w="23" h="67">
                  <a:moveTo>
                    <a:pt x="10" y="65"/>
                  </a:moveTo>
                  <a:lnTo>
                    <a:pt x="10" y="65"/>
                  </a:lnTo>
                  <a:lnTo>
                    <a:pt x="13" y="67"/>
                  </a:lnTo>
                  <a:lnTo>
                    <a:pt x="13" y="67"/>
                  </a:lnTo>
                  <a:lnTo>
                    <a:pt x="14" y="53"/>
                  </a:lnTo>
                  <a:lnTo>
                    <a:pt x="17" y="44"/>
                  </a:lnTo>
                  <a:lnTo>
                    <a:pt x="17" y="44"/>
                  </a:lnTo>
                  <a:lnTo>
                    <a:pt x="18" y="40"/>
                  </a:lnTo>
                  <a:lnTo>
                    <a:pt x="20" y="35"/>
                  </a:lnTo>
                  <a:lnTo>
                    <a:pt x="20" y="35"/>
                  </a:lnTo>
                  <a:lnTo>
                    <a:pt x="14" y="30"/>
                  </a:lnTo>
                  <a:lnTo>
                    <a:pt x="13" y="26"/>
                  </a:lnTo>
                  <a:lnTo>
                    <a:pt x="13" y="26"/>
                  </a:lnTo>
                  <a:lnTo>
                    <a:pt x="14" y="20"/>
                  </a:lnTo>
                  <a:lnTo>
                    <a:pt x="16" y="16"/>
                  </a:lnTo>
                  <a:lnTo>
                    <a:pt x="17" y="14"/>
                  </a:lnTo>
                  <a:lnTo>
                    <a:pt x="17" y="14"/>
                  </a:lnTo>
                  <a:lnTo>
                    <a:pt x="21" y="14"/>
                  </a:lnTo>
                  <a:lnTo>
                    <a:pt x="21" y="14"/>
                  </a:lnTo>
                  <a:lnTo>
                    <a:pt x="23" y="3"/>
                  </a:lnTo>
                  <a:lnTo>
                    <a:pt x="14" y="0"/>
                  </a:lnTo>
                  <a:lnTo>
                    <a:pt x="14" y="0"/>
                  </a:lnTo>
                  <a:lnTo>
                    <a:pt x="13" y="7"/>
                  </a:lnTo>
                  <a:lnTo>
                    <a:pt x="13" y="7"/>
                  </a:lnTo>
                  <a:lnTo>
                    <a:pt x="10" y="14"/>
                  </a:lnTo>
                  <a:lnTo>
                    <a:pt x="7" y="23"/>
                  </a:lnTo>
                  <a:lnTo>
                    <a:pt x="0" y="35"/>
                  </a:lnTo>
                  <a:lnTo>
                    <a:pt x="11" y="64"/>
                  </a:lnTo>
                  <a:lnTo>
                    <a:pt x="10" y="6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23" name="Freeform 239"/>
            <p:cNvSpPr>
              <a:spLocks/>
            </p:cNvSpPr>
            <p:nvPr/>
          </p:nvSpPr>
          <p:spPr bwMode="gray">
            <a:xfrm>
              <a:off x="4885464" y="2854232"/>
              <a:ext cx="94781" cy="104683"/>
            </a:xfrm>
            <a:custGeom>
              <a:avLst/>
              <a:gdLst/>
              <a:ahLst/>
              <a:cxnLst>
                <a:cxn ang="0">
                  <a:pos x="62" y="0"/>
                </a:cxn>
                <a:cxn ang="0">
                  <a:pos x="62" y="0"/>
                </a:cxn>
                <a:cxn ang="0">
                  <a:pos x="41" y="10"/>
                </a:cxn>
                <a:cxn ang="0">
                  <a:pos x="41" y="10"/>
                </a:cxn>
                <a:cxn ang="0">
                  <a:pos x="37" y="12"/>
                </a:cxn>
                <a:cxn ang="0">
                  <a:pos x="33" y="15"/>
                </a:cxn>
                <a:cxn ang="0">
                  <a:pos x="27" y="19"/>
                </a:cxn>
                <a:cxn ang="0">
                  <a:pos x="11" y="10"/>
                </a:cxn>
                <a:cxn ang="0">
                  <a:pos x="10" y="5"/>
                </a:cxn>
                <a:cxn ang="0">
                  <a:pos x="10" y="5"/>
                </a:cxn>
                <a:cxn ang="0">
                  <a:pos x="10" y="5"/>
                </a:cxn>
                <a:cxn ang="0">
                  <a:pos x="8" y="19"/>
                </a:cxn>
                <a:cxn ang="0">
                  <a:pos x="8" y="19"/>
                </a:cxn>
                <a:cxn ang="0">
                  <a:pos x="7" y="32"/>
                </a:cxn>
                <a:cxn ang="0">
                  <a:pos x="5" y="40"/>
                </a:cxn>
                <a:cxn ang="0">
                  <a:pos x="4" y="46"/>
                </a:cxn>
                <a:cxn ang="0">
                  <a:pos x="4" y="46"/>
                </a:cxn>
                <a:cxn ang="0">
                  <a:pos x="1" y="55"/>
                </a:cxn>
                <a:cxn ang="0">
                  <a:pos x="0" y="69"/>
                </a:cxn>
                <a:cxn ang="0">
                  <a:pos x="0" y="69"/>
                </a:cxn>
                <a:cxn ang="0">
                  <a:pos x="7" y="73"/>
                </a:cxn>
                <a:cxn ang="0">
                  <a:pos x="14" y="74"/>
                </a:cxn>
                <a:cxn ang="0">
                  <a:pos x="14" y="74"/>
                </a:cxn>
                <a:cxn ang="0">
                  <a:pos x="18" y="74"/>
                </a:cxn>
                <a:cxn ang="0">
                  <a:pos x="23" y="72"/>
                </a:cxn>
                <a:cxn ang="0">
                  <a:pos x="25" y="69"/>
                </a:cxn>
                <a:cxn ang="0">
                  <a:pos x="27" y="66"/>
                </a:cxn>
                <a:cxn ang="0">
                  <a:pos x="27" y="66"/>
                </a:cxn>
                <a:cxn ang="0">
                  <a:pos x="27" y="63"/>
                </a:cxn>
                <a:cxn ang="0">
                  <a:pos x="30" y="62"/>
                </a:cxn>
                <a:cxn ang="0">
                  <a:pos x="37" y="60"/>
                </a:cxn>
                <a:cxn ang="0">
                  <a:pos x="37" y="60"/>
                </a:cxn>
                <a:cxn ang="0">
                  <a:pos x="40" y="60"/>
                </a:cxn>
                <a:cxn ang="0">
                  <a:pos x="41" y="57"/>
                </a:cxn>
                <a:cxn ang="0">
                  <a:pos x="44" y="56"/>
                </a:cxn>
                <a:cxn ang="0">
                  <a:pos x="45" y="53"/>
                </a:cxn>
                <a:cxn ang="0">
                  <a:pos x="45" y="53"/>
                </a:cxn>
                <a:cxn ang="0">
                  <a:pos x="47" y="52"/>
                </a:cxn>
                <a:cxn ang="0">
                  <a:pos x="45" y="50"/>
                </a:cxn>
                <a:cxn ang="0">
                  <a:pos x="42" y="46"/>
                </a:cxn>
                <a:cxn ang="0">
                  <a:pos x="38" y="42"/>
                </a:cxn>
                <a:cxn ang="0">
                  <a:pos x="34" y="39"/>
                </a:cxn>
                <a:cxn ang="0">
                  <a:pos x="34" y="39"/>
                </a:cxn>
                <a:cxn ang="0">
                  <a:pos x="33" y="39"/>
                </a:cxn>
                <a:cxn ang="0">
                  <a:pos x="33" y="37"/>
                </a:cxn>
                <a:cxn ang="0">
                  <a:pos x="35" y="35"/>
                </a:cxn>
                <a:cxn ang="0">
                  <a:pos x="41" y="30"/>
                </a:cxn>
                <a:cxn ang="0">
                  <a:pos x="50" y="29"/>
                </a:cxn>
                <a:cxn ang="0">
                  <a:pos x="50" y="29"/>
                </a:cxn>
                <a:cxn ang="0">
                  <a:pos x="57" y="28"/>
                </a:cxn>
                <a:cxn ang="0">
                  <a:pos x="60" y="26"/>
                </a:cxn>
                <a:cxn ang="0">
                  <a:pos x="62" y="25"/>
                </a:cxn>
                <a:cxn ang="0">
                  <a:pos x="67" y="25"/>
                </a:cxn>
                <a:cxn ang="0">
                  <a:pos x="67" y="25"/>
                </a:cxn>
                <a:cxn ang="0">
                  <a:pos x="67" y="25"/>
                </a:cxn>
                <a:cxn ang="0">
                  <a:pos x="67" y="25"/>
                </a:cxn>
                <a:cxn ang="0">
                  <a:pos x="64" y="9"/>
                </a:cxn>
                <a:cxn ang="0">
                  <a:pos x="64" y="9"/>
                </a:cxn>
                <a:cxn ang="0">
                  <a:pos x="62" y="0"/>
                </a:cxn>
                <a:cxn ang="0">
                  <a:pos x="62" y="0"/>
                </a:cxn>
              </a:cxnLst>
              <a:rect l="0" t="0" r="r" b="b"/>
              <a:pathLst>
                <a:path w="67" h="74">
                  <a:moveTo>
                    <a:pt x="62" y="0"/>
                  </a:moveTo>
                  <a:lnTo>
                    <a:pt x="62" y="0"/>
                  </a:lnTo>
                  <a:lnTo>
                    <a:pt x="41" y="10"/>
                  </a:lnTo>
                  <a:lnTo>
                    <a:pt x="41" y="10"/>
                  </a:lnTo>
                  <a:lnTo>
                    <a:pt x="37" y="12"/>
                  </a:lnTo>
                  <a:lnTo>
                    <a:pt x="33" y="15"/>
                  </a:lnTo>
                  <a:lnTo>
                    <a:pt x="27" y="19"/>
                  </a:lnTo>
                  <a:lnTo>
                    <a:pt x="11" y="10"/>
                  </a:lnTo>
                  <a:lnTo>
                    <a:pt x="10" y="5"/>
                  </a:lnTo>
                  <a:lnTo>
                    <a:pt x="10" y="5"/>
                  </a:lnTo>
                  <a:lnTo>
                    <a:pt x="10" y="5"/>
                  </a:lnTo>
                  <a:lnTo>
                    <a:pt x="8" y="19"/>
                  </a:lnTo>
                  <a:lnTo>
                    <a:pt x="8" y="19"/>
                  </a:lnTo>
                  <a:lnTo>
                    <a:pt x="7" y="32"/>
                  </a:lnTo>
                  <a:lnTo>
                    <a:pt x="5" y="40"/>
                  </a:lnTo>
                  <a:lnTo>
                    <a:pt x="4" y="46"/>
                  </a:lnTo>
                  <a:lnTo>
                    <a:pt x="4" y="46"/>
                  </a:lnTo>
                  <a:lnTo>
                    <a:pt x="1" y="55"/>
                  </a:lnTo>
                  <a:lnTo>
                    <a:pt x="0" y="69"/>
                  </a:lnTo>
                  <a:lnTo>
                    <a:pt x="0" y="69"/>
                  </a:lnTo>
                  <a:lnTo>
                    <a:pt x="7" y="73"/>
                  </a:lnTo>
                  <a:lnTo>
                    <a:pt x="14" y="74"/>
                  </a:lnTo>
                  <a:lnTo>
                    <a:pt x="14" y="74"/>
                  </a:lnTo>
                  <a:lnTo>
                    <a:pt x="18" y="74"/>
                  </a:lnTo>
                  <a:lnTo>
                    <a:pt x="23" y="72"/>
                  </a:lnTo>
                  <a:lnTo>
                    <a:pt x="25" y="69"/>
                  </a:lnTo>
                  <a:lnTo>
                    <a:pt x="27" y="66"/>
                  </a:lnTo>
                  <a:lnTo>
                    <a:pt x="27" y="66"/>
                  </a:lnTo>
                  <a:lnTo>
                    <a:pt x="27" y="63"/>
                  </a:lnTo>
                  <a:lnTo>
                    <a:pt x="30" y="62"/>
                  </a:lnTo>
                  <a:lnTo>
                    <a:pt x="37" y="60"/>
                  </a:lnTo>
                  <a:lnTo>
                    <a:pt x="37" y="60"/>
                  </a:lnTo>
                  <a:lnTo>
                    <a:pt x="40" y="60"/>
                  </a:lnTo>
                  <a:lnTo>
                    <a:pt x="41" y="57"/>
                  </a:lnTo>
                  <a:lnTo>
                    <a:pt x="44" y="56"/>
                  </a:lnTo>
                  <a:lnTo>
                    <a:pt x="45" y="53"/>
                  </a:lnTo>
                  <a:lnTo>
                    <a:pt x="45" y="53"/>
                  </a:lnTo>
                  <a:lnTo>
                    <a:pt x="47" y="52"/>
                  </a:lnTo>
                  <a:lnTo>
                    <a:pt x="45" y="50"/>
                  </a:lnTo>
                  <a:lnTo>
                    <a:pt x="42" y="46"/>
                  </a:lnTo>
                  <a:lnTo>
                    <a:pt x="38" y="42"/>
                  </a:lnTo>
                  <a:lnTo>
                    <a:pt x="34" y="39"/>
                  </a:lnTo>
                  <a:lnTo>
                    <a:pt x="34" y="39"/>
                  </a:lnTo>
                  <a:lnTo>
                    <a:pt x="33" y="39"/>
                  </a:lnTo>
                  <a:lnTo>
                    <a:pt x="33" y="37"/>
                  </a:lnTo>
                  <a:lnTo>
                    <a:pt x="35" y="35"/>
                  </a:lnTo>
                  <a:lnTo>
                    <a:pt x="41" y="30"/>
                  </a:lnTo>
                  <a:lnTo>
                    <a:pt x="50" y="29"/>
                  </a:lnTo>
                  <a:lnTo>
                    <a:pt x="50" y="29"/>
                  </a:lnTo>
                  <a:lnTo>
                    <a:pt x="57" y="28"/>
                  </a:lnTo>
                  <a:lnTo>
                    <a:pt x="60" y="26"/>
                  </a:lnTo>
                  <a:lnTo>
                    <a:pt x="62" y="25"/>
                  </a:lnTo>
                  <a:lnTo>
                    <a:pt x="67" y="25"/>
                  </a:lnTo>
                  <a:lnTo>
                    <a:pt x="67" y="25"/>
                  </a:lnTo>
                  <a:lnTo>
                    <a:pt x="67" y="25"/>
                  </a:lnTo>
                  <a:lnTo>
                    <a:pt x="67" y="25"/>
                  </a:lnTo>
                  <a:lnTo>
                    <a:pt x="64" y="9"/>
                  </a:lnTo>
                  <a:lnTo>
                    <a:pt x="64" y="9"/>
                  </a:lnTo>
                  <a:lnTo>
                    <a:pt x="62" y="0"/>
                  </a:lnTo>
                  <a:lnTo>
                    <a:pt x="62"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24" name="Freeform 240"/>
            <p:cNvSpPr>
              <a:spLocks/>
            </p:cNvSpPr>
            <p:nvPr/>
          </p:nvSpPr>
          <p:spPr bwMode="gray">
            <a:xfrm>
              <a:off x="5677656" y="2596769"/>
              <a:ext cx="247560" cy="104683"/>
            </a:xfrm>
            <a:custGeom>
              <a:avLst/>
              <a:gdLst/>
              <a:ahLst/>
              <a:cxnLst>
                <a:cxn ang="0">
                  <a:pos x="157" y="10"/>
                </a:cxn>
                <a:cxn ang="0">
                  <a:pos x="147" y="10"/>
                </a:cxn>
                <a:cxn ang="0">
                  <a:pos x="113" y="6"/>
                </a:cxn>
                <a:cxn ang="0">
                  <a:pos x="100" y="7"/>
                </a:cxn>
                <a:cxn ang="0">
                  <a:pos x="84" y="2"/>
                </a:cxn>
                <a:cxn ang="0">
                  <a:pos x="69" y="3"/>
                </a:cxn>
                <a:cxn ang="0">
                  <a:pos x="67" y="7"/>
                </a:cxn>
                <a:cxn ang="0">
                  <a:pos x="59" y="13"/>
                </a:cxn>
                <a:cxn ang="0">
                  <a:pos x="46" y="7"/>
                </a:cxn>
                <a:cxn ang="0">
                  <a:pos x="32" y="9"/>
                </a:cxn>
                <a:cxn ang="0">
                  <a:pos x="30" y="15"/>
                </a:cxn>
                <a:cxn ang="0">
                  <a:pos x="22" y="22"/>
                </a:cxn>
                <a:cxn ang="0">
                  <a:pos x="16" y="30"/>
                </a:cxn>
                <a:cxn ang="0">
                  <a:pos x="22" y="36"/>
                </a:cxn>
                <a:cxn ang="0">
                  <a:pos x="33" y="37"/>
                </a:cxn>
                <a:cxn ang="0">
                  <a:pos x="36" y="35"/>
                </a:cxn>
                <a:cxn ang="0">
                  <a:pos x="50" y="40"/>
                </a:cxn>
                <a:cxn ang="0">
                  <a:pos x="60" y="49"/>
                </a:cxn>
                <a:cxn ang="0">
                  <a:pos x="52" y="52"/>
                </a:cxn>
                <a:cxn ang="0">
                  <a:pos x="49" y="56"/>
                </a:cxn>
                <a:cxn ang="0">
                  <a:pos x="37" y="56"/>
                </a:cxn>
                <a:cxn ang="0">
                  <a:pos x="30" y="57"/>
                </a:cxn>
                <a:cxn ang="0">
                  <a:pos x="12" y="59"/>
                </a:cxn>
                <a:cxn ang="0">
                  <a:pos x="0" y="66"/>
                </a:cxn>
                <a:cxn ang="0">
                  <a:pos x="0" y="70"/>
                </a:cxn>
                <a:cxn ang="0">
                  <a:pos x="17" y="69"/>
                </a:cxn>
                <a:cxn ang="0">
                  <a:pos x="23" y="70"/>
                </a:cxn>
                <a:cxn ang="0">
                  <a:pos x="32" y="70"/>
                </a:cxn>
                <a:cxn ang="0">
                  <a:pos x="37" y="72"/>
                </a:cxn>
                <a:cxn ang="0">
                  <a:pos x="44" y="74"/>
                </a:cxn>
                <a:cxn ang="0">
                  <a:pos x="50" y="74"/>
                </a:cxn>
                <a:cxn ang="0">
                  <a:pos x="71" y="73"/>
                </a:cxn>
                <a:cxn ang="0">
                  <a:pos x="74" y="64"/>
                </a:cxn>
                <a:cxn ang="0">
                  <a:pos x="76" y="62"/>
                </a:cxn>
                <a:cxn ang="0">
                  <a:pos x="84" y="59"/>
                </a:cxn>
                <a:cxn ang="0">
                  <a:pos x="90" y="54"/>
                </a:cxn>
                <a:cxn ang="0">
                  <a:pos x="97" y="52"/>
                </a:cxn>
                <a:cxn ang="0">
                  <a:pos x="104" y="54"/>
                </a:cxn>
                <a:cxn ang="0">
                  <a:pos x="110" y="54"/>
                </a:cxn>
                <a:cxn ang="0">
                  <a:pos x="120" y="49"/>
                </a:cxn>
                <a:cxn ang="0">
                  <a:pos x="125" y="43"/>
                </a:cxn>
                <a:cxn ang="0">
                  <a:pos x="138" y="44"/>
                </a:cxn>
                <a:cxn ang="0">
                  <a:pos x="147" y="37"/>
                </a:cxn>
                <a:cxn ang="0">
                  <a:pos x="153" y="33"/>
                </a:cxn>
                <a:cxn ang="0">
                  <a:pos x="167" y="26"/>
                </a:cxn>
                <a:cxn ang="0">
                  <a:pos x="174" y="22"/>
                </a:cxn>
                <a:cxn ang="0">
                  <a:pos x="171" y="17"/>
                </a:cxn>
                <a:cxn ang="0">
                  <a:pos x="161" y="15"/>
                </a:cxn>
              </a:cxnLst>
              <a:rect l="0" t="0" r="r" b="b"/>
              <a:pathLst>
                <a:path w="175" h="74">
                  <a:moveTo>
                    <a:pt x="161" y="15"/>
                  </a:moveTo>
                  <a:lnTo>
                    <a:pt x="161" y="15"/>
                  </a:lnTo>
                  <a:lnTo>
                    <a:pt x="157" y="10"/>
                  </a:lnTo>
                  <a:lnTo>
                    <a:pt x="154" y="10"/>
                  </a:lnTo>
                  <a:lnTo>
                    <a:pt x="151" y="10"/>
                  </a:lnTo>
                  <a:lnTo>
                    <a:pt x="147" y="10"/>
                  </a:lnTo>
                  <a:lnTo>
                    <a:pt x="147" y="10"/>
                  </a:lnTo>
                  <a:lnTo>
                    <a:pt x="125" y="7"/>
                  </a:lnTo>
                  <a:lnTo>
                    <a:pt x="113" y="6"/>
                  </a:lnTo>
                  <a:lnTo>
                    <a:pt x="106" y="7"/>
                  </a:lnTo>
                  <a:lnTo>
                    <a:pt x="106" y="7"/>
                  </a:lnTo>
                  <a:lnTo>
                    <a:pt x="100" y="7"/>
                  </a:lnTo>
                  <a:lnTo>
                    <a:pt x="94" y="6"/>
                  </a:lnTo>
                  <a:lnTo>
                    <a:pt x="84" y="2"/>
                  </a:lnTo>
                  <a:lnTo>
                    <a:pt x="84" y="2"/>
                  </a:lnTo>
                  <a:lnTo>
                    <a:pt x="80" y="0"/>
                  </a:lnTo>
                  <a:lnTo>
                    <a:pt x="74" y="2"/>
                  </a:lnTo>
                  <a:lnTo>
                    <a:pt x="69" y="3"/>
                  </a:lnTo>
                  <a:lnTo>
                    <a:pt x="67" y="6"/>
                  </a:lnTo>
                  <a:lnTo>
                    <a:pt x="67" y="7"/>
                  </a:lnTo>
                  <a:lnTo>
                    <a:pt x="67" y="7"/>
                  </a:lnTo>
                  <a:lnTo>
                    <a:pt x="66" y="12"/>
                  </a:lnTo>
                  <a:lnTo>
                    <a:pt x="63" y="13"/>
                  </a:lnTo>
                  <a:lnTo>
                    <a:pt x="59" y="13"/>
                  </a:lnTo>
                  <a:lnTo>
                    <a:pt x="53" y="10"/>
                  </a:lnTo>
                  <a:lnTo>
                    <a:pt x="53" y="10"/>
                  </a:lnTo>
                  <a:lnTo>
                    <a:pt x="46" y="7"/>
                  </a:lnTo>
                  <a:lnTo>
                    <a:pt x="39" y="7"/>
                  </a:lnTo>
                  <a:lnTo>
                    <a:pt x="33" y="7"/>
                  </a:lnTo>
                  <a:lnTo>
                    <a:pt x="32" y="9"/>
                  </a:lnTo>
                  <a:lnTo>
                    <a:pt x="32" y="10"/>
                  </a:lnTo>
                  <a:lnTo>
                    <a:pt x="32" y="10"/>
                  </a:lnTo>
                  <a:lnTo>
                    <a:pt x="30" y="15"/>
                  </a:lnTo>
                  <a:lnTo>
                    <a:pt x="27" y="17"/>
                  </a:lnTo>
                  <a:lnTo>
                    <a:pt x="22" y="22"/>
                  </a:lnTo>
                  <a:lnTo>
                    <a:pt x="22" y="22"/>
                  </a:lnTo>
                  <a:lnTo>
                    <a:pt x="19" y="25"/>
                  </a:lnTo>
                  <a:lnTo>
                    <a:pt x="16" y="30"/>
                  </a:lnTo>
                  <a:lnTo>
                    <a:pt x="16" y="30"/>
                  </a:lnTo>
                  <a:lnTo>
                    <a:pt x="19" y="33"/>
                  </a:lnTo>
                  <a:lnTo>
                    <a:pt x="22" y="36"/>
                  </a:lnTo>
                  <a:lnTo>
                    <a:pt x="22" y="36"/>
                  </a:lnTo>
                  <a:lnTo>
                    <a:pt x="24" y="37"/>
                  </a:lnTo>
                  <a:lnTo>
                    <a:pt x="29" y="39"/>
                  </a:lnTo>
                  <a:lnTo>
                    <a:pt x="33" y="37"/>
                  </a:lnTo>
                  <a:lnTo>
                    <a:pt x="34" y="35"/>
                  </a:lnTo>
                  <a:lnTo>
                    <a:pt x="34" y="35"/>
                  </a:lnTo>
                  <a:lnTo>
                    <a:pt x="36" y="35"/>
                  </a:lnTo>
                  <a:lnTo>
                    <a:pt x="37" y="35"/>
                  </a:lnTo>
                  <a:lnTo>
                    <a:pt x="43" y="36"/>
                  </a:lnTo>
                  <a:lnTo>
                    <a:pt x="50" y="40"/>
                  </a:lnTo>
                  <a:lnTo>
                    <a:pt x="57" y="46"/>
                  </a:lnTo>
                  <a:lnTo>
                    <a:pt x="57" y="46"/>
                  </a:lnTo>
                  <a:lnTo>
                    <a:pt x="60" y="49"/>
                  </a:lnTo>
                  <a:lnTo>
                    <a:pt x="57" y="50"/>
                  </a:lnTo>
                  <a:lnTo>
                    <a:pt x="53" y="50"/>
                  </a:lnTo>
                  <a:lnTo>
                    <a:pt x="52" y="52"/>
                  </a:lnTo>
                  <a:lnTo>
                    <a:pt x="50" y="53"/>
                  </a:lnTo>
                  <a:lnTo>
                    <a:pt x="50" y="53"/>
                  </a:lnTo>
                  <a:lnTo>
                    <a:pt x="49" y="56"/>
                  </a:lnTo>
                  <a:lnTo>
                    <a:pt x="47" y="56"/>
                  </a:lnTo>
                  <a:lnTo>
                    <a:pt x="42" y="56"/>
                  </a:lnTo>
                  <a:lnTo>
                    <a:pt x="37" y="56"/>
                  </a:lnTo>
                  <a:lnTo>
                    <a:pt x="34" y="56"/>
                  </a:lnTo>
                  <a:lnTo>
                    <a:pt x="34" y="56"/>
                  </a:lnTo>
                  <a:lnTo>
                    <a:pt x="30" y="57"/>
                  </a:lnTo>
                  <a:lnTo>
                    <a:pt x="23" y="59"/>
                  </a:lnTo>
                  <a:lnTo>
                    <a:pt x="12" y="59"/>
                  </a:lnTo>
                  <a:lnTo>
                    <a:pt x="12" y="59"/>
                  </a:lnTo>
                  <a:lnTo>
                    <a:pt x="7" y="60"/>
                  </a:lnTo>
                  <a:lnTo>
                    <a:pt x="3" y="63"/>
                  </a:lnTo>
                  <a:lnTo>
                    <a:pt x="0" y="66"/>
                  </a:lnTo>
                  <a:lnTo>
                    <a:pt x="0" y="69"/>
                  </a:lnTo>
                  <a:lnTo>
                    <a:pt x="0" y="69"/>
                  </a:lnTo>
                  <a:lnTo>
                    <a:pt x="0" y="70"/>
                  </a:lnTo>
                  <a:lnTo>
                    <a:pt x="3" y="70"/>
                  </a:lnTo>
                  <a:lnTo>
                    <a:pt x="9" y="70"/>
                  </a:lnTo>
                  <a:lnTo>
                    <a:pt x="17" y="69"/>
                  </a:lnTo>
                  <a:lnTo>
                    <a:pt x="20" y="70"/>
                  </a:lnTo>
                  <a:lnTo>
                    <a:pt x="23" y="70"/>
                  </a:lnTo>
                  <a:lnTo>
                    <a:pt x="23" y="70"/>
                  </a:lnTo>
                  <a:lnTo>
                    <a:pt x="24" y="72"/>
                  </a:lnTo>
                  <a:lnTo>
                    <a:pt x="27" y="72"/>
                  </a:lnTo>
                  <a:lnTo>
                    <a:pt x="32" y="70"/>
                  </a:lnTo>
                  <a:lnTo>
                    <a:pt x="34" y="70"/>
                  </a:lnTo>
                  <a:lnTo>
                    <a:pt x="36" y="70"/>
                  </a:lnTo>
                  <a:lnTo>
                    <a:pt x="37" y="72"/>
                  </a:lnTo>
                  <a:lnTo>
                    <a:pt x="37" y="72"/>
                  </a:lnTo>
                  <a:lnTo>
                    <a:pt x="40" y="73"/>
                  </a:lnTo>
                  <a:lnTo>
                    <a:pt x="44" y="74"/>
                  </a:lnTo>
                  <a:lnTo>
                    <a:pt x="47" y="73"/>
                  </a:lnTo>
                  <a:lnTo>
                    <a:pt x="50" y="74"/>
                  </a:lnTo>
                  <a:lnTo>
                    <a:pt x="50" y="74"/>
                  </a:lnTo>
                  <a:lnTo>
                    <a:pt x="56" y="74"/>
                  </a:lnTo>
                  <a:lnTo>
                    <a:pt x="61" y="74"/>
                  </a:lnTo>
                  <a:lnTo>
                    <a:pt x="71" y="73"/>
                  </a:lnTo>
                  <a:lnTo>
                    <a:pt x="71" y="73"/>
                  </a:lnTo>
                  <a:lnTo>
                    <a:pt x="73" y="69"/>
                  </a:lnTo>
                  <a:lnTo>
                    <a:pt x="74" y="64"/>
                  </a:lnTo>
                  <a:lnTo>
                    <a:pt x="74" y="64"/>
                  </a:lnTo>
                  <a:lnTo>
                    <a:pt x="74" y="63"/>
                  </a:lnTo>
                  <a:lnTo>
                    <a:pt x="76" y="62"/>
                  </a:lnTo>
                  <a:lnTo>
                    <a:pt x="81" y="60"/>
                  </a:lnTo>
                  <a:lnTo>
                    <a:pt x="81" y="60"/>
                  </a:lnTo>
                  <a:lnTo>
                    <a:pt x="84" y="59"/>
                  </a:lnTo>
                  <a:lnTo>
                    <a:pt x="86" y="57"/>
                  </a:lnTo>
                  <a:lnTo>
                    <a:pt x="88" y="56"/>
                  </a:lnTo>
                  <a:lnTo>
                    <a:pt x="90" y="54"/>
                  </a:lnTo>
                  <a:lnTo>
                    <a:pt x="90" y="54"/>
                  </a:lnTo>
                  <a:lnTo>
                    <a:pt x="94" y="53"/>
                  </a:lnTo>
                  <a:lnTo>
                    <a:pt x="97" y="52"/>
                  </a:lnTo>
                  <a:lnTo>
                    <a:pt x="100" y="52"/>
                  </a:lnTo>
                  <a:lnTo>
                    <a:pt x="100" y="52"/>
                  </a:lnTo>
                  <a:lnTo>
                    <a:pt x="104" y="54"/>
                  </a:lnTo>
                  <a:lnTo>
                    <a:pt x="107" y="56"/>
                  </a:lnTo>
                  <a:lnTo>
                    <a:pt x="110" y="54"/>
                  </a:lnTo>
                  <a:lnTo>
                    <a:pt x="110" y="54"/>
                  </a:lnTo>
                  <a:lnTo>
                    <a:pt x="114" y="53"/>
                  </a:lnTo>
                  <a:lnTo>
                    <a:pt x="116" y="52"/>
                  </a:lnTo>
                  <a:lnTo>
                    <a:pt x="120" y="49"/>
                  </a:lnTo>
                  <a:lnTo>
                    <a:pt x="120" y="49"/>
                  </a:lnTo>
                  <a:lnTo>
                    <a:pt x="123" y="44"/>
                  </a:lnTo>
                  <a:lnTo>
                    <a:pt x="125" y="43"/>
                  </a:lnTo>
                  <a:lnTo>
                    <a:pt x="134" y="44"/>
                  </a:lnTo>
                  <a:lnTo>
                    <a:pt x="134" y="44"/>
                  </a:lnTo>
                  <a:lnTo>
                    <a:pt x="138" y="44"/>
                  </a:lnTo>
                  <a:lnTo>
                    <a:pt x="143" y="43"/>
                  </a:lnTo>
                  <a:lnTo>
                    <a:pt x="145" y="40"/>
                  </a:lnTo>
                  <a:lnTo>
                    <a:pt x="147" y="37"/>
                  </a:lnTo>
                  <a:lnTo>
                    <a:pt x="147" y="37"/>
                  </a:lnTo>
                  <a:lnTo>
                    <a:pt x="148" y="35"/>
                  </a:lnTo>
                  <a:lnTo>
                    <a:pt x="153" y="33"/>
                  </a:lnTo>
                  <a:lnTo>
                    <a:pt x="160" y="30"/>
                  </a:lnTo>
                  <a:lnTo>
                    <a:pt x="160" y="30"/>
                  </a:lnTo>
                  <a:lnTo>
                    <a:pt x="167" y="26"/>
                  </a:lnTo>
                  <a:lnTo>
                    <a:pt x="174" y="23"/>
                  </a:lnTo>
                  <a:lnTo>
                    <a:pt x="174" y="23"/>
                  </a:lnTo>
                  <a:lnTo>
                    <a:pt x="174" y="22"/>
                  </a:lnTo>
                  <a:lnTo>
                    <a:pt x="175" y="19"/>
                  </a:lnTo>
                  <a:lnTo>
                    <a:pt x="175" y="19"/>
                  </a:lnTo>
                  <a:lnTo>
                    <a:pt x="171" y="17"/>
                  </a:lnTo>
                  <a:lnTo>
                    <a:pt x="168" y="17"/>
                  </a:lnTo>
                  <a:lnTo>
                    <a:pt x="165" y="16"/>
                  </a:lnTo>
                  <a:lnTo>
                    <a:pt x="161" y="15"/>
                  </a:lnTo>
                  <a:lnTo>
                    <a:pt x="161" y="1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25" name="Freeform 241"/>
            <p:cNvSpPr>
              <a:spLocks/>
            </p:cNvSpPr>
            <p:nvPr/>
          </p:nvSpPr>
          <p:spPr bwMode="gray">
            <a:xfrm>
              <a:off x="4997219" y="2582623"/>
              <a:ext cx="154195" cy="70731"/>
            </a:xfrm>
            <a:custGeom>
              <a:avLst/>
              <a:gdLst/>
              <a:ahLst/>
              <a:cxnLst>
                <a:cxn ang="0">
                  <a:pos x="45" y="39"/>
                </a:cxn>
                <a:cxn ang="0">
                  <a:pos x="50" y="40"/>
                </a:cxn>
                <a:cxn ang="0">
                  <a:pos x="56" y="49"/>
                </a:cxn>
                <a:cxn ang="0">
                  <a:pos x="56" y="49"/>
                </a:cxn>
                <a:cxn ang="0">
                  <a:pos x="72" y="46"/>
                </a:cxn>
                <a:cxn ang="0">
                  <a:pos x="86" y="47"/>
                </a:cxn>
                <a:cxn ang="0">
                  <a:pos x="86" y="46"/>
                </a:cxn>
                <a:cxn ang="0">
                  <a:pos x="86" y="45"/>
                </a:cxn>
                <a:cxn ang="0">
                  <a:pos x="90" y="43"/>
                </a:cxn>
                <a:cxn ang="0">
                  <a:pos x="97" y="47"/>
                </a:cxn>
                <a:cxn ang="0">
                  <a:pos x="103" y="50"/>
                </a:cxn>
                <a:cxn ang="0">
                  <a:pos x="109" y="49"/>
                </a:cxn>
                <a:cxn ang="0">
                  <a:pos x="109" y="46"/>
                </a:cxn>
                <a:cxn ang="0">
                  <a:pos x="104" y="42"/>
                </a:cxn>
                <a:cxn ang="0">
                  <a:pos x="104" y="39"/>
                </a:cxn>
                <a:cxn ang="0">
                  <a:pos x="107" y="35"/>
                </a:cxn>
                <a:cxn ang="0">
                  <a:pos x="97" y="30"/>
                </a:cxn>
                <a:cxn ang="0">
                  <a:pos x="96" y="29"/>
                </a:cxn>
                <a:cxn ang="0">
                  <a:pos x="94" y="22"/>
                </a:cxn>
                <a:cxn ang="0">
                  <a:pos x="92" y="20"/>
                </a:cxn>
                <a:cxn ang="0">
                  <a:pos x="86" y="17"/>
                </a:cxn>
                <a:cxn ang="0">
                  <a:pos x="79" y="19"/>
                </a:cxn>
                <a:cxn ang="0">
                  <a:pos x="70" y="20"/>
                </a:cxn>
                <a:cxn ang="0">
                  <a:pos x="67" y="20"/>
                </a:cxn>
                <a:cxn ang="0">
                  <a:pos x="63" y="16"/>
                </a:cxn>
                <a:cxn ang="0">
                  <a:pos x="60" y="15"/>
                </a:cxn>
                <a:cxn ang="0">
                  <a:pos x="55" y="13"/>
                </a:cxn>
                <a:cxn ang="0">
                  <a:pos x="50" y="9"/>
                </a:cxn>
                <a:cxn ang="0">
                  <a:pos x="39" y="8"/>
                </a:cxn>
                <a:cxn ang="0">
                  <a:pos x="25" y="6"/>
                </a:cxn>
                <a:cxn ang="0">
                  <a:pos x="16" y="2"/>
                </a:cxn>
                <a:cxn ang="0">
                  <a:pos x="6" y="0"/>
                </a:cxn>
                <a:cxn ang="0">
                  <a:pos x="0" y="3"/>
                </a:cxn>
                <a:cxn ang="0">
                  <a:pos x="8" y="8"/>
                </a:cxn>
                <a:cxn ang="0">
                  <a:pos x="22" y="12"/>
                </a:cxn>
                <a:cxn ang="0">
                  <a:pos x="25" y="17"/>
                </a:cxn>
                <a:cxn ang="0">
                  <a:pos x="27" y="23"/>
                </a:cxn>
                <a:cxn ang="0">
                  <a:pos x="32" y="29"/>
                </a:cxn>
                <a:cxn ang="0">
                  <a:pos x="30" y="35"/>
                </a:cxn>
                <a:cxn ang="0">
                  <a:pos x="27" y="40"/>
                </a:cxn>
                <a:cxn ang="0">
                  <a:pos x="37" y="40"/>
                </a:cxn>
                <a:cxn ang="0">
                  <a:pos x="45" y="39"/>
                </a:cxn>
              </a:cxnLst>
              <a:rect l="0" t="0" r="r" b="b"/>
              <a:pathLst>
                <a:path w="109" h="50">
                  <a:moveTo>
                    <a:pt x="45" y="39"/>
                  </a:moveTo>
                  <a:lnTo>
                    <a:pt x="45" y="39"/>
                  </a:lnTo>
                  <a:lnTo>
                    <a:pt x="47" y="39"/>
                  </a:lnTo>
                  <a:lnTo>
                    <a:pt x="50" y="40"/>
                  </a:lnTo>
                  <a:lnTo>
                    <a:pt x="56" y="49"/>
                  </a:lnTo>
                  <a:lnTo>
                    <a:pt x="56" y="49"/>
                  </a:lnTo>
                  <a:lnTo>
                    <a:pt x="56" y="49"/>
                  </a:lnTo>
                  <a:lnTo>
                    <a:pt x="56" y="49"/>
                  </a:lnTo>
                  <a:lnTo>
                    <a:pt x="72" y="46"/>
                  </a:lnTo>
                  <a:lnTo>
                    <a:pt x="72" y="46"/>
                  </a:lnTo>
                  <a:lnTo>
                    <a:pt x="79" y="46"/>
                  </a:lnTo>
                  <a:lnTo>
                    <a:pt x="86" y="47"/>
                  </a:lnTo>
                  <a:lnTo>
                    <a:pt x="86" y="47"/>
                  </a:lnTo>
                  <a:lnTo>
                    <a:pt x="86" y="46"/>
                  </a:lnTo>
                  <a:lnTo>
                    <a:pt x="86" y="45"/>
                  </a:lnTo>
                  <a:lnTo>
                    <a:pt x="86" y="45"/>
                  </a:lnTo>
                  <a:lnTo>
                    <a:pt x="87" y="43"/>
                  </a:lnTo>
                  <a:lnTo>
                    <a:pt x="90" y="43"/>
                  </a:lnTo>
                  <a:lnTo>
                    <a:pt x="97" y="47"/>
                  </a:lnTo>
                  <a:lnTo>
                    <a:pt x="97" y="47"/>
                  </a:lnTo>
                  <a:lnTo>
                    <a:pt x="99" y="49"/>
                  </a:lnTo>
                  <a:lnTo>
                    <a:pt x="103" y="50"/>
                  </a:lnTo>
                  <a:lnTo>
                    <a:pt x="106" y="49"/>
                  </a:lnTo>
                  <a:lnTo>
                    <a:pt x="109" y="49"/>
                  </a:lnTo>
                  <a:lnTo>
                    <a:pt x="109" y="49"/>
                  </a:lnTo>
                  <a:lnTo>
                    <a:pt x="109" y="46"/>
                  </a:lnTo>
                  <a:lnTo>
                    <a:pt x="107" y="45"/>
                  </a:lnTo>
                  <a:lnTo>
                    <a:pt x="104" y="42"/>
                  </a:lnTo>
                  <a:lnTo>
                    <a:pt x="104" y="42"/>
                  </a:lnTo>
                  <a:lnTo>
                    <a:pt x="104" y="39"/>
                  </a:lnTo>
                  <a:lnTo>
                    <a:pt x="107" y="35"/>
                  </a:lnTo>
                  <a:lnTo>
                    <a:pt x="107" y="35"/>
                  </a:lnTo>
                  <a:lnTo>
                    <a:pt x="101" y="32"/>
                  </a:lnTo>
                  <a:lnTo>
                    <a:pt x="97" y="30"/>
                  </a:lnTo>
                  <a:lnTo>
                    <a:pt x="97" y="30"/>
                  </a:lnTo>
                  <a:lnTo>
                    <a:pt x="96" y="29"/>
                  </a:lnTo>
                  <a:lnTo>
                    <a:pt x="94" y="26"/>
                  </a:lnTo>
                  <a:lnTo>
                    <a:pt x="94" y="22"/>
                  </a:lnTo>
                  <a:lnTo>
                    <a:pt x="92" y="20"/>
                  </a:lnTo>
                  <a:lnTo>
                    <a:pt x="92" y="20"/>
                  </a:lnTo>
                  <a:lnTo>
                    <a:pt x="89" y="19"/>
                  </a:lnTo>
                  <a:lnTo>
                    <a:pt x="86" y="17"/>
                  </a:lnTo>
                  <a:lnTo>
                    <a:pt x="86" y="17"/>
                  </a:lnTo>
                  <a:lnTo>
                    <a:pt x="79" y="19"/>
                  </a:lnTo>
                  <a:lnTo>
                    <a:pt x="73" y="19"/>
                  </a:lnTo>
                  <a:lnTo>
                    <a:pt x="70" y="20"/>
                  </a:lnTo>
                  <a:lnTo>
                    <a:pt x="70" y="20"/>
                  </a:lnTo>
                  <a:lnTo>
                    <a:pt x="67" y="20"/>
                  </a:lnTo>
                  <a:lnTo>
                    <a:pt x="66" y="19"/>
                  </a:lnTo>
                  <a:lnTo>
                    <a:pt x="63" y="16"/>
                  </a:lnTo>
                  <a:lnTo>
                    <a:pt x="60" y="15"/>
                  </a:lnTo>
                  <a:lnTo>
                    <a:pt x="60" y="15"/>
                  </a:lnTo>
                  <a:lnTo>
                    <a:pt x="57" y="15"/>
                  </a:lnTo>
                  <a:lnTo>
                    <a:pt x="55" y="13"/>
                  </a:lnTo>
                  <a:lnTo>
                    <a:pt x="50" y="9"/>
                  </a:lnTo>
                  <a:lnTo>
                    <a:pt x="50" y="9"/>
                  </a:lnTo>
                  <a:lnTo>
                    <a:pt x="46" y="8"/>
                  </a:lnTo>
                  <a:lnTo>
                    <a:pt x="39" y="8"/>
                  </a:lnTo>
                  <a:lnTo>
                    <a:pt x="30" y="8"/>
                  </a:lnTo>
                  <a:lnTo>
                    <a:pt x="25" y="6"/>
                  </a:lnTo>
                  <a:lnTo>
                    <a:pt x="25" y="6"/>
                  </a:lnTo>
                  <a:lnTo>
                    <a:pt x="16" y="2"/>
                  </a:lnTo>
                  <a:lnTo>
                    <a:pt x="10" y="0"/>
                  </a:lnTo>
                  <a:lnTo>
                    <a:pt x="6" y="0"/>
                  </a:lnTo>
                  <a:lnTo>
                    <a:pt x="6" y="0"/>
                  </a:lnTo>
                  <a:lnTo>
                    <a:pt x="0" y="3"/>
                  </a:lnTo>
                  <a:lnTo>
                    <a:pt x="0" y="3"/>
                  </a:lnTo>
                  <a:lnTo>
                    <a:pt x="8" y="8"/>
                  </a:lnTo>
                  <a:lnTo>
                    <a:pt x="15" y="9"/>
                  </a:lnTo>
                  <a:lnTo>
                    <a:pt x="22" y="12"/>
                  </a:lnTo>
                  <a:lnTo>
                    <a:pt x="23" y="15"/>
                  </a:lnTo>
                  <a:lnTo>
                    <a:pt x="25" y="17"/>
                  </a:lnTo>
                  <a:lnTo>
                    <a:pt x="25" y="17"/>
                  </a:lnTo>
                  <a:lnTo>
                    <a:pt x="27" y="23"/>
                  </a:lnTo>
                  <a:lnTo>
                    <a:pt x="29" y="26"/>
                  </a:lnTo>
                  <a:lnTo>
                    <a:pt x="32" y="29"/>
                  </a:lnTo>
                  <a:lnTo>
                    <a:pt x="30" y="35"/>
                  </a:lnTo>
                  <a:lnTo>
                    <a:pt x="30" y="35"/>
                  </a:lnTo>
                  <a:lnTo>
                    <a:pt x="29" y="37"/>
                  </a:lnTo>
                  <a:lnTo>
                    <a:pt x="27" y="40"/>
                  </a:lnTo>
                  <a:lnTo>
                    <a:pt x="27" y="40"/>
                  </a:lnTo>
                  <a:lnTo>
                    <a:pt x="37" y="40"/>
                  </a:lnTo>
                  <a:lnTo>
                    <a:pt x="45" y="39"/>
                  </a:lnTo>
                  <a:lnTo>
                    <a:pt x="45" y="3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26" name="Freeform 242"/>
            <p:cNvSpPr>
              <a:spLocks noEditPoints="1"/>
            </p:cNvSpPr>
            <p:nvPr/>
          </p:nvSpPr>
          <p:spPr bwMode="gray">
            <a:xfrm>
              <a:off x="4686000" y="2625062"/>
              <a:ext cx="422974" cy="165512"/>
            </a:xfrm>
            <a:custGeom>
              <a:avLst/>
              <a:gdLst/>
              <a:ahLst/>
              <a:cxnLst>
                <a:cxn ang="0">
                  <a:pos x="292" y="69"/>
                </a:cxn>
                <a:cxn ang="0">
                  <a:pos x="290" y="52"/>
                </a:cxn>
                <a:cxn ang="0">
                  <a:pos x="293" y="44"/>
                </a:cxn>
                <a:cxn ang="0">
                  <a:pos x="289" y="36"/>
                </a:cxn>
                <a:cxn ang="0">
                  <a:pos x="279" y="27"/>
                </a:cxn>
                <a:cxn ang="0">
                  <a:pos x="270" y="10"/>
                </a:cxn>
                <a:cxn ang="0">
                  <a:pos x="247" y="10"/>
                </a:cxn>
                <a:cxn ang="0">
                  <a:pos x="218" y="20"/>
                </a:cxn>
                <a:cxn ang="0">
                  <a:pos x="189" y="20"/>
                </a:cxn>
                <a:cxn ang="0">
                  <a:pos x="171" y="15"/>
                </a:cxn>
                <a:cxn ang="0">
                  <a:pos x="156" y="7"/>
                </a:cxn>
                <a:cxn ang="0">
                  <a:pos x="132" y="2"/>
                </a:cxn>
                <a:cxn ang="0">
                  <a:pos x="91" y="10"/>
                </a:cxn>
                <a:cxn ang="0">
                  <a:pos x="64" y="19"/>
                </a:cxn>
                <a:cxn ang="0">
                  <a:pos x="47" y="23"/>
                </a:cxn>
                <a:cxn ang="0">
                  <a:pos x="23" y="32"/>
                </a:cxn>
                <a:cxn ang="0">
                  <a:pos x="1" y="40"/>
                </a:cxn>
                <a:cxn ang="0">
                  <a:pos x="7" y="46"/>
                </a:cxn>
                <a:cxn ang="0">
                  <a:pos x="10" y="52"/>
                </a:cxn>
                <a:cxn ang="0">
                  <a:pos x="10" y="64"/>
                </a:cxn>
                <a:cxn ang="0">
                  <a:pos x="14" y="76"/>
                </a:cxn>
                <a:cxn ang="0">
                  <a:pos x="11" y="81"/>
                </a:cxn>
                <a:cxn ang="0">
                  <a:pos x="20" y="90"/>
                </a:cxn>
                <a:cxn ang="0">
                  <a:pos x="31" y="96"/>
                </a:cxn>
                <a:cxn ang="0">
                  <a:pos x="41" y="98"/>
                </a:cxn>
                <a:cxn ang="0">
                  <a:pos x="53" y="111"/>
                </a:cxn>
                <a:cxn ang="0">
                  <a:pos x="70" y="106"/>
                </a:cxn>
                <a:cxn ang="0">
                  <a:pos x="82" y="98"/>
                </a:cxn>
                <a:cxn ang="0">
                  <a:pos x="108" y="113"/>
                </a:cxn>
                <a:cxn ang="0">
                  <a:pos x="129" y="106"/>
                </a:cxn>
                <a:cxn ang="0">
                  <a:pos x="145" y="103"/>
                </a:cxn>
                <a:cxn ang="0">
                  <a:pos x="161" y="100"/>
                </a:cxn>
                <a:cxn ang="0">
                  <a:pos x="156" y="108"/>
                </a:cxn>
                <a:cxn ang="0">
                  <a:pos x="156" y="117"/>
                </a:cxn>
                <a:cxn ang="0">
                  <a:pos x="166" y="107"/>
                </a:cxn>
                <a:cxn ang="0">
                  <a:pos x="172" y="103"/>
                </a:cxn>
                <a:cxn ang="0">
                  <a:pos x="186" y="103"/>
                </a:cxn>
                <a:cxn ang="0">
                  <a:pos x="199" y="103"/>
                </a:cxn>
                <a:cxn ang="0">
                  <a:pos x="226" y="98"/>
                </a:cxn>
                <a:cxn ang="0">
                  <a:pos x="249" y="94"/>
                </a:cxn>
                <a:cxn ang="0">
                  <a:pos x="265" y="90"/>
                </a:cxn>
                <a:cxn ang="0">
                  <a:pos x="279" y="91"/>
                </a:cxn>
                <a:cxn ang="0">
                  <a:pos x="292" y="96"/>
                </a:cxn>
                <a:cxn ang="0">
                  <a:pos x="299" y="91"/>
                </a:cxn>
                <a:cxn ang="0">
                  <a:pos x="24" y="20"/>
                </a:cxn>
                <a:cxn ang="0">
                  <a:pos x="45" y="19"/>
                </a:cxn>
                <a:cxn ang="0">
                  <a:pos x="34" y="9"/>
                </a:cxn>
                <a:cxn ang="0">
                  <a:pos x="27" y="2"/>
                </a:cxn>
                <a:cxn ang="0">
                  <a:pos x="7" y="2"/>
                </a:cxn>
                <a:cxn ang="0">
                  <a:pos x="9" y="12"/>
                </a:cxn>
                <a:cxn ang="0">
                  <a:pos x="4" y="20"/>
                </a:cxn>
                <a:cxn ang="0">
                  <a:pos x="10" y="30"/>
                </a:cxn>
                <a:cxn ang="0">
                  <a:pos x="24" y="20"/>
                </a:cxn>
              </a:cxnLst>
              <a:rect l="0" t="0" r="r" b="b"/>
              <a:pathLst>
                <a:path w="299" h="117">
                  <a:moveTo>
                    <a:pt x="292" y="81"/>
                  </a:moveTo>
                  <a:lnTo>
                    <a:pt x="292" y="81"/>
                  </a:lnTo>
                  <a:lnTo>
                    <a:pt x="290" y="79"/>
                  </a:lnTo>
                  <a:lnTo>
                    <a:pt x="290" y="74"/>
                  </a:lnTo>
                  <a:lnTo>
                    <a:pt x="292" y="69"/>
                  </a:lnTo>
                  <a:lnTo>
                    <a:pt x="292" y="64"/>
                  </a:lnTo>
                  <a:lnTo>
                    <a:pt x="292" y="64"/>
                  </a:lnTo>
                  <a:lnTo>
                    <a:pt x="289" y="57"/>
                  </a:lnTo>
                  <a:lnTo>
                    <a:pt x="289" y="53"/>
                  </a:lnTo>
                  <a:lnTo>
                    <a:pt x="290" y="52"/>
                  </a:lnTo>
                  <a:lnTo>
                    <a:pt x="290" y="52"/>
                  </a:lnTo>
                  <a:lnTo>
                    <a:pt x="290" y="52"/>
                  </a:lnTo>
                  <a:lnTo>
                    <a:pt x="292" y="50"/>
                  </a:lnTo>
                  <a:lnTo>
                    <a:pt x="292" y="47"/>
                  </a:lnTo>
                  <a:lnTo>
                    <a:pt x="293" y="44"/>
                  </a:lnTo>
                  <a:lnTo>
                    <a:pt x="294" y="43"/>
                  </a:lnTo>
                  <a:lnTo>
                    <a:pt x="294" y="43"/>
                  </a:lnTo>
                  <a:lnTo>
                    <a:pt x="292" y="37"/>
                  </a:lnTo>
                  <a:lnTo>
                    <a:pt x="292" y="37"/>
                  </a:lnTo>
                  <a:lnTo>
                    <a:pt x="289" y="36"/>
                  </a:lnTo>
                  <a:lnTo>
                    <a:pt x="286" y="36"/>
                  </a:lnTo>
                  <a:lnTo>
                    <a:pt x="282" y="36"/>
                  </a:lnTo>
                  <a:lnTo>
                    <a:pt x="280" y="32"/>
                  </a:lnTo>
                  <a:lnTo>
                    <a:pt x="280" y="32"/>
                  </a:lnTo>
                  <a:lnTo>
                    <a:pt x="279" y="27"/>
                  </a:lnTo>
                  <a:lnTo>
                    <a:pt x="277" y="24"/>
                  </a:lnTo>
                  <a:lnTo>
                    <a:pt x="277" y="22"/>
                  </a:lnTo>
                  <a:lnTo>
                    <a:pt x="276" y="19"/>
                  </a:lnTo>
                  <a:lnTo>
                    <a:pt x="276" y="19"/>
                  </a:lnTo>
                  <a:lnTo>
                    <a:pt x="270" y="10"/>
                  </a:lnTo>
                  <a:lnTo>
                    <a:pt x="267" y="9"/>
                  </a:lnTo>
                  <a:lnTo>
                    <a:pt x="265" y="9"/>
                  </a:lnTo>
                  <a:lnTo>
                    <a:pt x="265" y="9"/>
                  </a:lnTo>
                  <a:lnTo>
                    <a:pt x="257" y="10"/>
                  </a:lnTo>
                  <a:lnTo>
                    <a:pt x="247" y="10"/>
                  </a:lnTo>
                  <a:lnTo>
                    <a:pt x="247" y="10"/>
                  </a:lnTo>
                  <a:lnTo>
                    <a:pt x="240" y="15"/>
                  </a:lnTo>
                  <a:lnTo>
                    <a:pt x="232" y="17"/>
                  </a:lnTo>
                  <a:lnTo>
                    <a:pt x="223" y="20"/>
                  </a:lnTo>
                  <a:lnTo>
                    <a:pt x="218" y="20"/>
                  </a:lnTo>
                  <a:lnTo>
                    <a:pt x="218" y="20"/>
                  </a:lnTo>
                  <a:lnTo>
                    <a:pt x="212" y="19"/>
                  </a:lnTo>
                  <a:lnTo>
                    <a:pt x="205" y="19"/>
                  </a:lnTo>
                  <a:lnTo>
                    <a:pt x="189" y="20"/>
                  </a:lnTo>
                  <a:lnTo>
                    <a:pt x="189" y="20"/>
                  </a:lnTo>
                  <a:lnTo>
                    <a:pt x="183" y="19"/>
                  </a:lnTo>
                  <a:lnTo>
                    <a:pt x="179" y="17"/>
                  </a:lnTo>
                  <a:lnTo>
                    <a:pt x="175" y="15"/>
                  </a:lnTo>
                  <a:lnTo>
                    <a:pt x="171" y="15"/>
                  </a:lnTo>
                  <a:lnTo>
                    <a:pt x="171" y="15"/>
                  </a:lnTo>
                  <a:lnTo>
                    <a:pt x="166" y="13"/>
                  </a:lnTo>
                  <a:lnTo>
                    <a:pt x="164" y="12"/>
                  </a:lnTo>
                  <a:lnTo>
                    <a:pt x="161" y="9"/>
                  </a:lnTo>
                  <a:lnTo>
                    <a:pt x="156" y="7"/>
                  </a:lnTo>
                  <a:lnTo>
                    <a:pt x="156" y="7"/>
                  </a:lnTo>
                  <a:lnTo>
                    <a:pt x="152" y="7"/>
                  </a:lnTo>
                  <a:lnTo>
                    <a:pt x="149" y="6"/>
                  </a:lnTo>
                  <a:lnTo>
                    <a:pt x="145" y="3"/>
                  </a:lnTo>
                  <a:lnTo>
                    <a:pt x="132" y="2"/>
                  </a:lnTo>
                  <a:lnTo>
                    <a:pt x="132" y="2"/>
                  </a:lnTo>
                  <a:lnTo>
                    <a:pt x="124" y="0"/>
                  </a:lnTo>
                  <a:lnTo>
                    <a:pt x="117" y="2"/>
                  </a:lnTo>
                  <a:lnTo>
                    <a:pt x="110" y="3"/>
                  </a:lnTo>
                  <a:lnTo>
                    <a:pt x="102" y="6"/>
                  </a:lnTo>
                  <a:lnTo>
                    <a:pt x="91" y="10"/>
                  </a:lnTo>
                  <a:lnTo>
                    <a:pt x="84" y="16"/>
                  </a:lnTo>
                  <a:lnTo>
                    <a:pt x="84" y="16"/>
                  </a:lnTo>
                  <a:lnTo>
                    <a:pt x="80" y="19"/>
                  </a:lnTo>
                  <a:lnTo>
                    <a:pt x="75" y="19"/>
                  </a:lnTo>
                  <a:lnTo>
                    <a:pt x="64" y="19"/>
                  </a:lnTo>
                  <a:lnTo>
                    <a:pt x="54" y="17"/>
                  </a:lnTo>
                  <a:lnTo>
                    <a:pt x="48" y="19"/>
                  </a:lnTo>
                  <a:lnTo>
                    <a:pt x="48" y="19"/>
                  </a:lnTo>
                  <a:lnTo>
                    <a:pt x="47" y="20"/>
                  </a:lnTo>
                  <a:lnTo>
                    <a:pt x="47" y="23"/>
                  </a:lnTo>
                  <a:lnTo>
                    <a:pt x="45" y="27"/>
                  </a:lnTo>
                  <a:lnTo>
                    <a:pt x="41" y="30"/>
                  </a:lnTo>
                  <a:lnTo>
                    <a:pt x="41" y="30"/>
                  </a:lnTo>
                  <a:lnTo>
                    <a:pt x="33" y="32"/>
                  </a:lnTo>
                  <a:lnTo>
                    <a:pt x="23" y="32"/>
                  </a:lnTo>
                  <a:lnTo>
                    <a:pt x="14" y="32"/>
                  </a:lnTo>
                  <a:lnTo>
                    <a:pt x="7" y="33"/>
                  </a:lnTo>
                  <a:lnTo>
                    <a:pt x="7" y="33"/>
                  </a:lnTo>
                  <a:lnTo>
                    <a:pt x="3" y="36"/>
                  </a:lnTo>
                  <a:lnTo>
                    <a:pt x="1" y="40"/>
                  </a:lnTo>
                  <a:lnTo>
                    <a:pt x="1" y="44"/>
                  </a:lnTo>
                  <a:lnTo>
                    <a:pt x="1" y="44"/>
                  </a:lnTo>
                  <a:lnTo>
                    <a:pt x="4" y="46"/>
                  </a:lnTo>
                  <a:lnTo>
                    <a:pt x="4" y="46"/>
                  </a:lnTo>
                  <a:lnTo>
                    <a:pt x="7" y="46"/>
                  </a:lnTo>
                  <a:lnTo>
                    <a:pt x="10" y="46"/>
                  </a:lnTo>
                  <a:lnTo>
                    <a:pt x="10" y="49"/>
                  </a:lnTo>
                  <a:lnTo>
                    <a:pt x="10" y="50"/>
                  </a:lnTo>
                  <a:lnTo>
                    <a:pt x="10" y="50"/>
                  </a:lnTo>
                  <a:lnTo>
                    <a:pt x="10" y="52"/>
                  </a:lnTo>
                  <a:lnTo>
                    <a:pt x="11" y="56"/>
                  </a:lnTo>
                  <a:lnTo>
                    <a:pt x="13" y="59"/>
                  </a:lnTo>
                  <a:lnTo>
                    <a:pt x="11" y="61"/>
                  </a:lnTo>
                  <a:lnTo>
                    <a:pt x="11" y="61"/>
                  </a:lnTo>
                  <a:lnTo>
                    <a:pt x="10" y="64"/>
                  </a:lnTo>
                  <a:lnTo>
                    <a:pt x="10" y="67"/>
                  </a:lnTo>
                  <a:lnTo>
                    <a:pt x="10" y="70"/>
                  </a:lnTo>
                  <a:lnTo>
                    <a:pt x="13" y="73"/>
                  </a:lnTo>
                  <a:lnTo>
                    <a:pt x="13" y="73"/>
                  </a:lnTo>
                  <a:lnTo>
                    <a:pt x="14" y="76"/>
                  </a:lnTo>
                  <a:lnTo>
                    <a:pt x="16" y="79"/>
                  </a:lnTo>
                  <a:lnTo>
                    <a:pt x="14" y="80"/>
                  </a:lnTo>
                  <a:lnTo>
                    <a:pt x="13" y="81"/>
                  </a:lnTo>
                  <a:lnTo>
                    <a:pt x="13" y="81"/>
                  </a:lnTo>
                  <a:lnTo>
                    <a:pt x="11" y="81"/>
                  </a:lnTo>
                  <a:lnTo>
                    <a:pt x="11" y="83"/>
                  </a:lnTo>
                  <a:lnTo>
                    <a:pt x="14" y="86"/>
                  </a:lnTo>
                  <a:lnTo>
                    <a:pt x="18" y="87"/>
                  </a:lnTo>
                  <a:lnTo>
                    <a:pt x="20" y="90"/>
                  </a:lnTo>
                  <a:lnTo>
                    <a:pt x="20" y="90"/>
                  </a:lnTo>
                  <a:lnTo>
                    <a:pt x="21" y="91"/>
                  </a:lnTo>
                  <a:lnTo>
                    <a:pt x="26" y="93"/>
                  </a:lnTo>
                  <a:lnTo>
                    <a:pt x="28" y="94"/>
                  </a:lnTo>
                  <a:lnTo>
                    <a:pt x="31" y="96"/>
                  </a:lnTo>
                  <a:lnTo>
                    <a:pt x="31" y="96"/>
                  </a:lnTo>
                  <a:lnTo>
                    <a:pt x="31" y="98"/>
                  </a:lnTo>
                  <a:lnTo>
                    <a:pt x="33" y="98"/>
                  </a:lnTo>
                  <a:lnTo>
                    <a:pt x="38" y="98"/>
                  </a:lnTo>
                  <a:lnTo>
                    <a:pt x="38" y="98"/>
                  </a:lnTo>
                  <a:lnTo>
                    <a:pt x="41" y="98"/>
                  </a:lnTo>
                  <a:lnTo>
                    <a:pt x="44" y="101"/>
                  </a:lnTo>
                  <a:lnTo>
                    <a:pt x="48" y="108"/>
                  </a:lnTo>
                  <a:lnTo>
                    <a:pt x="48" y="108"/>
                  </a:lnTo>
                  <a:lnTo>
                    <a:pt x="50" y="110"/>
                  </a:lnTo>
                  <a:lnTo>
                    <a:pt x="53" y="111"/>
                  </a:lnTo>
                  <a:lnTo>
                    <a:pt x="60" y="111"/>
                  </a:lnTo>
                  <a:lnTo>
                    <a:pt x="67" y="108"/>
                  </a:lnTo>
                  <a:lnTo>
                    <a:pt x="68" y="107"/>
                  </a:lnTo>
                  <a:lnTo>
                    <a:pt x="70" y="106"/>
                  </a:lnTo>
                  <a:lnTo>
                    <a:pt x="70" y="106"/>
                  </a:lnTo>
                  <a:lnTo>
                    <a:pt x="70" y="101"/>
                  </a:lnTo>
                  <a:lnTo>
                    <a:pt x="73" y="100"/>
                  </a:lnTo>
                  <a:lnTo>
                    <a:pt x="77" y="98"/>
                  </a:lnTo>
                  <a:lnTo>
                    <a:pt x="82" y="98"/>
                  </a:lnTo>
                  <a:lnTo>
                    <a:pt x="82" y="98"/>
                  </a:lnTo>
                  <a:lnTo>
                    <a:pt x="88" y="101"/>
                  </a:lnTo>
                  <a:lnTo>
                    <a:pt x="95" y="106"/>
                  </a:lnTo>
                  <a:lnTo>
                    <a:pt x="104" y="111"/>
                  </a:lnTo>
                  <a:lnTo>
                    <a:pt x="104" y="111"/>
                  </a:lnTo>
                  <a:lnTo>
                    <a:pt x="108" y="113"/>
                  </a:lnTo>
                  <a:lnTo>
                    <a:pt x="112" y="111"/>
                  </a:lnTo>
                  <a:lnTo>
                    <a:pt x="121" y="108"/>
                  </a:lnTo>
                  <a:lnTo>
                    <a:pt x="121" y="108"/>
                  </a:lnTo>
                  <a:lnTo>
                    <a:pt x="125" y="108"/>
                  </a:lnTo>
                  <a:lnTo>
                    <a:pt x="129" y="106"/>
                  </a:lnTo>
                  <a:lnTo>
                    <a:pt x="135" y="100"/>
                  </a:lnTo>
                  <a:lnTo>
                    <a:pt x="135" y="100"/>
                  </a:lnTo>
                  <a:lnTo>
                    <a:pt x="138" y="100"/>
                  </a:lnTo>
                  <a:lnTo>
                    <a:pt x="141" y="101"/>
                  </a:lnTo>
                  <a:lnTo>
                    <a:pt x="145" y="103"/>
                  </a:lnTo>
                  <a:lnTo>
                    <a:pt x="148" y="103"/>
                  </a:lnTo>
                  <a:lnTo>
                    <a:pt x="148" y="103"/>
                  </a:lnTo>
                  <a:lnTo>
                    <a:pt x="155" y="100"/>
                  </a:lnTo>
                  <a:lnTo>
                    <a:pt x="158" y="98"/>
                  </a:lnTo>
                  <a:lnTo>
                    <a:pt x="161" y="100"/>
                  </a:lnTo>
                  <a:lnTo>
                    <a:pt x="161" y="100"/>
                  </a:lnTo>
                  <a:lnTo>
                    <a:pt x="161" y="100"/>
                  </a:lnTo>
                  <a:lnTo>
                    <a:pt x="161" y="101"/>
                  </a:lnTo>
                  <a:lnTo>
                    <a:pt x="158" y="106"/>
                  </a:lnTo>
                  <a:lnTo>
                    <a:pt x="156" y="108"/>
                  </a:lnTo>
                  <a:lnTo>
                    <a:pt x="155" y="110"/>
                  </a:lnTo>
                  <a:lnTo>
                    <a:pt x="156" y="113"/>
                  </a:lnTo>
                  <a:lnTo>
                    <a:pt x="156" y="113"/>
                  </a:lnTo>
                  <a:lnTo>
                    <a:pt x="156" y="114"/>
                  </a:lnTo>
                  <a:lnTo>
                    <a:pt x="156" y="117"/>
                  </a:lnTo>
                  <a:lnTo>
                    <a:pt x="156" y="117"/>
                  </a:lnTo>
                  <a:lnTo>
                    <a:pt x="162" y="116"/>
                  </a:lnTo>
                  <a:lnTo>
                    <a:pt x="165" y="113"/>
                  </a:lnTo>
                  <a:lnTo>
                    <a:pt x="165" y="110"/>
                  </a:lnTo>
                  <a:lnTo>
                    <a:pt x="166" y="107"/>
                  </a:lnTo>
                  <a:lnTo>
                    <a:pt x="166" y="107"/>
                  </a:lnTo>
                  <a:lnTo>
                    <a:pt x="168" y="103"/>
                  </a:lnTo>
                  <a:lnTo>
                    <a:pt x="169" y="101"/>
                  </a:lnTo>
                  <a:lnTo>
                    <a:pt x="172" y="103"/>
                  </a:lnTo>
                  <a:lnTo>
                    <a:pt x="172" y="103"/>
                  </a:lnTo>
                  <a:lnTo>
                    <a:pt x="175" y="104"/>
                  </a:lnTo>
                  <a:lnTo>
                    <a:pt x="178" y="104"/>
                  </a:lnTo>
                  <a:lnTo>
                    <a:pt x="182" y="104"/>
                  </a:lnTo>
                  <a:lnTo>
                    <a:pt x="186" y="103"/>
                  </a:lnTo>
                  <a:lnTo>
                    <a:pt x="186" y="103"/>
                  </a:lnTo>
                  <a:lnTo>
                    <a:pt x="193" y="100"/>
                  </a:lnTo>
                  <a:lnTo>
                    <a:pt x="195" y="100"/>
                  </a:lnTo>
                  <a:lnTo>
                    <a:pt x="196" y="101"/>
                  </a:lnTo>
                  <a:lnTo>
                    <a:pt x="196" y="101"/>
                  </a:lnTo>
                  <a:lnTo>
                    <a:pt x="199" y="103"/>
                  </a:lnTo>
                  <a:lnTo>
                    <a:pt x="203" y="103"/>
                  </a:lnTo>
                  <a:lnTo>
                    <a:pt x="215" y="101"/>
                  </a:lnTo>
                  <a:lnTo>
                    <a:pt x="215" y="101"/>
                  </a:lnTo>
                  <a:lnTo>
                    <a:pt x="222" y="100"/>
                  </a:lnTo>
                  <a:lnTo>
                    <a:pt x="226" y="98"/>
                  </a:lnTo>
                  <a:lnTo>
                    <a:pt x="230" y="96"/>
                  </a:lnTo>
                  <a:lnTo>
                    <a:pt x="236" y="96"/>
                  </a:lnTo>
                  <a:lnTo>
                    <a:pt x="236" y="96"/>
                  </a:lnTo>
                  <a:lnTo>
                    <a:pt x="243" y="94"/>
                  </a:lnTo>
                  <a:lnTo>
                    <a:pt x="249" y="94"/>
                  </a:lnTo>
                  <a:lnTo>
                    <a:pt x="255" y="93"/>
                  </a:lnTo>
                  <a:lnTo>
                    <a:pt x="260" y="94"/>
                  </a:lnTo>
                  <a:lnTo>
                    <a:pt x="260" y="94"/>
                  </a:lnTo>
                  <a:lnTo>
                    <a:pt x="263" y="91"/>
                  </a:lnTo>
                  <a:lnTo>
                    <a:pt x="265" y="90"/>
                  </a:lnTo>
                  <a:lnTo>
                    <a:pt x="267" y="89"/>
                  </a:lnTo>
                  <a:lnTo>
                    <a:pt x="267" y="89"/>
                  </a:lnTo>
                  <a:lnTo>
                    <a:pt x="273" y="89"/>
                  </a:lnTo>
                  <a:lnTo>
                    <a:pt x="276" y="91"/>
                  </a:lnTo>
                  <a:lnTo>
                    <a:pt x="279" y="91"/>
                  </a:lnTo>
                  <a:lnTo>
                    <a:pt x="282" y="91"/>
                  </a:lnTo>
                  <a:lnTo>
                    <a:pt x="282" y="91"/>
                  </a:lnTo>
                  <a:lnTo>
                    <a:pt x="283" y="91"/>
                  </a:lnTo>
                  <a:lnTo>
                    <a:pt x="286" y="93"/>
                  </a:lnTo>
                  <a:lnTo>
                    <a:pt x="292" y="96"/>
                  </a:lnTo>
                  <a:lnTo>
                    <a:pt x="296" y="97"/>
                  </a:lnTo>
                  <a:lnTo>
                    <a:pt x="297" y="97"/>
                  </a:lnTo>
                  <a:lnTo>
                    <a:pt x="299" y="94"/>
                  </a:lnTo>
                  <a:lnTo>
                    <a:pt x="299" y="94"/>
                  </a:lnTo>
                  <a:lnTo>
                    <a:pt x="299" y="91"/>
                  </a:lnTo>
                  <a:lnTo>
                    <a:pt x="296" y="87"/>
                  </a:lnTo>
                  <a:lnTo>
                    <a:pt x="293" y="84"/>
                  </a:lnTo>
                  <a:lnTo>
                    <a:pt x="292" y="81"/>
                  </a:lnTo>
                  <a:lnTo>
                    <a:pt x="292" y="81"/>
                  </a:lnTo>
                  <a:close/>
                  <a:moveTo>
                    <a:pt x="24" y="20"/>
                  </a:moveTo>
                  <a:lnTo>
                    <a:pt x="24" y="20"/>
                  </a:lnTo>
                  <a:lnTo>
                    <a:pt x="30" y="20"/>
                  </a:lnTo>
                  <a:lnTo>
                    <a:pt x="36" y="20"/>
                  </a:lnTo>
                  <a:lnTo>
                    <a:pt x="41" y="20"/>
                  </a:lnTo>
                  <a:lnTo>
                    <a:pt x="45" y="19"/>
                  </a:lnTo>
                  <a:lnTo>
                    <a:pt x="45" y="19"/>
                  </a:lnTo>
                  <a:lnTo>
                    <a:pt x="47" y="17"/>
                  </a:lnTo>
                  <a:lnTo>
                    <a:pt x="45" y="16"/>
                  </a:lnTo>
                  <a:lnTo>
                    <a:pt x="43" y="13"/>
                  </a:lnTo>
                  <a:lnTo>
                    <a:pt x="34" y="9"/>
                  </a:lnTo>
                  <a:lnTo>
                    <a:pt x="34" y="9"/>
                  </a:lnTo>
                  <a:lnTo>
                    <a:pt x="31" y="5"/>
                  </a:lnTo>
                  <a:lnTo>
                    <a:pt x="30" y="0"/>
                  </a:lnTo>
                  <a:lnTo>
                    <a:pt x="30" y="0"/>
                  </a:lnTo>
                  <a:lnTo>
                    <a:pt x="27" y="2"/>
                  </a:lnTo>
                  <a:lnTo>
                    <a:pt x="23" y="2"/>
                  </a:lnTo>
                  <a:lnTo>
                    <a:pt x="23" y="2"/>
                  </a:lnTo>
                  <a:lnTo>
                    <a:pt x="18" y="0"/>
                  </a:lnTo>
                  <a:lnTo>
                    <a:pt x="14" y="0"/>
                  </a:lnTo>
                  <a:lnTo>
                    <a:pt x="7" y="2"/>
                  </a:lnTo>
                  <a:lnTo>
                    <a:pt x="7" y="2"/>
                  </a:lnTo>
                  <a:lnTo>
                    <a:pt x="6" y="3"/>
                  </a:lnTo>
                  <a:lnTo>
                    <a:pt x="7" y="6"/>
                  </a:lnTo>
                  <a:lnTo>
                    <a:pt x="9" y="12"/>
                  </a:lnTo>
                  <a:lnTo>
                    <a:pt x="9" y="12"/>
                  </a:lnTo>
                  <a:lnTo>
                    <a:pt x="7" y="15"/>
                  </a:lnTo>
                  <a:lnTo>
                    <a:pt x="6" y="16"/>
                  </a:lnTo>
                  <a:lnTo>
                    <a:pt x="4" y="17"/>
                  </a:lnTo>
                  <a:lnTo>
                    <a:pt x="4" y="20"/>
                  </a:lnTo>
                  <a:lnTo>
                    <a:pt x="4" y="20"/>
                  </a:lnTo>
                  <a:lnTo>
                    <a:pt x="3" y="23"/>
                  </a:lnTo>
                  <a:lnTo>
                    <a:pt x="0" y="26"/>
                  </a:lnTo>
                  <a:lnTo>
                    <a:pt x="0" y="26"/>
                  </a:lnTo>
                  <a:lnTo>
                    <a:pt x="4" y="29"/>
                  </a:lnTo>
                  <a:lnTo>
                    <a:pt x="10" y="30"/>
                  </a:lnTo>
                  <a:lnTo>
                    <a:pt x="10" y="30"/>
                  </a:lnTo>
                  <a:lnTo>
                    <a:pt x="14" y="29"/>
                  </a:lnTo>
                  <a:lnTo>
                    <a:pt x="17" y="26"/>
                  </a:lnTo>
                  <a:lnTo>
                    <a:pt x="20" y="23"/>
                  </a:lnTo>
                  <a:lnTo>
                    <a:pt x="24" y="20"/>
                  </a:lnTo>
                  <a:lnTo>
                    <a:pt x="24" y="2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27" name="Freeform 243"/>
            <p:cNvSpPr>
              <a:spLocks/>
            </p:cNvSpPr>
            <p:nvPr/>
          </p:nvSpPr>
          <p:spPr bwMode="gray">
            <a:xfrm>
              <a:off x="5872875" y="2794817"/>
              <a:ext cx="52342" cy="48097"/>
            </a:xfrm>
            <a:custGeom>
              <a:avLst/>
              <a:gdLst/>
              <a:ahLst/>
              <a:cxnLst>
                <a:cxn ang="0">
                  <a:pos x="19" y="0"/>
                </a:cxn>
                <a:cxn ang="0">
                  <a:pos x="19" y="0"/>
                </a:cxn>
                <a:cxn ang="0">
                  <a:pos x="13" y="0"/>
                </a:cxn>
                <a:cxn ang="0">
                  <a:pos x="7" y="3"/>
                </a:cxn>
                <a:cxn ang="0">
                  <a:pos x="3" y="5"/>
                </a:cxn>
                <a:cxn ang="0">
                  <a:pos x="0" y="10"/>
                </a:cxn>
                <a:cxn ang="0">
                  <a:pos x="0" y="10"/>
                </a:cxn>
                <a:cxn ang="0">
                  <a:pos x="3" y="14"/>
                </a:cxn>
                <a:cxn ang="0">
                  <a:pos x="3" y="14"/>
                </a:cxn>
                <a:cxn ang="0">
                  <a:pos x="5" y="17"/>
                </a:cxn>
                <a:cxn ang="0">
                  <a:pos x="6" y="20"/>
                </a:cxn>
                <a:cxn ang="0">
                  <a:pos x="13" y="25"/>
                </a:cxn>
                <a:cxn ang="0">
                  <a:pos x="13" y="25"/>
                </a:cxn>
                <a:cxn ang="0">
                  <a:pos x="15" y="27"/>
                </a:cxn>
                <a:cxn ang="0">
                  <a:pos x="15" y="28"/>
                </a:cxn>
                <a:cxn ang="0">
                  <a:pos x="15" y="34"/>
                </a:cxn>
                <a:cxn ang="0">
                  <a:pos x="15" y="34"/>
                </a:cxn>
                <a:cxn ang="0">
                  <a:pos x="22" y="34"/>
                </a:cxn>
                <a:cxn ang="0">
                  <a:pos x="22" y="34"/>
                </a:cxn>
                <a:cxn ang="0">
                  <a:pos x="26" y="31"/>
                </a:cxn>
                <a:cxn ang="0">
                  <a:pos x="30" y="25"/>
                </a:cxn>
                <a:cxn ang="0">
                  <a:pos x="37" y="14"/>
                </a:cxn>
                <a:cxn ang="0">
                  <a:pos x="37" y="14"/>
                </a:cxn>
                <a:cxn ang="0">
                  <a:pos x="37" y="13"/>
                </a:cxn>
                <a:cxn ang="0">
                  <a:pos x="36" y="11"/>
                </a:cxn>
                <a:cxn ang="0">
                  <a:pos x="30" y="5"/>
                </a:cxn>
                <a:cxn ang="0">
                  <a:pos x="24" y="1"/>
                </a:cxn>
                <a:cxn ang="0">
                  <a:pos x="19" y="0"/>
                </a:cxn>
                <a:cxn ang="0">
                  <a:pos x="19" y="0"/>
                </a:cxn>
              </a:cxnLst>
              <a:rect l="0" t="0" r="r" b="b"/>
              <a:pathLst>
                <a:path w="37" h="34">
                  <a:moveTo>
                    <a:pt x="19" y="0"/>
                  </a:moveTo>
                  <a:lnTo>
                    <a:pt x="19" y="0"/>
                  </a:lnTo>
                  <a:lnTo>
                    <a:pt x="13" y="0"/>
                  </a:lnTo>
                  <a:lnTo>
                    <a:pt x="7" y="3"/>
                  </a:lnTo>
                  <a:lnTo>
                    <a:pt x="3" y="5"/>
                  </a:lnTo>
                  <a:lnTo>
                    <a:pt x="0" y="10"/>
                  </a:lnTo>
                  <a:lnTo>
                    <a:pt x="0" y="10"/>
                  </a:lnTo>
                  <a:lnTo>
                    <a:pt x="3" y="14"/>
                  </a:lnTo>
                  <a:lnTo>
                    <a:pt x="3" y="14"/>
                  </a:lnTo>
                  <a:lnTo>
                    <a:pt x="5" y="17"/>
                  </a:lnTo>
                  <a:lnTo>
                    <a:pt x="6" y="20"/>
                  </a:lnTo>
                  <a:lnTo>
                    <a:pt x="13" y="25"/>
                  </a:lnTo>
                  <a:lnTo>
                    <a:pt x="13" y="25"/>
                  </a:lnTo>
                  <a:lnTo>
                    <a:pt x="15" y="27"/>
                  </a:lnTo>
                  <a:lnTo>
                    <a:pt x="15" y="28"/>
                  </a:lnTo>
                  <a:lnTo>
                    <a:pt x="15" y="34"/>
                  </a:lnTo>
                  <a:lnTo>
                    <a:pt x="15" y="34"/>
                  </a:lnTo>
                  <a:lnTo>
                    <a:pt x="22" y="34"/>
                  </a:lnTo>
                  <a:lnTo>
                    <a:pt x="22" y="34"/>
                  </a:lnTo>
                  <a:lnTo>
                    <a:pt x="26" y="31"/>
                  </a:lnTo>
                  <a:lnTo>
                    <a:pt x="30" y="25"/>
                  </a:lnTo>
                  <a:lnTo>
                    <a:pt x="37" y="14"/>
                  </a:lnTo>
                  <a:lnTo>
                    <a:pt x="37" y="14"/>
                  </a:lnTo>
                  <a:lnTo>
                    <a:pt x="37" y="13"/>
                  </a:lnTo>
                  <a:lnTo>
                    <a:pt x="36" y="11"/>
                  </a:lnTo>
                  <a:lnTo>
                    <a:pt x="30" y="5"/>
                  </a:lnTo>
                  <a:lnTo>
                    <a:pt x="24" y="1"/>
                  </a:lnTo>
                  <a:lnTo>
                    <a:pt x="19" y="0"/>
                  </a:lnTo>
                  <a:lnTo>
                    <a:pt x="19"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28" name="Freeform 244"/>
            <p:cNvSpPr>
              <a:spLocks/>
            </p:cNvSpPr>
            <p:nvPr/>
          </p:nvSpPr>
          <p:spPr bwMode="gray">
            <a:xfrm>
              <a:off x="6897066" y="2605257"/>
              <a:ext cx="157024" cy="145707"/>
            </a:xfrm>
            <a:custGeom>
              <a:avLst/>
              <a:gdLst/>
              <a:ahLst/>
              <a:cxnLst>
                <a:cxn ang="0">
                  <a:pos x="106" y="4"/>
                </a:cxn>
                <a:cxn ang="0">
                  <a:pos x="99" y="3"/>
                </a:cxn>
                <a:cxn ang="0">
                  <a:pos x="93" y="0"/>
                </a:cxn>
                <a:cxn ang="0">
                  <a:pos x="91" y="0"/>
                </a:cxn>
                <a:cxn ang="0">
                  <a:pos x="89" y="6"/>
                </a:cxn>
                <a:cxn ang="0">
                  <a:pos x="86" y="11"/>
                </a:cxn>
                <a:cxn ang="0">
                  <a:pos x="83" y="11"/>
                </a:cxn>
                <a:cxn ang="0">
                  <a:pos x="79" y="16"/>
                </a:cxn>
                <a:cxn ang="0">
                  <a:pos x="73" y="20"/>
                </a:cxn>
                <a:cxn ang="0">
                  <a:pos x="66" y="21"/>
                </a:cxn>
                <a:cxn ang="0">
                  <a:pos x="66" y="27"/>
                </a:cxn>
                <a:cxn ang="0">
                  <a:pos x="67" y="29"/>
                </a:cxn>
                <a:cxn ang="0">
                  <a:pos x="56" y="30"/>
                </a:cxn>
                <a:cxn ang="0">
                  <a:pos x="52" y="29"/>
                </a:cxn>
                <a:cxn ang="0">
                  <a:pos x="47" y="26"/>
                </a:cxn>
                <a:cxn ang="0">
                  <a:pos x="46" y="26"/>
                </a:cxn>
                <a:cxn ang="0">
                  <a:pos x="40" y="30"/>
                </a:cxn>
                <a:cxn ang="0">
                  <a:pos x="35" y="37"/>
                </a:cxn>
                <a:cxn ang="0">
                  <a:pos x="22" y="46"/>
                </a:cxn>
                <a:cxn ang="0">
                  <a:pos x="5" y="53"/>
                </a:cxn>
                <a:cxn ang="0">
                  <a:pos x="0" y="60"/>
                </a:cxn>
                <a:cxn ang="0">
                  <a:pos x="6" y="61"/>
                </a:cxn>
                <a:cxn ang="0">
                  <a:pos x="16" y="67"/>
                </a:cxn>
                <a:cxn ang="0">
                  <a:pos x="19" y="70"/>
                </a:cxn>
                <a:cxn ang="0">
                  <a:pos x="20" y="74"/>
                </a:cxn>
                <a:cxn ang="0">
                  <a:pos x="9" y="87"/>
                </a:cxn>
                <a:cxn ang="0">
                  <a:pos x="7" y="90"/>
                </a:cxn>
                <a:cxn ang="0">
                  <a:pos x="12" y="94"/>
                </a:cxn>
                <a:cxn ang="0">
                  <a:pos x="12" y="97"/>
                </a:cxn>
                <a:cxn ang="0">
                  <a:pos x="16" y="101"/>
                </a:cxn>
                <a:cxn ang="0">
                  <a:pos x="20" y="101"/>
                </a:cxn>
                <a:cxn ang="0">
                  <a:pos x="22" y="98"/>
                </a:cxn>
                <a:cxn ang="0">
                  <a:pos x="33" y="98"/>
                </a:cxn>
                <a:cxn ang="0">
                  <a:pos x="35" y="98"/>
                </a:cxn>
                <a:cxn ang="0">
                  <a:pos x="36" y="100"/>
                </a:cxn>
                <a:cxn ang="0">
                  <a:pos x="46" y="93"/>
                </a:cxn>
                <a:cxn ang="0">
                  <a:pos x="52" y="91"/>
                </a:cxn>
                <a:cxn ang="0">
                  <a:pos x="60" y="90"/>
                </a:cxn>
                <a:cxn ang="0">
                  <a:pos x="69" y="87"/>
                </a:cxn>
                <a:cxn ang="0">
                  <a:pos x="60" y="78"/>
                </a:cxn>
                <a:cxn ang="0">
                  <a:pos x="54" y="74"/>
                </a:cxn>
                <a:cxn ang="0">
                  <a:pos x="52" y="70"/>
                </a:cxn>
                <a:cxn ang="0">
                  <a:pos x="54" y="61"/>
                </a:cxn>
                <a:cxn ang="0">
                  <a:pos x="59" y="60"/>
                </a:cxn>
                <a:cxn ang="0">
                  <a:pos x="74" y="51"/>
                </a:cxn>
                <a:cxn ang="0">
                  <a:pos x="87" y="43"/>
                </a:cxn>
                <a:cxn ang="0">
                  <a:pos x="90" y="34"/>
                </a:cxn>
                <a:cxn ang="0">
                  <a:pos x="93" y="23"/>
                </a:cxn>
                <a:cxn ang="0">
                  <a:pos x="100" y="14"/>
                </a:cxn>
                <a:cxn ang="0">
                  <a:pos x="111" y="6"/>
                </a:cxn>
                <a:cxn ang="0">
                  <a:pos x="106" y="4"/>
                </a:cxn>
              </a:cxnLst>
              <a:rect l="0" t="0" r="r" b="b"/>
              <a:pathLst>
                <a:path w="111" h="103">
                  <a:moveTo>
                    <a:pt x="106" y="4"/>
                  </a:moveTo>
                  <a:lnTo>
                    <a:pt x="106" y="4"/>
                  </a:lnTo>
                  <a:lnTo>
                    <a:pt x="103" y="4"/>
                  </a:lnTo>
                  <a:lnTo>
                    <a:pt x="99" y="3"/>
                  </a:lnTo>
                  <a:lnTo>
                    <a:pt x="96" y="0"/>
                  </a:lnTo>
                  <a:lnTo>
                    <a:pt x="93" y="0"/>
                  </a:lnTo>
                  <a:lnTo>
                    <a:pt x="93" y="0"/>
                  </a:lnTo>
                  <a:lnTo>
                    <a:pt x="91" y="0"/>
                  </a:lnTo>
                  <a:lnTo>
                    <a:pt x="90" y="1"/>
                  </a:lnTo>
                  <a:lnTo>
                    <a:pt x="89" y="6"/>
                  </a:lnTo>
                  <a:lnTo>
                    <a:pt x="87" y="10"/>
                  </a:lnTo>
                  <a:lnTo>
                    <a:pt x="86" y="11"/>
                  </a:lnTo>
                  <a:lnTo>
                    <a:pt x="83" y="11"/>
                  </a:lnTo>
                  <a:lnTo>
                    <a:pt x="83" y="11"/>
                  </a:lnTo>
                  <a:lnTo>
                    <a:pt x="80" y="13"/>
                  </a:lnTo>
                  <a:lnTo>
                    <a:pt x="79" y="16"/>
                  </a:lnTo>
                  <a:lnTo>
                    <a:pt x="76" y="19"/>
                  </a:lnTo>
                  <a:lnTo>
                    <a:pt x="73" y="20"/>
                  </a:lnTo>
                  <a:lnTo>
                    <a:pt x="73" y="20"/>
                  </a:lnTo>
                  <a:lnTo>
                    <a:pt x="66" y="21"/>
                  </a:lnTo>
                  <a:lnTo>
                    <a:pt x="64" y="23"/>
                  </a:lnTo>
                  <a:lnTo>
                    <a:pt x="66" y="27"/>
                  </a:lnTo>
                  <a:lnTo>
                    <a:pt x="66" y="27"/>
                  </a:lnTo>
                  <a:lnTo>
                    <a:pt x="67" y="29"/>
                  </a:lnTo>
                  <a:lnTo>
                    <a:pt x="64" y="30"/>
                  </a:lnTo>
                  <a:lnTo>
                    <a:pt x="56" y="30"/>
                  </a:lnTo>
                  <a:lnTo>
                    <a:pt x="56" y="30"/>
                  </a:lnTo>
                  <a:lnTo>
                    <a:pt x="52" y="29"/>
                  </a:lnTo>
                  <a:lnTo>
                    <a:pt x="50" y="27"/>
                  </a:lnTo>
                  <a:lnTo>
                    <a:pt x="47" y="26"/>
                  </a:lnTo>
                  <a:lnTo>
                    <a:pt x="46" y="26"/>
                  </a:lnTo>
                  <a:lnTo>
                    <a:pt x="46" y="26"/>
                  </a:lnTo>
                  <a:lnTo>
                    <a:pt x="43" y="27"/>
                  </a:lnTo>
                  <a:lnTo>
                    <a:pt x="40" y="30"/>
                  </a:lnTo>
                  <a:lnTo>
                    <a:pt x="35" y="37"/>
                  </a:lnTo>
                  <a:lnTo>
                    <a:pt x="35" y="37"/>
                  </a:lnTo>
                  <a:lnTo>
                    <a:pt x="30" y="41"/>
                  </a:lnTo>
                  <a:lnTo>
                    <a:pt x="22" y="46"/>
                  </a:lnTo>
                  <a:lnTo>
                    <a:pt x="5" y="53"/>
                  </a:lnTo>
                  <a:lnTo>
                    <a:pt x="5" y="53"/>
                  </a:lnTo>
                  <a:lnTo>
                    <a:pt x="3" y="56"/>
                  </a:lnTo>
                  <a:lnTo>
                    <a:pt x="0" y="60"/>
                  </a:lnTo>
                  <a:lnTo>
                    <a:pt x="0" y="60"/>
                  </a:lnTo>
                  <a:lnTo>
                    <a:pt x="6" y="61"/>
                  </a:lnTo>
                  <a:lnTo>
                    <a:pt x="12" y="64"/>
                  </a:lnTo>
                  <a:lnTo>
                    <a:pt x="16" y="67"/>
                  </a:lnTo>
                  <a:lnTo>
                    <a:pt x="19" y="70"/>
                  </a:lnTo>
                  <a:lnTo>
                    <a:pt x="19" y="70"/>
                  </a:lnTo>
                  <a:lnTo>
                    <a:pt x="20" y="71"/>
                  </a:lnTo>
                  <a:lnTo>
                    <a:pt x="20" y="74"/>
                  </a:lnTo>
                  <a:lnTo>
                    <a:pt x="17" y="78"/>
                  </a:lnTo>
                  <a:lnTo>
                    <a:pt x="9" y="87"/>
                  </a:lnTo>
                  <a:lnTo>
                    <a:pt x="9" y="87"/>
                  </a:lnTo>
                  <a:lnTo>
                    <a:pt x="7" y="90"/>
                  </a:lnTo>
                  <a:lnTo>
                    <a:pt x="9" y="93"/>
                  </a:lnTo>
                  <a:lnTo>
                    <a:pt x="12" y="94"/>
                  </a:lnTo>
                  <a:lnTo>
                    <a:pt x="12" y="97"/>
                  </a:lnTo>
                  <a:lnTo>
                    <a:pt x="12" y="97"/>
                  </a:lnTo>
                  <a:lnTo>
                    <a:pt x="13" y="100"/>
                  </a:lnTo>
                  <a:lnTo>
                    <a:pt x="16" y="101"/>
                  </a:lnTo>
                  <a:lnTo>
                    <a:pt x="19" y="103"/>
                  </a:lnTo>
                  <a:lnTo>
                    <a:pt x="20" y="101"/>
                  </a:lnTo>
                  <a:lnTo>
                    <a:pt x="20" y="101"/>
                  </a:lnTo>
                  <a:lnTo>
                    <a:pt x="22" y="98"/>
                  </a:lnTo>
                  <a:lnTo>
                    <a:pt x="25" y="98"/>
                  </a:lnTo>
                  <a:lnTo>
                    <a:pt x="33" y="98"/>
                  </a:lnTo>
                  <a:lnTo>
                    <a:pt x="33" y="98"/>
                  </a:lnTo>
                  <a:lnTo>
                    <a:pt x="35" y="98"/>
                  </a:lnTo>
                  <a:lnTo>
                    <a:pt x="36" y="100"/>
                  </a:lnTo>
                  <a:lnTo>
                    <a:pt x="36" y="100"/>
                  </a:lnTo>
                  <a:lnTo>
                    <a:pt x="46" y="93"/>
                  </a:lnTo>
                  <a:lnTo>
                    <a:pt x="46" y="93"/>
                  </a:lnTo>
                  <a:lnTo>
                    <a:pt x="49" y="91"/>
                  </a:lnTo>
                  <a:lnTo>
                    <a:pt x="52" y="91"/>
                  </a:lnTo>
                  <a:lnTo>
                    <a:pt x="60" y="90"/>
                  </a:lnTo>
                  <a:lnTo>
                    <a:pt x="60" y="90"/>
                  </a:lnTo>
                  <a:lnTo>
                    <a:pt x="64" y="90"/>
                  </a:lnTo>
                  <a:lnTo>
                    <a:pt x="69" y="87"/>
                  </a:lnTo>
                  <a:lnTo>
                    <a:pt x="69" y="87"/>
                  </a:lnTo>
                  <a:lnTo>
                    <a:pt x="60" y="78"/>
                  </a:lnTo>
                  <a:lnTo>
                    <a:pt x="54" y="74"/>
                  </a:lnTo>
                  <a:lnTo>
                    <a:pt x="54" y="74"/>
                  </a:lnTo>
                  <a:lnTo>
                    <a:pt x="53" y="73"/>
                  </a:lnTo>
                  <a:lnTo>
                    <a:pt x="52" y="70"/>
                  </a:lnTo>
                  <a:lnTo>
                    <a:pt x="53" y="66"/>
                  </a:lnTo>
                  <a:lnTo>
                    <a:pt x="54" y="61"/>
                  </a:lnTo>
                  <a:lnTo>
                    <a:pt x="59" y="60"/>
                  </a:lnTo>
                  <a:lnTo>
                    <a:pt x="59" y="60"/>
                  </a:lnTo>
                  <a:lnTo>
                    <a:pt x="66" y="57"/>
                  </a:lnTo>
                  <a:lnTo>
                    <a:pt x="74" y="51"/>
                  </a:lnTo>
                  <a:lnTo>
                    <a:pt x="87" y="43"/>
                  </a:lnTo>
                  <a:lnTo>
                    <a:pt x="87" y="43"/>
                  </a:lnTo>
                  <a:lnTo>
                    <a:pt x="90" y="38"/>
                  </a:lnTo>
                  <a:lnTo>
                    <a:pt x="90" y="34"/>
                  </a:lnTo>
                  <a:lnTo>
                    <a:pt x="91" y="29"/>
                  </a:lnTo>
                  <a:lnTo>
                    <a:pt x="93" y="23"/>
                  </a:lnTo>
                  <a:lnTo>
                    <a:pt x="93" y="23"/>
                  </a:lnTo>
                  <a:lnTo>
                    <a:pt x="100" y="14"/>
                  </a:lnTo>
                  <a:lnTo>
                    <a:pt x="111" y="6"/>
                  </a:lnTo>
                  <a:lnTo>
                    <a:pt x="111" y="6"/>
                  </a:lnTo>
                  <a:lnTo>
                    <a:pt x="106" y="4"/>
                  </a:lnTo>
                  <a:lnTo>
                    <a:pt x="106"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29" name="Freeform 245"/>
            <p:cNvSpPr>
              <a:spLocks/>
            </p:cNvSpPr>
            <p:nvPr/>
          </p:nvSpPr>
          <p:spPr bwMode="gray">
            <a:xfrm>
              <a:off x="5920972" y="2937694"/>
              <a:ext cx="171171" cy="96195"/>
            </a:xfrm>
            <a:custGeom>
              <a:avLst/>
              <a:gdLst/>
              <a:ahLst/>
              <a:cxnLst>
                <a:cxn ang="0">
                  <a:pos x="121" y="44"/>
                </a:cxn>
                <a:cxn ang="0">
                  <a:pos x="117" y="44"/>
                </a:cxn>
                <a:cxn ang="0">
                  <a:pos x="106" y="42"/>
                </a:cxn>
                <a:cxn ang="0">
                  <a:pos x="96" y="40"/>
                </a:cxn>
                <a:cxn ang="0">
                  <a:pos x="90" y="38"/>
                </a:cxn>
                <a:cxn ang="0">
                  <a:pos x="73" y="33"/>
                </a:cxn>
                <a:cxn ang="0">
                  <a:pos x="66" y="27"/>
                </a:cxn>
                <a:cxn ang="0">
                  <a:pos x="33" y="4"/>
                </a:cxn>
                <a:cxn ang="0">
                  <a:pos x="29" y="1"/>
                </a:cxn>
                <a:cxn ang="0">
                  <a:pos x="22" y="0"/>
                </a:cxn>
                <a:cxn ang="0">
                  <a:pos x="20" y="1"/>
                </a:cxn>
                <a:cxn ang="0">
                  <a:pos x="16" y="3"/>
                </a:cxn>
                <a:cxn ang="0">
                  <a:pos x="10" y="4"/>
                </a:cxn>
                <a:cxn ang="0">
                  <a:pos x="3" y="11"/>
                </a:cxn>
                <a:cxn ang="0">
                  <a:pos x="3" y="13"/>
                </a:cxn>
                <a:cxn ang="0">
                  <a:pos x="0" y="25"/>
                </a:cxn>
                <a:cxn ang="0">
                  <a:pos x="0" y="27"/>
                </a:cxn>
                <a:cxn ang="0">
                  <a:pos x="6" y="30"/>
                </a:cxn>
                <a:cxn ang="0">
                  <a:pos x="9" y="31"/>
                </a:cxn>
                <a:cxn ang="0">
                  <a:pos x="15" y="35"/>
                </a:cxn>
                <a:cxn ang="0">
                  <a:pos x="20" y="38"/>
                </a:cxn>
                <a:cxn ang="0">
                  <a:pos x="23" y="40"/>
                </a:cxn>
                <a:cxn ang="0">
                  <a:pos x="33" y="44"/>
                </a:cxn>
                <a:cxn ang="0">
                  <a:pos x="36" y="45"/>
                </a:cxn>
                <a:cxn ang="0">
                  <a:pos x="46" y="52"/>
                </a:cxn>
                <a:cxn ang="0">
                  <a:pos x="49" y="52"/>
                </a:cxn>
                <a:cxn ang="0">
                  <a:pos x="62" y="50"/>
                </a:cxn>
                <a:cxn ang="0">
                  <a:pos x="64" y="51"/>
                </a:cxn>
                <a:cxn ang="0">
                  <a:pos x="70" y="58"/>
                </a:cxn>
                <a:cxn ang="0">
                  <a:pos x="73" y="61"/>
                </a:cxn>
                <a:cxn ang="0">
                  <a:pos x="87" y="64"/>
                </a:cxn>
                <a:cxn ang="0">
                  <a:pos x="91" y="67"/>
                </a:cxn>
                <a:cxn ang="0">
                  <a:pos x="106" y="68"/>
                </a:cxn>
                <a:cxn ang="0">
                  <a:pos x="119" y="64"/>
                </a:cxn>
                <a:cxn ang="0">
                  <a:pos x="121" y="61"/>
                </a:cxn>
                <a:cxn ang="0">
                  <a:pos x="120" y="48"/>
                </a:cxn>
                <a:cxn ang="0">
                  <a:pos x="121" y="44"/>
                </a:cxn>
              </a:cxnLst>
              <a:rect l="0" t="0" r="r" b="b"/>
              <a:pathLst>
                <a:path w="121" h="68">
                  <a:moveTo>
                    <a:pt x="121" y="44"/>
                  </a:moveTo>
                  <a:lnTo>
                    <a:pt x="121" y="44"/>
                  </a:lnTo>
                  <a:lnTo>
                    <a:pt x="117" y="44"/>
                  </a:lnTo>
                  <a:lnTo>
                    <a:pt x="117" y="44"/>
                  </a:lnTo>
                  <a:lnTo>
                    <a:pt x="111" y="44"/>
                  </a:lnTo>
                  <a:lnTo>
                    <a:pt x="106" y="42"/>
                  </a:lnTo>
                  <a:lnTo>
                    <a:pt x="101" y="41"/>
                  </a:lnTo>
                  <a:lnTo>
                    <a:pt x="96" y="40"/>
                  </a:lnTo>
                  <a:lnTo>
                    <a:pt x="96" y="40"/>
                  </a:lnTo>
                  <a:lnTo>
                    <a:pt x="90" y="38"/>
                  </a:lnTo>
                  <a:lnTo>
                    <a:pt x="82" y="35"/>
                  </a:lnTo>
                  <a:lnTo>
                    <a:pt x="73" y="33"/>
                  </a:lnTo>
                  <a:lnTo>
                    <a:pt x="66" y="27"/>
                  </a:lnTo>
                  <a:lnTo>
                    <a:pt x="66" y="27"/>
                  </a:lnTo>
                  <a:lnTo>
                    <a:pt x="47" y="15"/>
                  </a:lnTo>
                  <a:lnTo>
                    <a:pt x="33" y="4"/>
                  </a:lnTo>
                  <a:lnTo>
                    <a:pt x="33" y="4"/>
                  </a:lnTo>
                  <a:lnTo>
                    <a:pt x="29" y="1"/>
                  </a:lnTo>
                  <a:lnTo>
                    <a:pt x="25" y="0"/>
                  </a:lnTo>
                  <a:lnTo>
                    <a:pt x="22" y="0"/>
                  </a:lnTo>
                  <a:lnTo>
                    <a:pt x="20" y="1"/>
                  </a:lnTo>
                  <a:lnTo>
                    <a:pt x="20" y="1"/>
                  </a:lnTo>
                  <a:lnTo>
                    <a:pt x="19" y="3"/>
                  </a:lnTo>
                  <a:lnTo>
                    <a:pt x="16" y="3"/>
                  </a:lnTo>
                  <a:lnTo>
                    <a:pt x="10" y="4"/>
                  </a:lnTo>
                  <a:lnTo>
                    <a:pt x="10" y="4"/>
                  </a:lnTo>
                  <a:lnTo>
                    <a:pt x="6" y="8"/>
                  </a:lnTo>
                  <a:lnTo>
                    <a:pt x="3" y="11"/>
                  </a:lnTo>
                  <a:lnTo>
                    <a:pt x="3" y="13"/>
                  </a:lnTo>
                  <a:lnTo>
                    <a:pt x="3" y="13"/>
                  </a:lnTo>
                  <a:lnTo>
                    <a:pt x="2" y="20"/>
                  </a:lnTo>
                  <a:lnTo>
                    <a:pt x="0" y="25"/>
                  </a:lnTo>
                  <a:lnTo>
                    <a:pt x="0" y="25"/>
                  </a:lnTo>
                  <a:lnTo>
                    <a:pt x="0" y="27"/>
                  </a:lnTo>
                  <a:lnTo>
                    <a:pt x="3" y="28"/>
                  </a:lnTo>
                  <a:lnTo>
                    <a:pt x="6" y="30"/>
                  </a:lnTo>
                  <a:lnTo>
                    <a:pt x="9" y="31"/>
                  </a:lnTo>
                  <a:lnTo>
                    <a:pt x="9" y="31"/>
                  </a:lnTo>
                  <a:lnTo>
                    <a:pt x="10" y="34"/>
                  </a:lnTo>
                  <a:lnTo>
                    <a:pt x="15" y="35"/>
                  </a:lnTo>
                  <a:lnTo>
                    <a:pt x="19" y="37"/>
                  </a:lnTo>
                  <a:lnTo>
                    <a:pt x="20" y="38"/>
                  </a:lnTo>
                  <a:lnTo>
                    <a:pt x="20" y="38"/>
                  </a:lnTo>
                  <a:lnTo>
                    <a:pt x="23" y="40"/>
                  </a:lnTo>
                  <a:lnTo>
                    <a:pt x="26" y="42"/>
                  </a:lnTo>
                  <a:lnTo>
                    <a:pt x="33" y="44"/>
                  </a:lnTo>
                  <a:lnTo>
                    <a:pt x="33" y="44"/>
                  </a:lnTo>
                  <a:lnTo>
                    <a:pt x="36" y="45"/>
                  </a:lnTo>
                  <a:lnTo>
                    <a:pt x="40" y="48"/>
                  </a:lnTo>
                  <a:lnTo>
                    <a:pt x="46" y="52"/>
                  </a:lnTo>
                  <a:lnTo>
                    <a:pt x="46" y="52"/>
                  </a:lnTo>
                  <a:lnTo>
                    <a:pt x="49" y="52"/>
                  </a:lnTo>
                  <a:lnTo>
                    <a:pt x="53" y="51"/>
                  </a:lnTo>
                  <a:lnTo>
                    <a:pt x="62" y="50"/>
                  </a:lnTo>
                  <a:lnTo>
                    <a:pt x="62" y="50"/>
                  </a:lnTo>
                  <a:lnTo>
                    <a:pt x="64" y="51"/>
                  </a:lnTo>
                  <a:lnTo>
                    <a:pt x="67" y="52"/>
                  </a:lnTo>
                  <a:lnTo>
                    <a:pt x="70" y="58"/>
                  </a:lnTo>
                  <a:lnTo>
                    <a:pt x="70" y="58"/>
                  </a:lnTo>
                  <a:lnTo>
                    <a:pt x="73" y="61"/>
                  </a:lnTo>
                  <a:lnTo>
                    <a:pt x="80" y="62"/>
                  </a:lnTo>
                  <a:lnTo>
                    <a:pt x="87" y="64"/>
                  </a:lnTo>
                  <a:lnTo>
                    <a:pt x="91" y="67"/>
                  </a:lnTo>
                  <a:lnTo>
                    <a:pt x="91" y="67"/>
                  </a:lnTo>
                  <a:lnTo>
                    <a:pt x="97" y="68"/>
                  </a:lnTo>
                  <a:lnTo>
                    <a:pt x="106" y="68"/>
                  </a:lnTo>
                  <a:lnTo>
                    <a:pt x="114" y="67"/>
                  </a:lnTo>
                  <a:lnTo>
                    <a:pt x="119" y="64"/>
                  </a:lnTo>
                  <a:lnTo>
                    <a:pt x="119" y="64"/>
                  </a:lnTo>
                  <a:lnTo>
                    <a:pt x="121" y="61"/>
                  </a:lnTo>
                  <a:lnTo>
                    <a:pt x="121" y="57"/>
                  </a:lnTo>
                  <a:lnTo>
                    <a:pt x="120" y="48"/>
                  </a:lnTo>
                  <a:lnTo>
                    <a:pt x="120" y="48"/>
                  </a:lnTo>
                  <a:lnTo>
                    <a:pt x="121" y="44"/>
                  </a:lnTo>
                  <a:lnTo>
                    <a:pt x="121" y="4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30" name="Freeform 246"/>
            <p:cNvSpPr>
              <a:spLocks/>
            </p:cNvSpPr>
            <p:nvPr/>
          </p:nvSpPr>
          <p:spPr bwMode="gray">
            <a:xfrm>
              <a:off x="6172776" y="2984377"/>
              <a:ext cx="195219" cy="424389"/>
            </a:xfrm>
            <a:custGeom>
              <a:avLst/>
              <a:gdLst/>
              <a:ahLst/>
              <a:cxnLst>
                <a:cxn ang="0">
                  <a:pos x="108" y="267"/>
                </a:cxn>
                <a:cxn ang="0">
                  <a:pos x="106" y="251"/>
                </a:cxn>
                <a:cxn ang="0">
                  <a:pos x="96" y="237"/>
                </a:cxn>
                <a:cxn ang="0">
                  <a:pos x="94" y="224"/>
                </a:cxn>
                <a:cxn ang="0">
                  <a:pos x="97" y="213"/>
                </a:cxn>
                <a:cxn ang="0">
                  <a:pos x="100" y="207"/>
                </a:cxn>
                <a:cxn ang="0">
                  <a:pos x="96" y="200"/>
                </a:cxn>
                <a:cxn ang="0">
                  <a:pos x="91" y="193"/>
                </a:cxn>
                <a:cxn ang="0">
                  <a:pos x="83" y="180"/>
                </a:cxn>
                <a:cxn ang="0">
                  <a:pos x="90" y="150"/>
                </a:cxn>
                <a:cxn ang="0">
                  <a:pos x="104" y="149"/>
                </a:cxn>
                <a:cxn ang="0">
                  <a:pos x="114" y="142"/>
                </a:cxn>
                <a:cxn ang="0">
                  <a:pos x="123" y="136"/>
                </a:cxn>
                <a:cxn ang="0">
                  <a:pos x="130" y="130"/>
                </a:cxn>
                <a:cxn ang="0">
                  <a:pos x="137" y="118"/>
                </a:cxn>
                <a:cxn ang="0">
                  <a:pos x="135" y="118"/>
                </a:cxn>
                <a:cxn ang="0">
                  <a:pos x="123" y="119"/>
                </a:cxn>
                <a:cxn ang="0">
                  <a:pos x="120" y="112"/>
                </a:cxn>
                <a:cxn ang="0">
                  <a:pos x="110" y="109"/>
                </a:cxn>
                <a:cxn ang="0">
                  <a:pos x="113" y="96"/>
                </a:cxn>
                <a:cxn ang="0">
                  <a:pos x="106" y="92"/>
                </a:cxn>
                <a:cxn ang="0">
                  <a:pos x="101" y="79"/>
                </a:cxn>
                <a:cxn ang="0">
                  <a:pos x="96" y="75"/>
                </a:cxn>
                <a:cxn ang="0">
                  <a:pos x="84" y="76"/>
                </a:cxn>
                <a:cxn ang="0">
                  <a:pos x="83" y="68"/>
                </a:cxn>
                <a:cxn ang="0">
                  <a:pos x="97" y="45"/>
                </a:cxn>
                <a:cxn ang="0">
                  <a:pos x="100" y="22"/>
                </a:cxn>
                <a:cxn ang="0">
                  <a:pos x="96" y="14"/>
                </a:cxn>
                <a:cxn ang="0">
                  <a:pos x="91" y="11"/>
                </a:cxn>
                <a:cxn ang="0">
                  <a:pos x="87" y="1"/>
                </a:cxn>
                <a:cxn ang="0">
                  <a:pos x="77" y="2"/>
                </a:cxn>
                <a:cxn ang="0">
                  <a:pos x="76" y="5"/>
                </a:cxn>
                <a:cxn ang="0">
                  <a:pos x="71" y="11"/>
                </a:cxn>
                <a:cxn ang="0">
                  <a:pos x="74" y="21"/>
                </a:cxn>
                <a:cxn ang="0">
                  <a:pos x="70" y="22"/>
                </a:cxn>
                <a:cxn ang="0">
                  <a:pos x="66" y="19"/>
                </a:cxn>
                <a:cxn ang="0">
                  <a:pos x="47" y="32"/>
                </a:cxn>
                <a:cxn ang="0">
                  <a:pos x="43" y="45"/>
                </a:cxn>
                <a:cxn ang="0">
                  <a:pos x="39" y="59"/>
                </a:cxn>
                <a:cxn ang="0">
                  <a:pos x="33" y="78"/>
                </a:cxn>
                <a:cxn ang="0">
                  <a:pos x="29" y="79"/>
                </a:cxn>
                <a:cxn ang="0">
                  <a:pos x="20" y="85"/>
                </a:cxn>
                <a:cxn ang="0">
                  <a:pos x="16" y="98"/>
                </a:cxn>
                <a:cxn ang="0">
                  <a:pos x="13" y="110"/>
                </a:cxn>
                <a:cxn ang="0">
                  <a:pos x="6" y="123"/>
                </a:cxn>
                <a:cxn ang="0">
                  <a:pos x="7" y="138"/>
                </a:cxn>
                <a:cxn ang="0">
                  <a:pos x="19" y="146"/>
                </a:cxn>
                <a:cxn ang="0">
                  <a:pos x="34" y="176"/>
                </a:cxn>
                <a:cxn ang="0">
                  <a:pos x="34" y="197"/>
                </a:cxn>
                <a:cxn ang="0">
                  <a:pos x="32" y="207"/>
                </a:cxn>
                <a:cxn ang="0">
                  <a:pos x="47" y="213"/>
                </a:cxn>
                <a:cxn ang="0">
                  <a:pos x="57" y="204"/>
                </a:cxn>
                <a:cxn ang="0">
                  <a:pos x="67" y="193"/>
                </a:cxn>
                <a:cxn ang="0">
                  <a:pos x="76" y="199"/>
                </a:cxn>
                <a:cxn ang="0">
                  <a:pos x="83" y="217"/>
                </a:cxn>
                <a:cxn ang="0">
                  <a:pos x="88" y="248"/>
                </a:cxn>
                <a:cxn ang="0">
                  <a:pos x="97" y="264"/>
                </a:cxn>
                <a:cxn ang="0">
                  <a:pos x="96" y="281"/>
                </a:cxn>
                <a:cxn ang="0">
                  <a:pos x="98" y="295"/>
                </a:cxn>
                <a:cxn ang="0">
                  <a:pos x="103" y="297"/>
                </a:cxn>
              </a:cxnLst>
              <a:rect l="0" t="0" r="r" b="b"/>
              <a:pathLst>
                <a:path w="138" h="300">
                  <a:moveTo>
                    <a:pt x="111" y="274"/>
                  </a:moveTo>
                  <a:lnTo>
                    <a:pt x="111" y="274"/>
                  </a:lnTo>
                  <a:lnTo>
                    <a:pt x="111" y="270"/>
                  </a:lnTo>
                  <a:lnTo>
                    <a:pt x="108" y="267"/>
                  </a:lnTo>
                  <a:lnTo>
                    <a:pt x="107" y="264"/>
                  </a:lnTo>
                  <a:lnTo>
                    <a:pt x="107" y="261"/>
                  </a:lnTo>
                  <a:lnTo>
                    <a:pt x="107" y="261"/>
                  </a:lnTo>
                  <a:lnTo>
                    <a:pt x="106" y="251"/>
                  </a:lnTo>
                  <a:lnTo>
                    <a:pt x="104" y="247"/>
                  </a:lnTo>
                  <a:lnTo>
                    <a:pt x="100" y="241"/>
                  </a:lnTo>
                  <a:lnTo>
                    <a:pt x="100" y="241"/>
                  </a:lnTo>
                  <a:lnTo>
                    <a:pt x="96" y="237"/>
                  </a:lnTo>
                  <a:lnTo>
                    <a:pt x="94" y="233"/>
                  </a:lnTo>
                  <a:lnTo>
                    <a:pt x="93" y="229"/>
                  </a:lnTo>
                  <a:lnTo>
                    <a:pt x="94" y="224"/>
                  </a:lnTo>
                  <a:lnTo>
                    <a:pt x="94" y="224"/>
                  </a:lnTo>
                  <a:lnTo>
                    <a:pt x="96" y="221"/>
                  </a:lnTo>
                  <a:lnTo>
                    <a:pt x="97" y="217"/>
                  </a:lnTo>
                  <a:lnTo>
                    <a:pt x="96" y="214"/>
                  </a:lnTo>
                  <a:lnTo>
                    <a:pt x="97" y="213"/>
                  </a:lnTo>
                  <a:lnTo>
                    <a:pt x="97" y="213"/>
                  </a:lnTo>
                  <a:lnTo>
                    <a:pt x="98" y="213"/>
                  </a:lnTo>
                  <a:lnTo>
                    <a:pt x="100" y="210"/>
                  </a:lnTo>
                  <a:lnTo>
                    <a:pt x="100" y="207"/>
                  </a:lnTo>
                  <a:lnTo>
                    <a:pt x="97" y="206"/>
                  </a:lnTo>
                  <a:lnTo>
                    <a:pt x="97" y="206"/>
                  </a:lnTo>
                  <a:lnTo>
                    <a:pt x="96" y="203"/>
                  </a:lnTo>
                  <a:lnTo>
                    <a:pt x="96" y="200"/>
                  </a:lnTo>
                  <a:lnTo>
                    <a:pt x="96" y="197"/>
                  </a:lnTo>
                  <a:lnTo>
                    <a:pt x="94" y="194"/>
                  </a:lnTo>
                  <a:lnTo>
                    <a:pt x="94" y="194"/>
                  </a:lnTo>
                  <a:lnTo>
                    <a:pt x="91" y="193"/>
                  </a:lnTo>
                  <a:lnTo>
                    <a:pt x="87" y="189"/>
                  </a:lnTo>
                  <a:lnTo>
                    <a:pt x="84" y="184"/>
                  </a:lnTo>
                  <a:lnTo>
                    <a:pt x="83" y="180"/>
                  </a:lnTo>
                  <a:lnTo>
                    <a:pt x="83" y="180"/>
                  </a:lnTo>
                  <a:lnTo>
                    <a:pt x="86" y="155"/>
                  </a:lnTo>
                  <a:lnTo>
                    <a:pt x="86" y="155"/>
                  </a:lnTo>
                  <a:lnTo>
                    <a:pt x="87" y="152"/>
                  </a:lnTo>
                  <a:lnTo>
                    <a:pt x="90" y="150"/>
                  </a:lnTo>
                  <a:lnTo>
                    <a:pt x="94" y="150"/>
                  </a:lnTo>
                  <a:lnTo>
                    <a:pt x="94" y="150"/>
                  </a:lnTo>
                  <a:lnTo>
                    <a:pt x="100" y="150"/>
                  </a:lnTo>
                  <a:lnTo>
                    <a:pt x="104" y="149"/>
                  </a:lnTo>
                  <a:lnTo>
                    <a:pt x="107" y="146"/>
                  </a:lnTo>
                  <a:lnTo>
                    <a:pt x="107" y="146"/>
                  </a:lnTo>
                  <a:lnTo>
                    <a:pt x="110" y="143"/>
                  </a:lnTo>
                  <a:lnTo>
                    <a:pt x="114" y="142"/>
                  </a:lnTo>
                  <a:lnTo>
                    <a:pt x="118" y="140"/>
                  </a:lnTo>
                  <a:lnTo>
                    <a:pt x="121" y="138"/>
                  </a:lnTo>
                  <a:lnTo>
                    <a:pt x="121" y="138"/>
                  </a:lnTo>
                  <a:lnTo>
                    <a:pt x="123" y="136"/>
                  </a:lnTo>
                  <a:lnTo>
                    <a:pt x="125" y="135"/>
                  </a:lnTo>
                  <a:lnTo>
                    <a:pt x="128" y="133"/>
                  </a:lnTo>
                  <a:lnTo>
                    <a:pt x="130" y="130"/>
                  </a:lnTo>
                  <a:lnTo>
                    <a:pt x="130" y="130"/>
                  </a:lnTo>
                  <a:lnTo>
                    <a:pt x="131" y="128"/>
                  </a:lnTo>
                  <a:lnTo>
                    <a:pt x="134" y="123"/>
                  </a:lnTo>
                  <a:lnTo>
                    <a:pt x="137" y="118"/>
                  </a:lnTo>
                  <a:lnTo>
                    <a:pt x="137" y="118"/>
                  </a:lnTo>
                  <a:lnTo>
                    <a:pt x="138" y="118"/>
                  </a:lnTo>
                  <a:lnTo>
                    <a:pt x="138" y="118"/>
                  </a:lnTo>
                  <a:lnTo>
                    <a:pt x="137" y="118"/>
                  </a:lnTo>
                  <a:lnTo>
                    <a:pt x="135" y="118"/>
                  </a:lnTo>
                  <a:lnTo>
                    <a:pt x="131" y="119"/>
                  </a:lnTo>
                  <a:lnTo>
                    <a:pt x="131" y="119"/>
                  </a:lnTo>
                  <a:lnTo>
                    <a:pt x="125" y="120"/>
                  </a:lnTo>
                  <a:lnTo>
                    <a:pt x="123" y="119"/>
                  </a:lnTo>
                  <a:lnTo>
                    <a:pt x="121" y="118"/>
                  </a:lnTo>
                  <a:lnTo>
                    <a:pt x="121" y="113"/>
                  </a:lnTo>
                  <a:lnTo>
                    <a:pt x="121" y="113"/>
                  </a:lnTo>
                  <a:lnTo>
                    <a:pt x="120" y="112"/>
                  </a:lnTo>
                  <a:lnTo>
                    <a:pt x="118" y="110"/>
                  </a:lnTo>
                  <a:lnTo>
                    <a:pt x="111" y="109"/>
                  </a:lnTo>
                  <a:lnTo>
                    <a:pt x="111" y="109"/>
                  </a:lnTo>
                  <a:lnTo>
                    <a:pt x="110" y="109"/>
                  </a:lnTo>
                  <a:lnTo>
                    <a:pt x="110" y="106"/>
                  </a:lnTo>
                  <a:lnTo>
                    <a:pt x="111" y="99"/>
                  </a:lnTo>
                  <a:lnTo>
                    <a:pt x="111" y="99"/>
                  </a:lnTo>
                  <a:lnTo>
                    <a:pt x="113" y="96"/>
                  </a:lnTo>
                  <a:lnTo>
                    <a:pt x="111" y="93"/>
                  </a:lnTo>
                  <a:lnTo>
                    <a:pt x="108" y="92"/>
                  </a:lnTo>
                  <a:lnTo>
                    <a:pt x="106" y="92"/>
                  </a:lnTo>
                  <a:lnTo>
                    <a:pt x="106" y="92"/>
                  </a:lnTo>
                  <a:lnTo>
                    <a:pt x="103" y="91"/>
                  </a:lnTo>
                  <a:lnTo>
                    <a:pt x="101" y="86"/>
                  </a:lnTo>
                  <a:lnTo>
                    <a:pt x="100" y="82"/>
                  </a:lnTo>
                  <a:lnTo>
                    <a:pt x="101" y="79"/>
                  </a:lnTo>
                  <a:lnTo>
                    <a:pt x="101" y="79"/>
                  </a:lnTo>
                  <a:lnTo>
                    <a:pt x="101" y="78"/>
                  </a:lnTo>
                  <a:lnTo>
                    <a:pt x="100" y="76"/>
                  </a:lnTo>
                  <a:lnTo>
                    <a:pt x="96" y="75"/>
                  </a:lnTo>
                  <a:lnTo>
                    <a:pt x="91" y="75"/>
                  </a:lnTo>
                  <a:lnTo>
                    <a:pt x="86" y="76"/>
                  </a:lnTo>
                  <a:lnTo>
                    <a:pt x="86" y="76"/>
                  </a:lnTo>
                  <a:lnTo>
                    <a:pt x="84" y="76"/>
                  </a:lnTo>
                  <a:lnTo>
                    <a:pt x="83" y="75"/>
                  </a:lnTo>
                  <a:lnTo>
                    <a:pt x="84" y="71"/>
                  </a:lnTo>
                  <a:lnTo>
                    <a:pt x="83" y="68"/>
                  </a:lnTo>
                  <a:lnTo>
                    <a:pt x="83" y="68"/>
                  </a:lnTo>
                  <a:lnTo>
                    <a:pt x="84" y="64"/>
                  </a:lnTo>
                  <a:lnTo>
                    <a:pt x="87" y="58"/>
                  </a:lnTo>
                  <a:lnTo>
                    <a:pt x="91" y="52"/>
                  </a:lnTo>
                  <a:lnTo>
                    <a:pt x="97" y="45"/>
                  </a:lnTo>
                  <a:lnTo>
                    <a:pt x="97" y="45"/>
                  </a:lnTo>
                  <a:lnTo>
                    <a:pt x="100" y="41"/>
                  </a:lnTo>
                  <a:lnTo>
                    <a:pt x="101" y="34"/>
                  </a:lnTo>
                  <a:lnTo>
                    <a:pt x="100" y="22"/>
                  </a:lnTo>
                  <a:lnTo>
                    <a:pt x="100" y="22"/>
                  </a:lnTo>
                  <a:lnTo>
                    <a:pt x="100" y="18"/>
                  </a:lnTo>
                  <a:lnTo>
                    <a:pt x="98" y="15"/>
                  </a:lnTo>
                  <a:lnTo>
                    <a:pt x="96" y="14"/>
                  </a:lnTo>
                  <a:lnTo>
                    <a:pt x="94" y="14"/>
                  </a:lnTo>
                  <a:lnTo>
                    <a:pt x="94" y="14"/>
                  </a:lnTo>
                  <a:lnTo>
                    <a:pt x="93" y="14"/>
                  </a:lnTo>
                  <a:lnTo>
                    <a:pt x="91" y="11"/>
                  </a:lnTo>
                  <a:lnTo>
                    <a:pt x="90" y="5"/>
                  </a:lnTo>
                  <a:lnTo>
                    <a:pt x="90" y="5"/>
                  </a:lnTo>
                  <a:lnTo>
                    <a:pt x="90" y="2"/>
                  </a:lnTo>
                  <a:lnTo>
                    <a:pt x="87" y="1"/>
                  </a:lnTo>
                  <a:lnTo>
                    <a:pt x="83" y="0"/>
                  </a:lnTo>
                  <a:lnTo>
                    <a:pt x="80" y="1"/>
                  </a:lnTo>
                  <a:lnTo>
                    <a:pt x="80" y="1"/>
                  </a:lnTo>
                  <a:lnTo>
                    <a:pt x="77" y="2"/>
                  </a:lnTo>
                  <a:lnTo>
                    <a:pt x="77" y="2"/>
                  </a:lnTo>
                  <a:lnTo>
                    <a:pt x="77" y="2"/>
                  </a:lnTo>
                  <a:lnTo>
                    <a:pt x="77" y="2"/>
                  </a:lnTo>
                  <a:lnTo>
                    <a:pt x="76" y="5"/>
                  </a:lnTo>
                  <a:lnTo>
                    <a:pt x="76" y="8"/>
                  </a:lnTo>
                  <a:lnTo>
                    <a:pt x="73" y="9"/>
                  </a:lnTo>
                  <a:lnTo>
                    <a:pt x="73" y="9"/>
                  </a:lnTo>
                  <a:lnTo>
                    <a:pt x="71" y="11"/>
                  </a:lnTo>
                  <a:lnTo>
                    <a:pt x="71" y="14"/>
                  </a:lnTo>
                  <a:lnTo>
                    <a:pt x="73" y="17"/>
                  </a:lnTo>
                  <a:lnTo>
                    <a:pt x="74" y="21"/>
                  </a:lnTo>
                  <a:lnTo>
                    <a:pt x="74" y="21"/>
                  </a:lnTo>
                  <a:lnTo>
                    <a:pt x="76" y="22"/>
                  </a:lnTo>
                  <a:lnTo>
                    <a:pt x="76" y="24"/>
                  </a:lnTo>
                  <a:lnTo>
                    <a:pt x="73" y="24"/>
                  </a:lnTo>
                  <a:lnTo>
                    <a:pt x="70" y="22"/>
                  </a:lnTo>
                  <a:lnTo>
                    <a:pt x="67" y="21"/>
                  </a:lnTo>
                  <a:lnTo>
                    <a:pt x="67" y="21"/>
                  </a:lnTo>
                  <a:lnTo>
                    <a:pt x="67" y="19"/>
                  </a:lnTo>
                  <a:lnTo>
                    <a:pt x="66" y="19"/>
                  </a:lnTo>
                  <a:lnTo>
                    <a:pt x="63" y="21"/>
                  </a:lnTo>
                  <a:lnTo>
                    <a:pt x="54" y="27"/>
                  </a:lnTo>
                  <a:lnTo>
                    <a:pt x="54" y="27"/>
                  </a:lnTo>
                  <a:lnTo>
                    <a:pt x="47" y="32"/>
                  </a:lnTo>
                  <a:lnTo>
                    <a:pt x="44" y="35"/>
                  </a:lnTo>
                  <a:lnTo>
                    <a:pt x="44" y="39"/>
                  </a:lnTo>
                  <a:lnTo>
                    <a:pt x="44" y="39"/>
                  </a:lnTo>
                  <a:lnTo>
                    <a:pt x="43" y="45"/>
                  </a:lnTo>
                  <a:lnTo>
                    <a:pt x="42" y="49"/>
                  </a:lnTo>
                  <a:lnTo>
                    <a:pt x="40" y="55"/>
                  </a:lnTo>
                  <a:lnTo>
                    <a:pt x="39" y="59"/>
                  </a:lnTo>
                  <a:lnTo>
                    <a:pt x="39" y="59"/>
                  </a:lnTo>
                  <a:lnTo>
                    <a:pt x="39" y="64"/>
                  </a:lnTo>
                  <a:lnTo>
                    <a:pt x="37" y="69"/>
                  </a:lnTo>
                  <a:lnTo>
                    <a:pt x="34" y="75"/>
                  </a:lnTo>
                  <a:lnTo>
                    <a:pt x="33" y="78"/>
                  </a:lnTo>
                  <a:lnTo>
                    <a:pt x="33" y="78"/>
                  </a:lnTo>
                  <a:lnTo>
                    <a:pt x="33" y="79"/>
                  </a:lnTo>
                  <a:lnTo>
                    <a:pt x="32" y="79"/>
                  </a:lnTo>
                  <a:lnTo>
                    <a:pt x="29" y="79"/>
                  </a:lnTo>
                  <a:lnTo>
                    <a:pt x="22" y="78"/>
                  </a:lnTo>
                  <a:lnTo>
                    <a:pt x="22" y="78"/>
                  </a:lnTo>
                  <a:lnTo>
                    <a:pt x="20" y="79"/>
                  </a:lnTo>
                  <a:lnTo>
                    <a:pt x="20" y="85"/>
                  </a:lnTo>
                  <a:lnTo>
                    <a:pt x="19" y="89"/>
                  </a:lnTo>
                  <a:lnTo>
                    <a:pt x="17" y="93"/>
                  </a:lnTo>
                  <a:lnTo>
                    <a:pt x="17" y="93"/>
                  </a:lnTo>
                  <a:lnTo>
                    <a:pt x="16" y="98"/>
                  </a:lnTo>
                  <a:lnTo>
                    <a:pt x="16" y="103"/>
                  </a:lnTo>
                  <a:lnTo>
                    <a:pt x="16" y="109"/>
                  </a:lnTo>
                  <a:lnTo>
                    <a:pt x="14" y="110"/>
                  </a:lnTo>
                  <a:lnTo>
                    <a:pt x="13" y="110"/>
                  </a:lnTo>
                  <a:lnTo>
                    <a:pt x="13" y="110"/>
                  </a:lnTo>
                  <a:lnTo>
                    <a:pt x="10" y="113"/>
                  </a:lnTo>
                  <a:lnTo>
                    <a:pt x="9" y="116"/>
                  </a:lnTo>
                  <a:lnTo>
                    <a:pt x="6" y="123"/>
                  </a:lnTo>
                  <a:lnTo>
                    <a:pt x="6" y="123"/>
                  </a:lnTo>
                  <a:lnTo>
                    <a:pt x="0" y="128"/>
                  </a:lnTo>
                  <a:lnTo>
                    <a:pt x="0" y="128"/>
                  </a:lnTo>
                  <a:lnTo>
                    <a:pt x="7" y="138"/>
                  </a:lnTo>
                  <a:lnTo>
                    <a:pt x="12" y="140"/>
                  </a:lnTo>
                  <a:lnTo>
                    <a:pt x="16" y="143"/>
                  </a:lnTo>
                  <a:lnTo>
                    <a:pt x="16" y="143"/>
                  </a:lnTo>
                  <a:lnTo>
                    <a:pt x="19" y="146"/>
                  </a:lnTo>
                  <a:lnTo>
                    <a:pt x="22" y="149"/>
                  </a:lnTo>
                  <a:lnTo>
                    <a:pt x="27" y="157"/>
                  </a:lnTo>
                  <a:lnTo>
                    <a:pt x="32" y="167"/>
                  </a:lnTo>
                  <a:lnTo>
                    <a:pt x="34" y="176"/>
                  </a:lnTo>
                  <a:lnTo>
                    <a:pt x="34" y="176"/>
                  </a:lnTo>
                  <a:lnTo>
                    <a:pt x="36" y="183"/>
                  </a:lnTo>
                  <a:lnTo>
                    <a:pt x="34" y="190"/>
                  </a:lnTo>
                  <a:lnTo>
                    <a:pt x="34" y="197"/>
                  </a:lnTo>
                  <a:lnTo>
                    <a:pt x="32" y="202"/>
                  </a:lnTo>
                  <a:lnTo>
                    <a:pt x="32" y="202"/>
                  </a:lnTo>
                  <a:lnTo>
                    <a:pt x="30" y="204"/>
                  </a:lnTo>
                  <a:lnTo>
                    <a:pt x="32" y="207"/>
                  </a:lnTo>
                  <a:lnTo>
                    <a:pt x="39" y="210"/>
                  </a:lnTo>
                  <a:lnTo>
                    <a:pt x="39" y="210"/>
                  </a:lnTo>
                  <a:lnTo>
                    <a:pt x="43" y="211"/>
                  </a:lnTo>
                  <a:lnTo>
                    <a:pt x="47" y="213"/>
                  </a:lnTo>
                  <a:lnTo>
                    <a:pt x="50" y="211"/>
                  </a:lnTo>
                  <a:lnTo>
                    <a:pt x="54" y="209"/>
                  </a:lnTo>
                  <a:lnTo>
                    <a:pt x="54" y="209"/>
                  </a:lnTo>
                  <a:lnTo>
                    <a:pt x="57" y="204"/>
                  </a:lnTo>
                  <a:lnTo>
                    <a:pt x="61" y="200"/>
                  </a:lnTo>
                  <a:lnTo>
                    <a:pt x="66" y="197"/>
                  </a:lnTo>
                  <a:lnTo>
                    <a:pt x="67" y="193"/>
                  </a:lnTo>
                  <a:lnTo>
                    <a:pt x="67" y="193"/>
                  </a:lnTo>
                  <a:lnTo>
                    <a:pt x="69" y="190"/>
                  </a:lnTo>
                  <a:lnTo>
                    <a:pt x="69" y="190"/>
                  </a:lnTo>
                  <a:lnTo>
                    <a:pt x="71" y="192"/>
                  </a:lnTo>
                  <a:lnTo>
                    <a:pt x="76" y="199"/>
                  </a:lnTo>
                  <a:lnTo>
                    <a:pt x="76" y="199"/>
                  </a:lnTo>
                  <a:lnTo>
                    <a:pt x="78" y="202"/>
                  </a:lnTo>
                  <a:lnTo>
                    <a:pt x="80" y="206"/>
                  </a:lnTo>
                  <a:lnTo>
                    <a:pt x="83" y="217"/>
                  </a:lnTo>
                  <a:lnTo>
                    <a:pt x="83" y="217"/>
                  </a:lnTo>
                  <a:lnTo>
                    <a:pt x="84" y="234"/>
                  </a:lnTo>
                  <a:lnTo>
                    <a:pt x="86" y="244"/>
                  </a:lnTo>
                  <a:lnTo>
                    <a:pt x="88" y="248"/>
                  </a:lnTo>
                  <a:lnTo>
                    <a:pt x="90" y="251"/>
                  </a:lnTo>
                  <a:lnTo>
                    <a:pt x="90" y="251"/>
                  </a:lnTo>
                  <a:lnTo>
                    <a:pt x="94" y="257"/>
                  </a:lnTo>
                  <a:lnTo>
                    <a:pt x="97" y="264"/>
                  </a:lnTo>
                  <a:lnTo>
                    <a:pt x="97" y="271"/>
                  </a:lnTo>
                  <a:lnTo>
                    <a:pt x="97" y="277"/>
                  </a:lnTo>
                  <a:lnTo>
                    <a:pt x="97" y="277"/>
                  </a:lnTo>
                  <a:lnTo>
                    <a:pt x="96" y="281"/>
                  </a:lnTo>
                  <a:lnTo>
                    <a:pt x="97" y="285"/>
                  </a:lnTo>
                  <a:lnTo>
                    <a:pt x="98" y="291"/>
                  </a:lnTo>
                  <a:lnTo>
                    <a:pt x="98" y="295"/>
                  </a:lnTo>
                  <a:lnTo>
                    <a:pt x="98" y="295"/>
                  </a:lnTo>
                  <a:lnTo>
                    <a:pt x="98" y="300"/>
                  </a:lnTo>
                  <a:lnTo>
                    <a:pt x="98" y="300"/>
                  </a:lnTo>
                  <a:lnTo>
                    <a:pt x="100" y="300"/>
                  </a:lnTo>
                  <a:lnTo>
                    <a:pt x="103" y="297"/>
                  </a:lnTo>
                  <a:lnTo>
                    <a:pt x="107" y="287"/>
                  </a:lnTo>
                  <a:lnTo>
                    <a:pt x="111" y="274"/>
                  </a:lnTo>
                  <a:lnTo>
                    <a:pt x="111" y="27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31" name="Freeform 247"/>
            <p:cNvSpPr>
              <a:spLocks/>
            </p:cNvSpPr>
            <p:nvPr/>
          </p:nvSpPr>
          <p:spPr bwMode="gray">
            <a:xfrm>
              <a:off x="6109117" y="2990036"/>
              <a:ext cx="63659" cy="38195"/>
            </a:xfrm>
            <a:custGeom>
              <a:avLst/>
              <a:gdLst/>
              <a:ahLst/>
              <a:cxnLst>
                <a:cxn ang="0">
                  <a:pos x="45" y="8"/>
                </a:cxn>
                <a:cxn ang="0">
                  <a:pos x="45" y="8"/>
                </a:cxn>
                <a:cxn ang="0">
                  <a:pos x="40" y="4"/>
                </a:cxn>
                <a:cxn ang="0">
                  <a:pos x="35" y="4"/>
                </a:cxn>
                <a:cxn ang="0">
                  <a:pos x="31" y="4"/>
                </a:cxn>
                <a:cxn ang="0">
                  <a:pos x="27" y="4"/>
                </a:cxn>
                <a:cxn ang="0">
                  <a:pos x="27" y="4"/>
                </a:cxn>
                <a:cxn ang="0">
                  <a:pos x="20" y="0"/>
                </a:cxn>
                <a:cxn ang="0">
                  <a:pos x="17" y="0"/>
                </a:cxn>
                <a:cxn ang="0">
                  <a:pos x="14" y="1"/>
                </a:cxn>
                <a:cxn ang="0">
                  <a:pos x="14" y="1"/>
                </a:cxn>
                <a:cxn ang="0">
                  <a:pos x="8" y="4"/>
                </a:cxn>
                <a:cxn ang="0">
                  <a:pos x="5" y="7"/>
                </a:cxn>
                <a:cxn ang="0">
                  <a:pos x="3" y="11"/>
                </a:cxn>
                <a:cxn ang="0">
                  <a:pos x="3" y="11"/>
                </a:cxn>
                <a:cxn ang="0">
                  <a:pos x="0" y="18"/>
                </a:cxn>
                <a:cxn ang="0">
                  <a:pos x="0" y="18"/>
                </a:cxn>
                <a:cxn ang="0">
                  <a:pos x="1" y="21"/>
                </a:cxn>
                <a:cxn ang="0">
                  <a:pos x="3" y="23"/>
                </a:cxn>
                <a:cxn ang="0">
                  <a:pos x="3" y="23"/>
                </a:cxn>
                <a:cxn ang="0">
                  <a:pos x="5" y="23"/>
                </a:cxn>
                <a:cxn ang="0">
                  <a:pos x="8" y="24"/>
                </a:cxn>
                <a:cxn ang="0">
                  <a:pos x="11" y="24"/>
                </a:cxn>
                <a:cxn ang="0">
                  <a:pos x="14" y="24"/>
                </a:cxn>
                <a:cxn ang="0">
                  <a:pos x="14" y="24"/>
                </a:cxn>
                <a:cxn ang="0">
                  <a:pos x="18" y="24"/>
                </a:cxn>
                <a:cxn ang="0">
                  <a:pos x="21" y="25"/>
                </a:cxn>
                <a:cxn ang="0">
                  <a:pos x="24" y="27"/>
                </a:cxn>
                <a:cxn ang="0">
                  <a:pos x="30" y="25"/>
                </a:cxn>
                <a:cxn ang="0">
                  <a:pos x="30" y="25"/>
                </a:cxn>
                <a:cxn ang="0">
                  <a:pos x="34" y="25"/>
                </a:cxn>
                <a:cxn ang="0">
                  <a:pos x="38" y="25"/>
                </a:cxn>
                <a:cxn ang="0">
                  <a:pos x="42" y="25"/>
                </a:cxn>
                <a:cxn ang="0">
                  <a:pos x="45" y="24"/>
                </a:cxn>
                <a:cxn ang="0">
                  <a:pos x="45" y="24"/>
                </a:cxn>
                <a:cxn ang="0">
                  <a:pos x="45" y="20"/>
                </a:cxn>
                <a:cxn ang="0">
                  <a:pos x="45" y="15"/>
                </a:cxn>
                <a:cxn ang="0">
                  <a:pos x="44" y="10"/>
                </a:cxn>
                <a:cxn ang="0">
                  <a:pos x="44" y="10"/>
                </a:cxn>
                <a:cxn ang="0">
                  <a:pos x="45" y="8"/>
                </a:cxn>
                <a:cxn ang="0">
                  <a:pos x="45" y="8"/>
                </a:cxn>
              </a:cxnLst>
              <a:rect l="0" t="0" r="r" b="b"/>
              <a:pathLst>
                <a:path w="45" h="27">
                  <a:moveTo>
                    <a:pt x="45" y="8"/>
                  </a:moveTo>
                  <a:lnTo>
                    <a:pt x="45" y="8"/>
                  </a:lnTo>
                  <a:lnTo>
                    <a:pt x="40" y="4"/>
                  </a:lnTo>
                  <a:lnTo>
                    <a:pt x="35" y="4"/>
                  </a:lnTo>
                  <a:lnTo>
                    <a:pt x="31" y="4"/>
                  </a:lnTo>
                  <a:lnTo>
                    <a:pt x="27" y="4"/>
                  </a:lnTo>
                  <a:lnTo>
                    <a:pt x="27" y="4"/>
                  </a:lnTo>
                  <a:lnTo>
                    <a:pt x="20" y="0"/>
                  </a:lnTo>
                  <a:lnTo>
                    <a:pt x="17" y="0"/>
                  </a:lnTo>
                  <a:lnTo>
                    <a:pt x="14" y="1"/>
                  </a:lnTo>
                  <a:lnTo>
                    <a:pt x="14" y="1"/>
                  </a:lnTo>
                  <a:lnTo>
                    <a:pt x="8" y="4"/>
                  </a:lnTo>
                  <a:lnTo>
                    <a:pt x="5" y="7"/>
                  </a:lnTo>
                  <a:lnTo>
                    <a:pt x="3" y="11"/>
                  </a:lnTo>
                  <a:lnTo>
                    <a:pt x="3" y="11"/>
                  </a:lnTo>
                  <a:lnTo>
                    <a:pt x="0" y="18"/>
                  </a:lnTo>
                  <a:lnTo>
                    <a:pt x="0" y="18"/>
                  </a:lnTo>
                  <a:lnTo>
                    <a:pt x="1" y="21"/>
                  </a:lnTo>
                  <a:lnTo>
                    <a:pt x="3" y="23"/>
                  </a:lnTo>
                  <a:lnTo>
                    <a:pt x="3" y="23"/>
                  </a:lnTo>
                  <a:lnTo>
                    <a:pt x="5" y="23"/>
                  </a:lnTo>
                  <a:lnTo>
                    <a:pt x="8" y="24"/>
                  </a:lnTo>
                  <a:lnTo>
                    <a:pt x="11" y="24"/>
                  </a:lnTo>
                  <a:lnTo>
                    <a:pt x="14" y="24"/>
                  </a:lnTo>
                  <a:lnTo>
                    <a:pt x="14" y="24"/>
                  </a:lnTo>
                  <a:lnTo>
                    <a:pt x="18" y="24"/>
                  </a:lnTo>
                  <a:lnTo>
                    <a:pt x="21" y="25"/>
                  </a:lnTo>
                  <a:lnTo>
                    <a:pt x="24" y="27"/>
                  </a:lnTo>
                  <a:lnTo>
                    <a:pt x="30" y="25"/>
                  </a:lnTo>
                  <a:lnTo>
                    <a:pt x="30" y="25"/>
                  </a:lnTo>
                  <a:lnTo>
                    <a:pt x="34" y="25"/>
                  </a:lnTo>
                  <a:lnTo>
                    <a:pt x="38" y="25"/>
                  </a:lnTo>
                  <a:lnTo>
                    <a:pt x="42" y="25"/>
                  </a:lnTo>
                  <a:lnTo>
                    <a:pt x="45" y="24"/>
                  </a:lnTo>
                  <a:lnTo>
                    <a:pt x="45" y="24"/>
                  </a:lnTo>
                  <a:lnTo>
                    <a:pt x="45" y="20"/>
                  </a:lnTo>
                  <a:lnTo>
                    <a:pt x="45" y="15"/>
                  </a:lnTo>
                  <a:lnTo>
                    <a:pt x="44" y="10"/>
                  </a:lnTo>
                  <a:lnTo>
                    <a:pt x="44" y="10"/>
                  </a:lnTo>
                  <a:lnTo>
                    <a:pt x="45" y="8"/>
                  </a:lnTo>
                  <a:lnTo>
                    <a:pt x="45" y="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32" name="Freeform 248"/>
            <p:cNvSpPr>
              <a:spLocks/>
            </p:cNvSpPr>
            <p:nvPr/>
          </p:nvSpPr>
          <p:spPr bwMode="gray">
            <a:xfrm>
              <a:off x="6392043" y="3110279"/>
              <a:ext cx="164097" cy="343755"/>
            </a:xfrm>
            <a:custGeom>
              <a:avLst/>
              <a:gdLst/>
              <a:ahLst/>
              <a:cxnLst>
                <a:cxn ang="0">
                  <a:pos x="79" y="24"/>
                </a:cxn>
                <a:cxn ang="0">
                  <a:pos x="73" y="12"/>
                </a:cxn>
                <a:cxn ang="0">
                  <a:pos x="61" y="6"/>
                </a:cxn>
                <a:cxn ang="0">
                  <a:pos x="52" y="0"/>
                </a:cxn>
                <a:cxn ang="0">
                  <a:pos x="42" y="9"/>
                </a:cxn>
                <a:cxn ang="0">
                  <a:pos x="30" y="10"/>
                </a:cxn>
                <a:cxn ang="0">
                  <a:pos x="19" y="9"/>
                </a:cxn>
                <a:cxn ang="0">
                  <a:pos x="16" y="12"/>
                </a:cxn>
                <a:cxn ang="0">
                  <a:pos x="6" y="10"/>
                </a:cxn>
                <a:cxn ang="0">
                  <a:pos x="0" y="14"/>
                </a:cxn>
                <a:cxn ang="0">
                  <a:pos x="7" y="26"/>
                </a:cxn>
                <a:cxn ang="0">
                  <a:pos x="15" y="36"/>
                </a:cxn>
                <a:cxn ang="0">
                  <a:pos x="27" y="43"/>
                </a:cxn>
                <a:cxn ang="0">
                  <a:pos x="37" y="41"/>
                </a:cxn>
                <a:cxn ang="0">
                  <a:pos x="42" y="53"/>
                </a:cxn>
                <a:cxn ang="0">
                  <a:pos x="43" y="60"/>
                </a:cxn>
                <a:cxn ang="0">
                  <a:pos x="33" y="64"/>
                </a:cxn>
                <a:cxn ang="0">
                  <a:pos x="33" y="68"/>
                </a:cxn>
                <a:cxn ang="0">
                  <a:pos x="49" y="80"/>
                </a:cxn>
                <a:cxn ang="0">
                  <a:pos x="57" y="94"/>
                </a:cxn>
                <a:cxn ang="0">
                  <a:pos x="67" y="107"/>
                </a:cxn>
                <a:cxn ang="0">
                  <a:pos x="76" y="120"/>
                </a:cxn>
                <a:cxn ang="0">
                  <a:pos x="86" y="131"/>
                </a:cxn>
                <a:cxn ang="0">
                  <a:pos x="86" y="152"/>
                </a:cxn>
                <a:cxn ang="0">
                  <a:pos x="93" y="169"/>
                </a:cxn>
                <a:cxn ang="0">
                  <a:pos x="84" y="181"/>
                </a:cxn>
                <a:cxn ang="0">
                  <a:pos x="76" y="192"/>
                </a:cxn>
                <a:cxn ang="0">
                  <a:pos x="66" y="194"/>
                </a:cxn>
                <a:cxn ang="0">
                  <a:pos x="61" y="198"/>
                </a:cxn>
                <a:cxn ang="0">
                  <a:pos x="66" y="208"/>
                </a:cxn>
                <a:cxn ang="0">
                  <a:pos x="50" y="208"/>
                </a:cxn>
                <a:cxn ang="0">
                  <a:pos x="47" y="211"/>
                </a:cxn>
                <a:cxn ang="0">
                  <a:pos x="42" y="219"/>
                </a:cxn>
                <a:cxn ang="0">
                  <a:pos x="46" y="223"/>
                </a:cxn>
                <a:cxn ang="0">
                  <a:pos x="40" y="235"/>
                </a:cxn>
                <a:cxn ang="0">
                  <a:pos x="49" y="242"/>
                </a:cxn>
                <a:cxn ang="0">
                  <a:pos x="63" y="231"/>
                </a:cxn>
                <a:cxn ang="0">
                  <a:pos x="67" y="225"/>
                </a:cxn>
                <a:cxn ang="0">
                  <a:pos x="71" y="216"/>
                </a:cxn>
                <a:cxn ang="0">
                  <a:pos x="81" y="215"/>
                </a:cxn>
                <a:cxn ang="0">
                  <a:pos x="103" y="204"/>
                </a:cxn>
                <a:cxn ang="0">
                  <a:pos x="113" y="192"/>
                </a:cxn>
                <a:cxn ang="0">
                  <a:pos x="114" y="159"/>
                </a:cxn>
                <a:cxn ang="0">
                  <a:pos x="106" y="131"/>
                </a:cxn>
                <a:cxn ang="0">
                  <a:pos x="97" y="120"/>
                </a:cxn>
                <a:cxn ang="0">
                  <a:pos x="70" y="98"/>
                </a:cxn>
                <a:cxn ang="0">
                  <a:pos x="63" y="85"/>
                </a:cxn>
                <a:cxn ang="0">
                  <a:pos x="59" y="70"/>
                </a:cxn>
                <a:cxn ang="0">
                  <a:pos x="66" y="57"/>
                </a:cxn>
                <a:cxn ang="0">
                  <a:pos x="71" y="50"/>
                </a:cxn>
                <a:cxn ang="0">
                  <a:pos x="77" y="41"/>
                </a:cxn>
                <a:cxn ang="0">
                  <a:pos x="90" y="33"/>
                </a:cxn>
                <a:cxn ang="0">
                  <a:pos x="87" y="29"/>
                </a:cxn>
              </a:cxnLst>
              <a:rect l="0" t="0" r="r" b="b"/>
              <a:pathLst>
                <a:path w="116" h="243">
                  <a:moveTo>
                    <a:pt x="87" y="29"/>
                  </a:moveTo>
                  <a:lnTo>
                    <a:pt x="87" y="29"/>
                  </a:lnTo>
                  <a:lnTo>
                    <a:pt x="83" y="27"/>
                  </a:lnTo>
                  <a:lnTo>
                    <a:pt x="79" y="24"/>
                  </a:lnTo>
                  <a:lnTo>
                    <a:pt x="73" y="20"/>
                  </a:lnTo>
                  <a:lnTo>
                    <a:pt x="71" y="17"/>
                  </a:lnTo>
                  <a:lnTo>
                    <a:pt x="71" y="17"/>
                  </a:lnTo>
                  <a:lnTo>
                    <a:pt x="73" y="12"/>
                  </a:lnTo>
                  <a:lnTo>
                    <a:pt x="73" y="9"/>
                  </a:lnTo>
                  <a:lnTo>
                    <a:pt x="67" y="7"/>
                  </a:lnTo>
                  <a:lnTo>
                    <a:pt x="67" y="7"/>
                  </a:lnTo>
                  <a:lnTo>
                    <a:pt x="61" y="6"/>
                  </a:lnTo>
                  <a:lnTo>
                    <a:pt x="57" y="4"/>
                  </a:lnTo>
                  <a:lnTo>
                    <a:pt x="54" y="0"/>
                  </a:lnTo>
                  <a:lnTo>
                    <a:pt x="54" y="0"/>
                  </a:lnTo>
                  <a:lnTo>
                    <a:pt x="52" y="0"/>
                  </a:lnTo>
                  <a:lnTo>
                    <a:pt x="47" y="2"/>
                  </a:lnTo>
                  <a:lnTo>
                    <a:pt x="44" y="4"/>
                  </a:lnTo>
                  <a:lnTo>
                    <a:pt x="42" y="9"/>
                  </a:lnTo>
                  <a:lnTo>
                    <a:pt x="42" y="9"/>
                  </a:lnTo>
                  <a:lnTo>
                    <a:pt x="39" y="10"/>
                  </a:lnTo>
                  <a:lnTo>
                    <a:pt x="37" y="10"/>
                  </a:lnTo>
                  <a:lnTo>
                    <a:pt x="34" y="9"/>
                  </a:lnTo>
                  <a:lnTo>
                    <a:pt x="30" y="10"/>
                  </a:lnTo>
                  <a:lnTo>
                    <a:pt x="30" y="10"/>
                  </a:lnTo>
                  <a:lnTo>
                    <a:pt x="26" y="12"/>
                  </a:lnTo>
                  <a:lnTo>
                    <a:pt x="23" y="10"/>
                  </a:lnTo>
                  <a:lnTo>
                    <a:pt x="19" y="9"/>
                  </a:lnTo>
                  <a:lnTo>
                    <a:pt x="17" y="9"/>
                  </a:lnTo>
                  <a:lnTo>
                    <a:pt x="16" y="10"/>
                  </a:lnTo>
                  <a:lnTo>
                    <a:pt x="16" y="10"/>
                  </a:lnTo>
                  <a:lnTo>
                    <a:pt x="16" y="12"/>
                  </a:lnTo>
                  <a:lnTo>
                    <a:pt x="15" y="12"/>
                  </a:lnTo>
                  <a:lnTo>
                    <a:pt x="10" y="12"/>
                  </a:lnTo>
                  <a:lnTo>
                    <a:pt x="7" y="10"/>
                  </a:lnTo>
                  <a:lnTo>
                    <a:pt x="6" y="10"/>
                  </a:lnTo>
                  <a:lnTo>
                    <a:pt x="5" y="12"/>
                  </a:lnTo>
                  <a:lnTo>
                    <a:pt x="5" y="12"/>
                  </a:lnTo>
                  <a:lnTo>
                    <a:pt x="0" y="14"/>
                  </a:lnTo>
                  <a:lnTo>
                    <a:pt x="0" y="14"/>
                  </a:lnTo>
                  <a:lnTo>
                    <a:pt x="5" y="20"/>
                  </a:lnTo>
                  <a:lnTo>
                    <a:pt x="6" y="23"/>
                  </a:lnTo>
                  <a:lnTo>
                    <a:pt x="6" y="23"/>
                  </a:lnTo>
                  <a:lnTo>
                    <a:pt x="7" y="26"/>
                  </a:lnTo>
                  <a:lnTo>
                    <a:pt x="10" y="29"/>
                  </a:lnTo>
                  <a:lnTo>
                    <a:pt x="13" y="33"/>
                  </a:lnTo>
                  <a:lnTo>
                    <a:pt x="15" y="36"/>
                  </a:lnTo>
                  <a:lnTo>
                    <a:pt x="15" y="36"/>
                  </a:lnTo>
                  <a:lnTo>
                    <a:pt x="16" y="39"/>
                  </a:lnTo>
                  <a:lnTo>
                    <a:pt x="20" y="41"/>
                  </a:lnTo>
                  <a:lnTo>
                    <a:pt x="24" y="43"/>
                  </a:lnTo>
                  <a:lnTo>
                    <a:pt x="27" y="43"/>
                  </a:lnTo>
                  <a:lnTo>
                    <a:pt x="27" y="43"/>
                  </a:lnTo>
                  <a:lnTo>
                    <a:pt x="30" y="41"/>
                  </a:lnTo>
                  <a:lnTo>
                    <a:pt x="33" y="41"/>
                  </a:lnTo>
                  <a:lnTo>
                    <a:pt x="37" y="41"/>
                  </a:lnTo>
                  <a:lnTo>
                    <a:pt x="39" y="46"/>
                  </a:lnTo>
                  <a:lnTo>
                    <a:pt x="39" y="46"/>
                  </a:lnTo>
                  <a:lnTo>
                    <a:pt x="40" y="50"/>
                  </a:lnTo>
                  <a:lnTo>
                    <a:pt x="42" y="53"/>
                  </a:lnTo>
                  <a:lnTo>
                    <a:pt x="43" y="56"/>
                  </a:lnTo>
                  <a:lnTo>
                    <a:pt x="43" y="58"/>
                  </a:lnTo>
                  <a:lnTo>
                    <a:pt x="43" y="58"/>
                  </a:lnTo>
                  <a:lnTo>
                    <a:pt x="43" y="60"/>
                  </a:lnTo>
                  <a:lnTo>
                    <a:pt x="42" y="60"/>
                  </a:lnTo>
                  <a:lnTo>
                    <a:pt x="39" y="61"/>
                  </a:lnTo>
                  <a:lnTo>
                    <a:pt x="34" y="63"/>
                  </a:lnTo>
                  <a:lnTo>
                    <a:pt x="33" y="64"/>
                  </a:lnTo>
                  <a:lnTo>
                    <a:pt x="32" y="66"/>
                  </a:lnTo>
                  <a:lnTo>
                    <a:pt x="32" y="66"/>
                  </a:lnTo>
                  <a:lnTo>
                    <a:pt x="32" y="67"/>
                  </a:lnTo>
                  <a:lnTo>
                    <a:pt x="33" y="68"/>
                  </a:lnTo>
                  <a:lnTo>
                    <a:pt x="39" y="73"/>
                  </a:lnTo>
                  <a:lnTo>
                    <a:pt x="46" y="77"/>
                  </a:lnTo>
                  <a:lnTo>
                    <a:pt x="47" y="78"/>
                  </a:lnTo>
                  <a:lnTo>
                    <a:pt x="49" y="80"/>
                  </a:lnTo>
                  <a:lnTo>
                    <a:pt x="49" y="80"/>
                  </a:lnTo>
                  <a:lnTo>
                    <a:pt x="50" y="84"/>
                  </a:lnTo>
                  <a:lnTo>
                    <a:pt x="52" y="87"/>
                  </a:lnTo>
                  <a:lnTo>
                    <a:pt x="57" y="94"/>
                  </a:lnTo>
                  <a:lnTo>
                    <a:pt x="57" y="94"/>
                  </a:lnTo>
                  <a:lnTo>
                    <a:pt x="60" y="98"/>
                  </a:lnTo>
                  <a:lnTo>
                    <a:pt x="63" y="103"/>
                  </a:lnTo>
                  <a:lnTo>
                    <a:pt x="67" y="107"/>
                  </a:lnTo>
                  <a:lnTo>
                    <a:pt x="70" y="113"/>
                  </a:lnTo>
                  <a:lnTo>
                    <a:pt x="70" y="113"/>
                  </a:lnTo>
                  <a:lnTo>
                    <a:pt x="73" y="115"/>
                  </a:lnTo>
                  <a:lnTo>
                    <a:pt x="76" y="120"/>
                  </a:lnTo>
                  <a:lnTo>
                    <a:pt x="83" y="124"/>
                  </a:lnTo>
                  <a:lnTo>
                    <a:pt x="83" y="124"/>
                  </a:lnTo>
                  <a:lnTo>
                    <a:pt x="86" y="127"/>
                  </a:lnTo>
                  <a:lnTo>
                    <a:pt x="86" y="131"/>
                  </a:lnTo>
                  <a:lnTo>
                    <a:pt x="86" y="141"/>
                  </a:lnTo>
                  <a:lnTo>
                    <a:pt x="86" y="141"/>
                  </a:lnTo>
                  <a:lnTo>
                    <a:pt x="86" y="145"/>
                  </a:lnTo>
                  <a:lnTo>
                    <a:pt x="86" y="152"/>
                  </a:lnTo>
                  <a:lnTo>
                    <a:pt x="89" y="159"/>
                  </a:lnTo>
                  <a:lnTo>
                    <a:pt x="91" y="167"/>
                  </a:lnTo>
                  <a:lnTo>
                    <a:pt x="91" y="167"/>
                  </a:lnTo>
                  <a:lnTo>
                    <a:pt x="93" y="169"/>
                  </a:lnTo>
                  <a:lnTo>
                    <a:pt x="93" y="172"/>
                  </a:lnTo>
                  <a:lnTo>
                    <a:pt x="91" y="175"/>
                  </a:lnTo>
                  <a:lnTo>
                    <a:pt x="90" y="178"/>
                  </a:lnTo>
                  <a:lnTo>
                    <a:pt x="84" y="181"/>
                  </a:lnTo>
                  <a:lnTo>
                    <a:pt x="80" y="185"/>
                  </a:lnTo>
                  <a:lnTo>
                    <a:pt x="80" y="185"/>
                  </a:lnTo>
                  <a:lnTo>
                    <a:pt x="79" y="189"/>
                  </a:lnTo>
                  <a:lnTo>
                    <a:pt x="76" y="192"/>
                  </a:lnTo>
                  <a:lnTo>
                    <a:pt x="74" y="194"/>
                  </a:lnTo>
                  <a:lnTo>
                    <a:pt x="73" y="195"/>
                  </a:lnTo>
                  <a:lnTo>
                    <a:pt x="66" y="194"/>
                  </a:lnTo>
                  <a:lnTo>
                    <a:pt x="66" y="194"/>
                  </a:lnTo>
                  <a:lnTo>
                    <a:pt x="63" y="194"/>
                  </a:lnTo>
                  <a:lnTo>
                    <a:pt x="61" y="195"/>
                  </a:lnTo>
                  <a:lnTo>
                    <a:pt x="61" y="196"/>
                  </a:lnTo>
                  <a:lnTo>
                    <a:pt x="61" y="198"/>
                  </a:lnTo>
                  <a:lnTo>
                    <a:pt x="66" y="204"/>
                  </a:lnTo>
                  <a:lnTo>
                    <a:pt x="66" y="206"/>
                  </a:lnTo>
                  <a:lnTo>
                    <a:pt x="66" y="208"/>
                  </a:lnTo>
                  <a:lnTo>
                    <a:pt x="66" y="208"/>
                  </a:lnTo>
                  <a:lnTo>
                    <a:pt x="64" y="209"/>
                  </a:lnTo>
                  <a:lnTo>
                    <a:pt x="63" y="209"/>
                  </a:lnTo>
                  <a:lnTo>
                    <a:pt x="56" y="208"/>
                  </a:lnTo>
                  <a:lnTo>
                    <a:pt x="50" y="208"/>
                  </a:lnTo>
                  <a:lnTo>
                    <a:pt x="49" y="208"/>
                  </a:lnTo>
                  <a:lnTo>
                    <a:pt x="47" y="208"/>
                  </a:lnTo>
                  <a:lnTo>
                    <a:pt x="47" y="208"/>
                  </a:lnTo>
                  <a:lnTo>
                    <a:pt x="47" y="211"/>
                  </a:lnTo>
                  <a:lnTo>
                    <a:pt x="44" y="212"/>
                  </a:lnTo>
                  <a:lnTo>
                    <a:pt x="37" y="216"/>
                  </a:lnTo>
                  <a:lnTo>
                    <a:pt x="37" y="216"/>
                  </a:lnTo>
                  <a:lnTo>
                    <a:pt x="42" y="219"/>
                  </a:lnTo>
                  <a:lnTo>
                    <a:pt x="44" y="222"/>
                  </a:lnTo>
                  <a:lnTo>
                    <a:pt x="44" y="222"/>
                  </a:lnTo>
                  <a:lnTo>
                    <a:pt x="46" y="222"/>
                  </a:lnTo>
                  <a:lnTo>
                    <a:pt x="46" y="223"/>
                  </a:lnTo>
                  <a:lnTo>
                    <a:pt x="44" y="226"/>
                  </a:lnTo>
                  <a:lnTo>
                    <a:pt x="42" y="231"/>
                  </a:lnTo>
                  <a:lnTo>
                    <a:pt x="40" y="235"/>
                  </a:lnTo>
                  <a:lnTo>
                    <a:pt x="40" y="235"/>
                  </a:lnTo>
                  <a:lnTo>
                    <a:pt x="42" y="241"/>
                  </a:lnTo>
                  <a:lnTo>
                    <a:pt x="44" y="242"/>
                  </a:lnTo>
                  <a:lnTo>
                    <a:pt x="46" y="243"/>
                  </a:lnTo>
                  <a:lnTo>
                    <a:pt x="49" y="242"/>
                  </a:lnTo>
                  <a:lnTo>
                    <a:pt x="49" y="242"/>
                  </a:lnTo>
                  <a:lnTo>
                    <a:pt x="56" y="235"/>
                  </a:lnTo>
                  <a:lnTo>
                    <a:pt x="63" y="231"/>
                  </a:lnTo>
                  <a:lnTo>
                    <a:pt x="63" y="231"/>
                  </a:lnTo>
                  <a:lnTo>
                    <a:pt x="64" y="229"/>
                  </a:lnTo>
                  <a:lnTo>
                    <a:pt x="64" y="228"/>
                  </a:lnTo>
                  <a:lnTo>
                    <a:pt x="64" y="225"/>
                  </a:lnTo>
                  <a:lnTo>
                    <a:pt x="67" y="225"/>
                  </a:lnTo>
                  <a:lnTo>
                    <a:pt x="67" y="225"/>
                  </a:lnTo>
                  <a:lnTo>
                    <a:pt x="69" y="223"/>
                  </a:lnTo>
                  <a:lnTo>
                    <a:pt x="70" y="222"/>
                  </a:lnTo>
                  <a:lnTo>
                    <a:pt x="71" y="216"/>
                  </a:lnTo>
                  <a:lnTo>
                    <a:pt x="71" y="216"/>
                  </a:lnTo>
                  <a:lnTo>
                    <a:pt x="73" y="215"/>
                  </a:lnTo>
                  <a:lnTo>
                    <a:pt x="74" y="214"/>
                  </a:lnTo>
                  <a:lnTo>
                    <a:pt x="81" y="215"/>
                  </a:lnTo>
                  <a:lnTo>
                    <a:pt x="81" y="215"/>
                  </a:lnTo>
                  <a:lnTo>
                    <a:pt x="86" y="214"/>
                  </a:lnTo>
                  <a:lnTo>
                    <a:pt x="91" y="211"/>
                  </a:lnTo>
                  <a:lnTo>
                    <a:pt x="103" y="204"/>
                  </a:lnTo>
                  <a:lnTo>
                    <a:pt x="103" y="204"/>
                  </a:lnTo>
                  <a:lnTo>
                    <a:pt x="107" y="201"/>
                  </a:lnTo>
                  <a:lnTo>
                    <a:pt x="111" y="196"/>
                  </a:lnTo>
                  <a:lnTo>
                    <a:pt x="113" y="192"/>
                  </a:lnTo>
                  <a:lnTo>
                    <a:pt x="116" y="182"/>
                  </a:lnTo>
                  <a:lnTo>
                    <a:pt x="116" y="182"/>
                  </a:lnTo>
                  <a:lnTo>
                    <a:pt x="116" y="171"/>
                  </a:lnTo>
                  <a:lnTo>
                    <a:pt x="114" y="159"/>
                  </a:lnTo>
                  <a:lnTo>
                    <a:pt x="111" y="145"/>
                  </a:lnTo>
                  <a:lnTo>
                    <a:pt x="111" y="145"/>
                  </a:lnTo>
                  <a:lnTo>
                    <a:pt x="110" y="140"/>
                  </a:lnTo>
                  <a:lnTo>
                    <a:pt x="106" y="131"/>
                  </a:lnTo>
                  <a:lnTo>
                    <a:pt x="100" y="124"/>
                  </a:lnTo>
                  <a:lnTo>
                    <a:pt x="98" y="121"/>
                  </a:lnTo>
                  <a:lnTo>
                    <a:pt x="97" y="120"/>
                  </a:lnTo>
                  <a:lnTo>
                    <a:pt x="97" y="120"/>
                  </a:lnTo>
                  <a:lnTo>
                    <a:pt x="91" y="117"/>
                  </a:lnTo>
                  <a:lnTo>
                    <a:pt x="83" y="111"/>
                  </a:lnTo>
                  <a:lnTo>
                    <a:pt x="70" y="98"/>
                  </a:lnTo>
                  <a:lnTo>
                    <a:pt x="70" y="98"/>
                  </a:lnTo>
                  <a:lnTo>
                    <a:pt x="69" y="95"/>
                  </a:lnTo>
                  <a:lnTo>
                    <a:pt x="67" y="93"/>
                  </a:lnTo>
                  <a:lnTo>
                    <a:pt x="66" y="90"/>
                  </a:lnTo>
                  <a:lnTo>
                    <a:pt x="63" y="85"/>
                  </a:lnTo>
                  <a:lnTo>
                    <a:pt x="63" y="85"/>
                  </a:lnTo>
                  <a:lnTo>
                    <a:pt x="60" y="83"/>
                  </a:lnTo>
                  <a:lnTo>
                    <a:pt x="59" y="77"/>
                  </a:lnTo>
                  <a:lnTo>
                    <a:pt x="59" y="70"/>
                  </a:lnTo>
                  <a:lnTo>
                    <a:pt x="60" y="64"/>
                  </a:lnTo>
                  <a:lnTo>
                    <a:pt x="60" y="64"/>
                  </a:lnTo>
                  <a:lnTo>
                    <a:pt x="61" y="60"/>
                  </a:lnTo>
                  <a:lnTo>
                    <a:pt x="66" y="57"/>
                  </a:lnTo>
                  <a:lnTo>
                    <a:pt x="69" y="54"/>
                  </a:lnTo>
                  <a:lnTo>
                    <a:pt x="70" y="51"/>
                  </a:lnTo>
                  <a:lnTo>
                    <a:pt x="71" y="50"/>
                  </a:lnTo>
                  <a:lnTo>
                    <a:pt x="71" y="50"/>
                  </a:lnTo>
                  <a:lnTo>
                    <a:pt x="71" y="47"/>
                  </a:lnTo>
                  <a:lnTo>
                    <a:pt x="71" y="44"/>
                  </a:lnTo>
                  <a:lnTo>
                    <a:pt x="74" y="41"/>
                  </a:lnTo>
                  <a:lnTo>
                    <a:pt x="77" y="41"/>
                  </a:lnTo>
                  <a:lnTo>
                    <a:pt x="77" y="41"/>
                  </a:lnTo>
                  <a:lnTo>
                    <a:pt x="81" y="40"/>
                  </a:lnTo>
                  <a:lnTo>
                    <a:pt x="84" y="39"/>
                  </a:lnTo>
                  <a:lnTo>
                    <a:pt x="90" y="33"/>
                  </a:lnTo>
                  <a:lnTo>
                    <a:pt x="90" y="33"/>
                  </a:lnTo>
                  <a:lnTo>
                    <a:pt x="91" y="31"/>
                  </a:lnTo>
                  <a:lnTo>
                    <a:pt x="91" y="31"/>
                  </a:lnTo>
                  <a:lnTo>
                    <a:pt x="87" y="29"/>
                  </a:lnTo>
                  <a:lnTo>
                    <a:pt x="87" y="2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33" name="Freeform 249"/>
            <p:cNvSpPr>
              <a:spLocks/>
            </p:cNvSpPr>
            <p:nvPr/>
          </p:nvSpPr>
          <p:spPr bwMode="gray">
            <a:xfrm>
              <a:off x="6396287" y="3318230"/>
              <a:ext cx="127317" cy="97610"/>
            </a:xfrm>
            <a:custGeom>
              <a:avLst/>
              <a:gdLst/>
              <a:ahLst/>
              <a:cxnLst>
                <a:cxn ang="0">
                  <a:pos x="44" y="61"/>
                </a:cxn>
                <a:cxn ang="0">
                  <a:pos x="47" y="61"/>
                </a:cxn>
                <a:cxn ang="0">
                  <a:pos x="60" y="62"/>
                </a:cxn>
                <a:cxn ang="0">
                  <a:pos x="63" y="61"/>
                </a:cxn>
                <a:cxn ang="0">
                  <a:pos x="63" y="59"/>
                </a:cxn>
                <a:cxn ang="0">
                  <a:pos x="58" y="51"/>
                </a:cxn>
                <a:cxn ang="0">
                  <a:pos x="58" y="48"/>
                </a:cxn>
                <a:cxn ang="0">
                  <a:pos x="63" y="47"/>
                </a:cxn>
                <a:cxn ang="0">
                  <a:pos x="70" y="48"/>
                </a:cxn>
                <a:cxn ang="0">
                  <a:pos x="73" y="45"/>
                </a:cxn>
                <a:cxn ang="0">
                  <a:pos x="77" y="38"/>
                </a:cxn>
                <a:cxn ang="0">
                  <a:pos x="81" y="34"/>
                </a:cxn>
                <a:cxn ang="0">
                  <a:pos x="88" y="28"/>
                </a:cxn>
                <a:cxn ang="0">
                  <a:pos x="90" y="22"/>
                </a:cxn>
                <a:cxn ang="0">
                  <a:pos x="88" y="20"/>
                </a:cxn>
                <a:cxn ang="0">
                  <a:pos x="84" y="10"/>
                </a:cxn>
                <a:cxn ang="0">
                  <a:pos x="83" y="0"/>
                </a:cxn>
                <a:cxn ang="0">
                  <a:pos x="77" y="3"/>
                </a:cxn>
                <a:cxn ang="0">
                  <a:pos x="71" y="3"/>
                </a:cxn>
                <a:cxn ang="0">
                  <a:pos x="64" y="1"/>
                </a:cxn>
                <a:cxn ang="0">
                  <a:pos x="60" y="5"/>
                </a:cxn>
                <a:cxn ang="0">
                  <a:pos x="60" y="8"/>
                </a:cxn>
                <a:cxn ang="0">
                  <a:pos x="56" y="11"/>
                </a:cxn>
                <a:cxn ang="0">
                  <a:pos x="56" y="10"/>
                </a:cxn>
                <a:cxn ang="0">
                  <a:pos x="53" y="7"/>
                </a:cxn>
                <a:cxn ang="0">
                  <a:pos x="47" y="4"/>
                </a:cxn>
                <a:cxn ang="0">
                  <a:pos x="46" y="3"/>
                </a:cxn>
                <a:cxn ang="0">
                  <a:pos x="37" y="3"/>
                </a:cxn>
                <a:cxn ang="0">
                  <a:pos x="24" y="3"/>
                </a:cxn>
                <a:cxn ang="0">
                  <a:pos x="20" y="3"/>
                </a:cxn>
                <a:cxn ang="0">
                  <a:pos x="9" y="8"/>
                </a:cxn>
                <a:cxn ang="0">
                  <a:pos x="3" y="14"/>
                </a:cxn>
                <a:cxn ang="0">
                  <a:pos x="2" y="21"/>
                </a:cxn>
                <a:cxn ang="0">
                  <a:pos x="3" y="28"/>
                </a:cxn>
                <a:cxn ang="0">
                  <a:pos x="4" y="32"/>
                </a:cxn>
                <a:cxn ang="0">
                  <a:pos x="6" y="37"/>
                </a:cxn>
                <a:cxn ang="0">
                  <a:pos x="6" y="41"/>
                </a:cxn>
                <a:cxn ang="0">
                  <a:pos x="6" y="41"/>
                </a:cxn>
                <a:cxn ang="0">
                  <a:pos x="10" y="48"/>
                </a:cxn>
                <a:cxn ang="0">
                  <a:pos x="10" y="55"/>
                </a:cxn>
                <a:cxn ang="0">
                  <a:pos x="14" y="58"/>
                </a:cxn>
                <a:cxn ang="0">
                  <a:pos x="20" y="57"/>
                </a:cxn>
                <a:cxn ang="0">
                  <a:pos x="20" y="59"/>
                </a:cxn>
                <a:cxn ang="0">
                  <a:pos x="20" y="65"/>
                </a:cxn>
                <a:cxn ang="0">
                  <a:pos x="23" y="67"/>
                </a:cxn>
                <a:cxn ang="0">
                  <a:pos x="31" y="65"/>
                </a:cxn>
                <a:cxn ang="0">
                  <a:pos x="33" y="67"/>
                </a:cxn>
                <a:cxn ang="0">
                  <a:pos x="34" y="69"/>
                </a:cxn>
                <a:cxn ang="0">
                  <a:pos x="41" y="65"/>
                </a:cxn>
                <a:cxn ang="0">
                  <a:pos x="44" y="61"/>
                </a:cxn>
              </a:cxnLst>
              <a:rect l="0" t="0" r="r" b="b"/>
              <a:pathLst>
                <a:path w="90" h="69">
                  <a:moveTo>
                    <a:pt x="44" y="61"/>
                  </a:moveTo>
                  <a:lnTo>
                    <a:pt x="44" y="61"/>
                  </a:lnTo>
                  <a:lnTo>
                    <a:pt x="46" y="61"/>
                  </a:lnTo>
                  <a:lnTo>
                    <a:pt x="47" y="61"/>
                  </a:lnTo>
                  <a:lnTo>
                    <a:pt x="53" y="61"/>
                  </a:lnTo>
                  <a:lnTo>
                    <a:pt x="60" y="62"/>
                  </a:lnTo>
                  <a:lnTo>
                    <a:pt x="61" y="62"/>
                  </a:lnTo>
                  <a:lnTo>
                    <a:pt x="63" y="61"/>
                  </a:lnTo>
                  <a:lnTo>
                    <a:pt x="63" y="61"/>
                  </a:lnTo>
                  <a:lnTo>
                    <a:pt x="63" y="59"/>
                  </a:lnTo>
                  <a:lnTo>
                    <a:pt x="63" y="57"/>
                  </a:lnTo>
                  <a:lnTo>
                    <a:pt x="58" y="51"/>
                  </a:lnTo>
                  <a:lnTo>
                    <a:pt x="58" y="49"/>
                  </a:lnTo>
                  <a:lnTo>
                    <a:pt x="58" y="48"/>
                  </a:lnTo>
                  <a:lnTo>
                    <a:pt x="60" y="47"/>
                  </a:lnTo>
                  <a:lnTo>
                    <a:pt x="63" y="47"/>
                  </a:lnTo>
                  <a:lnTo>
                    <a:pt x="63" y="47"/>
                  </a:lnTo>
                  <a:lnTo>
                    <a:pt x="70" y="48"/>
                  </a:lnTo>
                  <a:lnTo>
                    <a:pt x="71" y="47"/>
                  </a:lnTo>
                  <a:lnTo>
                    <a:pt x="73" y="45"/>
                  </a:lnTo>
                  <a:lnTo>
                    <a:pt x="76" y="42"/>
                  </a:lnTo>
                  <a:lnTo>
                    <a:pt x="77" y="38"/>
                  </a:lnTo>
                  <a:lnTo>
                    <a:pt x="77" y="38"/>
                  </a:lnTo>
                  <a:lnTo>
                    <a:pt x="81" y="34"/>
                  </a:lnTo>
                  <a:lnTo>
                    <a:pt x="87" y="31"/>
                  </a:lnTo>
                  <a:lnTo>
                    <a:pt x="88" y="28"/>
                  </a:lnTo>
                  <a:lnTo>
                    <a:pt x="90" y="25"/>
                  </a:lnTo>
                  <a:lnTo>
                    <a:pt x="90" y="22"/>
                  </a:lnTo>
                  <a:lnTo>
                    <a:pt x="88" y="20"/>
                  </a:lnTo>
                  <a:lnTo>
                    <a:pt x="88" y="20"/>
                  </a:lnTo>
                  <a:lnTo>
                    <a:pt x="86" y="15"/>
                  </a:lnTo>
                  <a:lnTo>
                    <a:pt x="84" y="10"/>
                  </a:lnTo>
                  <a:lnTo>
                    <a:pt x="83" y="0"/>
                  </a:lnTo>
                  <a:lnTo>
                    <a:pt x="83" y="0"/>
                  </a:lnTo>
                  <a:lnTo>
                    <a:pt x="80" y="1"/>
                  </a:lnTo>
                  <a:lnTo>
                    <a:pt x="77" y="3"/>
                  </a:lnTo>
                  <a:lnTo>
                    <a:pt x="71" y="3"/>
                  </a:lnTo>
                  <a:lnTo>
                    <a:pt x="71" y="3"/>
                  </a:lnTo>
                  <a:lnTo>
                    <a:pt x="68" y="1"/>
                  </a:lnTo>
                  <a:lnTo>
                    <a:pt x="64" y="1"/>
                  </a:lnTo>
                  <a:lnTo>
                    <a:pt x="61" y="3"/>
                  </a:lnTo>
                  <a:lnTo>
                    <a:pt x="60" y="5"/>
                  </a:lnTo>
                  <a:lnTo>
                    <a:pt x="60" y="5"/>
                  </a:lnTo>
                  <a:lnTo>
                    <a:pt x="60" y="8"/>
                  </a:lnTo>
                  <a:lnTo>
                    <a:pt x="58" y="11"/>
                  </a:lnTo>
                  <a:lnTo>
                    <a:pt x="56" y="11"/>
                  </a:lnTo>
                  <a:lnTo>
                    <a:pt x="56" y="10"/>
                  </a:lnTo>
                  <a:lnTo>
                    <a:pt x="56" y="10"/>
                  </a:lnTo>
                  <a:lnTo>
                    <a:pt x="56" y="8"/>
                  </a:lnTo>
                  <a:lnTo>
                    <a:pt x="53" y="7"/>
                  </a:lnTo>
                  <a:lnTo>
                    <a:pt x="50" y="5"/>
                  </a:lnTo>
                  <a:lnTo>
                    <a:pt x="47" y="4"/>
                  </a:lnTo>
                  <a:lnTo>
                    <a:pt x="47" y="4"/>
                  </a:lnTo>
                  <a:lnTo>
                    <a:pt x="46" y="3"/>
                  </a:lnTo>
                  <a:lnTo>
                    <a:pt x="43" y="3"/>
                  </a:lnTo>
                  <a:lnTo>
                    <a:pt x="37" y="3"/>
                  </a:lnTo>
                  <a:lnTo>
                    <a:pt x="30" y="3"/>
                  </a:lnTo>
                  <a:lnTo>
                    <a:pt x="24" y="3"/>
                  </a:lnTo>
                  <a:lnTo>
                    <a:pt x="24" y="3"/>
                  </a:lnTo>
                  <a:lnTo>
                    <a:pt x="20" y="3"/>
                  </a:lnTo>
                  <a:lnTo>
                    <a:pt x="14" y="4"/>
                  </a:lnTo>
                  <a:lnTo>
                    <a:pt x="9" y="8"/>
                  </a:lnTo>
                  <a:lnTo>
                    <a:pt x="3" y="14"/>
                  </a:lnTo>
                  <a:lnTo>
                    <a:pt x="3" y="14"/>
                  </a:lnTo>
                  <a:lnTo>
                    <a:pt x="0" y="18"/>
                  </a:lnTo>
                  <a:lnTo>
                    <a:pt x="2" y="21"/>
                  </a:lnTo>
                  <a:lnTo>
                    <a:pt x="3" y="24"/>
                  </a:lnTo>
                  <a:lnTo>
                    <a:pt x="3" y="28"/>
                  </a:lnTo>
                  <a:lnTo>
                    <a:pt x="3" y="28"/>
                  </a:lnTo>
                  <a:lnTo>
                    <a:pt x="4" y="32"/>
                  </a:lnTo>
                  <a:lnTo>
                    <a:pt x="6" y="35"/>
                  </a:lnTo>
                  <a:lnTo>
                    <a:pt x="6" y="37"/>
                  </a:lnTo>
                  <a:lnTo>
                    <a:pt x="6" y="41"/>
                  </a:lnTo>
                  <a:lnTo>
                    <a:pt x="6" y="41"/>
                  </a:lnTo>
                  <a:lnTo>
                    <a:pt x="6" y="41"/>
                  </a:lnTo>
                  <a:lnTo>
                    <a:pt x="6" y="41"/>
                  </a:lnTo>
                  <a:lnTo>
                    <a:pt x="9" y="44"/>
                  </a:lnTo>
                  <a:lnTo>
                    <a:pt x="10" y="48"/>
                  </a:lnTo>
                  <a:lnTo>
                    <a:pt x="10" y="55"/>
                  </a:lnTo>
                  <a:lnTo>
                    <a:pt x="10" y="55"/>
                  </a:lnTo>
                  <a:lnTo>
                    <a:pt x="12" y="58"/>
                  </a:lnTo>
                  <a:lnTo>
                    <a:pt x="14" y="58"/>
                  </a:lnTo>
                  <a:lnTo>
                    <a:pt x="20" y="57"/>
                  </a:lnTo>
                  <a:lnTo>
                    <a:pt x="20" y="57"/>
                  </a:lnTo>
                  <a:lnTo>
                    <a:pt x="21" y="58"/>
                  </a:lnTo>
                  <a:lnTo>
                    <a:pt x="20" y="59"/>
                  </a:lnTo>
                  <a:lnTo>
                    <a:pt x="20" y="62"/>
                  </a:lnTo>
                  <a:lnTo>
                    <a:pt x="20" y="65"/>
                  </a:lnTo>
                  <a:lnTo>
                    <a:pt x="20" y="65"/>
                  </a:lnTo>
                  <a:lnTo>
                    <a:pt x="23" y="67"/>
                  </a:lnTo>
                  <a:lnTo>
                    <a:pt x="27" y="65"/>
                  </a:lnTo>
                  <a:lnTo>
                    <a:pt x="31" y="65"/>
                  </a:lnTo>
                  <a:lnTo>
                    <a:pt x="33" y="65"/>
                  </a:lnTo>
                  <a:lnTo>
                    <a:pt x="33" y="67"/>
                  </a:lnTo>
                  <a:lnTo>
                    <a:pt x="33" y="67"/>
                  </a:lnTo>
                  <a:lnTo>
                    <a:pt x="34" y="69"/>
                  </a:lnTo>
                  <a:lnTo>
                    <a:pt x="34" y="69"/>
                  </a:lnTo>
                  <a:lnTo>
                    <a:pt x="41" y="65"/>
                  </a:lnTo>
                  <a:lnTo>
                    <a:pt x="44" y="64"/>
                  </a:lnTo>
                  <a:lnTo>
                    <a:pt x="44" y="61"/>
                  </a:lnTo>
                  <a:lnTo>
                    <a:pt x="44" y="6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34" name="Freeform 250"/>
            <p:cNvSpPr>
              <a:spLocks/>
            </p:cNvSpPr>
            <p:nvPr/>
          </p:nvSpPr>
          <p:spPr bwMode="gray">
            <a:xfrm>
              <a:off x="6348190" y="3130084"/>
              <a:ext cx="165512" cy="203707"/>
            </a:xfrm>
            <a:custGeom>
              <a:avLst/>
              <a:gdLst/>
              <a:ahLst/>
              <a:cxnLst>
                <a:cxn ang="0">
                  <a:pos x="78" y="64"/>
                </a:cxn>
                <a:cxn ang="0">
                  <a:pos x="64" y="54"/>
                </a:cxn>
                <a:cxn ang="0">
                  <a:pos x="63" y="52"/>
                </a:cxn>
                <a:cxn ang="0">
                  <a:pos x="70" y="47"/>
                </a:cxn>
                <a:cxn ang="0">
                  <a:pos x="74" y="44"/>
                </a:cxn>
                <a:cxn ang="0">
                  <a:pos x="73" y="39"/>
                </a:cxn>
                <a:cxn ang="0">
                  <a:pos x="70" y="32"/>
                </a:cxn>
                <a:cxn ang="0">
                  <a:pos x="61" y="27"/>
                </a:cxn>
                <a:cxn ang="0">
                  <a:pos x="55" y="29"/>
                </a:cxn>
                <a:cxn ang="0">
                  <a:pos x="46" y="22"/>
                </a:cxn>
                <a:cxn ang="0">
                  <a:pos x="41" y="15"/>
                </a:cxn>
                <a:cxn ang="0">
                  <a:pos x="37" y="9"/>
                </a:cxn>
                <a:cxn ang="0">
                  <a:pos x="31" y="0"/>
                </a:cxn>
                <a:cxn ang="0">
                  <a:pos x="24" y="2"/>
                </a:cxn>
                <a:cxn ang="0">
                  <a:pos x="21" y="7"/>
                </a:cxn>
                <a:cxn ang="0">
                  <a:pos x="24" y="13"/>
                </a:cxn>
                <a:cxn ang="0">
                  <a:pos x="23" y="22"/>
                </a:cxn>
                <a:cxn ang="0">
                  <a:pos x="19" y="20"/>
                </a:cxn>
                <a:cxn ang="0">
                  <a:pos x="13" y="15"/>
                </a:cxn>
                <a:cxn ang="0">
                  <a:pos x="7" y="25"/>
                </a:cxn>
                <a:cxn ang="0">
                  <a:pos x="4" y="30"/>
                </a:cxn>
                <a:cxn ang="0">
                  <a:pos x="0" y="33"/>
                </a:cxn>
                <a:cxn ang="0">
                  <a:pos x="3" y="37"/>
                </a:cxn>
                <a:cxn ang="0">
                  <a:pos x="4" y="49"/>
                </a:cxn>
                <a:cxn ang="0">
                  <a:pos x="6" y="50"/>
                </a:cxn>
                <a:cxn ang="0">
                  <a:pos x="14" y="50"/>
                </a:cxn>
                <a:cxn ang="0">
                  <a:pos x="16" y="57"/>
                </a:cxn>
                <a:cxn ang="0">
                  <a:pos x="14" y="69"/>
                </a:cxn>
                <a:cxn ang="0">
                  <a:pos x="11" y="76"/>
                </a:cxn>
                <a:cxn ang="0">
                  <a:pos x="10" y="81"/>
                </a:cxn>
                <a:cxn ang="0">
                  <a:pos x="16" y="83"/>
                </a:cxn>
                <a:cxn ang="0">
                  <a:pos x="28" y="74"/>
                </a:cxn>
                <a:cxn ang="0">
                  <a:pos x="36" y="76"/>
                </a:cxn>
                <a:cxn ang="0">
                  <a:pos x="41" y="76"/>
                </a:cxn>
                <a:cxn ang="0">
                  <a:pos x="46" y="73"/>
                </a:cxn>
                <a:cxn ang="0">
                  <a:pos x="57" y="70"/>
                </a:cxn>
                <a:cxn ang="0">
                  <a:pos x="67" y="79"/>
                </a:cxn>
                <a:cxn ang="0">
                  <a:pos x="74" y="86"/>
                </a:cxn>
                <a:cxn ang="0">
                  <a:pos x="73" y="100"/>
                </a:cxn>
                <a:cxn ang="0">
                  <a:pos x="74" y="103"/>
                </a:cxn>
                <a:cxn ang="0">
                  <a:pos x="84" y="114"/>
                </a:cxn>
                <a:cxn ang="0">
                  <a:pos x="85" y="126"/>
                </a:cxn>
                <a:cxn ang="0">
                  <a:pos x="83" y="138"/>
                </a:cxn>
                <a:cxn ang="0">
                  <a:pos x="90" y="141"/>
                </a:cxn>
                <a:cxn ang="0">
                  <a:pos x="90" y="144"/>
                </a:cxn>
                <a:cxn ang="0">
                  <a:pos x="94" y="138"/>
                </a:cxn>
                <a:cxn ang="0">
                  <a:pos x="98" y="134"/>
                </a:cxn>
                <a:cxn ang="0">
                  <a:pos x="105" y="136"/>
                </a:cxn>
                <a:cxn ang="0">
                  <a:pos x="117" y="133"/>
                </a:cxn>
                <a:cxn ang="0">
                  <a:pos x="117" y="127"/>
                </a:cxn>
                <a:cxn ang="0">
                  <a:pos x="114" y="110"/>
                </a:cxn>
                <a:cxn ang="0">
                  <a:pos x="104" y="101"/>
                </a:cxn>
                <a:cxn ang="0">
                  <a:pos x="98" y="93"/>
                </a:cxn>
                <a:cxn ang="0">
                  <a:pos x="88" y="80"/>
                </a:cxn>
                <a:cxn ang="0">
                  <a:pos x="81" y="70"/>
                </a:cxn>
              </a:cxnLst>
              <a:rect l="0" t="0" r="r" b="b"/>
              <a:pathLst>
                <a:path w="117" h="144">
                  <a:moveTo>
                    <a:pt x="80" y="66"/>
                  </a:moveTo>
                  <a:lnTo>
                    <a:pt x="80" y="66"/>
                  </a:lnTo>
                  <a:lnTo>
                    <a:pt x="78" y="64"/>
                  </a:lnTo>
                  <a:lnTo>
                    <a:pt x="77" y="63"/>
                  </a:lnTo>
                  <a:lnTo>
                    <a:pt x="70" y="59"/>
                  </a:lnTo>
                  <a:lnTo>
                    <a:pt x="64" y="54"/>
                  </a:lnTo>
                  <a:lnTo>
                    <a:pt x="63" y="53"/>
                  </a:lnTo>
                  <a:lnTo>
                    <a:pt x="63" y="52"/>
                  </a:lnTo>
                  <a:lnTo>
                    <a:pt x="63" y="52"/>
                  </a:lnTo>
                  <a:lnTo>
                    <a:pt x="64" y="50"/>
                  </a:lnTo>
                  <a:lnTo>
                    <a:pt x="65" y="49"/>
                  </a:lnTo>
                  <a:lnTo>
                    <a:pt x="70" y="47"/>
                  </a:lnTo>
                  <a:lnTo>
                    <a:pt x="73" y="46"/>
                  </a:lnTo>
                  <a:lnTo>
                    <a:pt x="74" y="46"/>
                  </a:lnTo>
                  <a:lnTo>
                    <a:pt x="74" y="44"/>
                  </a:lnTo>
                  <a:lnTo>
                    <a:pt x="74" y="44"/>
                  </a:lnTo>
                  <a:lnTo>
                    <a:pt x="74" y="42"/>
                  </a:lnTo>
                  <a:lnTo>
                    <a:pt x="73" y="39"/>
                  </a:lnTo>
                  <a:lnTo>
                    <a:pt x="71" y="36"/>
                  </a:lnTo>
                  <a:lnTo>
                    <a:pt x="70" y="32"/>
                  </a:lnTo>
                  <a:lnTo>
                    <a:pt x="70" y="32"/>
                  </a:lnTo>
                  <a:lnTo>
                    <a:pt x="68" y="27"/>
                  </a:lnTo>
                  <a:lnTo>
                    <a:pt x="64" y="27"/>
                  </a:lnTo>
                  <a:lnTo>
                    <a:pt x="61" y="27"/>
                  </a:lnTo>
                  <a:lnTo>
                    <a:pt x="58" y="29"/>
                  </a:lnTo>
                  <a:lnTo>
                    <a:pt x="58" y="29"/>
                  </a:lnTo>
                  <a:lnTo>
                    <a:pt x="55" y="29"/>
                  </a:lnTo>
                  <a:lnTo>
                    <a:pt x="51" y="27"/>
                  </a:lnTo>
                  <a:lnTo>
                    <a:pt x="47" y="25"/>
                  </a:lnTo>
                  <a:lnTo>
                    <a:pt x="46" y="22"/>
                  </a:lnTo>
                  <a:lnTo>
                    <a:pt x="46" y="22"/>
                  </a:lnTo>
                  <a:lnTo>
                    <a:pt x="44" y="19"/>
                  </a:lnTo>
                  <a:lnTo>
                    <a:pt x="41" y="15"/>
                  </a:lnTo>
                  <a:lnTo>
                    <a:pt x="38" y="12"/>
                  </a:lnTo>
                  <a:lnTo>
                    <a:pt x="37" y="9"/>
                  </a:lnTo>
                  <a:lnTo>
                    <a:pt x="37" y="9"/>
                  </a:lnTo>
                  <a:lnTo>
                    <a:pt x="36" y="6"/>
                  </a:lnTo>
                  <a:lnTo>
                    <a:pt x="31" y="0"/>
                  </a:lnTo>
                  <a:lnTo>
                    <a:pt x="31" y="0"/>
                  </a:lnTo>
                  <a:lnTo>
                    <a:pt x="27" y="2"/>
                  </a:lnTo>
                  <a:lnTo>
                    <a:pt x="24" y="2"/>
                  </a:lnTo>
                  <a:lnTo>
                    <a:pt x="24" y="2"/>
                  </a:lnTo>
                  <a:lnTo>
                    <a:pt x="23" y="2"/>
                  </a:lnTo>
                  <a:lnTo>
                    <a:pt x="23" y="5"/>
                  </a:lnTo>
                  <a:lnTo>
                    <a:pt x="21" y="7"/>
                  </a:lnTo>
                  <a:lnTo>
                    <a:pt x="23" y="10"/>
                  </a:lnTo>
                  <a:lnTo>
                    <a:pt x="23" y="10"/>
                  </a:lnTo>
                  <a:lnTo>
                    <a:pt x="24" y="13"/>
                  </a:lnTo>
                  <a:lnTo>
                    <a:pt x="24" y="17"/>
                  </a:lnTo>
                  <a:lnTo>
                    <a:pt x="24" y="22"/>
                  </a:lnTo>
                  <a:lnTo>
                    <a:pt x="23" y="22"/>
                  </a:lnTo>
                  <a:lnTo>
                    <a:pt x="21" y="22"/>
                  </a:lnTo>
                  <a:lnTo>
                    <a:pt x="21" y="22"/>
                  </a:lnTo>
                  <a:lnTo>
                    <a:pt x="19" y="20"/>
                  </a:lnTo>
                  <a:lnTo>
                    <a:pt x="17" y="17"/>
                  </a:lnTo>
                  <a:lnTo>
                    <a:pt x="16" y="16"/>
                  </a:lnTo>
                  <a:lnTo>
                    <a:pt x="13" y="15"/>
                  </a:lnTo>
                  <a:lnTo>
                    <a:pt x="13" y="15"/>
                  </a:lnTo>
                  <a:lnTo>
                    <a:pt x="10" y="20"/>
                  </a:lnTo>
                  <a:lnTo>
                    <a:pt x="7" y="25"/>
                  </a:lnTo>
                  <a:lnTo>
                    <a:pt x="6" y="27"/>
                  </a:lnTo>
                  <a:lnTo>
                    <a:pt x="6" y="27"/>
                  </a:lnTo>
                  <a:lnTo>
                    <a:pt x="4" y="30"/>
                  </a:lnTo>
                  <a:lnTo>
                    <a:pt x="3" y="30"/>
                  </a:lnTo>
                  <a:lnTo>
                    <a:pt x="0" y="33"/>
                  </a:lnTo>
                  <a:lnTo>
                    <a:pt x="0" y="33"/>
                  </a:lnTo>
                  <a:lnTo>
                    <a:pt x="3" y="36"/>
                  </a:lnTo>
                  <a:lnTo>
                    <a:pt x="3" y="36"/>
                  </a:lnTo>
                  <a:lnTo>
                    <a:pt x="3" y="37"/>
                  </a:lnTo>
                  <a:lnTo>
                    <a:pt x="3" y="40"/>
                  </a:lnTo>
                  <a:lnTo>
                    <a:pt x="3" y="44"/>
                  </a:lnTo>
                  <a:lnTo>
                    <a:pt x="4" y="49"/>
                  </a:lnTo>
                  <a:lnTo>
                    <a:pt x="4" y="49"/>
                  </a:lnTo>
                  <a:lnTo>
                    <a:pt x="6" y="49"/>
                  </a:lnTo>
                  <a:lnTo>
                    <a:pt x="6" y="50"/>
                  </a:lnTo>
                  <a:lnTo>
                    <a:pt x="10" y="49"/>
                  </a:lnTo>
                  <a:lnTo>
                    <a:pt x="13" y="49"/>
                  </a:lnTo>
                  <a:lnTo>
                    <a:pt x="14" y="50"/>
                  </a:lnTo>
                  <a:lnTo>
                    <a:pt x="16" y="52"/>
                  </a:lnTo>
                  <a:lnTo>
                    <a:pt x="16" y="52"/>
                  </a:lnTo>
                  <a:lnTo>
                    <a:pt x="16" y="57"/>
                  </a:lnTo>
                  <a:lnTo>
                    <a:pt x="16" y="60"/>
                  </a:lnTo>
                  <a:lnTo>
                    <a:pt x="14" y="64"/>
                  </a:lnTo>
                  <a:lnTo>
                    <a:pt x="14" y="69"/>
                  </a:lnTo>
                  <a:lnTo>
                    <a:pt x="14" y="69"/>
                  </a:lnTo>
                  <a:lnTo>
                    <a:pt x="13" y="73"/>
                  </a:lnTo>
                  <a:lnTo>
                    <a:pt x="11" y="76"/>
                  </a:lnTo>
                  <a:lnTo>
                    <a:pt x="10" y="79"/>
                  </a:lnTo>
                  <a:lnTo>
                    <a:pt x="10" y="81"/>
                  </a:lnTo>
                  <a:lnTo>
                    <a:pt x="10" y="81"/>
                  </a:lnTo>
                  <a:lnTo>
                    <a:pt x="10" y="83"/>
                  </a:lnTo>
                  <a:lnTo>
                    <a:pt x="11" y="84"/>
                  </a:lnTo>
                  <a:lnTo>
                    <a:pt x="16" y="83"/>
                  </a:lnTo>
                  <a:lnTo>
                    <a:pt x="24" y="76"/>
                  </a:lnTo>
                  <a:lnTo>
                    <a:pt x="24" y="76"/>
                  </a:lnTo>
                  <a:lnTo>
                    <a:pt x="28" y="74"/>
                  </a:lnTo>
                  <a:lnTo>
                    <a:pt x="31" y="73"/>
                  </a:lnTo>
                  <a:lnTo>
                    <a:pt x="34" y="74"/>
                  </a:lnTo>
                  <a:lnTo>
                    <a:pt x="36" y="76"/>
                  </a:lnTo>
                  <a:lnTo>
                    <a:pt x="36" y="76"/>
                  </a:lnTo>
                  <a:lnTo>
                    <a:pt x="38" y="77"/>
                  </a:lnTo>
                  <a:lnTo>
                    <a:pt x="41" y="76"/>
                  </a:lnTo>
                  <a:lnTo>
                    <a:pt x="44" y="74"/>
                  </a:lnTo>
                  <a:lnTo>
                    <a:pt x="46" y="73"/>
                  </a:lnTo>
                  <a:lnTo>
                    <a:pt x="46" y="73"/>
                  </a:lnTo>
                  <a:lnTo>
                    <a:pt x="48" y="70"/>
                  </a:lnTo>
                  <a:lnTo>
                    <a:pt x="53" y="70"/>
                  </a:lnTo>
                  <a:lnTo>
                    <a:pt x="57" y="70"/>
                  </a:lnTo>
                  <a:lnTo>
                    <a:pt x="61" y="71"/>
                  </a:lnTo>
                  <a:lnTo>
                    <a:pt x="61" y="71"/>
                  </a:lnTo>
                  <a:lnTo>
                    <a:pt x="67" y="79"/>
                  </a:lnTo>
                  <a:lnTo>
                    <a:pt x="73" y="84"/>
                  </a:lnTo>
                  <a:lnTo>
                    <a:pt x="73" y="84"/>
                  </a:lnTo>
                  <a:lnTo>
                    <a:pt x="74" y="86"/>
                  </a:lnTo>
                  <a:lnTo>
                    <a:pt x="74" y="87"/>
                  </a:lnTo>
                  <a:lnTo>
                    <a:pt x="73" y="94"/>
                  </a:lnTo>
                  <a:lnTo>
                    <a:pt x="73" y="100"/>
                  </a:lnTo>
                  <a:lnTo>
                    <a:pt x="73" y="101"/>
                  </a:lnTo>
                  <a:lnTo>
                    <a:pt x="74" y="103"/>
                  </a:lnTo>
                  <a:lnTo>
                    <a:pt x="74" y="103"/>
                  </a:lnTo>
                  <a:lnTo>
                    <a:pt x="78" y="106"/>
                  </a:lnTo>
                  <a:lnTo>
                    <a:pt x="81" y="108"/>
                  </a:lnTo>
                  <a:lnTo>
                    <a:pt x="84" y="114"/>
                  </a:lnTo>
                  <a:lnTo>
                    <a:pt x="85" y="120"/>
                  </a:lnTo>
                  <a:lnTo>
                    <a:pt x="85" y="120"/>
                  </a:lnTo>
                  <a:lnTo>
                    <a:pt x="85" y="126"/>
                  </a:lnTo>
                  <a:lnTo>
                    <a:pt x="85" y="130"/>
                  </a:lnTo>
                  <a:lnTo>
                    <a:pt x="85" y="134"/>
                  </a:lnTo>
                  <a:lnTo>
                    <a:pt x="83" y="138"/>
                  </a:lnTo>
                  <a:lnTo>
                    <a:pt x="83" y="138"/>
                  </a:lnTo>
                  <a:lnTo>
                    <a:pt x="88" y="140"/>
                  </a:lnTo>
                  <a:lnTo>
                    <a:pt x="90" y="141"/>
                  </a:lnTo>
                  <a:lnTo>
                    <a:pt x="90" y="143"/>
                  </a:lnTo>
                  <a:lnTo>
                    <a:pt x="90" y="143"/>
                  </a:lnTo>
                  <a:lnTo>
                    <a:pt x="90" y="144"/>
                  </a:lnTo>
                  <a:lnTo>
                    <a:pt x="92" y="144"/>
                  </a:lnTo>
                  <a:lnTo>
                    <a:pt x="94" y="141"/>
                  </a:lnTo>
                  <a:lnTo>
                    <a:pt x="94" y="138"/>
                  </a:lnTo>
                  <a:lnTo>
                    <a:pt x="94" y="138"/>
                  </a:lnTo>
                  <a:lnTo>
                    <a:pt x="95" y="136"/>
                  </a:lnTo>
                  <a:lnTo>
                    <a:pt x="98" y="134"/>
                  </a:lnTo>
                  <a:lnTo>
                    <a:pt x="102" y="134"/>
                  </a:lnTo>
                  <a:lnTo>
                    <a:pt x="105" y="136"/>
                  </a:lnTo>
                  <a:lnTo>
                    <a:pt x="105" y="136"/>
                  </a:lnTo>
                  <a:lnTo>
                    <a:pt x="111" y="136"/>
                  </a:lnTo>
                  <a:lnTo>
                    <a:pt x="114" y="134"/>
                  </a:lnTo>
                  <a:lnTo>
                    <a:pt x="117" y="133"/>
                  </a:lnTo>
                  <a:lnTo>
                    <a:pt x="117" y="133"/>
                  </a:lnTo>
                  <a:lnTo>
                    <a:pt x="117" y="127"/>
                  </a:lnTo>
                  <a:lnTo>
                    <a:pt x="117" y="127"/>
                  </a:lnTo>
                  <a:lnTo>
                    <a:pt x="117" y="117"/>
                  </a:lnTo>
                  <a:lnTo>
                    <a:pt x="117" y="113"/>
                  </a:lnTo>
                  <a:lnTo>
                    <a:pt x="114" y="110"/>
                  </a:lnTo>
                  <a:lnTo>
                    <a:pt x="114" y="110"/>
                  </a:lnTo>
                  <a:lnTo>
                    <a:pt x="107" y="106"/>
                  </a:lnTo>
                  <a:lnTo>
                    <a:pt x="104" y="101"/>
                  </a:lnTo>
                  <a:lnTo>
                    <a:pt x="101" y="99"/>
                  </a:lnTo>
                  <a:lnTo>
                    <a:pt x="101" y="99"/>
                  </a:lnTo>
                  <a:lnTo>
                    <a:pt x="98" y="93"/>
                  </a:lnTo>
                  <a:lnTo>
                    <a:pt x="94" y="89"/>
                  </a:lnTo>
                  <a:lnTo>
                    <a:pt x="91" y="84"/>
                  </a:lnTo>
                  <a:lnTo>
                    <a:pt x="88" y="80"/>
                  </a:lnTo>
                  <a:lnTo>
                    <a:pt x="88" y="80"/>
                  </a:lnTo>
                  <a:lnTo>
                    <a:pt x="83" y="73"/>
                  </a:lnTo>
                  <a:lnTo>
                    <a:pt x="81" y="70"/>
                  </a:lnTo>
                  <a:lnTo>
                    <a:pt x="80" y="66"/>
                  </a:lnTo>
                  <a:lnTo>
                    <a:pt x="80" y="6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35" name="Freeform 251"/>
            <p:cNvSpPr>
              <a:spLocks/>
            </p:cNvSpPr>
            <p:nvPr/>
          </p:nvSpPr>
          <p:spPr bwMode="gray">
            <a:xfrm>
              <a:off x="6290190" y="3176767"/>
              <a:ext cx="178243" cy="342340"/>
            </a:xfrm>
            <a:custGeom>
              <a:avLst/>
              <a:gdLst/>
              <a:ahLst/>
              <a:cxnLst>
                <a:cxn ang="0">
                  <a:pos x="77" y="121"/>
                </a:cxn>
                <a:cxn ang="0">
                  <a:pos x="84" y="108"/>
                </a:cxn>
                <a:cxn ang="0">
                  <a:pos x="99" y="103"/>
                </a:cxn>
                <a:cxn ang="0">
                  <a:pos x="121" y="103"/>
                </a:cxn>
                <a:cxn ang="0">
                  <a:pos x="124" y="105"/>
                </a:cxn>
                <a:cxn ang="0">
                  <a:pos x="126" y="87"/>
                </a:cxn>
                <a:cxn ang="0">
                  <a:pos x="119" y="73"/>
                </a:cxn>
                <a:cxn ang="0">
                  <a:pos x="114" y="67"/>
                </a:cxn>
                <a:cxn ang="0">
                  <a:pos x="114" y="51"/>
                </a:cxn>
                <a:cxn ang="0">
                  <a:pos x="102" y="38"/>
                </a:cxn>
                <a:cxn ang="0">
                  <a:pos x="87" y="40"/>
                </a:cxn>
                <a:cxn ang="0">
                  <a:pos x="79" y="44"/>
                </a:cxn>
                <a:cxn ang="0">
                  <a:pos x="72" y="40"/>
                </a:cxn>
                <a:cxn ang="0">
                  <a:pos x="57" y="50"/>
                </a:cxn>
                <a:cxn ang="0">
                  <a:pos x="51" y="48"/>
                </a:cxn>
                <a:cxn ang="0">
                  <a:pos x="55" y="36"/>
                </a:cxn>
                <a:cxn ang="0">
                  <a:pos x="57" y="24"/>
                </a:cxn>
                <a:cxn ang="0">
                  <a:pos x="54" y="16"/>
                </a:cxn>
                <a:cxn ang="0">
                  <a:pos x="45" y="16"/>
                </a:cxn>
                <a:cxn ang="0">
                  <a:pos x="44" y="4"/>
                </a:cxn>
                <a:cxn ang="0">
                  <a:pos x="41" y="0"/>
                </a:cxn>
                <a:cxn ang="0">
                  <a:pos x="31" y="6"/>
                </a:cxn>
                <a:cxn ang="0">
                  <a:pos x="21" y="13"/>
                </a:cxn>
                <a:cxn ang="0">
                  <a:pos x="7" y="14"/>
                </a:cxn>
                <a:cxn ang="0">
                  <a:pos x="0" y="44"/>
                </a:cxn>
                <a:cxn ang="0">
                  <a:pos x="8" y="57"/>
                </a:cxn>
                <a:cxn ang="0">
                  <a:pos x="13" y="64"/>
                </a:cxn>
                <a:cxn ang="0">
                  <a:pos x="17" y="71"/>
                </a:cxn>
                <a:cxn ang="0">
                  <a:pos x="14" y="77"/>
                </a:cxn>
                <a:cxn ang="0">
                  <a:pos x="11" y="88"/>
                </a:cxn>
                <a:cxn ang="0">
                  <a:pos x="13" y="101"/>
                </a:cxn>
                <a:cxn ang="0">
                  <a:pos x="23" y="115"/>
                </a:cxn>
                <a:cxn ang="0">
                  <a:pos x="25" y="131"/>
                </a:cxn>
                <a:cxn ang="0">
                  <a:pos x="24" y="151"/>
                </a:cxn>
                <a:cxn ang="0">
                  <a:pos x="15" y="164"/>
                </a:cxn>
                <a:cxn ang="0">
                  <a:pos x="8" y="201"/>
                </a:cxn>
                <a:cxn ang="0">
                  <a:pos x="20" y="208"/>
                </a:cxn>
                <a:cxn ang="0">
                  <a:pos x="37" y="231"/>
                </a:cxn>
                <a:cxn ang="0">
                  <a:pos x="52" y="235"/>
                </a:cxn>
                <a:cxn ang="0">
                  <a:pos x="55" y="242"/>
                </a:cxn>
                <a:cxn ang="0">
                  <a:pos x="68" y="241"/>
                </a:cxn>
                <a:cxn ang="0">
                  <a:pos x="72" y="235"/>
                </a:cxn>
                <a:cxn ang="0">
                  <a:pos x="54" y="225"/>
                </a:cxn>
                <a:cxn ang="0">
                  <a:pos x="44" y="218"/>
                </a:cxn>
                <a:cxn ang="0">
                  <a:pos x="41" y="202"/>
                </a:cxn>
                <a:cxn ang="0">
                  <a:pos x="37" y="192"/>
                </a:cxn>
                <a:cxn ang="0">
                  <a:pos x="27" y="184"/>
                </a:cxn>
                <a:cxn ang="0">
                  <a:pos x="28" y="158"/>
                </a:cxn>
                <a:cxn ang="0">
                  <a:pos x="37" y="132"/>
                </a:cxn>
                <a:cxn ang="0">
                  <a:pos x="37" y="124"/>
                </a:cxn>
                <a:cxn ang="0">
                  <a:pos x="50" y="120"/>
                </a:cxn>
                <a:cxn ang="0">
                  <a:pos x="54" y="130"/>
                </a:cxn>
                <a:cxn ang="0">
                  <a:pos x="68" y="132"/>
                </a:cxn>
                <a:cxn ang="0">
                  <a:pos x="79" y="141"/>
                </a:cxn>
                <a:cxn ang="0">
                  <a:pos x="81" y="141"/>
                </a:cxn>
                <a:cxn ang="0">
                  <a:pos x="78" y="128"/>
                </a:cxn>
              </a:cxnLst>
              <a:rect l="0" t="0" r="r" b="b"/>
              <a:pathLst>
                <a:path w="126" h="242">
                  <a:moveTo>
                    <a:pt x="78" y="128"/>
                  </a:moveTo>
                  <a:lnTo>
                    <a:pt x="78" y="128"/>
                  </a:lnTo>
                  <a:lnTo>
                    <a:pt x="78" y="124"/>
                  </a:lnTo>
                  <a:lnTo>
                    <a:pt x="77" y="121"/>
                  </a:lnTo>
                  <a:lnTo>
                    <a:pt x="75" y="118"/>
                  </a:lnTo>
                  <a:lnTo>
                    <a:pt x="78" y="114"/>
                  </a:lnTo>
                  <a:lnTo>
                    <a:pt x="78" y="114"/>
                  </a:lnTo>
                  <a:lnTo>
                    <a:pt x="84" y="108"/>
                  </a:lnTo>
                  <a:lnTo>
                    <a:pt x="89" y="104"/>
                  </a:lnTo>
                  <a:lnTo>
                    <a:pt x="95" y="103"/>
                  </a:lnTo>
                  <a:lnTo>
                    <a:pt x="99" y="103"/>
                  </a:lnTo>
                  <a:lnTo>
                    <a:pt x="99" y="103"/>
                  </a:lnTo>
                  <a:lnTo>
                    <a:pt x="105" y="103"/>
                  </a:lnTo>
                  <a:lnTo>
                    <a:pt x="112" y="103"/>
                  </a:lnTo>
                  <a:lnTo>
                    <a:pt x="118" y="103"/>
                  </a:lnTo>
                  <a:lnTo>
                    <a:pt x="121" y="103"/>
                  </a:lnTo>
                  <a:lnTo>
                    <a:pt x="122" y="104"/>
                  </a:lnTo>
                  <a:lnTo>
                    <a:pt x="122" y="104"/>
                  </a:lnTo>
                  <a:lnTo>
                    <a:pt x="124" y="105"/>
                  </a:lnTo>
                  <a:lnTo>
                    <a:pt x="124" y="105"/>
                  </a:lnTo>
                  <a:lnTo>
                    <a:pt x="126" y="101"/>
                  </a:lnTo>
                  <a:lnTo>
                    <a:pt x="126" y="97"/>
                  </a:lnTo>
                  <a:lnTo>
                    <a:pt x="126" y="93"/>
                  </a:lnTo>
                  <a:lnTo>
                    <a:pt x="126" y="87"/>
                  </a:lnTo>
                  <a:lnTo>
                    <a:pt x="126" y="87"/>
                  </a:lnTo>
                  <a:lnTo>
                    <a:pt x="125" y="81"/>
                  </a:lnTo>
                  <a:lnTo>
                    <a:pt x="122" y="75"/>
                  </a:lnTo>
                  <a:lnTo>
                    <a:pt x="119" y="73"/>
                  </a:lnTo>
                  <a:lnTo>
                    <a:pt x="115" y="70"/>
                  </a:lnTo>
                  <a:lnTo>
                    <a:pt x="115" y="70"/>
                  </a:lnTo>
                  <a:lnTo>
                    <a:pt x="114" y="68"/>
                  </a:lnTo>
                  <a:lnTo>
                    <a:pt x="114" y="67"/>
                  </a:lnTo>
                  <a:lnTo>
                    <a:pt x="114" y="61"/>
                  </a:lnTo>
                  <a:lnTo>
                    <a:pt x="115" y="54"/>
                  </a:lnTo>
                  <a:lnTo>
                    <a:pt x="115" y="53"/>
                  </a:lnTo>
                  <a:lnTo>
                    <a:pt x="114" y="51"/>
                  </a:lnTo>
                  <a:lnTo>
                    <a:pt x="114" y="51"/>
                  </a:lnTo>
                  <a:lnTo>
                    <a:pt x="108" y="46"/>
                  </a:lnTo>
                  <a:lnTo>
                    <a:pt x="102" y="38"/>
                  </a:lnTo>
                  <a:lnTo>
                    <a:pt x="102" y="38"/>
                  </a:lnTo>
                  <a:lnTo>
                    <a:pt x="98" y="37"/>
                  </a:lnTo>
                  <a:lnTo>
                    <a:pt x="94" y="37"/>
                  </a:lnTo>
                  <a:lnTo>
                    <a:pt x="89" y="37"/>
                  </a:lnTo>
                  <a:lnTo>
                    <a:pt x="87" y="40"/>
                  </a:lnTo>
                  <a:lnTo>
                    <a:pt x="87" y="40"/>
                  </a:lnTo>
                  <a:lnTo>
                    <a:pt x="85" y="41"/>
                  </a:lnTo>
                  <a:lnTo>
                    <a:pt x="82" y="43"/>
                  </a:lnTo>
                  <a:lnTo>
                    <a:pt x="79" y="44"/>
                  </a:lnTo>
                  <a:lnTo>
                    <a:pt x="77" y="43"/>
                  </a:lnTo>
                  <a:lnTo>
                    <a:pt x="77" y="43"/>
                  </a:lnTo>
                  <a:lnTo>
                    <a:pt x="75" y="41"/>
                  </a:lnTo>
                  <a:lnTo>
                    <a:pt x="72" y="40"/>
                  </a:lnTo>
                  <a:lnTo>
                    <a:pt x="69" y="41"/>
                  </a:lnTo>
                  <a:lnTo>
                    <a:pt x="65" y="43"/>
                  </a:lnTo>
                  <a:lnTo>
                    <a:pt x="65" y="43"/>
                  </a:lnTo>
                  <a:lnTo>
                    <a:pt x="57" y="50"/>
                  </a:lnTo>
                  <a:lnTo>
                    <a:pt x="52" y="51"/>
                  </a:lnTo>
                  <a:lnTo>
                    <a:pt x="51" y="50"/>
                  </a:lnTo>
                  <a:lnTo>
                    <a:pt x="51" y="48"/>
                  </a:lnTo>
                  <a:lnTo>
                    <a:pt x="51" y="48"/>
                  </a:lnTo>
                  <a:lnTo>
                    <a:pt x="51" y="46"/>
                  </a:lnTo>
                  <a:lnTo>
                    <a:pt x="52" y="43"/>
                  </a:lnTo>
                  <a:lnTo>
                    <a:pt x="54" y="40"/>
                  </a:lnTo>
                  <a:lnTo>
                    <a:pt x="55" y="36"/>
                  </a:lnTo>
                  <a:lnTo>
                    <a:pt x="55" y="36"/>
                  </a:lnTo>
                  <a:lnTo>
                    <a:pt x="55" y="31"/>
                  </a:lnTo>
                  <a:lnTo>
                    <a:pt x="57" y="27"/>
                  </a:lnTo>
                  <a:lnTo>
                    <a:pt x="57" y="24"/>
                  </a:lnTo>
                  <a:lnTo>
                    <a:pt x="57" y="19"/>
                  </a:lnTo>
                  <a:lnTo>
                    <a:pt x="57" y="19"/>
                  </a:lnTo>
                  <a:lnTo>
                    <a:pt x="55" y="17"/>
                  </a:lnTo>
                  <a:lnTo>
                    <a:pt x="54" y="16"/>
                  </a:lnTo>
                  <a:lnTo>
                    <a:pt x="51" y="16"/>
                  </a:lnTo>
                  <a:lnTo>
                    <a:pt x="47" y="17"/>
                  </a:lnTo>
                  <a:lnTo>
                    <a:pt x="47" y="16"/>
                  </a:lnTo>
                  <a:lnTo>
                    <a:pt x="45" y="16"/>
                  </a:lnTo>
                  <a:lnTo>
                    <a:pt x="45" y="16"/>
                  </a:lnTo>
                  <a:lnTo>
                    <a:pt x="44" y="11"/>
                  </a:lnTo>
                  <a:lnTo>
                    <a:pt x="44" y="7"/>
                  </a:lnTo>
                  <a:lnTo>
                    <a:pt x="44" y="4"/>
                  </a:lnTo>
                  <a:lnTo>
                    <a:pt x="44" y="3"/>
                  </a:lnTo>
                  <a:lnTo>
                    <a:pt x="44" y="3"/>
                  </a:lnTo>
                  <a:lnTo>
                    <a:pt x="41" y="0"/>
                  </a:lnTo>
                  <a:lnTo>
                    <a:pt x="41" y="0"/>
                  </a:lnTo>
                  <a:lnTo>
                    <a:pt x="38" y="2"/>
                  </a:lnTo>
                  <a:lnTo>
                    <a:pt x="38" y="2"/>
                  </a:lnTo>
                  <a:lnTo>
                    <a:pt x="35" y="4"/>
                  </a:lnTo>
                  <a:lnTo>
                    <a:pt x="31" y="6"/>
                  </a:lnTo>
                  <a:lnTo>
                    <a:pt x="27" y="7"/>
                  </a:lnTo>
                  <a:lnTo>
                    <a:pt x="24" y="10"/>
                  </a:lnTo>
                  <a:lnTo>
                    <a:pt x="24" y="10"/>
                  </a:lnTo>
                  <a:lnTo>
                    <a:pt x="21" y="13"/>
                  </a:lnTo>
                  <a:lnTo>
                    <a:pt x="17" y="14"/>
                  </a:lnTo>
                  <a:lnTo>
                    <a:pt x="11" y="14"/>
                  </a:lnTo>
                  <a:lnTo>
                    <a:pt x="11" y="14"/>
                  </a:lnTo>
                  <a:lnTo>
                    <a:pt x="7" y="14"/>
                  </a:lnTo>
                  <a:lnTo>
                    <a:pt x="4" y="16"/>
                  </a:lnTo>
                  <a:lnTo>
                    <a:pt x="3" y="19"/>
                  </a:lnTo>
                  <a:lnTo>
                    <a:pt x="3" y="19"/>
                  </a:lnTo>
                  <a:lnTo>
                    <a:pt x="0" y="44"/>
                  </a:lnTo>
                  <a:lnTo>
                    <a:pt x="0" y="44"/>
                  </a:lnTo>
                  <a:lnTo>
                    <a:pt x="1" y="48"/>
                  </a:lnTo>
                  <a:lnTo>
                    <a:pt x="4" y="53"/>
                  </a:lnTo>
                  <a:lnTo>
                    <a:pt x="8" y="57"/>
                  </a:lnTo>
                  <a:lnTo>
                    <a:pt x="11" y="58"/>
                  </a:lnTo>
                  <a:lnTo>
                    <a:pt x="11" y="58"/>
                  </a:lnTo>
                  <a:lnTo>
                    <a:pt x="13" y="61"/>
                  </a:lnTo>
                  <a:lnTo>
                    <a:pt x="13" y="64"/>
                  </a:lnTo>
                  <a:lnTo>
                    <a:pt x="13" y="67"/>
                  </a:lnTo>
                  <a:lnTo>
                    <a:pt x="14" y="70"/>
                  </a:lnTo>
                  <a:lnTo>
                    <a:pt x="14" y="70"/>
                  </a:lnTo>
                  <a:lnTo>
                    <a:pt x="17" y="71"/>
                  </a:lnTo>
                  <a:lnTo>
                    <a:pt x="17" y="74"/>
                  </a:lnTo>
                  <a:lnTo>
                    <a:pt x="15" y="77"/>
                  </a:lnTo>
                  <a:lnTo>
                    <a:pt x="14" y="77"/>
                  </a:lnTo>
                  <a:lnTo>
                    <a:pt x="14" y="77"/>
                  </a:lnTo>
                  <a:lnTo>
                    <a:pt x="13" y="78"/>
                  </a:lnTo>
                  <a:lnTo>
                    <a:pt x="14" y="81"/>
                  </a:lnTo>
                  <a:lnTo>
                    <a:pt x="13" y="85"/>
                  </a:lnTo>
                  <a:lnTo>
                    <a:pt x="11" y="88"/>
                  </a:lnTo>
                  <a:lnTo>
                    <a:pt x="11" y="88"/>
                  </a:lnTo>
                  <a:lnTo>
                    <a:pt x="10" y="93"/>
                  </a:lnTo>
                  <a:lnTo>
                    <a:pt x="11" y="97"/>
                  </a:lnTo>
                  <a:lnTo>
                    <a:pt x="13" y="101"/>
                  </a:lnTo>
                  <a:lnTo>
                    <a:pt x="17" y="105"/>
                  </a:lnTo>
                  <a:lnTo>
                    <a:pt x="17" y="105"/>
                  </a:lnTo>
                  <a:lnTo>
                    <a:pt x="21" y="111"/>
                  </a:lnTo>
                  <a:lnTo>
                    <a:pt x="23" y="115"/>
                  </a:lnTo>
                  <a:lnTo>
                    <a:pt x="24" y="125"/>
                  </a:lnTo>
                  <a:lnTo>
                    <a:pt x="24" y="125"/>
                  </a:lnTo>
                  <a:lnTo>
                    <a:pt x="24" y="128"/>
                  </a:lnTo>
                  <a:lnTo>
                    <a:pt x="25" y="131"/>
                  </a:lnTo>
                  <a:lnTo>
                    <a:pt x="28" y="134"/>
                  </a:lnTo>
                  <a:lnTo>
                    <a:pt x="28" y="138"/>
                  </a:lnTo>
                  <a:lnTo>
                    <a:pt x="28" y="138"/>
                  </a:lnTo>
                  <a:lnTo>
                    <a:pt x="24" y="151"/>
                  </a:lnTo>
                  <a:lnTo>
                    <a:pt x="20" y="161"/>
                  </a:lnTo>
                  <a:lnTo>
                    <a:pt x="17" y="164"/>
                  </a:lnTo>
                  <a:lnTo>
                    <a:pt x="15" y="164"/>
                  </a:lnTo>
                  <a:lnTo>
                    <a:pt x="15" y="164"/>
                  </a:lnTo>
                  <a:lnTo>
                    <a:pt x="10" y="188"/>
                  </a:lnTo>
                  <a:lnTo>
                    <a:pt x="10" y="188"/>
                  </a:lnTo>
                  <a:lnTo>
                    <a:pt x="8" y="198"/>
                  </a:lnTo>
                  <a:lnTo>
                    <a:pt x="8" y="201"/>
                  </a:lnTo>
                  <a:lnTo>
                    <a:pt x="11" y="202"/>
                  </a:lnTo>
                  <a:lnTo>
                    <a:pt x="11" y="202"/>
                  </a:lnTo>
                  <a:lnTo>
                    <a:pt x="15" y="204"/>
                  </a:lnTo>
                  <a:lnTo>
                    <a:pt x="20" y="208"/>
                  </a:lnTo>
                  <a:lnTo>
                    <a:pt x="32" y="222"/>
                  </a:lnTo>
                  <a:lnTo>
                    <a:pt x="32" y="222"/>
                  </a:lnTo>
                  <a:lnTo>
                    <a:pt x="37" y="231"/>
                  </a:lnTo>
                  <a:lnTo>
                    <a:pt x="37" y="231"/>
                  </a:lnTo>
                  <a:lnTo>
                    <a:pt x="47" y="231"/>
                  </a:lnTo>
                  <a:lnTo>
                    <a:pt x="47" y="231"/>
                  </a:lnTo>
                  <a:lnTo>
                    <a:pt x="50" y="232"/>
                  </a:lnTo>
                  <a:lnTo>
                    <a:pt x="52" y="235"/>
                  </a:lnTo>
                  <a:lnTo>
                    <a:pt x="54" y="238"/>
                  </a:lnTo>
                  <a:lnTo>
                    <a:pt x="54" y="241"/>
                  </a:lnTo>
                  <a:lnTo>
                    <a:pt x="54" y="241"/>
                  </a:lnTo>
                  <a:lnTo>
                    <a:pt x="55" y="242"/>
                  </a:lnTo>
                  <a:lnTo>
                    <a:pt x="60" y="242"/>
                  </a:lnTo>
                  <a:lnTo>
                    <a:pt x="67" y="242"/>
                  </a:lnTo>
                  <a:lnTo>
                    <a:pt x="67" y="242"/>
                  </a:lnTo>
                  <a:lnTo>
                    <a:pt x="68" y="241"/>
                  </a:lnTo>
                  <a:lnTo>
                    <a:pt x="68" y="239"/>
                  </a:lnTo>
                  <a:lnTo>
                    <a:pt x="69" y="238"/>
                  </a:lnTo>
                  <a:lnTo>
                    <a:pt x="72" y="235"/>
                  </a:lnTo>
                  <a:lnTo>
                    <a:pt x="72" y="235"/>
                  </a:lnTo>
                  <a:lnTo>
                    <a:pt x="68" y="232"/>
                  </a:lnTo>
                  <a:lnTo>
                    <a:pt x="64" y="229"/>
                  </a:lnTo>
                  <a:lnTo>
                    <a:pt x="58" y="226"/>
                  </a:lnTo>
                  <a:lnTo>
                    <a:pt x="54" y="225"/>
                  </a:lnTo>
                  <a:lnTo>
                    <a:pt x="54" y="225"/>
                  </a:lnTo>
                  <a:lnTo>
                    <a:pt x="51" y="223"/>
                  </a:lnTo>
                  <a:lnTo>
                    <a:pt x="48" y="222"/>
                  </a:lnTo>
                  <a:lnTo>
                    <a:pt x="44" y="218"/>
                  </a:lnTo>
                  <a:lnTo>
                    <a:pt x="42" y="212"/>
                  </a:lnTo>
                  <a:lnTo>
                    <a:pt x="42" y="206"/>
                  </a:lnTo>
                  <a:lnTo>
                    <a:pt x="42" y="206"/>
                  </a:lnTo>
                  <a:lnTo>
                    <a:pt x="41" y="202"/>
                  </a:lnTo>
                  <a:lnTo>
                    <a:pt x="40" y="199"/>
                  </a:lnTo>
                  <a:lnTo>
                    <a:pt x="37" y="195"/>
                  </a:lnTo>
                  <a:lnTo>
                    <a:pt x="37" y="192"/>
                  </a:lnTo>
                  <a:lnTo>
                    <a:pt x="37" y="192"/>
                  </a:lnTo>
                  <a:lnTo>
                    <a:pt x="35" y="189"/>
                  </a:lnTo>
                  <a:lnTo>
                    <a:pt x="34" y="186"/>
                  </a:lnTo>
                  <a:lnTo>
                    <a:pt x="27" y="184"/>
                  </a:lnTo>
                  <a:lnTo>
                    <a:pt x="27" y="184"/>
                  </a:lnTo>
                  <a:lnTo>
                    <a:pt x="24" y="182"/>
                  </a:lnTo>
                  <a:lnTo>
                    <a:pt x="24" y="179"/>
                  </a:lnTo>
                  <a:lnTo>
                    <a:pt x="25" y="172"/>
                  </a:lnTo>
                  <a:lnTo>
                    <a:pt x="28" y="158"/>
                  </a:lnTo>
                  <a:lnTo>
                    <a:pt x="28" y="158"/>
                  </a:lnTo>
                  <a:lnTo>
                    <a:pt x="30" y="151"/>
                  </a:lnTo>
                  <a:lnTo>
                    <a:pt x="34" y="142"/>
                  </a:lnTo>
                  <a:lnTo>
                    <a:pt x="37" y="132"/>
                  </a:lnTo>
                  <a:lnTo>
                    <a:pt x="37" y="128"/>
                  </a:lnTo>
                  <a:lnTo>
                    <a:pt x="37" y="125"/>
                  </a:lnTo>
                  <a:lnTo>
                    <a:pt x="37" y="125"/>
                  </a:lnTo>
                  <a:lnTo>
                    <a:pt x="37" y="124"/>
                  </a:lnTo>
                  <a:lnTo>
                    <a:pt x="37" y="121"/>
                  </a:lnTo>
                  <a:lnTo>
                    <a:pt x="41" y="118"/>
                  </a:lnTo>
                  <a:lnTo>
                    <a:pt x="47" y="118"/>
                  </a:lnTo>
                  <a:lnTo>
                    <a:pt x="50" y="120"/>
                  </a:lnTo>
                  <a:lnTo>
                    <a:pt x="51" y="121"/>
                  </a:lnTo>
                  <a:lnTo>
                    <a:pt x="51" y="121"/>
                  </a:lnTo>
                  <a:lnTo>
                    <a:pt x="51" y="127"/>
                  </a:lnTo>
                  <a:lnTo>
                    <a:pt x="54" y="130"/>
                  </a:lnTo>
                  <a:lnTo>
                    <a:pt x="57" y="131"/>
                  </a:lnTo>
                  <a:lnTo>
                    <a:pt x="62" y="131"/>
                  </a:lnTo>
                  <a:lnTo>
                    <a:pt x="62" y="131"/>
                  </a:lnTo>
                  <a:lnTo>
                    <a:pt x="68" y="132"/>
                  </a:lnTo>
                  <a:lnTo>
                    <a:pt x="72" y="135"/>
                  </a:lnTo>
                  <a:lnTo>
                    <a:pt x="75" y="138"/>
                  </a:lnTo>
                  <a:lnTo>
                    <a:pt x="79" y="141"/>
                  </a:lnTo>
                  <a:lnTo>
                    <a:pt x="79" y="141"/>
                  </a:lnTo>
                  <a:lnTo>
                    <a:pt x="81" y="141"/>
                  </a:lnTo>
                  <a:lnTo>
                    <a:pt x="81" y="141"/>
                  </a:lnTo>
                  <a:lnTo>
                    <a:pt x="81" y="141"/>
                  </a:lnTo>
                  <a:lnTo>
                    <a:pt x="81" y="141"/>
                  </a:lnTo>
                  <a:lnTo>
                    <a:pt x="81" y="137"/>
                  </a:lnTo>
                  <a:lnTo>
                    <a:pt x="81" y="135"/>
                  </a:lnTo>
                  <a:lnTo>
                    <a:pt x="79" y="132"/>
                  </a:lnTo>
                  <a:lnTo>
                    <a:pt x="78" y="128"/>
                  </a:lnTo>
                  <a:lnTo>
                    <a:pt x="78" y="12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36" name="Freeform 252"/>
            <p:cNvSpPr>
              <a:spLocks/>
            </p:cNvSpPr>
            <p:nvPr/>
          </p:nvSpPr>
          <p:spPr bwMode="gray">
            <a:xfrm>
              <a:off x="4425709" y="2247355"/>
              <a:ext cx="216439" cy="176829"/>
            </a:xfrm>
            <a:custGeom>
              <a:avLst/>
              <a:gdLst/>
              <a:ahLst/>
              <a:cxnLst>
                <a:cxn ang="0">
                  <a:pos x="3" y="33"/>
                </a:cxn>
                <a:cxn ang="0">
                  <a:pos x="2" y="41"/>
                </a:cxn>
                <a:cxn ang="0">
                  <a:pos x="2" y="48"/>
                </a:cxn>
                <a:cxn ang="0">
                  <a:pos x="6" y="55"/>
                </a:cxn>
                <a:cxn ang="0">
                  <a:pos x="8" y="64"/>
                </a:cxn>
                <a:cxn ang="0">
                  <a:pos x="12" y="77"/>
                </a:cxn>
                <a:cxn ang="0">
                  <a:pos x="12" y="84"/>
                </a:cxn>
                <a:cxn ang="0">
                  <a:pos x="22" y="89"/>
                </a:cxn>
                <a:cxn ang="0">
                  <a:pos x="32" y="97"/>
                </a:cxn>
                <a:cxn ang="0">
                  <a:pos x="36" y="101"/>
                </a:cxn>
                <a:cxn ang="0">
                  <a:pos x="40" y="101"/>
                </a:cxn>
                <a:cxn ang="0">
                  <a:pos x="50" y="99"/>
                </a:cxn>
                <a:cxn ang="0">
                  <a:pos x="53" y="101"/>
                </a:cxn>
                <a:cxn ang="0">
                  <a:pos x="56" y="107"/>
                </a:cxn>
                <a:cxn ang="0">
                  <a:pos x="64" y="108"/>
                </a:cxn>
                <a:cxn ang="0">
                  <a:pos x="70" y="115"/>
                </a:cxn>
                <a:cxn ang="0">
                  <a:pos x="74" y="118"/>
                </a:cxn>
                <a:cxn ang="0">
                  <a:pos x="82" y="117"/>
                </a:cxn>
                <a:cxn ang="0">
                  <a:pos x="92" y="118"/>
                </a:cxn>
                <a:cxn ang="0">
                  <a:pos x="99" y="118"/>
                </a:cxn>
                <a:cxn ang="0">
                  <a:pos x="107" y="119"/>
                </a:cxn>
                <a:cxn ang="0">
                  <a:pos x="121" y="122"/>
                </a:cxn>
                <a:cxn ang="0">
                  <a:pos x="131" y="125"/>
                </a:cxn>
                <a:cxn ang="0">
                  <a:pos x="130" y="114"/>
                </a:cxn>
                <a:cxn ang="0">
                  <a:pos x="146" y="98"/>
                </a:cxn>
                <a:cxn ang="0">
                  <a:pos x="150" y="95"/>
                </a:cxn>
                <a:cxn ang="0">
                  <a:pos x="153" y="89"/>
                </a:cxn>
                <a:cxn ang="0">
                  <a:pos x="146" y="77"/>
                </a:cxn>
                <a:cxn ang="0">
                  <a:pos x="144" y="62"/>
                </a:cxn>
                <a:cxn ang="0">
                  <a:pos x="140" y="57"/>
                </a:cxn>
                <a:cxn ang="0">
                  <a:pos x="140" y="52"/>
                </a:cxn>
                <a:cxn ang="0">
                  <a:pos x="148" y="47"/>
                </a:cxn>
                <a:cxn ang="0">
                  <a:pos x="150" y="35"/>
                </a:cxn>
                <a:cxn ang="0">
                  <a:pos x="146" y="31"/>
                </a:cxn>
                <a:cxn ang="0">
                  <a:pos x="146" y="21"/>
                </a:cxn>
                <a:cxn ang="0">
                  <a:pos x="144" y="17"/>
                </a:cxn>
                <a:cxn ang="0">
                  <a:pos x="133" y="11"/>
                </a:cxn>
                <a:cxn ang="0">
                  <a:pos x="121" y="11"/>
                </a:cxn>
                <a:cxn ang="0">
                  <a:pos x="90" y="10"/>
                </a:cxn>
                <a:cxn ang="0">
                  <a:pos x="79" y="10"/>
                </a:cxn>
                <a:cxn ang="0">
                  <a:pos x="70" y="10"/>
                </a:cxn>
                <a:cxn ang="0">
                  <a:pos x="66" y="1"/>
                </a:cxn>
                <a:cxn ang="0">
                  <a:pos x="52" y="3"/>
                </a:cxn>
                <a:cxn ang="0">
                  <a:pos x="32" y="11"/>
                </a:cxn>
                <a:cxn ang="0">
                  <a:pos x="25" y="14"/>
                </a:cxn>
                <a:cxn ang="0">
                  <a:pos x="8" y="18"/>
                </a:cxn>
                <a:cxn ang="0">
                  <a:pos x="5" y="23"/>
                </a:cxn>
                <a:cxn ang="0">
                  <a:pos x="2" y="25"/>
                </a:cxn>
              </a:cxnLst>
              <a:rect l="0" t="0" r="r" b="b"/>
              <a:pathLst>
                <a:path w="153" h="125">
                  <a:moveTo>
                    <a:pt x="2" y="25"/>
                  </a:moveTo>
                  <a:lnTo>
                    <a:pt x="2" y="25"/>
                  </a:lnTo>
                  <a:lnTo>
                    <a:pt x="3" y="33"/>
                  </a:lnTo>
                  <a:lnTo>
                    <a:pt x="2" y="38"/>
                  </a:lnTo>
                  <a:lnTo>
                    <a:pt x="2" y="41"/>
                  </a:lnTo>
                  <a:lnTo>
                    <a:pt x="2" y="41"/>
                  </a:lnTo>
                  <a:lnTo>
                    <a:pt x="0" y="44"/>
                  </a:lnTo>
                  <a:lnTo>
                    <a:pt x="0" y="45"/>
                  </a:lnTo>
                  <a:lnTo>
                    <a:pt x="2" y="48"/>
                  </a:lnTo>
                  <a:lnTo>
                    <a:pt x="2" y="48"/>
                  </a:lnTo>
                  <a:lnTo>
                    <a:pt x="5" y="51"/>
                  </a:lnTo>
                  <a:lnTo>
                    <a:pt x="6" y="55"/>
                  </a:lnTo>
                  <a:lnTo>
                    <a:pt x="6" y="55"/>
                  </a:lnTo>
                  <a:lnTo>
                    <a:pt x="8" y="60"/>
                  </a:lnTo>
                  <a:lnTo>
                    <a:pt x="8" y="64"/>
                  </a:lnTo>
                  <a:lnTo>
                    <a:pt x="8" y="64"/>
                  </a:lnTo>
                  <a:lnTo>
                    <a:pt x="9" y="72"/>
                  </a:lnTo>
                  <a:lnTo>
                    <a:pt x="12" y="77"/>
                  </a:lnTo>
                  <a:lnTo>
                    <a:pt x="12" y="77"/>
                  </a:lnTo>
                  <a:lnTo>
                    <a:pt x="13" y="81"/>
                  </a:lnTo>
                  <a:lnTo>
                    <a:pt x="12" y="84"/>
                  </a:lnTo>
                  <a:lnTo>
                    <a:pt x="12" y="84"/>
                  </a:lnTo>
                  <a:lnTo>
                    <a:pt x="22" y="89"/>
                  </a:lnTo>
                  <a:lnTo>
                    <a:pt x="22" y="89"/>
                  </a:lnTo>
                  <a:lnTo>
                    <a:pt x="30" y="94"/>
                  </a:lnTo>
                  <a:lnTo>
                    <a:pt x="32" y="95"/>
                  </a:lnTo>
                  <a:lnTo>
                    <a:pt x="32" y="97"/>
                  </a:lnTo>
                  <a:lnTo>
                    <a:pt x="32" y="97"/>
                  </a:lnTo>
                  <a:lnTo>
                    <a:pt x="33" y="99"/>
                  </a:lnTo>
                  <a:lnTo>
                    <a:pt x="36" y="101"/>
                  </a:lnTo>
                  <a:lnTo>
                    <a:pt x="39" y="102"/>
                  </a:lnTo>
                  <a:lnTo>
                    <a:pt x="40" y="101"/>
                  </a:lnTo>
                  <a:lnTo>
                    <a:pt x="40" y="101"/>
                  </a:lnTo>
                  <a:lnTo>
                    <a:pt x="43" y="99"/>
                  </a:lnTo>
                  <a:lnTo>
                    <a:pt x="45" y="99"/>
                  </a:lnTo>
                  <a:lnTo>
                    <a:pt x="50" y="99"/>
                  </a:lnTo>
                  <a:lnTo>
                    <a:pt x="50" y="99"/>
                  </a:lnTo>
                  <a:lnTo>
                    <a:pt x="52" y="99"/>
                  </a:lnTo>
                  <a:lnTo>
                    <a:pt x="53" y="101"/>
                  </a:lnTo>
                  <a:lnTo>
                    <a:pt x="55" y="105"/>
                  </a:lnTo>
                  <a:lnTo>
                    <a:pt x="55" y="105"/>
                  </a:lnTo>
                  <a:lnTo>
                    <a:pt x="56" y="107"/>
                  </a:lnTo>
                  <a:lnTo>
                    <a:pt x="59" y="107"/>
                  </a:lnTo>
                  <a:lnTo>
                    <a:pt x="64" y="108"/>
                  </a:lnTo>
                  <a:lnTo>
                    <a:pt x="64" y="108"/>
                  </a:lnTo>
                  <a:lnTo>
                    <a:pt x="66" y="109"/>
                  </a:lnTo>
                  <a:lnTo>
                    <a:pt x="67" y="112"/>
                  </a:lnTo>
                  <a:lnTo>
                    <a:pt x="70" y="115"/>
                  </a:lnTo>
                  <a:lnTo>
                    <a:pt x="72" y="118"/>
                  </a:lnTo>
                  <a:lnTo>
                    <a:pt x="72" y="118"/>
                  </a:lnTo>
                  <a:lnTo>
                    <a:pt x="74" y="118"/>
                  </a:lnTo>
                  <a:lnTo>
                    <a:pt x="77" y="117"/>
                  </a:lnTo>
                  <a:lnTo>
                    <a:pt x="80" y="117"/>
                  </a:lnTo>
                  <a:lnTo>
                    <a:pt x="82" y="117"/>
                  </a:lnTo>
                  <a:lnTo>
                    <a:pt x="82" y="117"/>
                  </a:lnTo>
                  <a:lnTo>
                    <a:pt x="87" y="118"/>
                  </a:lnTo>
                  <a:lnTo>
                    <a:pt x="92" y="118"/>
                  </a:lnTo>
                  <a:lnTo>
                    <a:pt x="96" y="118"/>
                  </a:lnTo>
                  <a:lnTo>
                    <a:pt x="96" y="118"/>
                  </a:lnTo>
                  <a:lnTo>
                    <a:pt x="99" y="118"/>
                  </a:lnTo>
                  <a:lnTo>
                    <a:pt x="101" y="118"/>
                  </a:lnTo>
                  <a:lnTo>
                    <a:pt x="104" y="119"/>
                  </a:lnTo>
                  <a:lnTo>
                    <a:pt x="107" y="119"/>
                  </a:lnTo>
                  <a:lnTo>
                    <a:pt x="107" y="119"/>
                  </a:lnTo>
                  <a:lnTo>
                    <a:pt x="116" y="119"/>
                  </a:lnTo>
                  <a:lnTo>
                    <a:pt x="121" y="122"/>
                  </a:lnTo>
                  <a:lnTo>
                    <a:pt x="121" y="122"/>
                  </a:lnTo>
                  <a:lnTo>
                    <a:pt x="124" y="124"/>
                  </a:lnTo>
                  <a:lnTo>
                    <a:pt x="131" y="125"/>
                  </a:lnTo>
                  <a:lnTo>
                    <a:pt x="131" y="125"/>
                  </a:lnTo>
                  <a:lnTo>
                    <a:pt x="131" y="119"/>
                  </a:lnTo>
                  <a:lnTo>
                    <a:pt x="130" y="114"/>
                  </a:lnTo>
                  <a:lnTo>
                    <a:pt x="130" y="114"/>
                  </a:lnTo>
                  <a:lnTo>
                    <a:pt x="137" y="107"/>
                  </a:lnTo>
                  <a:lnTo>
                    <a:pt x="146" y="98"/>
                  </a:lnTo>
                  <a:lnTo>
                    <a:pt x="146" y="98"/>
                  </a:lnTo>
                  <a:lnTo>
                    <a:pt x="148" y="97"/>
                  </a:lnTo>
                  <a:lnTo>
                    <a:pt x="150" y="95"/>
                  </a:lnTo>
                  <a:lnTo>
                    <a:pt x="153" y="92"/>
                  </a:lnTo>
                  <a:lnTo>
                    <a:pt x="153" y="92"/>
                  </a:lnTo>
                  <a:lnTo>
                    <a:pt x="153" y="89"/>
                  </a:lnTo>
                  <a:lnTo>
                    <a:pt x="150" y="85"/>
                  </a:lnTo>
                  <a:lnTo>
                    <a:pt x="146" y="77"/>
                  </a:lnTo>
                  <a:lnTo>
                    <a:pt x="146" y="77"/>
                  </a:lnTo>
                  <a:lnTo>
                    <a:pt x="144" y="71"/>
                  </a:lnTo>
                  <a:lnTo>
                    <a:pt x="144" y="62"/>
                  </a:lnTo>
                  <a:lnTo>
                    <a:pt x="144" y="62"/>
                  </a:lnTo>
                  <a:lnTo>
                    <a:pt x="144" y="61"/>
                  </a:lnTo>
                  <a:lnTo>
                    <a:pt x="143" y="58"/>
                  </a:lnTo>
                  <a:lnTo>
                    <a:pt x="140" y="57"/>
                  </a:lnTo>
                  <a:lnTo>
                    <a:pt x="140" y="55"/>
                  </a:lnTo>
                  <a:lnTo>
                    <a:pt x="140" y="55"/>
                  </a:lnTo>
                  <a:lnTo>
                    <a:pt x="140" y="52"/>
                  </a:lnTo>
                  <a:lnTo>
                    <a:pt x="143" y="51"/>
                  </a:lnTo>
                  <a:lnTo>
                    <a:pt x="148" y="47"/>
                  </a:lnTo>
                  <a:lnTo>
                    <a:pt x="148" y="47"/>
                  </a:lnTo>
                  <a:lnTo>
                    <a:pt x="150" y="44"/>
                  </a:lnTo>
                  <a:lnTo>
                    <a:pt x="150" y="40"/>
                  </a:lnTo>
                  <a:lnTo>
                    <a:pt x="150" y="35"/>
                  </a:lnTo>
                  <a:lnTo>
                    <a:pt x="148" y="33"/>
                  </a:lnTo>
                  <a:lnTo>
                    <a:pt x="148" y="33"/>
                  </a:lnTo>
                  <a:lnTo>
                    <a:pt x="146" y="31"/>
                  </a:lnTo>
                  <a:lnTo>
                    <a:pt x="146" y="28"/>
                  </a:lnTo>
                  <a:lnTo>
                    <a:pt x="144" y="24"/>
                  </a:lnTo>
                  <a:lnTo>
                    <a:pt x="146" y="21"/>
                  </a:lnTo>
                  <a:lnTo>
                    <a:pt x="146" y="21"/>
                  </a:lnTo>
                  <a:lnTo>
                    <a:pt x="146" y="18"/>
                  </a:lnTo>
                  <a:lnTo>
                    <a:pt x="144" y="17"/>
                  </a:lnTo>
                  <a:lnTo>
                    <a:pt x="140" y="14"/>
                  </a:lnTo>
                  <a:lnTo>
                    <a:pt x="133" y="11"/>
                  </a:lnTo>
                  <a:lnTo>
                    <a:pt x="133" y="11"/>
                  </a:lnTo>
                  <a:lnTo>
                    <a:pt x="133" y="11"/>
                  </a:lnTo>
                  <a:lnTo>
                    <a:pt x="133" y="11"/>
                  </a:lnTo>
                  <a:lnTo>
                    <a:pt x="121" y="11"/>
                  </a:lnTo>
                  <a:lnTo>
                    <a:pt x="109" y="11"/>
                  </a:lnTo>
                  <a:lnTo>
                    <a:pt x="90" y="10"/>
                  </a:lnTo>
                  <a:lnTo>
                    <a:pt x="90" y="10"/>
                  </a:lnTo>
                  <a:lnTo>
                    <a:pt x="83" y="7"/>
                  </a:lnTo>
                  <a:lnTo>
                    <a:pt x="83" y="7"/>
                  </a:lnTo>
                  <a:lnTo>
                    <a:pt x="79" y="10"/>
                  </a:lnTo>
                  <a:lnTo>
                    <a:pt x="74" y="11"/>
                  </a:lnTo>
                  <a:lnTo>
                    <a:pt x="74" y="11"/>
                  </a:lnTo>
                  <a:lnTo>
                    <a:pt x="70" y="10"/>
                  </a:lnTo>
                  <a:lnTo>
                    <a:pt x="67" y="7"/>
                  </a:lnTo>
                  <a:lnTo>
                    <a:pt x="66" y="1"/>
                  </a:lnTo>
                  <a:lnTo>
                    <a:pt x="66" y="1"/>
                  </a:lnTo>
                  <a:lnTo>
                    <a:pt x="64" y="0"/>
                  </a:lnTo>
                  <a:lnTo>
                    <a:pt x="62" y="0"/>
                  </a:lnTo>
                  <a:lnTo>
                    <a:pt x="52" y="3"/>
                  </a:lnTo>
                  <a:lnTo>
                    <a:pt x="40" y="6"/>
                  </a:lnTo>
                  <a:lnTo>
                    <a:pt x="35" y="8"/>
                  </a:lnTo>
                  <a:lnTo>
                    <a:pt x="32" y="11"/>
                  </a:lnTo>
                  <a:lnTo>
                    <a:pt x="32" y="11"/>
                  </a:lnTo>
                  <a:lnTo>
                    <a:pt x="27" y="13"/>
                  </a:lnTo>
                  <a:lnTo>
                    <a:pt x="25" y="14"/>
                  </a:lnTo>
                  <a:lnTo>
                    <a:pt x="16" y="17"/>
                  </a:lnTo>
                  <a:lnTo>
                    <a:pt x="9" y="17"/>
                  </a:lnTo>
                  <a:lnTo>
                    <a:pt x="8" y="18"/>
                  </a:lnTo>
                  <a:lnTo>
                    <a:pt x="6" y="20"/>
                  </a:lnTo>
                  <a:lnTo>
                    <a:pt x="6" y="20"/>
                  </a:lnTo>
                  <a:lnTo>
                    <a:pt x="5" y="23"/>
                  </a:lnTo>
                  <a:lnTo>
                    <a:pt x="2" y="23"/>
                  </a:lnTo>
                  <a:lnTo>
                    <a:pt x="2" y="23"/>
                  </a:lnTo>
                  <a:lnTo>
                    <a:pt x="2" y="25"/>
                  </a:lnTo>
                  <a:lnTo>
                    <a:pt x="2" y="2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37" name="Freeform 253"/>
            <p:cNvSpPr>
              <a:spLocks/>
            </p:cNvSpPr>
            <p:nvPr/>
          </p:nvSpPr>
          <p:spPr bwMode="gray">
            <a:xfrm>
              <a:off x="4456831" y="2537355"/>
              <a:ext cx="80634" cy="76390"/>
            </a:xfrm>
            <a:custGeom>
              <a:avLst/>
              <a:gdLst/>
              <a:ahLst/>
              <a:cxnLst>
                <a:cxn ang="0">
                  <a:pos x="42" y="49"/>
                </a:cxn>
                <a:cxn ang="0">
                  <a:pos x="42" y="49"/>
                </a:cxn>
                <a:cxn ang="0">
                  <a:pos x="44" y="45"/>
                </a:cxn>
                <a:cxn ang="0">
                  <a:pos x="47" y="38"/>
                </a:cxn>
                <a:cxn ang="0">
                  <a:pos x="51" y="34"/>
                </a:cxn>
                <a:cxn ang="0">
                  <a:pos x="55" y="31"/>
                </a:cxn>
                <a:cxn ang="0">
                  <a:pos x="55" y="31"/>
                </a:cxn>
                <a:cxn ang="0">
                  <a:pos x="55" y="28"/>
                </a:cxn>
                <a:cxn ang="0">
                  <a:pos x="57" y="22"/>
                </a:cxn>
                <a:cxn ang="0">
                  <a:pos x="57" y="10"/>
                </a:cxn>
                <a:cxn ang="0">
                  <a:pos x="57" y="10"/>
                </a:cxn>
                <a:cxn ang="0">
                  <a:pos x="47" y="4"/>
                </a:cxn>
                <a:cxn ang="0">
                  <a:pos x="42" y="3"/>
                </a:cxn>
                <a:cxn ang="0">
                  <a:pos x="42" y="3"/>
                </a:cxn>
                <a:cxn ang="0">
                  <a:pos x="31" y="1"/>
                </a:cxn>
                <a:cxn ang="0">
                  <a:pos x="17" y="0"/>
                </a:cxn>
                <a:cxn ang="0">
                  <a:pos x="17" y="0"/>
                </a:cxn>
                <a:cxn ang="0">
                  <a:pos x="14" y="0"/>
                </a:cxn>
                <a:cxn ang="0">
                  <a:pos x="13" y="1"/>
                </a:cxn>
                <a:cxn ang="0">
                  <a:pos x="10" y="3"/>
                </a:cxn>
                <a:cxn ang="0">
                  <a:pos x="7" y="3"/>
                </a:cxn>
                <a:cxn ang="0">
                  <a:pos x="7" y="3"/>
                </a:cxn>
                <a:cxn ang="0">
                  <a:pos x="4" y="1"/>
                </a:cxn>
                <a:cxn ang="0">
                  <a:pos x="3" y="1"/>
                </a:cxn>
                <a:cxn ang="0">
                  <a:pos x="0" y="4"/>
                </a:cxn>
                <a:cxn ang="0">
                  <a:pos x="0" y="7"/>
                </a:cxn>
                <a:cxn ang="0">
                  <a:pos x="0" y="7"/>
                </a:cxn>
                <a:cxn ang="0">
                  <a:pos x="1" y="8"/>
                </a:cxn>
                <a:cxn ang="0">
                  <a:pos x="4" y="11"/>
                </a:cxn>
                <a:cxn ang="0">
                  <a:pos x="7" y="14"/>
                </a:cxn>
                <a:cxn ang="0">
                  <a:pos x="7" y="17"/>
                </a:cxn>
                <a:cxn ang="0">
                  <a:pos x="7" y="17"/>
                </a:cxn>
                <a:cxn ang="0">
                  <a:pos x="8" y="20"/>
                </a:cxn>
                <a:cxn ang="0">
                  <a:pos x="10" y="21"/>
                </a:cxn>
                <a:cxn ang="0">
                  <a:pos x="14" y="25"/>
                </a:cxn>
                <a:cxn ang="0">
                  <a:pos x="18" y="30"/>
                </a:cxn>
                <a:cxn ang="0">
                  <a:pos x="21" y="32"/>
                </a:cxn>
                <a:cxn ang="0">
                  <a:pos x="21" y="32"/>
                </a:cxn>
                <a:cxn ang="0">
                  <a:pos x="21" y="35"/>
                </a:cxn>
                <a:cxn ang="0">
                  <a:pos x="25" y="38"/>
                </a:cxn>
                <a:cxn ang="0">
                  <a:pos x="30" y="42"/>
                </a:cxn>
                <a:cxn ang="0">
                  <a:pos x="34" y="48"/>
                </a:cxn>
                <a:cxn ang="0">
                  <a:pos x="34" y="48"/>
                </a:cxn>
                <a:cxn ang="0">
                  <a:pos x="42" y="54"/>
                </a:cxn>
                <a:cxn ang="0">
                  <a:pos x="42" y="54"/>
                </a:cxn>
                <a:cxn ang="0">
                  <a:pos x="42" y="49"/>
                </a:cxn>
                <a:cxn ang="0">
                  <a:pos x="42" y="49"/>
                </a:cxn>
              </a:cxnLst>
              <a:rect l="0" t="0" r="r" b="b"/>
              <a:pathLst>
                <a:path w="57" h="54">
                  <a:moveTo>
                    <a:pt x="42" y="49"/>
                  </a:moveTo>
                  <a:lnTo>
                    <a:pt x="42" y="49"/>
                  </a:lnTo>
                  <a:lnTo>
                    <a:pt x="44" y="45"/>
                  </a:lnTo>
                  <a:lnTo>
                    <a:pt x="47" y="38"/>
                  </a:lnTo>
                  <a:lnTo>
                    <a:pt x="51" y="34"/>
                  </a:lnTo>
                  <a:lnTo>
                    <a:pt x="55" y="31"/>
                  </a:lnTo>
                  <a:lnTo>
                    <a:pt x="55" y="31"/>
                  </a:lnTo>
                  <a:lnTo>
                    <a:pt x="55" y="28"/>
                  </a:lnTo>
                  <a:lnTo>
                    <a:pt x="57" y="22"/>
                  </a:lnTo>
                  <a:lnTo>
                    <a:pt x="57" y="10"/>
                  </a:lnTo>
                  <a:lnTo>
                    <a:pt x="57" y="10"/>
                  </a:lnTo>
                  <a:lnTo>
                    <a:pt x="47" y="4"/>
                  </a:lnTo>
                  <a:lnTo>
                    <a:pt x="42" y="3"/>
                  </a:lnTo>
                  <a:lnTo>
                    <a:pt x="42" y="3"/>
                  </a:lnTo>
                  <a:lnTo>
                    <a:pt x="31" y="1"/>
                  </a:lnTo>
                  <a:lnTo>
                    <a:pt x="17" y="0"/>
                  </a:lnTo>
                  <a:lnTo>
                    <a:pt x="17" y="0"/>
                  </a:lnTo>
                  <a:lnTo>
                    <a:pt x="14" y="0"/>
                  </a:lnTo>
                  <a:lnTo>
                    <a:pt x="13" y="1"/>
                  </a:lnTo>
                  <a:lnTo>
                    <a:pt x="10" y="3"/>
                  </a:lnTo>
                  <a:lnTo>
                    <a:pt x="7" y="3"/>
                  </a:lnTo>
                  <a:lnTo>
                    <a:pt x="7" y="3"/>
                  </a:lnTo>
                  <a:lnTo>
                    <a:pt x="4" y="1"/>
                  </a:lnTo>
                  <a:lnTo>
                    <a:pt x="3" y="1"/>
                  </a:lnTo>
                  <a:lnTo>
                    <a:pt x="0" y="4"/>
                  </a:lnTo>
                  <a:lnTo>
                    <a:pt x="0" y="7"/>
                  </a:lnTo>
                  <a:lnTo>
                    <a:pt x="0" y="7"/>
                  </a:lnTo>
                  <a:lnTo>
                    <a:pt x="1" y="8"/>
                  </a:lnTo>
                  <a:lnTo>
                    <a:pt x="4" y="11"/>
                  </a:lnTo>
                  <a:lnTo>
                    <a:pt x="7" y="14"/>
                  </a:lnTo>
                  <a:lnTo>
                    <a:pt x="7" y="17"/>
                  </a:lnTo>
                  <a:lnTo>
                    <a:pt x="7" y="17"/>
                  </a:lnTo>
                  <a:lnTo>
                    <a:pt x="8" y="20"/>
                  </a:lnTo>
                  <a:lnTo>
                    <a:pt x="10" y="21"/>
                  </a:lnTo>
                  <a:lnTo>
                    <a:pt x="14" y="25"/>
                  </a:lnTo>
                  <a:lnTo>
                    <a:pt x="18" y="30"/>
                  </a:lnTo>
                  <a:lnTo>
                    <a:pt x="21" y="32"/>
                  </a:lnTo>
                  <a:lnTo>
                    <a:pt x="21" y="32"/>
                  </a:lnTo>
                  <a:lnTo>
                    <a:pt x="21" y="35"/>
                  </a:lnTo>
                  <a:lnTo>
                    <a:pt x="25" y="38"/>
                  </a:lnTo>
                  <a:lnTo>
                    <a:pt x="30" y="42"/>
                  </a:lnTo>
                  <a:lnTo>
                    <a:pt x="34" y="48"/>
                  </a:lnTo>
                  <a:lnTo>
                    <a:pt x="34" y="48"/>
                  </a:lnTo>
                  <a:lnTo>
                    <a:pt x="42" y="54"/>
                  </a:lnTo>
                  <a:lnTo>
                    <a:pt x="42" y="54"/>
                  </a:lnTo>
                  <a:lnTo>
                    <a:pt x="42" y="49"/>
                  </a:lnTo>
                  <a:lnTo>
                    <a:pt x="42" y="4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38" name="Freeform 254"/>
            <p:cNvSpPr>
              <a:spLocks/>
            </p:cNvSpPr>
            <p:nvPr/>
          </p:nvSpPr>
          <p:spPr bwMode="gray">
            <a:xfrm>
              <a:off x="4415807" y="2499159"/>
              <a:ext cx="121658" cy="106098"/>
            </a:xfrm>
            <a:custGeom>
              <a:avLst/>
              <a:gdLst/>
              <a:ahLst/>
              <a:cxnLst>
                <a:cxn ang="0">
                  <a:pos x="50" y="59"/>
                </a:cxn>
                <a:cxn ang="0">
                  <a:pos x="43" y="52"/>
                </a:cxn>
                <a:cxn ang="0">
                  <a:pos x="37" y="47"/>
                </a:cxn>
                <a:cxn ang="0">
                  <a:pos x="36" y="44"/>
                </a:cxn>
                <a:cxn ang="0">
                  <a:pos x="33" y="38"/>
                </a:cxn>
                <a:cxn ang="0">
                  <a:pos x="29" y="34"/>
                </a:cxn>
                <a:cxn ang="0">
                  <a:pos x="29" y="31"/>
                </a:cxn>
                <a:cxn ang="0">
                  <a:pos x="33" y="28"/>
                </a:cxn>
                <a:cxn ang="0">
                  <a:pos x="36" y="30"/>
                </a:cxn>
                <a:cxn ang="0">
                  <a:pos x="42" y="28"/>
                </a:cxn>
                <a:cxn ang="0">
                  <a:pos x="46" y="27"/>
                </a:cxn>
                <a:cxn ang="0">
                  <a:pos x="60" y="28"/>
                </a:cxn>
                <a:cxn ang="0">
                  <a:pos x="71" y="30"/>
                </a:cxn>
                <a:cxn ang="0">
                  <a:pos x="86" y="37"/>
                </a:cxn>
                <a:cxn ang="0">
                  <a:pos x="84" y="32"/>
                </a:cxn>
                <a:cxn ang="0">
                  <a:pos x="83" y="27"/>
                </a:cxn>
                <a:cxn ang="0">
                  <a:pos x="80" y="21"/>
                </a:cxn>
                <a:cxn ang="0">
                  <a:pos x="79" y="20"/>
                </a:cxn>
                <a:cxn ang="0">
                  <a:pos x="76" y="12"/>
                </a:cxn>
                <a:cxn ang="0">
                  <a:pos x="70" y="14"/>
                </a:cxn>
                <a:cxn ang="0">
                  <a:pos x="66" y="14"/>
                </a:cxn>
                <a:cxn ang="0">
                  <a:pos x="57" y="12"/>
                </a:cxn>
                <a:cxn ang="0">
                  <a:pos x="53" y="10"/>
                </a:cxn>
                <a:cxn ang="0">
                  <a:pos x="40" y="0"/>
                </a:cxn>
                <a:cxn ang="0">
                  <a:pos x="36" y="4"/>
                </a:cxn>
                <a:cxn ang="0">
                  <a:pos x="30" y="7"/>
                </a:cxn>
                <a:cxn ang="0">
                  <a:pos x="29" y="11"/>
                </a:cxn>
                <a:cxn ang="0">
                  <a:pos x="27" y="14"/>
                </a:cxn>
                <a:cxn ang="0">
                  <a:pos x="25" y="15"/>
                </a:cxn>
                <a:cxn ang="0">
                  <a:pos x="22" y="21"/>
                </a:cxn>
                <a:cxn ang="0">
                  <a:pos x="20" y="22"/>
                </a:cxn>
                <a:cxn ang="0">
                  <a:pos x="13" y="21"/>
                </a:cxn>
                <a:cxn ang="0">
                  <a:pos x="12" y="21"/>
                </a:cxn>
                <a:cxn ang="0">
                  <a:pos x="0" y="22"/>
                </a:cxn>
                <a:cxn ang="0">
                  <a:pos x="2" y="30"/>
                </a:cxn>
                <a:cxn ang="0">
                  <a:pos x="3" y="30"/>
                </a:cxn>
                <a:cxn ang="0">
                  <a:pos x="13" y="32"/>
                </a:cxn>
                <a:cxn ang="0">
                  <a:pos x="15" y="35"/>
                </a:cxn>
                <a:cxn ang="0">
                  <a:pos x="20" y="47"/>
                </a:cxn>
                <a:cxn ang="0">
                  <a:pos x="29" y="58"/>
                </a:cxn>
                <a:cxn ang="0">
                  <a:pos x="37" y="61"/>
                </a:cxn>
                <a:cxn ang="0">
                  <a:pos x="42" y="65"/>
                </a:cxn>
                <a:cxn ang="0">
                  <a:pos x="43" y="67"/>
                </a:cxn>
                <a:cxn ang="0">
                  <a:pos x="50" y="71"/>
                </a:cxn>
                <a:cxn ang="0">
                  <a:pos x="56" y="72"/>
                </a:cxn>
                <a:cxn ang="0">
                  <a:pos x="63" y="75"/>
                </a:cxn>
                <a:cxn ang="0">
                  <a:pos x="59" y="69"/>
                </a:cxn>
                <a:cxn ang="0">
                  <a:pos x="50" y="62"/>
                </a:cxn>
                <a:cxn ang="0">
                  <a:pos x="50" y="59"/>
                </a:cxn>
              </a:cxnLst>
              <a:rect l="0" t="0" r="r" b="b"/>
              <a:pathLst>
                <a:path w="86" h="75">
                  <a:moveTo>
                    <a:pt x="50" y="59"/>
                  </a:moveTo>
                  <a:lnTo>
                    <a:pt x="50" y="59"/>
                  </a:lnTo>
                  <a:lnTo>
                    <a:pt x="47" y="57"/>
                  </a:lnTo>
                  <a:lnTo>
                    <a:pt x="43" y="52"/>
                  </a:lnTo>
                  <a:lnTo>
                    <a:pt x="39" y="48"/>
                  </a:lnTo>
                  <a:lnTo>
                    <a:pt x="37" y="47"/>
                  </a:lnTo>
                  <a:lnTo>
                    <a:pt x="36" y="44"/>
                  </a:lnTo>
                  <a:lnTo>
                    <a:pt x="36" y="44"/>
                  </a:lnTo>
                  <a:lnTo>
                    <a:pt x="36" y="41"/>
                  </a:lnTo>
                  <a:lnTo>
                    <a:pt x="33" y="38"/>
                  </a:lnTo>
                  <a:lnTo>
                    <a:pt x="30" y="35"/>
                  </a:lnTo>
                  <a:lnTo>
                    <a:pt x="29" y="34"/>
                  </a:lnTo>
                  <a:lnTo>
                    <a:pt x="29" y="34"/>
                  </a:lnTo>
                  <a:lnTo>
                    <a:pt x="29" y="31"/>
                  </a:lnTo>
                  <a:lnTo>
                    <a:pt x="32" y="28"/>
                  </a:lnTo>
                  <a:lnTo>
                    <a:pt x="33" y="28"/>
                  </a:lnTo>
                  <a:lnTo>
                    <a:pt x="36" y="30"/>
                  </a:lnTo>
                  <a:lnTo>
                    <a:pt x="36" y="30"/>
                  </a:lnTo>
                  <a:lnTo>
                    <a:pt x="39" y="30"/>
                  </a:lnTo>
                  <a:lnTo>
                    <a:pt x="42" y="28"/>
                  </a:lnTo>
                  <a:lnTo>
                    <a:pt x="43" y="27"/>
                  </a:lnTo>
                  <a:lnTo>
                    <a:pt x="46" y="27"/>
                  </a:lnTo>
                  <a:lnTo>
                    <a:pt x="46" y="27"/>
                  </a:lnTo>
                  <a:lnTo>
                    <a:pt x="60" y="28"/>
                  </a:lnTo>
                  <a:lnTo>
                    <a:pt x="71" y="30"/>
                  </a:lnTo>
                  <a:lnTo>
                    <a:pt x="71" y="30"/>
                  </a:lnTo>
                  <a:lnTo>
                    <a:pt x="76" y="31"/>
                  </a:lnTo>
                  <a:lnTo>
                    <a:pt x="86" y="37"/>
                  </a:lnTo>
                  <a:lnTo>
                    <a:pt x="86" y="37"/>
                  </a:lnTo>
                  <a:lnTo>
                    <a:pt x="84" y="32"/>
                  </a:lnTo>
                  <a:lnTo>
                    <a:pt x="84" y="32"/>
                  </a:lnTo>
                  <a:lnTo>
                    <a:pt x="83" y="27"/>
                  </a:lnTo>
                  <a:lnTo>
                    <a:pt x="83" y="24"/>
                  </a:lnTo>
                  <a:lnTo>
                    <a:pt x="80" y="21"/>
                  </a:lnTo>
                  <a:lnTo>
                    <a:pt x="80" y="21"/>
                  </a:lnTo>
                  <a:lnTo>
                    <a:pt x="79" y="20"/>
                  </a:lnTo>
                  <a:lnTo>
                    <a:pt x="77" y="18"/>
                  </a:lnTo>
                  <a:lnTo>
                    <a:pt x="76" y="12"/>
                  </a:lnTo>
                  <a:lnTo>
                    <a:pt x="76" y="12"/>
                  </a:lnTo>
                  <a:lnTo>
                    <a:pt x="70" y="14"/>
                  </a:lnTo>
                  <a:lnTo>
                    <a:pt x="70" y="14"/>
                  </a:lnTo>
                  <a:lnTo>
                    <a:pt x="66" y="14"/>
                  </a:lnTo>
                  <a:lnTo>
                    <a:pt x="62" y="14"/>
                  </a:lnTo>
                  <a:lnTo>
                    <a:pt x="57" y="12"/>
                  </a:lnTo>
                  <a:lnTo>
                    <a:pt x="53" y="10"/>
                  </a:lnTo>
                  <a:lnTo>
                    <a:pt x="53" y="10"/>
                  </a:lnTo>
                  <a:lnTo>
                    <a:pt x="47" y="4"/>
                  </a:lnTo>
                  <a:lnTo>
                    <a:pt x="40" y="0"/>
                  </a:lnTo>
                  <a:lnTo>
                    <a:pt x="40" y="0"/>
                  </a:lnTo>
                  <a:lnTo>
                    <a:pt x="36" y="4"/>
                  </a:lnTo>
                  <a:lnTo>
                    <a:pt x="30" y="7"/>
                  </a:lnTo>
                  <a:lnTo>
                    <a:pt x="30" y="7"/>
                  </a:lnTo>
                  <a:lnTo>
                    <a:pt x="29" y="8"/>
                  </a:lnTo>
                  <a:lnTo>
                    <a:pt x="29" y="11"/>
                  </a:lnTo>
                  <a:lnTo>
                    <a:pt x="29" y="12"/>
                  </a:lnTo>
                  <a:lnTo>
                    <a:pt x="27" y="14"/>
                  </a:lnTo>
                  <a:lnTo>
                    <a:pt x="27" y="14"/>
                  </a:lnTo>
                  <a:lnTo>
                    <a:pt x="25" y="15"/>
                  </a:lnTo>
                  <a:lnTo>
                    <a:pt x="23" y="17"/>
                  </a:lnTo>
                  <a:lnTo>
                    <a:pt x="22" y="21"/>
                  </a:lnTo>
                  <a:lnTo>
                    <a:pt x="22" y="21"/>
                  </a:lnTo>
                  <a:lnTo>
                    <a:pt x="20" y="22"/>
                  </a:lnTo>
                  <a:lnTo>
                    <a:pt x="17" y="21"/>
                  </a:lnTo>
                  <a:lnTo>
                    <a:pt x="13" y="21"/>
                  </a:lnTo>
                  <a:lnTo>
                    <a:pt x="12" y="21"/>
                  </a:lnTo>
                  <a:lnTo>
                    <a:pt x="12" y="21"/>
                  </a:lnTo>
                  <a:lnTo>
                    <a:pt x="0" y="22"/>
                  </a:lnTo>
                  <a:lnTo>
                    <a:pt x="0" y="22"/>
                  </a:lnTo>
                  <a:lnTo>
                    <a:pt x="0" y="28"/>
                  </a:lnTo>
                  <a:lnTo>
                    <a:pt x="2" y="30"/>
                  </a:lnTo>
                  <a:lnTo>
                    <a:pt x="3" y="30"/>
                  </a:lnTo>
                  <a:lnTo>
                    <a:pt x="3" y="30"/>
                  </a:lnTo>
                  <a:lnTo>
                    <a:pt x="10" y="31"/>
                  </a:lnTo>
                  <a:lnTo>
                    <a:pt x="13" y="32"/>
                  </a:lnTo>
                  <a:lnTo>
                    <a:pt x="15" y="35"/>
                  </a:lnTo>
                  <a:lnTo>
                    <a:pt x="15" y="35"/>
                  </a:lnTo>
                  <a:lnTo>
                    <a:pt x="17" y="41"/>
                  </a:lnTo>
                  <a:lnTo>
                    <a:pt x="20" y="47"/>
                  </a:lnTo>
                  <a:lnTo>
                    <a:pt x="29" y="58"/>
                  </a:lnTo>
                  <a:lnTo>
                    <a:pt x="29" y="58"/>
                  </a:lnTo>
                  <a:lnTo>
                    <a:pt x="33" y="59"/>
                  </a:lnTo>
                  <a:lnTo>
                    <a:pt x="37" y="61"/>
                  </a:lnTo>
                  <a:lnTo>
                    <a:pt x="40" y="62"/>
                  </a:lnTo>
                  <a:lnTo>
                    <a:pt x="42" y="65"/>
                  </a:lnTo>
                  <a:lnTo>
                    <a:pt x="42" y="65"/>
                  </a:lnTo>
                  <a:lnTo>
                    <a:pt x="43" y="67"/>
                  </a:lnTo>
                  <a:lnTo>
                    <a:pt x="46" y="69"/>
                  </a:lnTo>
                  <a:lnTo>
                    <a:pt x="50" y="71"/>
                  </a:lnTo>
                  <a:lnTo>
                    <a:pt x="56" y="72"/>
                  </a:lnTo>
                  <a:lnTo>
                    <a:pt x="56" y="72"/>
                  </a:lnTo>
                  <a:lnTo>
                    <a:pt x="59" y="72"/>
                  </a:lnTo>
                  <a:lnTo>
                    <a:pt x="63" y="75"/>
                  </a:lnTo>
                  <a:lnTo>
                    <a:pt x="63" y="75"/>
                  </a:lnTo>
                  <a:lnTo>
                    <a:pt x="59" y="69"/>
                  </a:lnTo>
                  <a:lnTo>
                    <a:pt x="54" y="65"/>
                  </a:lnTo>
                  <a:lnTo>
                    <a:pt x="50" y="62"/>
                  </a:lnTo>
                  <a:lnTo>
                    <a:pt x="50" y="59"/>
                  </a:lnTo>
                  <a:lnTo>
                    <a:pt x="50" y="5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39" name="Freeform 255"/>
            <p:cNvSpPr>
              <a:spLocks/>
            </p:cNvSpPr>
            <p:nvPr/>
          </p:nvSpPr>
          <p:spPr bwMode="gray">
            <a:xfrm>
              <a:off x="4533221" y="2609500"/>
              <a:ext cx="42439" cy="82048"/>
            </a:xfrm>
            <a:custGeom>
              <a:avLst/>
              <a:gdLst/>
              <a:ahLst/>
              <a:cxnLst>
                <a:cxn ang="0">
                  <a:pos x="20" y="50"/>
                </a:cxn>
                <a:cxn ang="0">
                  <a:pos x="20" y="50"/>
                </a:cxn>
                <a:cxn ang="0">
                  <a:pos x="21" y="50"/>
                </a:cxn>
                <a:cxn ang="0">
                  <a:pos x="21" y="48"/>
                </a:cxn>
                <a:cxn ang="0">
                  <a:pos x="23" y="45"/>
                </a:cxn>
                <a:cxn ang="0">
                  <a:pos x="23" y="44"/>
                </a:cxn>
                <a:cxn ang="0">
                  <a:pos x="23" y="44"/>
                </a:cxn>
                <a:cxn ang="0">
                  <a:pos x="27" y="40"/>
                </a:cxn>
                <a:cxn ang="0">
                  <a:pos x="28" y="35"/>
                </a:cxn>
                <a:cxn ang="0">
                  <a:pos x="28" y="35"/>
                </a:cxn>
                <a:cxn ang="0">
                  <a:pos x="30" y="34"/>
                </a:cxn>
                <a:cxn ang="0">
                  <a:pos x="30" y="34"/>
                </a:cxn>
                <a:cxn ang="0">
                  <a:pos x="23" y="30"/>
                </a:cxn>
                <a:cxn ang="0">
                  <a:pos x="20" y="24"/>
                </a:cxn>
                <a:cxn ang="0">
                  <a:pos x="20" y="24"/>
                </a:cxn>
                <a:cxn ang="0">
                  <a:pos x="20" y="17"/>
                </a:cxn>
                <a:cxn ang="0">
                  <a:pos x="21" y="8"/>
                </a:cxn>
                <a:cxn ang="0">
                  <a:pos x="21" y="8"/>
                </a:cxn>
                <a:cxn ang="0">
                  <a:pos x="14" y="3"/>
                </a:cxn>
                <a:cxn ang="0">
                  <a:pos x="8" y="0"/>
                </a:cxn>
                <a:cxn ang="0">
                  <a:pos x="8" y="0"/>
                </a:cxn>
                <a:cxn ang="0">
                  <a:pos x="6" y="1"/>
                </a:cxn>
                <a:cxn ang="0">
                  <a:pos x="3" y="4"/>
                </a:cxn>
                <a:cxn ang="0">
                  <a:pos x="1" y="7"/>
                </a:cxn>
                <a:cxn ang="0">
                  <a:pos x="0" y="11"/>
                </a:cxn>
                <a:cxn ang="0">
                  <a:pos x="0" y="11"/>
                </a:cxn>
                <a:cxn ang="0">
                  <a:pos x="4" y="14"/>
                </a:cxn>
                <a:cxn ang="0">
                  <a:pos x="6" y="16"/>
                </a:cxn>
                <a:cxn ang="0">
                  <a:pos x="7" y="18"/>
                </a:cxn>
                <a:cxn ang="0">
                  <a:pos x="4" y="21"/>
                </a:cxn>
                <a:cxn ang="0">
                  <a:pos x="4" y="21"/>
                </a:cxn>
                <a:cxn ang="0">
                  <a:pos x="1" y="27"/>
                </a:cxn>
                <a:cxn ang="0">
                  <a:pos x="1" y="34"/>
                </a:cxn>
                <a:cxn ang="0">
                  <a:pos x="1" y="41"/>
                </a:cxn>
                <a:cxn ang="0">
                  <a:pos x="3" y="44"/>
                </a:cxn>
                <a:cxn ang="0">
                  <a:pos x="4" y="45"/>
                </a:cxn>
                <a:cxn ang="0">
                  <a:pos x="4" y="45"/>
                </a:cxn>
                <a:cxn ang="0">
                  <a:pos x="7" y="48"/>
                </a:cxn>
                <a:cxn ang="0">
                  <a:pos x="10" y="53"/>
                </a:cxn>
                <a:cxn ang="0">
                  <a:pos x="11" y="57"/>
                </a:cxn>
                <a:cxn ang="0">
                  <a:pos x="14" y="58"/>
                </a:cxn>
                <a:cxn ang="0">
                  <a:pos x="14" y="58"/>
                </a:cxn>
                <a:cxn ang="0">
                  <a:pos x="17" y="54"/>
                </a:cxn>
                <a:cxn ang="0">
                  <a:pos x="18" y="51"/>
                </a:cxn>
                <a:cxn ang="0">
                  <a:pos x="20" y="50"/>
                </a:cxn>
                <a:cxn ang="0">
                  <a:pos x="20" y="50"/>
                </a:cxn>
              </a:cxnLst>
              <a:rect l="0" t="0" r="r" b="b"/>
              <a:pathLst>
                <a:path w="30" h="58">
                  <a:moveTo>
                    <a:pt x="20" y="50"/>
                  </a:moveTo>
                  <a:lnTo>
                    <a:pt x="20" y="50"/>
                  </a:lnTo>
                  <a:lnTo>
                    <a:pt x="21" y="50"/>
                  </a:lnTo>
                  <a:lnTo>
                    <a:pt x="21" y="48"/>
                  </a:lnTo>
                  <a:lnTo>
                    <a:pt x="23" y="45"/>
                  </a:lnTo>
                  <a:lnTo>
                    <a:pt x="23" y="44"/>
                  </a:lnTo>
                  <a:lnTo>
                    <a:pt x="23" y="44"/>
                  </a:lnTo>
                  <a:lnTo>
                    <a:pt x="27" y="40"/>
                  </a:lnTo>
                  <a:lnTo>
                    <a:pt x="28" y="35"/>
                  </a:lnTo>
                  <a:lnTo>
                    <a:pt x="28" y="35"/>
                  </a:lnTo>
                  <a:lnTo>
                    <a:pt x="30" y="34"/>
                  </a:lnTo>
                  <a:lnTo>
                    <a:pt x="30" y="34"/>
                  </a:lnTo>
                  <a:lnTo>
                    <a:pt x="23" y="30"/>
                  </a:lnTo>
                  <a:lnTo>
                    <a:pt x="20" y="24"/>
                  </a:lnTo>
                  <a:lnTo>
                    <a:pt x="20" y="24"/>
                  </a:lnTo>
                  <a:lnTo>
                    <a:pt x="20" y="17"/>
                  </a:lnTo>
                  <a:lnTo>
                    <a:pt x="21" y="8"/>
                  </a:lnTo>
                  <a:lnTo>
                    <a:pt x="21" y="8"/>
                  </a:lnTo>
                  <a:lnTo>
                    <a:pt x="14" y="3"/>
                  </a:lnTo>
                  <a:lnTo>
                    <a:pt x="8" y="0"/>
                  </a:lnTo>
                  <a:lnTo>
                    <a:pt x="8" y="0"/>
                  </a:lnTo>
                  <a:lnTo>
                    <a:pt x="6" y="1"/>
                  </a:lnTo>
                  <a:lnTo>
                    <a:pt x="3" y="4"/>
                  </a:lnTo>
                  <a:lnTo>
                    <a:pt x="1" y="7"/>
                  </a:lnTo>
                  <a:lnTo>
                    <a:pt x="0" y="11"/>
                  </a:lnTo>
                  <a:lnTo>
                    <a:pt x="0" y="11"/>
                  </a:lnTo>
                  <a:lnTo>
                    <a:pt x="4" y="14"/>
                  </a:lnTo>
                  <a:lnTo>
                    <a:pt x="6" y="16"/>
                  </a:lnTo>
                  <a:lnTo>
                    <a:pt x="7" y="18"/>
                  </a:lnTo>
                  <a:lnTo>
                    <a:pt x="4" y="21"/>
                  </a:lnTo>
                  <a:lnTo>
                    <a:pt x="4" y="21"/>
                  </a:lnTo>
                  <a:lnTo>
                    <a:pt x="1" y="27"/>
                  </a:lnTo>
                  <a:lnTo>
                    <a:pt x="1" y="34"/>
                  </a:lnTo>
                  <a:lnTo>
                    <a:pt x="1" y="41"/>
                  </a:lnTo>
                  <a:lnTo>
                    <a:pt x="3" y="44"/>
                  </a:lnTo>
                  <a:lnTo>
                    <a:pt x="4" y="45"/>
                  </a:lnTo>
                  <a:lnTo>
                    <a:pt x="4" y="45"/>
                  </a:lnTo>
                  <a:lnTo>
                    <a:pt x="7" y="48"/>
                  </a:lnTo>
                  <a:lnTo>
                    <a:pt x="10" y="53"/>
                  </a:lnTo>
                  <a:lnTo>
                    <a:pt x="11" y="57"/>
                  </a:lnTo>
                  <a:lnTo>
                    <a:pt x="14" y="58"/>
                  </a:lnTo>
                  <a:lnTo>
                    <a:pt x="14" y="58"/>
                  </a:lnTo>
                  <a:lnTo>
                    <a:pt x="17" y="54"/>
                  </a:lnTo>
                  <a:lnTo>
                    <a:pt x="18" y="51"/>
                  </a:lnTo>
                  <a:lnTo>
                    <a:pt x="20" y="50"/>
                  </a:lnTo>
                  <a:lnTo>
                    <a:pt x="20" y="5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40" name="Freeform 256"/>
            <p:cNvSpPr>
              <a:spLocks/>
            </p:cNvSpPr>
            <p:nvPr/>
          </p:nvSpPr>
          <p:spPr bwMode="gray">
            <a:xfrm>
              <a:off x="4323856" y="2425599"/>
              <a:ext cx="166926" cy="77805"/>
            </a:xfrm>
            <a:custGeom>
              <a:avLst/>
              <a:gdLst/>
              <a:ahLst/>
              <a:cxnLst>
                <a:cxn ang="0">
                  <a:pos x="99" y="5"/>
                </a:cxn>
                <a:cxn ang="0">
                  <a:pos x="91" y="0"/>
                </a:cxn>
                <a:cxn ang="0">
                  <a:pos x="85" y="0"/>
                </a:cxn>
                <a:cxn ang="0">
                  <a:pos x="82" y="8"/>
                </a:cxn>
                <a:cxn ang="0">
                  <a:pos x="80" y="9"/>
                </a:cxn>
                <a:cxn ang="0">
                  <a:pos x="68" y="9"/>
                </a:cxn>
                <a:cxn ang="0">
                  <a:pos x="64" y="12"/>
                </a:cxn>
                <a:cxn ang="0">
                  <a:pos x="60" y="15"/>
                </a:cxn>
                <a:cxn ang="0">
                  <a:pos x="58" y="16"/>
                </a:cxn>
                <a:cxn ang="0">
                  <a:pos x="53" y="20"/>
                </a:cxn>
                <a:cxn ang="0">
                  <a:pos x="53" y="25"/>
                </a:cxn>
                <a:cxn ang="0">
                  <a:pos x="51" y="30"/>
                </a:cxn>
                <a:cxn ang="0">
                  <a:pos x="47" y="29"/>
                </a:cxn>
                <a:cxn ang="0">
                  <a:pos x="38" y="29"/>
                </a:cxn>
                <a:cxn ang="0">
                  <a:pos x="30" y="32"/>
                </a:cxn>
                <a:cxn ang="0">
                  <a:pos x="28" y="33"/>
                </a:cxn>
                <a:cxn ang="0">
                  <a:pos x="21" y="33"/>
                </a:cxn>
                <a:cxn ang="0">
                  <a:pos x="16" y="32"/>
                </a:cxn>
                <a:cxn ang="0">
                  <a:pos x="11" y="35"/>
                </a:cxn>
                <a:cxn ang="0">
                  <a:pos x="10" y="36"/>
                </a:cxn>
                <a:cxn ang="0">
                  <a:pos x="4" y="33"/>
                </a:cxn>
                <a:cxn ang="0">
                  <a:pos x="3" y="32"/>
                </a:cxn>
                <a:cxn ang="0">
                  <a:pos x="0" y="36"/>
                </a:cxn>
                <a:cxn ang="0">
                  <a:pos x="0" y="40"/>
                </a:cxn>
                <a:cxn ang="0">
                  <a:pos x="6" y="45"/>
                </a:cxn>
                <a:cxn ang="0">
                  <a:pos x="8" y="45"/>
                </a:cxn>
                <a:cxn ang="0">
                  <a:pos x="14" y="45"/>
                </a:cxn>
                <a:cxn ang="0">
                  <a:pos x="18" y="47"/>
                </a:cxn>
                <a:cxn ang="0">
                  <a:pos x="24" y="46"/>
                </a:cxn>
                <a:cxn ang="0">
                  <a:pos x="28" y="43"/>
                </a:cxn>
                <a:cxn ang="0">
                  <a:pos x="35" y="42"/>
                </a:cxn>
                <a:cxn ang="0">
                  <a:pos x="41" y="42"/>
                </a:cxn>
                <a:cxn ang="0">
                  <a:pos x="44" y="49"/>
                </a:cxn>
                <a:cxn ang="0">
                  <a:pos x="50" y="50"/>
                </a:cxn>
                <a:cxn ang="0">
                  <a:pos x="60" y="50"/>
                </a:cxn>
                <a:cxn ang="0">
                  <a:pos x="77" y="55"/>
                </a:cxn>
                <a:cxn ang="0">
                  <a:pos x="80" y="53"/>
                </a:cxn>
                <a:cxn ang="0">
                  <a:pos x="87" y="50"/>
                </a:cxn>
                <a:cxn ang="0">
                  <a:pos x="91" y="49"/>
                </a:cxn>
                <a:cxn ang="0">
                  <a:pos x="98" y="47"/>
                </a:cxn>
                <a:cxn ang="0">
                  <a:pos x="102" y="46"/>
                </a:cxn>
                <a:cxn ang="0">
                  <a:pos x="102" y="46"/>
                </a:cxn>
                <a:cxn ang="0">
                  <a:pos x="104" y="42"/>
                </a:cxn>
                <a:cxn ang="0">
                  <a:pos x="105" y="40"/>
                </a:cxn>
                <a:cxn ang="0">
                  <a:pos x="107" y="36"/>
                </a:cxn>
                <a:cxn ang="0">
                  <a:pos x="107" y="35"/>
                </a:cxn>
                <a:cxn ang="0">
                  <a:pos x="108" y="30"/>
                </a:cxn>
                <a:cxn ang="0">
                  <a:pos x="109" y="29"/>
                </a:cxn>
                <a:cxn ang="0">
                  <a:pos x="114" y="29"/>
                </a:cxn>
                <a:cxn ang="0">
                  <a:pos x="117" y="25"/>
                </a:cxn>
                <a:cxn ang="0">
                  <a:pos x="117" y="22"/>
                </a:cxn>
                <a:cxn ang="0">
                  <a:pos x="118" y="20"/>
                </a:cxn>
                <a:cxn ang="0">
                  <a:pos x="112" y="6"/>
                </a:cxn>
                <a:cxn ang="0">
                  <a:pos x="107" y="8"/>
                </a:cxn>
                <a:cxn ang="0">
                  <a:pos x="99" y="5"/>
                </a:cxn>
              </a:cxnLst>
              <a:rect l="0" t="0" r="r" b="b"/>
              <a:pathLst>
                <a:path w="118" h="55">
                  <a:moveTo>
                    <a:pt x="99" y="5"/>
                  </a:moveTo>
                  <a:lnTo>
                    <a:pt x="99" y="5"/>
                  </a:lnTo>
                  <a:lnTo>
                    <a:pt x="95" y="2"/>
                  </a:lnTo>
                  <a:lnTo>
                    <a:pt x="91" y="0"/>
                  </a:lnTo>
                  <a:lnTo>
                    <a:pt x="85" y="0"/>
                  </a:lnTo>
                  <a:lnTo>
                    <a:pt x="85" y="0"/>
                  </a:lnTo>
                  <a:lnTo>
                    <a:pt x="84" y="3"/>
                  </a:lnTo>
                  <a:lnTo>
                    <a:pt x="82" y="8"/>
                  </a:lnTo>
                  <a:lnTo>
                    <a:pt x="82" y="8"/>
                  </a:lnTo>
                  <a:lnTo>
                    <a:pt x="80" y="9"/>
                  </a:lnTo>
                  <a:lnTo>
                    <a:pt x="77" y="9"/>
                  </a:lnTo>
                  <a:lnTo>
                    <a:pt x="68" y="9"/>
                  </a:lnTo>
                  <a:lnTo>
                    <a:pt x="68" y="9"/>
                  </a:lnTo>
                  <a:lnTo>
                    <a:pt x="64" y="12"/>
                  </a:lnTo>
                  <a:lnTo>
                    <a:pt x="61" y="13"/>
                  </a:lnTo>
                  <a:lnTo>
                    <a:pt x="60" y="15"/>
                  </a:lnTo>
                  <a:lnTo>
                    <a:pt x="60" y="15"/>
                  </a:lnTo>
                  <a:lnTo>
                    <a:pt x="58" y="16"/>
                  </a:lnTo>
                  <a:lnTo>
                    <a:pt x="55" y="18"/>
                  </a:lnTo>
                  <a:lnTo>
                    <a:pt x="53" y="20"/>
                  </a:lnTo>
                  <a:lnTo>
                    <a:pt x="53" y="25"/>
                  </a:lnTo>
                  <a:lnTo>
                    <a:pt x="53" y="25"/>
                  </a:lnTo>
                  <a:lnTo>
                    <a:pt x="54" y="29"/>
                  </a:lnTo>
                  <a:lnTo>
                    <a:pt x="51" y="30"/>
                  </a:lnTo>
                  <a:lnTo>
                    <a:pt x="50" y="30"/>
                  </a:lnTo>
                  <a:lnTo>
                    <a:pt x="47" y="29"/>
                  </a:lnTo>
                  <a:lnTo>
                    <a:pt x="47" y="29"/>
                  </a:lnTo>
                  <a:lnTo>
                    <a:pt x="38" y="29"/>
                  </a:lnTo>
                  <a:lnTo>
                    <a:pt x="34" y="30"/>
                  </a:lnTo>
                  <a:lnTo>
                    <a:pt x="30" y="32"/>
                  </a:lnTo>
                  <a:lnTo>
                    <a:pt x="30" y="32"/>
                  </a:lnTo>
                  <a:lnTo>
                    <a:pt x="28" y="33"/>
                  </a:lnTo>
                  <a:lnTo>
                    <a:pt x="26" y="35"/>
                  </a:lnTo>
                  <a:lnTo>
                    <a:pt x="21" y="33"/>
                  </a:lnTo>
                  <a:lnTo>
                    <a:pt x="21" y="33"/>
                  </a:lnTo>
                  <a:lnTo>
                    <a:pt x="16" y="32"/>
                  </a:lnTo>
                  <a:lnTo>
                    <a:pt x="14" y="33"/>
                  </a:lnTo>
                  <a:lnTo>
                    <a:pt x="11" y="35"/>
                  </a:lnTo>
                  <a:lnTo>
                    <a:pt x="11" y="35"/>
                  </a:lnTo>
                  <a:lnTo>
                    <a:pt x="10" y="36"/>
                  </a:lnTo>
                  <a:lnTo>
                    <a:pt x="7" y="35"/>
                  </a:lnTo>
                  <a:lnTo>
                    <a:pt x="4" y="33"/>
                  </a:lnTo>
                  <a:lnTo>
                    <a:pt x="3" y="32"/>
                  </a:lnTo>
                  <a:lnTo>
                    <a:pt x="3" y="32"/>
                  </a:lnTo>
                  <a:lnTo>
                    <a:pt x="0" y="33"/>
                  </a:lnTo>
                  <a:lnTo>
                    <a:pt x="0" y="36"/>
                  </a:lnTo>
                  <a:lnTo>
                    <a:pt x="0" y="40"/>
                  </a:lnTo>
                  <a:lnTo>
                    <a:pt x="0" y="40"/>
                  </a:lnTo>
                  <a:lnTo>
                    <a:pt x="3" y="43"/>
                  </a:lnTo>
                  <a:lnTo>
                    <a:pt x="6" y="45"/>
                  </a:lnTo>
                  <a:lnTo>
                    <a:pt x="8" y="45"/>
                  </a:lnTo>
                  <a:lnTo>
                    <a:pt x="8" y="45"/>
                  </a:lnTo>
                  <a:lnTo>
                    <a:pt x="11" y="45"/>
                  </a:lnTo>
                  <a:lnTo>
                    <a:pt x="14" y="45"/>
                  </a:lnTo>
                  <a:lnTo>
                    <a:pt x="18" y="47"/>
                  </a:lnTo>
                  <a:lnTo>
                    <a:pt x="18" y="47"/>
                  </a:lnTo>
                  <a:lnTo>
                    <a:pt x="21" y="47"/>
                  </a:lnTo>
                  <a:lnTo>
                    <a:pt x="24" y="46"/>
                  </a:lnTo>
                  <a:lnTo>
                    <a:pt x="28" y="43"/>
                  </a:lnTo>
                  <a:lnTo>
                    <a:pt x="28" y="43"/>
                  </a:lnTo>
                  <a:lnTo>
                    <a:pt x="31" y="43"/>
                  </a:lnTo>
                  <a:lnTo>
                    <a:pt x="35" y="42"/>
                  </a:lnTo>
                  <a:lnTo>
                    <a:pt x="41" y="42"/>
                  </a:lnTo>
                  <a:lnTo>
                    <a:pt x="41" y="42"/>
                  </a:lnTo>
                  <a:lnTo>
                    <a:pt x="43" y="45"/>
                  </a:lnTo>
                  <a:lnTo>
                    <a:pt x="44" y="49"/>
                  </a:lnTo>
                  <a:lnTo>
                    <a:pt x="44" y="49"/>
                  </a:lnTo>
                  <a:lnTo>
                    <a:pt x="50" y="50"/>
                  </a:lnTo>
                  <a:lnTo>
                    <a:pt x="60" y="50"/>
                  </a:lnTo>
                  <a:lnTo>
                    <a:pt x="60" y="50"/>
                  </a:lnTo>
                  <a:lnTo>
                    <a:pt x="70" y="53"/>
                  </a:lnTo>
                  <a:lnTo>
                    <a:pt x="77" y="55"/>
                  </a:lnTo>
                  <a:lnTo>
                    <a:pt x="77" y="55"/>
                  </a:lnTo>
                  <a:lnTo>
                    <a:pt x="80" y="53"/>
                  </a:lnTo>
                  <a:lnTo>
                    <a:pt x="82" y="52"/>
                  </a:lnTo>
                  <a:lnTo>
                    <a:pt x="87" y="50"/>
                  </a:lnTo>
                  <a:lnTo>
                    <a:pt x="91" y="49"/>
                  </a:lnTo>
                  <a:lnTo>
                    <a:pt x="91" y="49"/>
                  </a:lnTo>
                  <a:lnTo>
                    <a:pt x="95" y="49"/>
                  </a:lnTo>
                  <a:lnTo>
                    <a:pt x="98" y="47"/>
                  </a:lnTo>
                  <a:lnTo>
                    <a:pt x="102" y="46"/>
                  </a:lnTo>
                  <a:lnTo>
                    <a:pt x="102" y="46"/>
                  </a:lnTo>
                  <a:lnTo>
                    <a:pt x="102" y="46"/>
                  </a:lnTo>
                  <a:lnTo>
                    <a:pt x="102" y="46"/>
                  </a:lnTo>
                  <a:lnTo>
                    <a:pt x="102" y="43"/>
                  </a:lnTo>
                  <a:lnTo>
                    <a:pt x="104" y="42"/>
                  </a:lnTo>
                  <a:lnTo>
                    <a:pt x="104" y="42"/>
                  </a:lnTo>
                  <a:lnTo>
                    <a:pt x="105" y="40"/>
                  </a:lnTo>
                  <a:lnTo>
                    <a:pt x="107" y="39"/>
                  </a:lnTo>
                  <a:lnTo>
                    <a:pt x="107" y="36"/>
                  </a:lnTo>
                  <a:lnTo>
                    <a:pt x="107" y="35"/>
                  </a:lnTo>
                  <a:lnTo>
                    <a:pt x="107" y="35"/>
                  </a:lnTo>
                  <a:lnTo>
                    <a:pt x="108" y="33"/>
                  </a:lnTo>
                  <a:lnTo>
                    <a:pt x="108" y="30"/>
                  </a:lnTo>
                  <a:lnTo>
                    <a:pt x="108" y="29"/>
                  </a:lnTo>
                  <a:lnTo>
                    <a:pt x="109" y="29"/>
                  </a:lnTo>
                  <a:lnTo>
                    <a:pt x="109" y="29"/>
                  </a:lnTo>
                  <a:lnTo>
                    <a:pt x="114" y="29"/>
                  </a:lnTo>
                  <a:lnTo>
                    <a:pt x="115" y="27"/>
                  </a:lnTo>
                  <a:lnTo>
                    <a:pt x="117" y="25"/>
                  </a:lnTo>
                  <a:lnTo>
                    <a:pt x="117" y="25"/>
                  </a:lnTo>
                  <a:lnTo>
                    <a:pt x="117" y="22"/>
                  </a:lnTo>
                  <a:lnTo>
                    <a:pt x="118" y="20"/>
                  </a:lnTo>
                  <a:lnTo>
                    <a:pt x="118" y="20"/>
                  </a:lnTo>
                  <a:lnTo>
                    <a:pt x="114" y="12"/>
                  </a:lnTo>
                  <a:lnTo>
                    <a:pt x="112" y="6"/>
                  </a:lnTo>
                  <a:lnTo>
                    <a:pt x="112" y="6"/>
                  </a:lnTo>
                  <a:lnTo>
                    <a:pt x="107" y="8"/>
                  </a:lnTo>
                  <a:lnTo>
                    <a:pt x="104" y="8"/>
                  </a:lnTo>
                  <a:lnTo>
                    <a:pt x="99" y="5"/>
                  </a:lnTo>
                  <a:lnTo>
                    <a:pt x="99" y="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41" name="Freeform 257"/>
            <p:cNvSpPr>
              <a:spLocks/>
            </p:cNvSpPr>
            <p:nvPr/>
          </p:nvSpPr>
          <p:spPr bwMode="gray">
            <a:xfrm>
              <a:off x="4468148" y="2436916"/>
              <a:ext cx="145707" cy="82048"/>
            </a:xfrm>
            <a:custGeom>
              <a:avLst/>
              <a:gdLst/>
              <a:ahLst/>
              <a:cxnLst>
                <a:cxn ang="0">
                  <a:pos x="100" y="11"/>
                </a:cxn>
                <a:cxn ang="0">
                  <a:pos x="97" y="8"/>
                </a:cxn>
                <a:cxn ang="0">
                  <a:pos x="87" y="5"/>
                </a:cxn>
                <a:cxn ang="0">
                  <a:pos x="83" y="2"/>
                </a:cxn>
                <a:cxn ang="0">
                  <a:pos x="71" y="0"/>
                </a:cxn>
                <a:cxn ang="0">
                  <a:pos x="69" y="1"/>
                </a:cxn>
                <a:cxn ang="0">
                  <a:pos x="60" y="8"/>
                </a:cxn>
                <a:cxn ang="0">
                  <a:pos x="57" y="10"/>
                </a:cxn>
                <a:cxn ang="0">
                  <a:pos x="42" y="12"/>
                </a:cxn>
                <a:cxn ang="0">
                  <a:pos x="40" y="15"/>
                </a:cxn>
                <a:cxn ang="0">
                  <a:pos x="39" y="15"/>
                </a:cxn>
                <a:cxn ang="0">
                  <a:pos x="30" y="18"/>
                </a:cxn>
                <a:cxn ang="0">
                  <a:pos x="19" y="15"/>
                </a:cxn>
                <a:cxn ang="0">
                  <a:pos x="16" y="12"/>
                </a:cxn>
                <a:cxn ang="0">
                  <a:pos x="15" y="14"/>
                </a:cxn>
                <a:cxn ang="0">
                  <a:pos x="15" y="17"/>
                </a:cxn>
                <a:cxn ang="0">
                  <a:pos x="12" y="21"/>
                </a:cxn>
                <a:cxn ang="0">
                  <a:pos x="7" y="21"/>
                </a:cxn>
                <a:cxn ang="0">
                  <a:pos x="6" y="22"/>
                </a:cxn>
                <a:cxn ang="0">
                  <a:pos x="5" y="27"/>
                </a:cxn>
                <a:cxn ang="0">
                  <a:pos x="5" y="28"/>
                </a:cxn>
                <a:cxn ang="0">
                  <a:pos x="3" y="32"/>
                </a:cxn>
                <a:cxn ang="0">
                  <a:pos x="2" y="34"/>
                </a:cxn>
                <a:cxn ang="0">
                  <a:pos x="0" y="38"/>
                </a:cxn>
                <a:cxn ang="0">
                  <a:pos x="2" y="41"/>
                </a:cxn>
                <a:cxn ang="0">
                  <a:pos x="3" y="44"/>
                </a:cxn>
                <a:cxn ang="0">
                  <a:pos x="3" y="44"/>
                </a:cxn>
                <a:cxn ang="0">
                  <a:pos x="16" y="54"/>
                </a:cxn>
                <a:cxn ang="0">
                  <a:pos x="20" y="56"/>
                </a:cxn>
                <a:cxn ang="0">
                  <a:pos x="29" y="58"/>
                </a:cxn>
                <a:cxn ang="0">
                  <a:pos x="33" y="58"/>
                </a:cxn>
                <a:cxn ang="0">
                  <a:pos x="56" y="51"/>
                </a:cxn>
                <a:cxn ang="0">
                  <a:pos x="62" y="52"/>
                </a:cxn>
                <a:cxn ang="0">
                  <a:pos x="67" y="54"/>
                </a:cxn>
                <a:cxn ang="0">
                  <a:pos x="76" y="47"/>
                </a:cxn>
                <a:cxn ang="0">
                  <a:pos x="80" y="41"/>
                </a:cxn>
                <a:cxn ang="0">
                  <a:pos x="91" y="22"/>
                </a:cxn>
                <a:cxn ang="0">
                  <a:pos x="101" y="15"/>
                </a:cxn>
                <a:cxn ang="0">
                  <a:pos x="103" y="14"/>
                </a:cxn>
                <a:cxn ang="0">
                  <a:pos x="103" y="11"/>
                </a:cxn>
                <a:cxn ang="0">
                  <a:pos x="100" y="11"/>
                </a:cxn>
              </a:cxnLst>
              <a:rect l="0" t="0" r="r" b="b"/>
              <a:pathLst>
                <a:path w="103" h="58">
                  <a:moveTo>
                    <a:pt x="100" y="11"/>
                  </a:moveTo>
                  <a:lnTo>
                    <a:pt x="100" y="11"/>
                  </a:lnTo>
                  <a:lnTo>
                    <a:pt x="97" y="8"/>
                  </a:lnTo>
                  <a:lnTo>
                    <a:pt x="97" y="8"/>
                  </a:lnTo>
                  <a:lnTo>
                    <a:pt x="90" y="7"/>
                  </a:lnTo>
                  <a:lnTo>
                    <a:pt x="87" y="5"/>
                  </a:lnTo>
                  <a:lnTo>
                    <a:pt x="87" y="5"/>
                  </a:lnTo>
                  <a:lnTo>
                    <a:pt x="83" y="2"/>
                  </a:lnTo>
                  <a:lnTo>
                    <a:pt x="79" y="1"/>
                  </a:lnTo>
                  <a:lnTo>
                    <a:pt x="71" y="0"/>
                  </a:lnTo>
                  <a:lnTo>
                    <a:pt x="71" y="0"/>
                  </a:lnTo>
                  <a:lnTo>
                    <a:pt x="69" y="1"/>
                  </a:lnTo>
                  <a:lnTo>
                    <a:pt x="64" y="4"/>
                  </a:lnTo>
                  <a:lnTo>
                    <a:pt x="60" y="8"/>
                  </a:lnTo>
                  <a:lnTo>
                    <a:pt x="57" y="10"/>
                  </a:lnTo>
                  <a:lnTo>
                    <a:pt x="57" y="10"/>
                  </a:lnTo>
                  <a:lnTo>
                    <a:pt x="47" y="11"/>
                  </a:lnTo>
                  <a:lnTo>
                    <a:pt x="42" y="12"/>
                  </a:lnTo>
                  <a:lnTo>
                    <a:pt x="40" y="14"/>
                  </a:lnTo>
                  <a:lnTo>
                    <a:pt x="40" y="15"/>
                  </a:lnTo>
                  <a:lnTo>
                    <a:pt x="40" y="15"/>
                  </a:lnTo>
                  <a:lnTo>
                    <a:pt x="39" y="15"/>
                  </a:lnTo>
                  <a:lnTo>
                    <a:pt x="37" y="17"/>
                  </a:lnTo>
                  <a:lnTo>
                    <a:pt x="30" y="18"/>
                  </a:lnTo>
                  <a:lnTo>
                    <a:pt x="23" y="17"/>
                  </a:lnTo>
                  <a:lnTo>
                    <a:pt x="19" y="15"/>
                  </a:lnTo>
                  <a:lnTo>
                    <a:pt x="19" y="15"/>
                  </a:lnTo>
                  <a:lnTo>
                    <a:pt x="16" y="12"/>
                  </a:lnTo>
                  <a:lnTo>
                    <a:pt x="16" y="12"/>
                  </a:lnTo>
                  <a:lnTo>
                    <a:pt x="15" y="14"/>
                  </a:lnTo>
                  <a:lnTo>
                    <a:pt x="15" y="17"/>
                  </a:lnTo>
                  <a:lnTo>
                    <a:pt x="15" y="17"/>
                  </a:lnTo>
                  <a:lnTo>
                    <a:pt x="13" y="19"/>
                  </a:lnTo>
                  <a:lnTo>
                    <a:pt x="12" y="21"/>
                  </a:lnTo>
                  <a:lnTo>
                    <a:pt x="7" y="21"/>
                  </a:lnTo>
                  <a:lnTo>
                    <a:pt x="7" y="21"/>
                  </a:lnTo>
                  <a:lnTo>
                    <a:pt x="6" y="21"/>
                  </a:lnTo>
                  <a:lnTo>
                    <a:pt x="6" y="22"/>
                  </a:lnTo>
                  <a:lnTo>
                    <a:pt x="6" y="25"/>
                  </a:lnTo>
                  <a:lnTo>
                    <a:pt x="5" y="27"/>
                  </a:lnTo>
                  <a:lnTo>
                    <a:pt x="5" y="27"/>
                  </a:lnTo>
                  <a:lnTo>
                    <a:pt x="5" y="28"/>
                  </a:lnTo>
                  <a:lnTo>
                    <a:pt x="5" y="31"/>
                  </a:lnTo>
                  <a:lnTo>
                    <a:pt x="3" y="32"/>
                  </a:lnTo>
                  <a:lnTo>
                    <a:pt x="2" y="34"/>
                  </a:lnTo>
                  <a:lnTo>
                    <a:pt x="2" y="34"/>
                  </a:lnTo>
                  <a:lnTo>
                    <a:pt x="0" y="35"/>
                  </a:lnTo>
                  <a:lnTo>
                    <a:pt x="0" y="38"/>
                  </a:lnTo>
                  <a:lnTo>
                    <a:pt x="0" y="38"/>
                  </a:lnTo>
                  <a:lnTo>
                    <a:pt x="2" y="41"/>
                  </a:lnTo>
                  <a:lnTo>
                    <a:pt x="3" y="44"/>
                  </a:lnTo>
                  <a:lnTo>
                    <a:pt x="3" y="44"/>
                  </a:lnTo>
                  <a:lnTo>
                    <a:pt x="3" y="44"/>
                  </a:lnTo>
                  <a:lnTo>
                    <a:pt x="3" y="44"/>
                  </a:lnTo>
                  <a:lnTo>
                    <a:pt x="10" y="48"/>
                  </a:lnTo>
                  <a:lnTo>
                    <a:pt x="16" y="54"/>
                  </a:lnTo>
                  <a:lnTo>
                    <a:pt x="16" y="54"/>
                  </a:lnTo>
                  <a:lnTo>
                    <a:pt x="20" y="56"/>
                  </a:lnTo>
                  <a:lnTo>
                    <a:pt x="25" y="58"/>
                  </a:lnTo>
                  <a:lnTo>
                    <a:pt x="29" y="58"/>
                  </a:lnTo>
                  <a:lnTo>
                    <a:pt x="33" y="58"/>
                  </a:lnTo>
                  <a:lnTo>
                    <a:pt x="33" y="58"/>
                  </a:lnTo>
                  <a:lnTo>
                    <a:pt x="56" y="51"/>
                  </a:lnTo>
                  <a:lnTo>
                    <a:pt x="56" y="51"/>
                  </a:lnTo>
                  <a:lnTo>
                    <a:pt x="62" y="52"/>
                  </a:lnTo>
                  <a:lnTo>
                    <a:pt x="62" y="52"/>
                  </a:lnTo>
                  <a:lnTo>
                    <a:pt x="67" y="54"/>
                  </a:lnTo>
                  <a:lnTo>
                    <a:pt x="67" y="54"/>
                  </a:lnTo>
                  <a:lnTo>
                    <a:pt x="70" y="51"/>
                  </a:lnTo>
                  <a:lnTo>
                    <a:pt x="76" y="47"/>
                  </a:lnTo>
                  <a:lnTo>
                    <a:pt x="76" y="47"/>
                  </a:lnTo>
                  <a:lnTo>
                    <a:pt x="80" y="41"/>
                  </a:lnTo>
                  <a:lnTo>
                    <a:pt x="84" y="34"/>
                  </a:lnTo>
                  <a:lnTo>
                    <a:pt x="91" y="22"/>
                  </a:lnTo>
                  <a:lnTo>
                    <a:pt x="91" y="22"/>
                  </a:lnTo>
                  <a:lnTo>
                    <a:pt x="101" y="15"/>
                  </a:lnTo>
                  <a:lnTo>
                    <a:pt x="101" y="15"/>
                  </a:lnTo>
                  <a:lnTo>
                    <a:pt x="103" y="14"/>
                  </a:lnTo>
                  <a:lnTo>
                    <a:pt x="103" y="12"/>
                  </a:lnTo>
                  <a:lnTo>
                    <a:pt x="103" y="11"/>
                  </a:lnTo>
                  <a:lnTo>
                    <a:pt x="100" y="11"/>
                  </a:lnTo>
                  <a:lnTo>
                    <a:pt x="100" y="1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42" name="Freeform 258"/>
            <p:cNvSpPr>
              <a:spLocks/>
            </p:cNvSpPr>
            <p:nvPr/>
          </p:nvSpPr>
          <p:spPr bwMode="gray">
            <a:xfrm>
              <a:off x="4384685" y="2366184"/>
              <a:ext cx="140049" cy="73561"/>
            </a:xfrm>
            <a:custGeom>
              <a:avLst/>
              <a:gdLst/>
              <a:ahLst/>
              <a:cxnLst>
                <a:cxn ang="0">
                  <a:pos x="93" y="24"/>
                </a:cxn>
                <a:cxn ang="0">
                  <a:pos x="85" y="23"/>
                </a:cxn>
                <a:cxn ang="0">
                  <a:pos x="84" y="21"/>
                </a:cxn>
                <a:cxn ang="0">
                  <a:pos x="81" y="15"/>
                </a:cxn>
                <a:cxn ang="0">
                  <a:pos x="79" y="15"/>
                </a:cxn>
                <a:cxn ang="0">
                  <a:pos x="72" y="15"/>
                </a:cxn>
                <a:cxn ang="0">
                  <a:pos x="69" y="17"/>
                </a:cxn>
                <a:cxn ang="0">
                  <a:pos x="65" y="17"/>
                </a:cxn>
                <a:cxn ang="0">
                  <a:pos x="61" y="13"/>
                </a:cxn>
                <a:cxn ang="0">
                  <a:pos x="61" y="11"/>
                </a:cxn>
                <a:cxn ang="0">
                  <a:pos x="51" y="5"/>
                </a:cxn>
                <a:cxn ang="0">
                  <a:pos x="41" y="0"/>
                </a:cxn>
                <a:cxn ang="0">
                  <a:pos x="41" y="3"/>
                </a:cxn>
                <a:cxn ang="0">
                  <a:pos x="39" y="3"/>
                </a:cxn>
                <a:cxn ang="0">
                  <a:pos x="34" y="1"/>
                </a:cxn>
                <a:cxn ang="0">
                  <a:pos x="32" y="3"/>
                </a:cxn>
                <a:cxn ang="0">
                  <a:pos x="27" y="5"/>
                </a:cxn>
                <a:cxn ang="0">
                  <a:pos x="20" y="8"/>
                </a:cxn>
                <a:cxn ang="0">
                  <a:pos x="15" y="11"/>
                </a:cxn>
                <a:cxn ang="0">
                  <a:pos x="2" y="15"/>
                </a:cxn>
                <a:cxn ang="0">
                  <a:pos x="0" y="17"/>
                </a:cxn>
                <a:cxn ang="0">
                  <a:pos x="4" y="24"/>
                </a:cxn>
                <a:cxn ang="0">
                  <a:pos x="5" y="31"/>
                </a:cxn>
                <a:cxn ang="0">
                  <a:pos x="8" y="37"/>
                </a:cxn>
                <a:cxn ang="0">
                  <a:pos x="18" y="44"/>
                </a:cxn>
                <a:cxn ang="0">
                  <a:pos x="25" y="50"/>
                </a:cxn>
                <a:cxn ang="0">
                  <a:pos x="25" y="51"/>
                </a:cxn>
                <a:cxn ang="0">
                  <a:pos x="37" y="51"/>
                </a:cxn>
                <a:cxn ang="0">
                  <a:pos x="39" y="50"/>
                </a:cxn>
                <a:cxn ang="0">
                  <a:pos x="42" y="42"/>
                </a:cxn>
                <a:cxn ang="0">
                  <a:pos x="48" y="42"/>
                </a:cxn>
                <a:cxn ang="0">
                  <a:pos x="56" y="47"/>
                </a:cxn>
                <a:cxn ang="0">
                  <a:pos x="61" y="50"/>
                </a:cxn>
                <a:cxn ang="0">
                  <a:pos x="69" y="48"/>
                </a:cxn>
                <a:cxn ang="0">
                  <a:pos x="69" y="52"/>
                </a:cxn>
                <a:cxn ang="0">
                  <a:pos x="72" y="48"/>
                </a:cxn>
                <a:cxn ang="0">
                  <a:pos x="75" y="47"/>
                </a:cxn>
                <a:cxn ang="0">
                  <a:pos x="86" y="42"/>
                </a:cxn>
                <a:cxn ang="0">
                  <a:pos x="89" y="40"/>
                </a:cxn>
                <a:cxn ang="0">
                  <a:pos x="99" y="31"/>
                </a:cxn>
                <a:cxn ang="0">
                  <a:pos x="96" y="27"/>
                </a:cxn>
                <a:cxn ang="0">
                  <a:pos x="93" y="24"/>
                </a:cxn>
              </a:cxnLst>
              <a:rect l="0" t="0" r="r" b="b"/>
              <a:pathLst>
                <a:path w="99" h="52">
                  <a:moveTo>
                    <a:pt x="93" y="24"/>
                  </a:moveTo>
                  <a:lnTo>
                    <a:pt x="93" y="24"/>
                  </a:lnTo>
                  <a:lnTo>
                    <a:pt x="88" y="23"/>
                  </a:lnTo>
                  <a:lnTo>
                    <a:pt x="85" y="23"/>
                  </a:lnTo>
                  <a:lnTo>
                    <a:pt x="84" y="21"/>
                  </a:lnTo>
                  <a:lnTo>
                    <a:pt x="84" y="21"/>
                  </a:lnTo>
                  <a:lnTo>
                    <a:pt x="82" y="17"/>
                  </a:lnTo>
                  <a:lnTo>
                    <a:pt x="81" y="15"/>
                  </a:lnTo>
                  <a:lnTo>
                    <a:pt x="79" y="15"/>
                  </a:lnTo>
                  <a:lnTo>
                    <a:pt x="79" y="15"/>
                  </a:lnTo>
                  <a:lnTo>
                    <a:pt x="74" y="15"/>
                  </a:lnTo>
                  <a:lnTo>
                    <a:pt x="72" y="15"/>
                  </a:lnTo>
                  <a:lnTo>
                    <a:pt x="69" y="17"/>
                  </a:lnTo>
                  <a:lnTo>
                    <a:pt x="69" y="17"/>
                  </a:lnTo>
                  <a:lnTo>
                    <a:pt x="68" y="18"/>
                  </a:lnTo>
                  <a:lnTo>
                    <a:pt x="65" y="17"/>
                  </a:lnTo>
                  <a:lnTo>
                    <a:pt x="62" y="15"/>
                  </a:lnTo>
                  <a:lnTo>
                    <a:pt x="61" y="13"/>
                  </a:lnTo>
                  <a:lnTo>
                    <a:pt x="61" y="13"/>
                  </a:lnTo>
                  <a:lnTo>
                    <a:pt x="61" y="11"/>
                  </a:lnTo>
                  <a:lnTo>
                    <a:pt x="59" y="10"/>
                  </a:lnTo>
                  <a:lnTo>
                    <a:pt x="51" y="5"/>
                  </a:lnTo>
                  <a:lnTo>
                    <a:pt x="51" y="5"/>
                  </a:lnTo>
                  <a:lnTo>
                    <a:pt x="41" y="0"/>
                  </a:lnTo>
                  <a:lnTo>
                    <a:pt x="41" y="0"/>
                  </a:lnTo>
                  <a:lnTo>
                    <a:pt x="41" y="3"/>
                  </a:lnTo>
                  <a:lnTo>
                    <a:pt x="41" y="3"/>
                  </a:lnTo>
                  <a:lnTo>
                    <a:pt x="39" y="3"/>
                  </a:lnTo>
                  <a:lnTo>
                    <a:pt x="37" y="3"/>
                  </a:lnTo>
                  <a:lnTo>
                    <a:pt x="34" y="1"/>
                  </a:lnTo>
                  <a:lnTo>
                    <a:pt x="32" y="3"/>
                  </a:lnTo>
                  <a:lnTo>
                    <a:pt x="32" y="3"/>
                  </a:lnTo>
                  <a:lnTo>
                    <a:pt x="29" y="4"/>
                  </a:lnTo>
                  <a:lnTo>
                    <a:pt x="27" y="5"/>
                  </a:lnTo>
                  <a:lnTo>
                    <a:pt x="22" y="7"/>
                  </a:lnTo>
                  <a:lnTo>
                    <a:pt x="20" y="8"/>
                  </a:lnTo>
                  <a:lnTo>
                    <a:pt x="20" y="8"/>
                  </a:lnTo>
                  <a:lnTo>
                    <a:pt x="15" y="11"/>
                  </a:lnTo>
                  <a:lnTo>
                    <a:pt x="11" y="13"/>
                  </a:lnTo>
                  <a:lnTo>
                    <a:pt x="2" y="15"/>
                  </a:lnTo>
                  <a:lnTo>
                    <a:pt x="2" y="15"/>
                  </a:lnTo>
                  <a:lnTo>
                    <a:pt x="0" y="17"/>
                  </a:lnTo>
                  <a:lnTo>
                    <a:pt x="1" y="18"/>
                  </a:lnTo>
                  <a:lnTo>
                    <a:pt x="4" y="24"/>
                  </a:lnTo>
                  <a:lnTo>
                    <a:pt x="4" y="24"/>
                  </a:lnTo>
                  <a:lnTo>
                    <a:pt x="5" y="31"/>
                  </a:lnTo>
                  <a:lnTo>
                    <a:pt x="7" y="34"/>
                  </a:lnTo>
                  <a:lnTo>
                    <a:pt x="8" y="37"/>
                  </a:lnTo>
                  <a:lnTo>
                    <a:pt x="8" y="37"/>
                  </a:lnTo>
                  <a:lnTo>
                    <a:pt x="18" y="44"/>
                  </a:lnTo>
                  <a:lnTo>
                    <a:pt x="25" y="50"/>
                  </a:lnTo>
                  <a:lnTo>
                    <a:pt x="25" y="50"/>
                  </a:lnTo>
                  <a:lnTo>
                    <a:pt x="25" y="51"/>
                  </a:lnTo>
                  <a:lnTo>
                    <a:pt x="25" y="51"/>
                  </a:lnTo>
                  <a:lnTo>
                    <a:pt x="34" y="51"/>
                  </a:lnTo>
                  <a:lnTo>
                    <a:pt x="37" y="51"/>
                  </a:lnTo>
                  <a:lnTo>
                    <a:pt x="39" y="50"/>
                  </a:lnTo>
                  <a:lnTo>
                    <a:pt x="39" y="50"/>
                  </a:lnTo>
                  <a:lnTo>
                    <a:pt x="41" y="45"/>
                  </a:lnTo>
                  <a:lnTo>
                    <a:pt x="42" y="42"/>
                  </a:lnTo>
                  <a:lnTo>
                    <a:pt x="42" y="42"/>
                  </a:lnTo>
                  <a:lnTo>
                    <a:pt x="48" y="42"/>
                  </a:lnTo>
                  <a:lnTo>
                    <a:pt x="52" y="44"/>
                  </a:lnTo>
                  <a:lnTo>
                    <a:pt x="56" y="47"/>
                  </a:lnTo>
                  <a:lnTo>
                    <a:pt x="56" y="47"/>
                  </a:lnTo>
                  <a:lnTo>
                    <a:pt x="61" y="50"/>
                  </a:lnTo>
                  <a:lnTo>
                    <a:pt x="64" y="50"/>
                  </a:lnTo>
                  <a:lnTo>
                    <a:pt x="69" y="48"/>
                  </a:lnTo>
                  <a:lnTo>
                    <a:pt x="69" y="48"/>
                  </a:lnTo>
                  <a:lnTo>
                    <a:pt x="69" y="52"/>
                  </a:lnTo>
                  <a:lnTo>
                    <a:pt x="69" y="52"/>
                  </a:lnTo>
                  <a:lnTo>
                    <a:pt x="72" y="48"/>
                  </a:lnTo>
                  <a:lnTo>
                    <a:pt x="75" y="47"/>
                  </a:lnTo>
                  <a:lnTo>
                    <a:pt x="75" y="47"/>
                  </a:lnTo>
                  <a:lnTo>
                    <a:pt x="82" y="45"/>
                  </a:lnTo>
                  <a:lnTo>
                    <a:pt x="86" y="42"/>
                  </a:lnTo>
                  <a:lnTo>
                    <a:pt x="89" y="40"/>
                  </a:lnTo>
                  <a:lnTo>
                    <a:pt x="89" y="40"/>
                  </a:lnTo>
                  <a:lnTo>
                    <a:pt x="93" y="35"/>
                  </a:lnTo>
                  <a:lnTo>
                    <a:pt x="99" y="31"/>
                  </a:lnTo>
                  <a:lnTo>
                    <a:pt x="99" y="31"/>
                  </a:lnTo>
                  <a:lnTo>
                    <a:pt x="96" y="27"/>
                  </a:lnTo>
                  <a:lnTo>
                    <a:pt x="93" y="24"/>
                  </a:lnTo>
                  <a:lnTo>
                    <a:pt x="93" y="2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43" name="Freeform 259"/>
            <p:cNvSpPr>
              <a:spLocks/>
            </p:cNvSpPr>
            <p:nvPr/>
          </p:nvSpPr>
          <p:spPr bwMode="gray">
            <a:xfrm>
              <a:off x="4482294" y="2410038"/>
              <a:ext cx="128732" cy="52342"/>
            </a:xfrm>
            <a:custGeom>
              <a:avLst/>
              <a:gdLst/>
              <a:ahLst/>
              <a:cxnLst>
                <a:cxn ang="0">
                  <a:pos x="67" y="4"/>
                </a:cxn>
                <a:cxn ang="0">
                  <a:pos x="61" y="3"/>
                </a:cxn>
                <a:cxn ang="0">
                  <a:pos x="56" y="3"/>
                </a:cxn>
                <a:cxn ang="0">
                  <a:pos x="52" y="3"/>
                </a:cxn>
                <a:cxn ang="0">
                  <a:pos x="42" y="2"/>
                </a:cxn>
                <a:cxn ang="0">
                  <a:pos x="40" y="2"/>
                </a:cxn>
                <a:cxn ang="0">
                  <a:pos x="34" y="3"/>
                </a:cxn>
                <a:cxn ang="0">
                  <a:pos x="32" y="3"/>
                </a:cxn>
                <a:cxn ang="0">
                  <a:pos x="30" y="0"/>
                </a:cxn>
                <a:cxn ang="0">
                  <a:pos x="20" y="9"/>
                </a:cxn>
                <a:cxn ang="0">
                  <a:pos x="17" y="11"/>
                </a:cxn>
                <a:cxn ang="0">
                  <a:pos x="6" y="16"/>
                </a:cxn>
                <a:cxn ang="0">
                  <a:pos x="3" y="17"/>
                </a:cxn>
                <a:cxn ang="0">
                  <a:pos x="0" y="21"/>
                </a:cxn>
                <a:cxn ang="0">
                  <a:pos x="9" y="34"/>
                </a:cxn>
                <a:cxn ang="0">
                  <a:pos x="13" y="36"/>
                </a:cxn>
                <a:cxn ang="0">
                  <a:pos x="27" y="36"/>
                </a:cxn>
                <a:cxn ang="0">
                  <a:pos x="30" y="34"/>
                </a:cxn>
                <a:cxn ang="0">
                  <a:pos x="30" y="33"/>
                </a:cxn>
                <a:cxn ang="0">
                  <a:pos x="37" y="30"/>
                </a:cxn>
                <a:cxn ang="0">
                  <a:pos x="47" y="29"/>
                </a:cxn>
                <a:cxn ang="0">
                  <a:pos x="54" y="23"/>
                </a:cxn>
                <a:cxn ang="0">
                  <a:pos x="61" y="19"/>
                </a:cxn>
                <a:cxn ang="0">
                  <a:pos x="69" y="20"/>
                </a:cxn>
                <a:cxn ang="0">
                  <a:pos x="77" y="24"/>
                </a:cxn>
                <a:cxn ang="0">
                  <a:pos x="80" y="26"/>
                </a:cxn>
                <a:cxn ang="0">
                  <a:pos x="87" y="27"/>
                </a:cxn>
                <a:cxn ang="0">
                  <a:pos x="83" y="21"/>
                </a:cxn>
                <a:cxn ang="0">
                  <a:pos x="84" y="19"/>
                </a:cxn>
                <a:cxn ang="0">
                  <a:pos x="90" y="10"/>
                </a:cxn>
                <a:cxn ang="0">
                  <a:pos x="91" y="10"/>
                </a:cxn>
                <a:cxn ang="0">
                  <a:pos x="84" y="9"/>
                </a:cxn>
                <a:cxn ang="0">
                  <a:pos x="81" y="7"/>
                </a:cxn>
                <a:cxn ang="0">
                  <a:pos x="67" y="4"/>
                </a:cxn>
              </a:cxnLst>
              <a:rect l="0" t="0" r="r" b="b"/>
              <a:pathLst>
                <a:path w="91" h="37">
                  <a:moveTo>
                    <a:pt x="67" y="4"/>
                  </a:moveTo>
                  <a:lnTo>
                    <a:pt x="67" y="4"/>
                  </a:lnTo>
                  <a:lnTo>
                    <a:pt x="64" y="4"/>
                  </a:lnTo>
                  <a:lnTo>
                    <a:pt x="61" y="3"/>
                  </a:lnTo>
                  <a:lnTo>
                    <a:pt x="59" y="3"/>
                  </a:lnTo>
                  <a:lnTo>
                    <a:pt x="56" y="3"/>
                  </a:lnTo>
                  <a:lnTo>
                    <a:pt x="56" y="3"/>
                  </a:lnTo>
                  <a:lnTo>
                    <a:pt x="52" y="3"/>
                  </a:lnTo>
                  <a:lnTo>
                    <a:pt x="47" y="3"/>
                  </a:lnTo>
                  <a:lnTo>
                    <a:pt x="42" y="2"/>
                  </a:lnTo>
                  <a:lnTo>
                    <a:pt x="42" y="2"/>
                  </a:lnTo>
                  <a:lnTo>
                    <a:pt x="40" y="2"/>
                  </a:lnTo>
                  <a:lnTo>
                    <a:pt x="37" y="2"/>
                  </a:lnTo>
                  <a:lnTo>
                    <a:pt x="34" y="3"/>
                  </a:lnTo>
                  <a:lnTo>
                    <a:pt x="32" y="3"/>
                  </a:lnTo>
                  <a:lnTo>
                    <a:pt x="32" y="3"/>
                  </a:lnTo>
                  <a:lnTo>
                    <a:pt x="30" y="0"/>
                  </a:lnTo>
                  <a:lnTo>
                    <a:pt x="30" y="0"/>
                  </a:lnTo>
                  <a:lnTo>
                    <a:pt x="24" y="4"/>
                  </a:lnTo>
                  <a:lnTo>
                    <a:pt x="20" y="9"/>
                  </a:lnTo>
                  <a:lnTo>
                    <a:pt x="20" y="9"/>
                  </a:lnTo>
                  <a:lnTo>
                    <a:pt x="17" y="11"/>
                  </a:lnTo>
                  <a:lnTo>
                    <a:pt x="13" y="14"/>
                  </a:lnTo>
                  <a:lnTo>
                    <a:pt x="6" y="16"/>
                  </a:lnTo>
                  <a:lnTo>
                    <a:pt x="6" y="16"/>
                  </a:lnTo>
                  <a:lnTo>
                    <a:pt x="3" y="17"/>
                  </a:lnTo>
                  <a:lnTo>
                    <a:pt x="0" y="21"/>
                  </a:lnTo>
                  <a:lnTo>
                    <a:pt x="0" y="21"/>
                  </a:lnTo>
                  <a:lnTo>
                    <a:pt x="5" y="27"/>
                  </a:lnTo>
                  <a:lnTo>
                    <a:pt x="9" y="34"/>
                  </a:lnTo>
                  <a:lnTo>
                    <a:pt x="9" y="34"/>
                  </a:lnTo>
                  <a:lnTo>
                    <a:pt x="13" y="36"/>
                  </a:lnTo>
                  <a:lnTo>
                    <a:pt x="20" y="37"/>
                  </a:lnTo>
                  <a:lnTo>
                    <a:pt x="27" y="36"/>
                  </a:lnTo>
                  <a:lnTo>
                    <a:pt x="29" y="34"/>
                  </a:lnTo>
                  <a:lnTo>
                    <a:pt x="30" y="34"/>
                  </a:lnTo>
                  <a:lnTo>
                    <a:pt x="30" y="34"/>
                  </a:lnTo>
                  <a:lnTo>
                    <a:pt x="30" y="33"/>
                  </a:lnTo>
                  <a:lnTo>
                    <a:pt x="32" y="31"/>
                  </a:lnTo>
                  <a:lnTo>
                    <a:pt x="37" y="30"/>
                  </a:lnTo>
                  <a:lnTo>
                    <a:pt x="47" y="29"/>
                  </a:lnTo>
                  <a:lnTo>
                    <a:pt x="47" y="29"/>
                  </a:lnTo>
                  <a:lnTo>
                    <a:pt x="50" y="27"/>
                  </a:lnTo>
                  <a:lnTo>
                    <a:pt x="54" y="23"/>
                  </a:lnTo>
                  <a:lnTo>
                    <a:pt x="59" y="20"/>
                  </a:lnTo>
                  <a:lnTo>
                    <a:pt x="61" y="19"/>
                  </a:lnTo>
                  <a:lnTo>
                    <a:pt x="61" y="19"/>
                  </a:lnTo>
                  <a:lnTo>
                    <a:pt x="69" y="20"/>
                  </a:lnTo>
                  <a:lnTo>
                    <a:pt x="73" y="21"/>
                  </a:lnTo>
                  <a:lnTo>
                    <a:pt x="77" y="24"/>
                  </a:lnTo>
                  <a:lnTo>
                    <a:pt x="77" y="24"/>
                  </a:lnTo>
                  <a:lnTo>
                    <a:pt x="80" y="26"/>
                  </a:lnTo>
                  <a:lnTo>
                    <a:pt x="87" y="27"/>
                  </a:lnTo>
                  <a:lnTo>
                    <a:pt x="87" y="27"/>
                  </a:lnTo>
                  <a:lnTo>
                    <a:pt x="84" y="24"/>
                  </a:lnTo>
                  <a:lnTo>
                    <a:pt x="83" y="21"/>
                  </a:lnTo>
                  <a:lnTo>
                    <a:pt x="83" y="21"/>
                  </a:lnTo>
                  <a:lnTo>
                    <a:pt x="84" y="19"/>
                  </a:lnTo>
                  <a:lnTo>
                    <a:pt x="86" y="16"/>
                  </a:lnTo>
                  <a:lnTo>
                    <a:pt x="90" y="10"/>
                  </a:lnTo>
                  <a:lnTo>
                    <a:pt x="90" y="10"/>
                  </a:lnTo>
                  <a:lnTo>
                    <a:pt x="91" y="10"/>
                  </a:lnTo>
                  <a:lnTo>
                    <a:pt x="91" y="10"/>
                  </a:lnTo>
                  <a:lnTo>
                    <a:pt x="84" y="9"/>
                  </a:lnTo>
                  <a:lnTo>
                    <a:pt x="81" y="7"/>
                  </a:lnTo>
                  <a:lnTo>
                    <a:pt x="81" y="7"/>
                  </a:lnTo>
                  <a:lnTo>
                    <a:pt x="76" y="4"/>
                  </a:lnTo>
                  <a:lnTo>
                    <a:pt x="67" y="4"/>
                  </a:lnTo>
                  <a:lnTo>
                    <a:pt x="67"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44" name="Freeform 260"/>
            <p:cNvSpPr>
              <a:spLocks/>
            </p:cNvSpPr>
            <p:nvPr/>
          </p:nvSpPr>
          <p:spPr bwMode="gray">
            <a:xfrm>
              <a:off x="3886736" y="2623647"/>
              <a:ext cx="74976" cy="138634"/>
            </a:xfrm>
            <a:custGeom>
              <a:avLst/>
              <a:gdLst/>
              <a:ahLst/>
              <a:cxnLst>
                <a:cxn ang="0">
                  <a:pos x="40" y="81"/>
                </a:cxn>
                <a:cxn ang="0">
                  <a:pos x="41" y="80"/>
                </a:cxn>
                <a:cxn ang="0">
                  <a:pos x="36" y="72"/>
                </a:cxn>
                <a:cxn ang="0">
                  <a:pos x="36" y="70"/>
                </a:cxn>
                <a:cxn ang="0">
                  <a:pos x="37" y="65"/>
                </a:cxn>
                <a:cxn ang="0">
                  <a:pos x="40" y="64"/>
                </a:cxn>
                <a:cxn ang="0">
                  <a:pos x="41" y="61"/>
                </a:cxn>
                <a:cxn ang="0">
                  <a:pos x="36" y="55"/>
                </a:cxn>
                <a:cxn ang="0">
                  <a:pos x="34" y="50"/>
                </a:cxn>
                <a:cxn ang="0">
                  <a:pos x="40" y="48"/>
                </a:cxn>
                <a:cxn ang="0">
                  <a:pos x="40" y="48"/>
                </a:cxn>
                <a:cxn ang="0">
                  <a:pos x="41" y="44"/>
                </a:cxn>
                <a:cxn ang="0">
                  <a:pos x="43" y="38"/>
                </a:cxn>
                <a:cxn ang="0">
                  <a:pos x="44" y="34"/>
                </a:cxn>
                <a:cxn ang="0">
                  <a:pos x="41" y="23"/>
                </a:cxn>
                <a:cxn ang="0">
                  <a:pos x="43" y="20"/>
                </a:cxn>
                <a:cxn ang="0">
                  <a:pos x="51" y="14"/>
                </a:cxn>
                <a:cxn ang="0">
                  <a:pos x="53" y="11"/>
                </a:cxn>
                <a:cxn ang="0">
                  <a:pos x="49" y="8"/>
                </a:cxn>
                <a:cxn ang="0">
                  <a:pos x="47" y="7"/>
                </a:cxn>
                <a:cxn ang="0">
                  <a:pos x="44" y="4"/>
                </a:cxn>
                <a:cxn ang="0">
                  <a:pos x="37" y="6"/>
                </a:cxn>
                <a:cxn ang="0">
                  <a:pos x="36" y="7"/>
                </a:cxn>
                <a:cxn ang="0">
                  <a:pos x="33" y="6"/>
                </a:cxn>
                <a:cxn ang="0">
                  <a:pos x="32" y="6"/>
                </a:cxn>
                <a:cxn ang="0">
                  <a:pos x="23" y="6"/>
                </a:cxn>
                <a:cxn ang="0">
                  <a:pos x="22" y="3"/>
                </a:cxn>
                <a:cxn ang="0">
                  <a:pos x="20" y="0"/>
                </a:cxn>
                <a:cxn ang="0">
                  <a:pos x="16" y="3"/>
                </a:cxn>
                <a:cxn ang="0">
                  <a:pos x="14" y="4"/>
                </a:cxn>
                <a:cxn ang="0">
                  <a:pos x="12" y="4"/>
                </a:cxn>
                <a:cxn ang="0">
                  <a:pos x="12" y="16"/>
                </a:cxn>
                <a:cxn ang="0">
                  <a:pos x="13" y="18"/>
                </a:cxn>
                <a:cxn ang="0">
                  <a:pos x="10" y="34"/>
                </a:cxn>
                <a:cxn ang="0">
                  <a:pos x="2" y="54"/>
                </a:cxn>
                <a:cxn ang="0">
                  <a:pos x="0" y="58"/>
                </a:cxn>
                <a:cxn ang="0">
                  <a:pos x="3" y="64"/>
                </a:cxn>
                <a:cxn ang="0">
                  <a:pos x="9" y="68"/>
                </a:cxn>
                <a:cxn ang="0">
                  <a:pos x="12" y="74"/>
                </a:cxn>
                <a:cxn ang="0">
                  <a:pos x="10" y="95"/>
                </a:cxn>
                <a:cxn ang="0">
                  <a:pos x="12" y="97"/>
                </a:cxn>
                <a:cxn ang="0">
                  <a:pos x="23" y="98"/>
                </a:cxn>
                <a:cxn ang="0">
                  <a:pos x="29" y="97"/>
                </a:cxn>
                <a:cxn ang="0">
                  <a:pos x="36" y="95"/>
                </a:cxn>
                <a:cxn ang="0">
                  <a:pos x="33" y="90"/>
                </a:cxn>
                <a:cxn ang="0">
                  <a:pos x="36" y="82"/>
                </a:cxn>
                <a:cxn ang="0">
                  <a:pos x="40" y="81"/>
                </a:cxn>
              </a:cxnLst>
              <a:rect l="0" t="0" r="r" b="b"/>
              <a:pathLst>
                <a:path w="53" h="98">
                  <a:moveTo>
                    <a:pt x="40" y="81"/>
                  </a:moveTo>
                  <a:lnTo>
                    <a:pt x="40" y="81"/>
                  </a:lnTo>
                  <a:lnTo>
                    <a:pt x="41" y="80"/>
                  </a:lnTo>
                  <a:lnTo>
                    <a:pt x="41" y="80"/>
                  </a:lnTo>
                  <a:lnTo>
                    <a:pt x="41" y="77"/>
                  </a:lnTo>
                  <a:lnTo>
                    <a:pt x="36" y="72"/>
                  </a:lnTo>
                  <a:lnTo>
                    <a:pt x="36" y="72"/>
                  </a:lnTo>
                  <a:lnTo>
                    <a:pt x="36" y="70"/>
                  </a:lnTo>
                  <a:lnTo>
                    <a:pt x="36" y="67"/>
                  </a:lnTo>
                  <a:lnTo>
                    <a:pt x="37" y="65"/>
                  </a:lnTo>
                  <a:lnTo>
                    <a:pt x="40" y="64"/>
                  </a:lnTo>
                  <a:lnTo>
                    <a:pt x="40" y="64"/>
                  </a:lnTo>
                  <a:lnTo>
                    <a:pt x="41" y="62"/>
                  </a:lnTo>
                  <a:lnTo>
                    <a:pt x="41" y="61"/>
                  </a:lnTo>
                  <a:lnTo>
                    <a:pt x="36" y="55"/>
                  </a:lnTo>
                  <a:lnTo>
                    <a:pt x="36" y="55"/>
                  </a:lnTo>
                  <a:lnTo>
                    <a:pt x="34" y="53"/>
                  </a:lnTo>
                  <a:lnTo>
                    <a:pt x="34" y="50"/>
                  </a:lnTo>
                  <a:lnTo>
                    <a:pt x="37" y="50"/>
                  </a:lnTo>
                  <a:lnTo>
                    <a:pt x="40" y="48"/>
                  </a:lnTo>
                  <a:lnTo>
                    <a:pt x="40" y="48"/>
                  </a:lnTo>
                  <a:lnTo>
                    <a:pt x="40" y="48"/>
                  </a:lnTo>
                  <a:lnTo>
                    <a:pt x="41" y="47"/>
                  </a:lnTo>
                  <a:lnTo>
                    <a:pt x="41" y="44"/>
                  </a:lnTo>
                  <a:lnTo>
                    <a:pt x="41" y="41"/>
                  </a:lnTo>
                  <a:lnTo>
                    <a:pt x="43" y="38"/>
                  </a:lnTo>
                  <a:lnTo>
                    <a:pt x="43" y="38"/>
                  </a:lnTo>
                  <a:lnTo>
                    <a:pt x="44" y="34"/>
                  </a:lnTo>
                  <a:lnTo>
                    <a:pt x="43" y="30"/>
                  </a:lnTo>
                  <a:lnTo>
                    <a:pt x="41" y="23"/>
                  </a:lnTo>
                  <a:lnTo>
                    <a:pt x="41" y="23"/>
                  </a:lnTo>
                  <a:lnTo>
                    <a:pt x="43" y="20"/>
                  </a:lnTo>
                  <a:lnTo>
                    <a:pt x="44" y="18"/>
                  </a:lnTo>
                  <a:lnTo>
                    <a:pt x="51" y="14"/>
                  </a:lnTo>
                  <a:lnTo>
                    <a:pt x="51" y="14"/>
                  </a:lnTo>
                  <a:lnTo>
                    <a:pt x="53" y="11"/>
                  </a:lnTo>
                  <a:lnTo>
                    <a:pt x="51" y="10"/>
                  </a:lnTo>
                  <a:lnTo>
                    <a:pt x="49" y="8"/>
                  </a:lnTo>
                  <a:lnTo>
                    <a:pt x="47" y="7"/>
                  </a:lnTo>
                  <a:lnTo>
                    <a:pt x="47" y="7"/>
                  </a:lnTo>
                  <a:lnTo>
                    <a:pt x="47" y="6"/>
                  </a:lnTo>
                  <a:lnTo>
                    <a:pt x="44" y="4"/>
                  </a:lnTo>
                  <a:lnTo>
                    <a:pt x="41" y="4"/>
                  </a:lnTo>
                  <a:lnTo>
                    <a:pt x="37" y="6"/>
                  </a:lnTo>
                  <a:lnTo>
                    <a:pt x="37" y="6"/>
                  </a:lnTo>
                  <a:lnTo>
                    <a:pt x="36" y="7"/>
                  </a:lnTo>
                  <a:lnTo>
                    <a:pt x="34" y="7"/>
                  </a:lnTo>
                  <a:lnTo>
                    <a:pt x="33" y="6"/>
                  </a:lnTo>
                  <a:lnTo>
                    <a:pt x="32" y="6"/>
                  </a:lnTo>
                  <a:lnTo>
                    <a:pt x="32" y="6"/>
                  </a:lnTo>
                  <a:lnTo>
                    <a:pt x="26" y="6"/>
                  </a:lnTo>
                  <a:lnTo>
                    <a:pt x="23" y="6"/>
                  </a:lnTo>
                  <a:lnTo>
                    <a:pt x="22" y="3"/>
                  </a:lnTo>
                  <a:lnTo>
                    <a:pt x="22" y="3"/>
                  </a:lnTo>
                  <a:lnTo>
                    <a:pt x="22" y="1"/>
                  </a:lnTo>
                  <a:lnTo>
                    <a:pt x="20" y="0"/>
                  </a:lnTo>
                  <a:lnTo>
                    <a:pt x="19" y="1"/>
                  </a:lnTo>
                  <a:lnTo>
                    <a:pt x="16" y="3"/>
                  </a:lnTo>
                  <a:lnTo>
                    <a:pt x="16" y="3"/>
                  </a:lnTo>
                  <a:lnTo>
                    <a:pt x="14" y="4"/>
                  </a:lnTo>
                  <a:lnTo>
                    <a:pt x="12" y="4"/>
                  </a:lnTo>
                  <a:lnTo>
                    <a:pt x="12" y="4"/>
                  </a:lnTo>
                  <a:lnTo>
                    <a:pt x="12" y="11"/>
                  </a:lnTo>
                  <a:lnTo>
                    <a:pt x="12" y="16"/>
                  </a:lnTo>
                  <a:lnTo>
                    <a:pt x="12" y="16"/>
                  </a:lnTo>
                  <a:lnTo>
                    <a:pt x="13" y="18"/>
                  </a:lnTo>
                  <a:lnTo>
                    <a:pt x="13" y="23"/>
                  </a:lnTo>
                  <a:lnTo>
                    <a:pt x="10" y="34"/>
                  </a:lnTo>
                  <a:lnTo>
                    <a:pt x="7" y="45"/>
                  </a:lnTo>
                  <a:lnTo>
                    <a:pt x="2" y="54"/>
                  </a:lnTo>
                  <a:lnTo>
                    <a:pt x="2" y="54"/>
                  </a:lnTo>
                  <a:lnTo>
                    <a:pt x="0" y="58"/>
                  </a:lnTo>
                  <a:lnTo>
                    <a:pt x="0" y="61"/>
                  </a:lnTo>
                  <a:lnTo>
                    <a:pt x="3" y="64"/>
                  </a:lnTo>
                  <a:lnTo>
                    <a:pt x="9" y="68"/>
                  </a:lnTo>
                  <a:lnTo>
                    <a:pt x="9" y="68"/>
                  </a:lnTo>
                  <a:lnTo>
                    <a:pt x="10" y="70"/>
                  </a:lnTo>
                  <a:lnTo>
                    <a:pt x="12" y="74"/>
                  </a:lnTo>
                  <a:lnTo>
                    <a:pt x="12" y="81"/>
                  </a:lnTo>
                  <a:lnTo>
                    <a:pt x="10" y="95"/>
                  </a:lnTo>
                  <a:lnTo>
                    <a:pt x="10" y="95"/>
                  </a:lnTo>
                  <a:lnTo>
                    <a:pt x="12" y="97"/>
                  </a:lnTo>
                  <a:lnTo>
                    <a:pt x="14" y="98"/>
                  </a:lnTo>
                  <a:lnTo>
                    <a:pt x="23" y="98"/>
                  </a:lnTo>
                  <a:lnTo>
                    <a:pt x="23" y="98"/>
                  </a:lnTo>
                  <a:lnTo>
                    <a:pt x="29" y="97"/>
                  </a:lnTo>
                  <a:lnTo>
                    <a:pt x="36" y="95"/>
                  </a:lnTo>
                  <a:lnTo>
                    <a:pt x="36" y="95"/>
                  </a:lnTo>
                  <a:lnTo>
                    <a:pt x="33" y="90"/>
                  </a:lnTo>
                  <a:lnTo>
                    <a:pt x="33" y="90"/>
                  </a:lnTo>
                  <a:lnTo>
                    <a:pt x="34" y="84"/>
                  </a:lnTo>
                  <a:lnTo>
                    <a:pt x="36" y="82"/>
                  </a:lnTo>
                  <a:lnTo>
                    <a:pt x="40" y="81"/>
                  </a:lnTo>
                  <a:lnTo>
                    <a:pt x="40" y="8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45" name="Freeform 261"/>
            <p:cNvSpPr>
              <a:spLocks/>
            </p:cNvSpPr>
            <p:nvPr/>
          </p:nvSpPr>
          <p:spPr bwMode="gray">
            <a:xfrm>
              <a:off x="4176734" y="2294039"/>
              <a:ext cx="91951" cy="79219"/>
            </a:xfrm>
            <a:custGeom>
              <a:avLst/>
              <a:gdLst/>
              <a:ahLst/>
              <a:cxnLst>
                <a:cxn ang="0">
                  <a:pos x="21" y="44"/>
                </a:cxn>
                <a:cxn ang="0">
                  <a:pos x="26" y="42"/>
                </a:cxn>
                <a:cxn ang="0">
                  <a:pos x="31" y="45"/>
                </a:cxn>
                <a:cxn ang="0">
                  <a:pos x="37" y="48"/>
                </a:cxn>
                <a:cxn ang="0">
                  <a:pos x="43" y="52"/>
                </a:cxn>
                <a:cxn ang="0">
                  <a:pos x="47" y="56"/>
                </a:cxn>
                <a:cxn ang="0">
                  <a:pos x="48" y="44"/>
                </a:cxn>
                <a:cxn ang="0">
                  <a:pos x="48" y="41"/>
                </a:cxn>
                <a:cxn ang="0">
                  <a:pos x="48" y="37"/>
                </a:cxn>
                <a:cxn ang="0">
                  <a:pos x="50" y="37"/>
                </a:cxn>
                <a:cxn ang="0">
                  <a:pos x="57" y="34"/>
                </a:cxn>
                <a:cxn ang="0">
                  <a:pos x="58" y="32"/>
                </a:cxn>
                <a:cxn ang="0">
                  <a:pos x="60" y="28"/>
                </a:cxn>
                <a:cxn ang="0">
                  <a:pos x="63" y="27"/>
                </a:cxn>
                <a:cxn ang="0">
                  <a:pos x="60" y="22"/>
                </a:cxn>
                <a:cxn ang="0">
                  <a:pos x="57" y="18"/>
                </a:cxn>
                <a:cxn ang="0">
                  <a:pos x="58" y="15"/>
                </a:cxn>
                <a:cxn ang="0">
                  <a:pos x="65" y="11"/>
                </a:cxn>
                <a:cxn ang="0">
                  <a:pos x="65" y="5"/>
                </a:cxn>
                <a:cxn ang="0">
                  <a:pos x="64" y="0"/>
                </a:cxn>
                <a:cxn ang="0">
                  <a:pos x="60" y="1"/>
                </a:cxn>
                <a:cxn ang="0">
                  <a:pos x="57" y="0"/>
                </a:cxn>
                <a:cxn ang="0">
                  <a:pos x="44" y="1"/>
                </a:cxn>
                <a:cxn ang="0">
                  <a:pos x="40" y="4"/>
                </a:cxn>
                <a:cxn ang="0">
                  <a:pos x="37" y="10"/>
                </a:cxn>
                <a:cxn ang="0">
                  <a:pos x="37" y="12"/>
                </a:cxn>
                <a:cxn ang="0">
                  <a:pos x="37" y="15"/>
                </a:cxn>
                <a:cxn ang="0">
                  <a:pos x="31" y="15"/>
                </a:cxn>
                <a:cxn ang="0">
                  <a:pos x="30" y="14"/>
                </a:cxn>
                <a:cxn ang="0">
                  <a:pos x="26" y="12"/>
                </a:cxn>
                <a:cxn ang="0">
                  <a:pos x="23" y="17"/>
                </a:cxn>
                <a:cxn ang="0">
                  <a:pos x="21" y="21"/>
                </a:cxn>
                <a:cxn ang="0">
                  <a:pos x="16" y="27"/>
                </a:cxn>
                <a:cxn ang="0">
                  <a:pos x="16" y="29"/>
                </a:cxn>
                <a:cxn ang="0">
                  <a:pos x="11" y="38"/>
                </a:cxn>
                <a:cxn ang="0">
                  <a:pos x="3" y="45"/>
                </a:cxn>
                <a:cxn ang="0">
                  <a:pos x="0" y="47"/>
                </a:cxn>
                <a:cxn ang="0">
                  <a:pos x="6" y="48"/>
                </a:cxn>
                <a:cxn ang="0">
                  <a:pos x="19" y="45"/>
                </a:cxn>
                <a:cxn ang="0">
                  <a:pos x="21" y="44"/>
                </a:cxn>
              </a:cxnLst>
              <a:rect l="0" t="0" r="r" b="b"/>
              <a:pathLst>
                <a:path w="65" h="56">
                  <a:moveTo>
                    <a:pt x="21" y="44"/>
                  </a:moveTo>
                  <a:lnTo>
                    <a:pt x="21" y="44"/>
                  </a:lnTo>
                  <a:lnTo>
                    <a:pt x="23" y="42"/>
                  </a:lnTo>
                  <a:lnTo>
                    <a:pt x="26" y="42"/>
                  </a:lnTo>
                  <a:lnTo>
                    <a:pt x="30" y="44"/>
                  </a:lnTo>
                  <a:lnTo>
                    <a:pt x="31" y="45"/>
                  </a:lnTo>
                  <a:lnTo>
                    <a:pt x="31" y="45"/>
                  </a:lnTo>
                  <a:lnTo>
                    <a:pt x="37" y="48"/>
                  </a:lnTo>
                  <a:lnTo>
                    <a:pt x="43" y="52"/>
                  </a:lnTo>
                  <a:lnTo>
                    <a:pt x="43" y="52"/>
                  </a:lnTo>
                  <a:lnTo>
                    <a:pt x="47" y="56"/>
                  </a:lnTo>
                  <a:lnTo>
                    <a:pt x="47" y="56"/>
                  </a:lnTo>
                  <a:lnTo>
                    <a:pt x="47" y="49"/>
                  </a:lnTo>
                  <a:lnTo>
                    <a:pt x="48" y="44"/>
                  </a:lnTo>
                  <a:lnTo>
                    <a:pt x="48" y="44"/>
                  </a:lnTo>
                  <a:lnTo>
                    <a:pt x="48" y="41"/>
                  </a:lnTo>
                  <a:lnTo>
                    <a:pt x="48" y="38"/>
                  </a:lnTo>
                  <a:lnTo>
                    <a:pt x="48" y="37"/>
                  </a:lnTo>
                  <a:lnTo>
                    <a:pt x="50" y="37"/>
                  </a:lnTo>
                  <a:lnTo>
                    <a:pt x="50" y="37"/>
                  </a:lnTo>
                  <a:lnTo>
                    <a:pt x="56" y="35"/>
                  </a:lnTo>
                  <a:lnTo>
                    <a:pt x="57" y="34"/>
                  </a:lnTo>
                  <a:lnTo>
                    <a:pt x="58" y="32"/>
                  </a:lnTo>
                  <a:lnTo>
                    <a:pt x="58" y="32"/>
                  </a:lnTo>
                  <a:lnTo>
                    <a:pt x="58" y="29"/>
                  </a:lnTo>
                  <a:lnTo>
                    <a:pt x="60" y="28"/>
                  </a:lnTo>
                  <a:lnTo>
                    <a:pt x="63" y="27"/>
                  </a:lnTo>
                  <a:lnTo>
                    <a:pt x="63" y="27"/>
                  </a:lnTo>
                  <a:lnTo>
                    <a:pt x="61" y="24"/>
                  </a:lnTo>
                  <a:lnTo>
                    <a:pt x="60" y="22"/>
                  </a:lnTo>
                  <a:lnTo>
                    <a:pt x="57" y="18"/>
                  </a:lnTo>
                  <a:lnTo>
                    <a:pt x="57" y="18"/>
                  </a:lnTo>
                  <a:lnTo>
                    <a:pt x="57" y="17"/>
                  </a:lnTo>
                  <a:lnTo>
                    <a:pt x="58" y="15"/>
                  </a:lnTo>
                  <a:lnTo>
                    <a:pt x="61" y="14"/>
                  </a:lnTo>
                  <a:lnTo>
                    <a:pt x="65" y="11"/>
                  </a:lnTo>
                  <a:lnTo>
                    <a:pt x="65" y="11"/>
                  </a:lnTo>
                  <a:lnTo>
                    <a:pt x="65" y="5"/>
                  </a:lnTo>
                  <a:lnTo>
                    <a:pt x="64" y="0"/>
                  </a:lnTo>
                  <a:lnTo>
                    <a:pt x="64" y="0"/>
                  </a:lnTo>
                  <a:lnTo>
                    <a:pt x="63" y="1"/>
                  </a:lnTo>
                  <a:lnTo>
                    <a:pt x="60" y="1"/>
                  </a:lnTo>
                  <a:lnTo>
                    <a:pt x="60" y="1"/>
                  </a:lnTo>
                  <a:lnTo>
                    <a:pt x="57" y="0"/>
                  </a:lnTo>
                  <a:lnTo>
                    <a:pt x="54" y="0"/>
                  </a:lnTo>
                  <a:lnTo>
                    <a:pt x="44" y="1"/>
                  </a:lnTo>
                  <a:lnTo>
                    <a:pt x="44" y="1"/>
                  </a:lnTo>
                  <a:lnTo>
                    <a:pt x="40" y="4"/>
                  </a:lnTo>
                  <a:lnTo>
                    <a:pt x="37" y="7"/>
                  </a:lnTo>
                  <a:lnTo>
                    <a:pt x="37" y="10"/>
                  </a:lnTo>
                  <a:lnTo>
                    <a:pt x="37" y="12"/>
                  </a:lnTo>
                  <a:lnTo>
                    <a:pt x="37" y="12"/>
                  </a:lnTo>
                  <a:lnTo>
                    <a:pt x="38" y="14"/>
                  </a:lnTo>
                  <a:lnTo>
                    <a:pt x="37" y="15"/>
                  </a:lnTo>
                  <a:lnTo>
                    <a:pt x="36" y="15"/>
                  </a:lnTo>
                  <a:lnTo>
                    <a:pt x="31" y="15"/>
                  </a:lnTo>
                  <a:lnTo>
                    <a:pt x="30" y="14"/>
                  </a:lnTo>
                  <a:lnTo>
                    <a:pt x="30" y="14"/>
                  </a:lnTo>
                  <a:lnTo>
                    <a:pt x="29" y="11"/>
                  </a:lnTo>
                  <a:lnTo>
                    <a:pt x="26" y="12"/>
                  </a:lnTo>
                  <a:lnTo>
                    <a:pt x="23" y="14"/>
                  </a:lnTo>
                  <a:lnTo>
                    <a:pt x="23" y="17"/>
                  </a:lnTo>
                  <a:lnTo>
                    <a:pt x="23" y="17"/>
                  </a:lnTo>
                  <a:lnTo>
                    <a:pt x="21" y="21"/>
                  </a:lnTo>
                  <a:lnTo>
                    <a:pt x="19" y="24"/>
                  </a:lnTo>
                  <a:lnTo>
                    <a:pt x="16" y="27"/>
                  </a:lnTo>
                  <a:lnTo>
                    <a:pt x="16" y="29"/>
                  </a:lnTo>
                  <a:lnTo>
                    <a:pt x="16" y="29"/>
                  </a:lnTo>
                  <a:lnTo>
                    <a:pt x="14" y="35"/>
                  </a:lnTo>
                  <a:lnTo>
                    <a:pt x="11" y="38"/>
                  </a:lnTo>
                  <a:lnTo>
                    <a:pt x="3" y="45"/>
                  </a:lnTo>
                  <a:lnTo>
                    <a:pt x="3" y="45"/>
                  </a:lnTo>
                  <a:lnTo>
                    <a:pt x="0" y="47"/>
                  </a:lnTo>
                  <a:lnTo>
                    <a:pt x="0" y="47"/>
                  </a:lnTo>
                  <a:lnTo>
                    <a:pt x="6" y="48"/>
                  </a:lnTo>
                  <a:lnTo>
                    <a:pt x="6" y="48"/>
                  </a:lnTo>
                  <a:lnTo>
                    <a:pt x="14" y="47"/>
                  </a:lnTo>
                  <a:lnTo>
                    <a:pt x="19" y="45"/>
                  </a:lnTo>
                  <a:lnTo>
                    <a:pt x="21" y="44"/>
                  </a:lnTo>
                  <a:lnTo>
                    <a:pt x="21" y="4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46" name="Freeform 262"/>
            <p:cNvSpPr>
              <a:spLocks/>
            </p:cNvSpPr>
            <p:nvPr/>
          </p:nvSpPr>
          <p:spPr bwMode="gray">
            <a:xfrm>
              <a:off x="4237564" y="2394477"/>
              <a:ext cx="14146" cy="21220"/>
            </a:xfrm>
            <a:custGeom>
              <a:avLst/>
              <a:gdLst/>
              <a:ahLst/>
              <a:cxnLst>
                <a:cxn ang="0">
                  <a:pos x="5" y="0"/>
                </a:cxn>
                <a:cxn ang="0">
                  <a:pos x="5" y="0"/>
                </a:cxn>
                <a:cxn ang="0">
                  <a:pos x="3" y="1"/>
                </a:cxn>
                <a:cxn ang="0">
                  <a:pos x="1" y="4"/>
                </a:cxn>
                <a:cxn ang="0">
                  <a:pos x="0" y="8"/>
                </a:cxn>
                <a:cxn ang="0">
                  <a:pos x="0" y="14"/>
                </a:cxn>
                <a:cxn ang="0">
                  <a:pos x="0" y="14"/>
                </a:cxn>
                <a:cxn ang="0">
                  <a:pos x="10" y="15"/>
                </a:cxn>
                <a:cxn ang="0">
                  <a:pos x="10" y="15"/>
                </a:cxn>
                <a:cxn ang="0">
                  <a:pos x="8" y="10"/>
                </a:cxn>
                <a:cxn ang="0">
                  <a:pos x="7" y="5"/>
                </a:cxn>
                <a:cxn ang="0">
                  <a:pos x="5" y="1"/>
                </a:cxn>
                <a:cxn ang="0">
                  <a:pos x="5" y="1"/>
                </a:cxn>
                <a:cxn ang="0">
                  <a:pos x="5" y="0"/>
                </a:cxn>
                <a:cxn ang="0">
                  <a:pos x="5" y="0"/>
                </a:cxn>
              </a:cxnLst>
              <a:rect l="0" t="0" r="r" b="b"/>
              <a:pathLst>
                <a:path w="10" h="15">
                  <a:moveTo>
                    <a:pt x="5" y="0"/>
                  </a:moveTo>
                  <a:lnTo>
                    <a:pt x="5" y="0"/>
                  </a:lnTo>
                  <a:lnTo>
                    <a:pt x="3" y="1"/>
                  </a:lnTo>
                  <a:lnTo>
                    <a:pt x="1" y="4"/>
                  </a:lnTo>
                  <a:lnTo>
                    <a:pt x="0" y="8"/>
                  </a:lnTo>
                  <a:lnTo>
                    <a:pt x="0" y="14"/>
                  </a:lnTo>
                  <a:lnTo>
                    <a:pt x="0" y="14"/>
                  </a:lnTo>
                  <a:lnTo>
                    <a:pt x="10" y="15"/>
                  </a:lnTo>
                  <a:lnTo>
                    <a:pt x="10" y="15"/>
                  </a:lnTo>
                  <a:lnTo>
                    <a:pt x="8" y="10"/>
                  </a:lnTo>
                  <a:lnTo>
                    <a:pt x="7" y="5"/>
                  </a:lnTo>
                  <a:lnTo>
                    <a:pt x="5" y="1"/>
                  </a:lnTo>
                  <a:lnTo>
                    <a:pt x="5" y="1"/>
                  </a:lnTo>
                  <a:lnTo>
                    <a:pt x="5" y="0"/>
                  </a:lnTo>
                  <a:lnTo>
                    <a:pt x="5"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47" name="Freeform 263"/>
            <p:cNvSpPr>
              <a:spLocks/>
            </p:cNvSpPr>
            <p:nvPr/>
          </p:nvSpPr>
          <p:spPr bwMode="gray">
            <a:xfrm>
              <a:off x="4161174" y="2353453"/>
              <a:ext cx="87707" cy="60829"/>
            </a:xfrm>
            <a:custGeom>
              <a:avLst/>
              <a:gdLst/>
              <a:ahLst/>
              <a:cxnLst>
                <a:cxn ang="0">
                  <a:pos x="3" y="12"/>
                </a:cxn>
                <a:cxn ang="0">
                  <a:pos x="7" y="17"/>
                </a:cxn>
                <a:cxn ang="0">
                  <a:pos x="8" y="17"/>
                </a:cxn>
                <a:cxn ang="0">
                  <a:pos x="11" y="19"/>
                </a:cxn>
                <a:cxn ang="0">
                  <a:pos x="17" y="22"/>
                </a:cxn>
                <a:cxn ang="0">
                  <a:pos x="25" y="27"/>
                </a:cxn>
                <a:cxn ang="0">
                  <a:pos x="27" y="29"/>
                </a:cxn>
                <a:cxn ang="0">
                  <a:pos x="28" y="33"/>
                </a:cxn>
                <a:cxn ang="0">
                  <a:pos x="31" y="33"/>
                </a:cxn>
                <a:cxn ang="0">
                  <a:pos x="37" y="29"/>
                </a:cxn>
                <a:cxn ang="0">
                  <a:pos x="38" y="30"/>
                </a:cxn>
                <a:cxn ang="0">
                  <a:pos x="41" y="37"/>
                </a:cxn>
                <a:cxn ang="0">
                  <a:pos x="42" y="37"/>
                </a:cxn>
                <a:cxn ang="0">
                  <a:pos x="47" y="40"/>
                </a:cxn>
                <a:cxn ang="0">
                  <a:pos x="51" y="43"/>
                </a:cxn>
                <a:cxn ang="0">
                  <a:pos x="54" y="43"/>
                </a:cxn>
                <a:cxn ang="0">
                  <a:pos x="54" y="37"/>
                </a:cxn>
                <a:cxn ang="0">
                  <a:pos x="57" y="30"/>
                </a:cxn>
                <a:cxn ang="0">
                  <a:pos x="59" y="29"/>
                </a:cxn>
                <a:cxn ang="0">
                  <a:pos x="62" y="24"/>
                </a:cxn>
                <a:cxn ang="0">
                  <a:pos x="61" y="22"/>
                </a:cxn>
                <a:cxn ang="0">
                  <a:pos x="58" y="17"/>
                </a:cxn>
                <a:cxn ang="0">
                  <a:pos x="58" y="14"/>
                </a:cxn>
                <a:cxn ang="0">
                  <a:pos x="58" y="14"/>
                </a:cxn>
                <a:cxn ang="0">
                  <a:pos x="54" y="10"/>
                </a:cxn>
                <a:cxn ang="0">
                  <a:pos x="42" y="3"/>
                </a:cxn>
                <a:cxn ang="0">
                  <a:pos x="41" y="2"/>
                </a:cxn>
                <a:cxn ang="0">
                  <a:pos x="34" y="0"/>
                </a:cxn>
                <a:cxn ang="0">
                  <a:pos x="32" y="2"/>
                </a:cxn>
                <a:cxn ang="0">
                  <a:pos x="25" y="5"/>
                </a:cxn>
                <a:cxn ang="0">
                  <a:pos x="17" y="6"/>
                </a:cxn>
                <a:cxn ang="0">
                  <a:pos x="11" y="5"/>
                </a:cxn>
                <a:cxn ang="0">
                  <a:pos x="0" y="9"/>
                </a:cxn>
                <a:cxn ang="0">
                  <a:pos x="1" y="10"/>
                </a:cxn>
                <a:cxn ang="0">
                  <a:pos x="3" y="12"/>
                </a:cxn>
              </a:cxnLst>
              <a:rect l="0" t="0" r="r" b="b"/>
              <a:pathLst>
                <a:path w="62" h="43">
                  <a:moveTo>
                    <a:pt x="3" y="12"/>
                  </a:moveTo>
                  <a:lnTo>
                    <a:pt x="3" y="12"/>
                  </a:lnTo>
                  <a:lnTo>
                    <a:pt x="5" y="16"/>
                  </a:lnTo>
                  <a:lnTo>
                    <a:pt x="7" y="17"/>
                  </a:lnTo>
                  <a:lnTo>
                    <a:pt x="8" y="17"/>
                  </a:lnTo>
                  <a:lnTo>
                    <a:pt x="8" y="17"/>
                  </a:lnTo>
                  <a:lnTo>
                    <a:pt x="10" y="17"/>
                  </a:lnTo>
                  <a:lnTo>
                    <a:pt x="11" y="19"/>
                  </a:lnTo>
                  <a:lnTo>
                    <a:pt x="17" y="22"/>
                  </a:lnTo>
                  <a:lnTo>
                    <a:pt x="17" y="22"/>
                  </a:lnTo>
                  <a:lnTo>
                    <a:pt x="22" y="24"/>
                  </a:lnTo>
                  <a:lnTo>
                    <a:pt x="25" y="27"/>
                  </a:lnTo>
                  <a:lnTo>
                    <a:pt x="27" y="29"/>
                  </a:lnTo>
                  <a:lnTo>
                    <a:pt x="27" y="29"/>
                  </a:lnTo>
                  <a:lnTo>
                    <a:pt x="27" y="32"/>
                  </a:lnTo>
                  <a:lnTo>
                    <a:pt x="28" y="33"/>
                  </a:lnTo>
                  <a:lnTo>
                    <a:pt x="31" y="33"/>
                  </a:lnTo>
                  <a:lnTo>
                    <a:pt x="31" y="33"/>
                  </a:lnTo>
                  <a:lnTo>
                    <a:pt x="35" y="30"/>
                  </a:lnTo>
                  <a:lnTo>
                    <a:pt x="37" y="29"/>
                  </a:lnTo>
                  <a:lnTo>
                    <a:pt x="38" y="30"/>
                  </a:lnTo>
                  <a:lnTo>
                    <a:pt x="38" y="30"/>
                  </a:lnTo>
                  <a:lnTo>
                    <a:pt x="40" y="34"/>
                  </a:lnTo>
                  <a:lnTo>
                    <a:pt x="41" y="37"/>
                  </a:lnTo>
                  <a:lnTo>
                    <a:pt x="42" y="37"/>
                  </a:lnTo>
                  <a:lnTo>
                    <a:pt x="42" y="37"/>
                  </a:lnTo>
                  <a:lnTo>
                    <a:pt x="45" y="39"/>
                  </a:lnTo>
                  <a:lnTo>
                    <a:pt x="47" y="40"/>
                  </a:lnTo>
                  <a:lnTo>
                    <a:pt x="48" y="42"/>
                  </a:lnTo>
                  <a:lnTo>
                    <a:pt x="51" y="43"/>
                  </a:lnTo>
                  <a:lnTo>
                    <a:pt x="51" y="43"/>
                  </a:lnTo>
                  <a:lnTo>
                    <a:pt x="54" y="43"/>
                  </a:lnTo>
                  <a:lnTo>
                    <a:pt x="54" y="43"/>
                  </a:lnTo>
                  <a:lnTo>
                    <a:pt x="54" y="37"/>
                  </a:lnTo>
                  <a:lnTo>
                    <a:pt x="55" y="33"/>
                  </a:lnTo>
                  <a:lnTo>
                    <a:pt x="57" y="30"/>
                  </a:lnTo>
                  <a:lnTo>
                    <a:pt x="59" y="29"/>
                  </a:lnTo>
                  <a:lnTo>
                    <a:pt x="59" y="29"/>
                  </a:lnTo>
                  <a:lnTo>
                    <a:pt x="61" y="27"/>
                  </a:lnTo>
                  <a:lnTo>
                    <a:pt x="62" y="24"/>
                  </a:lnTo>
                  <a:lnTo>
                    <a:pt x="62" y="24"/>
                  </a:lnTo>
                  <a:lnTo>
                    <a:pt x="61" y="22"/>
                  </a:lnTo>
                  <a:lnTo>
                    <a:pt x="59" y="20"/>
                  </a:lnTo>
                  <a:lnTo>
                    <a:pt x="58" y="17"/>
                  </a:lnTo>
                  <a:lnTo>
                    <a:pt x="58" y="14"/>
                  </a:lnTo>
                  <a:lnTo>
                    <a:pt x="58" y="14"/>
                  </a:lnTo>
                  <a:lnTo>
                    <a:pt x="58" y="14"/>
                  </a:lnTo>
                  <a:lnTo>
                    <a:pt x="58" y="14"/>
                  </a:lnTo>
                  <a:lnTo>
                    <a:pt x="54" y="10"/>
                  </a:lnTo>
                  <a:lnTo>
                    <a:pt x="54" y="10"/>
                  </a:lnTo>
                  <a:lnTo>
                    <a:pt x="48" y="6"/>
                  </a:lnTo>
                  <a:lnTo>
                    <a:pt x="42" y="3"/>
                  </a:lnTo>
                  <a:lnTo>
                    <a:pt x="42" y="3"/>
                  </a:lnTo>
                  <a:lnTo>
                    <a:pt x="41" y="2"/>
                  </a:lnTo>
                  <a:lnTo>
                    <a:pt x="37" y="0"/>
                  </a:lnTo>
                  <a:lnTo>
                    <a:pt x="34" y="0"/>
                  </a:lnTo>
                  <a:lnTo>
                    <a:pt x="32" y="2"/>
                  </a:lnTo>
                  <a:lnTo>
                    <a:pt x="32" y="2"/>
                  </a:lnTo>
                  <a:lnTo>
                    <a:pt x="30" y="3"/>
                  </a:lnTo>
                  <a:lnTo>
                    <a:pt x="25" y="5"/>
                  </a:lnTo>
                  <a:lnTo>
                    <a:pt x="17" y="6"/>
                  </a:lnTo>
                  <a:lnTo>
                    <a:pt x="17" y="6"/>
                  </a:lnTo>
                  <a:lnTo>
                    <a:pt x="11" y="5"/>
                  </a:lnTo>
                  <a:lnTo>
                    <a:pt x="11" y="5"/>
                  </a:lnTo>
                  <a:lnTo>
                    <a:pt x="5" y="7"/>
                  </a:lnTo>
                  <a:lnTo>
                    <a:pt x="0" y="9"/>
                  </a:lnTo>
                  <a:lnTo>
                    <a:pt x="0" y="9"/>
                  </a:lnTo>
                  <a:lnTo>
                    <a:pt x="1" y="10"/>
                  </a:lnTo>
                  <a:lnTo>
                    <a:pt x="3" y="12"/>
                  </a:lnTo>
                  <a:lnTo>
                    <a:pt x="3" y="1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48" name="Freeform 264"/>
            <p:cNvSpPr>
              <a:spLocks/>
            </p:cNvSpPr>
            <p:nvPr/>
          </p:nvSpPr>
          <p:spPr bwMode="gray">
            <a:xfrm>
              <a:off x="4561513" y="2446818"/>
              <a:ext cx="205122" cy="132975"/>
            </a:xfrm>
            <a:custGeom>
              <a:avLst/>
              <a:gdLst/>
              <a:ahLst/>
              <a:cxnLst>
                <a:cxn ang="0">
                  <a:pos x="131" y="62"/>
                </a:cxn>
                <a:cxn ang="0">
                  <a:pos x="124" y="59"/>
                </a:cxn>
                <a:cxn ang="0">
                  <a:pos x="124" y="58"/>
                </a:cxn>
                <a:cxn ang="0">
                  <a:pos x="124" y="58"/>
                </a:cxn>
                <a:cxn ang="0">
                  <a:pos x="121" y="48"/>
                </a:cxn>
                <a:cxn ang="0">
                  <a:pos x="122" y="40"/>
                </a:cxn>
                <a:cxn ang="0">
                  <a:pos x="122" y="38"/>
                </a:cxn>
                <a:cxn ang="0">
                  <a:pos x="119" y="30"/>
                </a:cxn>
                <a:cxn ang="0">
                  <a:pos x="111" y="17"/>
                </a:cxn>
                <a:cxn ang="0">
                  <a:pos x="101" y="0"/>
                </a:cxn>
                <a:cxn ang="0">
                  <a:pos x="94" y="3"/>
                </a:cxn>
                <a:cxn ang="0">
                  <a:pos x="89" y="7"/>
                </a:cxn>
                <a:cxn ang="0">
                  <a:pos x="84" y="8"/>
                </a:cxn>
                <a:cxn ang="0">
                  <a:pos x="78" y="7"/>
                </a:cxn>
                <a:cxn ang="0">
                  <a:pos x="77" y="8"/>
                </a:cxn>
                <a:cxn ang="0">
                  <a:pos x="69" y="11"/>
                </a:cxn>
                <a:cxn ang="0">
                  <a:pos x="69" y="11"/>
                </a:cxn>
                <a:cxn ang="0">
                  <a:pos x="60" y="8"/>
                </a:cxn>
                <a:cxn ang="0">
                  <a:pos x="51" y="7"/>
                </a:cxn>
                <a:cxn ang="0">
                  <a:pos x="44" y="5"/>
                </a:cxn>
                <a:cxn ang="0">
                  <a:pos x="37" y="5"/>
                </a:cxn>
                <a:cxn ang="0">
                  <a:pos x="35" y="8"/>
                </a:cxn>
                <a:cxn ang="0">
                  <a:pos x="25" y="15"/>
                </a:cxn>
                <a:cxn ang="0">
                  <a:pos x="18" y="27"/>
                </a:cxn>
                <a:cxn ang="0">
                  <a:pos x="10" y="40"/>
                </a:cxn>
                <a:cxn ang="0">
                  <a:pos x="4" y="45"/>
                </a:cxn>
                <a:cxn ang="0">
                  <a:pos x="0" y="47"/>
                </a:cxn>
                <a:cxn ang="0">
                  <a:pos x="1" y="49"/>
                </a:cxn>
                <a:cxn ang="0">
                  <a:pos x="5" y="54"/>
                </a:cxn>
                <a:cxn ang="0">
                  <a:pos x="5" y="57"/>
                </a:cxn>
                <a:cxn ang="0">
                  <a:pos x="8" y="62"/>
                </a:cxn>
                <a:cxn ang="0">
                  <a:pos x="11" y="62"/>
                </a:cxn>
                <a:cxn ang="0">
                  <a:pos x="13" y="64"/>
                </a:cxn>
                <a:cxn ang="0">
                  <a:pos x="13" y="71"/>
                </a:cxn>
                <a:cxn ang="0">
                  <a:pos x="14" y="72"/>
                </a:cxn>
                <a:cxn ang="0">
                  <a:pos x="28" y="75"/>
                </a:cxn>
                <a:cxn ang="0">
                  <a:pos x="31" y="78"/>
                </a:cxn>
                <a:cxn ang="0">
                  <a:pos x="32" y="81"/>
                </a:cxn>
                <a:cxn ang="0">
                  <a:pos x="32" y="85"/>
                </a:cxn>
                <a:cxn ang="0">
                  <a:pos x="38" y="88"/>
                </a:cxn>
                <a:cxn ang="0">
                  <a:pos x="41" y="91"/>
                </a:cxn>
                <a:cxn ang="0">
                  <a:pos x="50" y="92"/>
                </a:cxn>
                <a:cxn ang="0">
                  <a:pos x="58" y="92"/>
                </a:cxn>
                <a:cxn ang="0">
                  <a:pos x="75" y="94"/>
                </a:cxn>
                <a:cxn ang="0">
                  <a:pos x="87" y="88"/>
                </a:cxn>
                <a:cxn ang="0">
                  <a:pos x="91" y="86"/>
                </a:cxn>
                <a:cxn ang="0">
                  <a:pos x="106" y="85"/>
                </a:cxn>
                <a:cxn ang="0">
                  <a:pos x="114" y="86"/>
                </a:cxn>
                <a:cxn ang="0">
                  <a:pos x="119" y="89"/>
                </a:cxn>
                <a:cxn ang="0">
                  <a:pos x="122" y="91"/>
                </a:cxn>
                <a:cxn ang="0">
                  <a:pos x="128" y="94"/>
                </a:cxn>
                <a:cxn ang="0">
                  <a:pos x="128" y="85"/>
                </a:cxn>
                <a:cxn ang="0">
                  <a:pos x="131" y="77"/>
                </a:cxn>
                <a:cxn ang="0">
                  <a:pos x="136" y="72"/>
                </a:cxn>
                <a:cxn ang="0">
                  <a:pos x="139" y="71"/>
                </a:cxn>
                <a:cxn ang="0">
                  <a:pos x="145" y="68"/>
                </a:cxn>
                <a:cxn ang="0">
                  <a:pos x="145" y="64"/>
                </a:cxn>
                <a:cxn ang="0">
                  <a:pos x="145" y="62"/>
                </a:cxn>
                <a:cxn ang="0">
                  <a:pos x="139" y="58"/>
                </a:cxn>
                <a:cxn ang="0">
                  <a:pos x="131" y="62"/>
                </a:cxn>
              </a:cxnLst>
              <a:rect l="0" t="0" r="r" b="b"/>
              <a:pathLst>
                <a:path w="145" h="94">
                  <a:moveTo>
                    <a:pt x="131" y="62"/>
                  </a:moveTo>
                  <a:lnTo>
                    <a:pt x="131" y="62"/>
                  </a:lnTo>
                  <a:lnTo>
                    <a:pt x="125" y="61"/>
                  </a:lnTo>
                  <a:lnTo>
                    <a:pt x="124" y="59"/>
                  </a:lnTo>
                  <a:lnTo>
                    <a:pt x="124" y="58"/>
                  </a:lnTo>
                  <a:lnTo>
                    <a:pt x="124" y="58"/>
                  </a:lnTo>
                  <a:lnTo>
                    <a:pt x="124" y="58"/>
                  </a:lnTo>
                  <a:lnTo>
                    <a:pt x="124" y="58"/>
                  </a:lnTo>
                  <a:lnTo>
                    <a:pt x="122" y="54"/>
                  </a:lnTo>
                  <a:lnTo>
                    <a:pt x="121" y="48"/>
                  </a:lnTo>
                  <a:lnTo>
                    <a:pt x="121" y="44"/>
                  </a:lnTo>
                  <a:lnTo>
                    <a:pt x="122" y="40"/>
                  </a:lnTo>
                  <a:lnTo>
                    <a:pt x="122" y="40"/>
                  </a:lnTo>
                  <a:lnTo>
                    <a:pt x="122" y="38"/>
                  </a:lnTo>
                  <a:lnTo>
                    <a:pt x="122" y="35"/>
                  </a:lnTo>
                  <a:lnTo>
                    <a:pt x="119" y="30"/>
                  </a:lnTo>
                  <a:lnTo>
                    <a:pt x="111" y="17"/>
                  </a:lnTo>
                  <a:lnTo>
                    <a:pt x="111" y="17"/>
                  </a:lnTo>
                  <a:lnTo>
                    <a:pt x="101" y="0"/>
                  </a:lnTo>
                  <a:lnTo>
                    <a:pt x="101" y="0"/>
                  </a:lnTo>
                  <a:lnTo>
                    <a:pt x="95" y="1"/>
                  </a:lnTo>
                  <a:lnTo>
                    <a:pt x="94" y="3"/>
                  </a:lnTo>
                  <a:lnTo>
                    <a:pt x="94" y="3"/>
                  </a:lnTo>
                  <a:lnTo>
                    <a:pt x="89" y="7"/>
                  </a:lnTo>
                  <a:lnTo>
                    <a:pt x="84" y="8"/>
                  </a:lnTo>
                  <a:lnTo>
                    <a:pt x="84" y="8"/>
                  </a:lnTo>
                  <a:lnTo>
                    <a:pt x="79" y="7"/>
                  </a:lnTo>
                  <a:lnTo>
                    <a:pt x="78" y="7"/>
                  </a:lnTo>
                  <a:lnTo>
                    <a:pt x="77" y="8"/>
                  </a:lnTo>
                  <a:lnTo>
                    <a:pt x="77" y="8"/>
                  </a:lnTo>
                  <a:lnTo>
                    <a:pt x="72" y="11"/>
                  </a:lnTo>
                  <a:lnTo>
                    <a:pt x="69" y="11"/>
                  </a:lnTo>
                  <a:lnTo>
                    <a:pt x="69" y="11"/>
                  </a:lnTo>
                  <a:lnTo>
                    <a:pt x="69" y="11"/>
                  </a:lnTo>
                  <a:lnTo>
                    <a:pt x="65" y="8"/>
                  </a:lnTo>
                  <a:lnTo>
                    <a:pt x="60" y="8"/>
                  </a:lnTo>
                  <a:lnTo>
                    <a:pt x="60" y="8"/>
                  </a:lnTo>
                  <a:lnTo>
                    <a:pt x="51" y="7"/>
                  </a:lnTo>
                  <a:lnTo>
                    <a:pt x="44" y="5"/>
                  </a:lnTo>
                  <a:lnTo>
                    <a:pt x="44" y="5"/>
                  </a:lnTo>
                  <a:lnTo>
                    <a:pt x="37" y="5"/>
                  </a:lnTo>
                  <a:lnTo>
                    <a:pt x="37" y="5"/>
                  </a:lnTo>
                  <a:lnTo>
                    <a:pt x="37" y="7"/>
                  </a:lnTo>
                  <a:lnTo>
                    <a:pt x="35" y="8"/>
                  </a:lnTo>
                  <a:lnTo>
                    <a:pt x="35" y="8"/>
                  </a:lnTo>
                  <a:lnTo>
                    <a:pt x="25" y="15"/>
                  </a:lnTo>
                  <a:lnTo>
                    <a:pt x="25" y="15"/>
                  </a:lnTo>
                  <a:lnTo>
                    <a:pt x="18" y="27"/>
                  </a:lnTo>
                  <a:lnTo>
                    <a:pt x="14" y="34"/>
                  </a:lnTo>
                  <a:lnTo>
                    <a:pt x="10" y="40"/>
                  </a:lnTo>
                  <a:lnTo>
                    <a:pt x="10" y="40"/>
                  </a:lnTo>
                  <a:lnTo>
                    <a:pt x="4" y="45"/>
                  </a:lnTo>
                  <a:lnTo>
                    <a:pt x="1" y="47"/>
                  </a:lnTo>
                  <a:lnTo>
                    <a:pt x="0" y="47"/>
                  </a:lnTo>
                  <a:lnTo>
                    <a:pt x="0" y="47"/>
                  </a:lnTo>
                  <a:lnTo>
                    <a:pt x="1" y="49"/>
                  </a:lnTo>
                  <a:lnTo>
                    <a:pt x="3" y="51"/>
                  </a:lnTo>
                  <a:lnTo>
                    <a:pt x="5" y="54"/>
                  </a:lnTo>
                  <a:lnTo>
                    <a:pt x="5" y="57"/>
                  </a:lnTo>
                  <a:lnTo>
                    <a:pt x="5" y="57"/>
                  </a:lnTo>
                  <a:lnTo>
                    <a:pt x="7" y="61"/>
                  </a:lnTo>
                  <a:lnTo>
                    <a:pt x="8" y="62"/>
                  </a:lnTo>
                  <a:lnTo>
                    <a:pt x="11" y="62"/>
                  </a:lnTo>
                  <a:lnTo>
                    <a:pt x="11" y="62"/>
                  </a:lnTo>
                  <a:lnTo>
                    <a:pt x="13" y="62"/>
                  </a:lnTo>
                  <a:lnTo>
                    <a:pt x="13" y="64"/>
                  </a:lnTo>
                  <a:lnTo>
                    <a:pt x="13" y="67"/>
                  </a:lnTo>
                  <a:lnTo>
                    <a:pt x="13" y="71"/>
                  </a:lnTo>
                  <a:lnTo>
                    <a:pt x="14" y="72"/>
                  </a:lnTo>
                  <a:lnTo>
                    <a:pt x="14" y="72"/>
                  </a:lnTo>
                  <a:lnTo>
                    <a:pt x="24" y="74"/>
                  </a:lnTo>
                  <a:lnTo>
                    <a:pt x="28" y="75"/>
                  </a:lnTo>
                  <a:lnTo>
                    <a:pt x="31" y="77"/>
                  </a:lnTo>
                  <a:lnTo>
                    <a:pt x="31" y="78"/>
                  </a:lnTo>
                  <a:lnTo>
                    <a:pt x="31" y="78"/>
                  </a:lnTo>
                  <a:lnTo>
                    <a:pt x="32" y="81"/>
                  </a:lnTo>
                  <a:lnTo>
                    <a:pt x="32" y="85"/>
                  </a:lnTo>
                  <a:lnTo>
                    <a:pt x="32" y="85"/>
                  </a:lnTo>
                  <a:lnTo>
                    <a:pt x="35" y="86"/>
                  </a:lnTo>
                  <a:lnTo>
                    <a:pt x="38" y="88"/>
                  </a:lnTo>
                  <a:lnTo>
                    <a:pt x="40" y="89"/>
                  </a:lnTo>
                  <a:lnTo>
                    <a:pt x="41" y="91"/>
                  </a:lnTo>
                  <a:lnTo>
                    <a:pt x="41" y="91"/>
                  </a:lnTo>
                  <a:lnTo>
                    <a:pt x="50" y="92"/>
                  </a:lnTo>
                  <a:lnTo>
                    <a:pt x="58" y="92"/>
                  </a:lnTo>
                  <a:lnTo>
                    <a:pt x="58" y="92"/>
                  </a:lnTo>
                  <a:lnTo>
                    <a:pt x="75" y="94"/>
                  </a:lnTo>
                  <a:lnTo>
                    <a:pt x="75" y="94"/>
                  </a:lnTo>
                  <a:lnTo>
                    <a:pt x="81" y="92"/>
                  </a:lnTo>
                  <a:lnTo>
                    <a:pt x="87" y="88"/>
                  </a:lnTo>
                  <a:lnTo>
                    <a:pt x="87" y="88"/>
                  </a:lnTo>
                  <a:lnTo>
                    <a:pt x="91" y="86"/>
                  </a:lnTo>
                  <a:lnTo>
                    <a:pt x="97" y="85"/>
                  </a:lnTo>
                  <a:lnTo>
                    <a:pt x="106" y="85"/>
                  </a:lnTo>
                  <a:lnTo>
                    <a:pt x="106" y="85"/>
                  </a:lnTo>
                  <a:lnTo>
                    <a:pt x="114" y="86"/>
                  </a:lnTo>
                  <a:lnTo>
                    <a:pt x="116" y="88"/>
                  </a:lnTo>
                  <a:lnTo>
                    <a:pt x="119" y="89"/>
                  </a:lnTo>
                  <a:lnTo>
                    <a:pt x="119" y="89"/>
                  </a:lnTo>
                  <a:lnTo>
                    <a:pt x="122" y="91"/>
                  </a:lnTo>
                  <a:lnTo>
                    <a:pt x="128" y="94"/>
                  </a:lnTo>
                  <a:lnTo>
                    <a:pt x="128" y="94"/>
                  </a:lnTo>
                  <a:lnTo>
                    <a:pt x="128" y="85"/>
                  </a:lnTo>
                  <a:lnTo>
                    <a:pt x="128" y="85"/>
                  </a:lnTo>
                  <a:lnTo>
                    <a:pt x="129" y="81"/>
                  </a:lnTo>
                  <a:lnTo>
                    <a:pt x="131" y="77"/>
                  </a:lnTo>
                  <a:lnTo>
                    <a:pt x="133" y="74"/>
                  </a:lnTo>
                  <a:lnTo>
                    <a:pt x="136" y="72"/>
                  </a:lnTo>
                  <a:lnTo>
                    <a:pt x="136" y="72"/>
                  </a:lnTo>
                  <a:lnTo>
                    <a:pt x="139" y="71"/>
                  </a:lnTo>
                  <a:lnTo>
                    <a:pt x="142" y="71"/>
                  </a:lnTo>
                  <a:lnTo>
                    <a:pt x="145" y="68"/>
                  </a:lnTo>
                  <a:lnTo>
                    <a:pt x="145" y="64"/>
                  </a:lnTo>
                  <a:lnTo>
                    <a:pt x="145" y="64"/>
                  </a:lnTo>
                  <a:lnTo>
                    <a:pt x="145" y="62"/>
                  </a:lnTo>
                  <a:lnTo>
                    <a:pt x="145" y="62"/>
                  </a:lnTo>
                  <a:lnTo>
                    <a:pt x="139" y="58"/>
                  </a:lnTo>
                  <a:lnTo>
                    <a:pt x="139" y="58"/>
                  </a:lnTo>
                  <a:lnTo>
                    <a:pt x="135" y="61"/>
                  </a:lnTo>
                  <a:lnTo>
                    <a:pt x="131" y="62"/>
                  </a:lnTo>
                  <a:lnTo>
                    <a:pt x="131" y="6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49" name="Freeform 265"/>
            <p:cNvSpPr>
              <a:spLocks/>
            </p:cNvSpPr>
            <p:nvPr/>
          </p:nvSpPr>
          <p:spPr bwMode="gray">
            <a:xfrm>
              <a:off x="4704391" y="2442574"/>
              <a:ext cx="70731" cy="86293"/>
            </a:xfrm>
            <a:custGeom>
              <a:avLst/>
              <a:gdLst/>
              <a:ahLst/>
              <a:cxnLst>
                <a:cxn ang="0">
                  <a:pos x="35" y="15"/>
                </a:cxn>
                <a:cxn ang="0">
                  <a:pos x="35" y="15"/>
                </a:cxn>
                <a:cxn ang="0">
                  <a:pos x="34" y="11"/>
                </a:cxn>
                <a:cxn ang="0">
                  <a:pos x="31" y="8"/>
                </a:cxn>
                <a:cxn ang="0">
                  <a:pos x="27" y="7"/>
                </a:cxn>
                <a:cxn ang="0">
                  <a:pos x="24" y="7"/>
                </a:cxn>
                <a:cxn ang="0">
                  <a:pos x="24" y="7"/>
                </a:cxn>
                <a:cxn ang="0">
                  <a:pos x="21" y="6"/>
                </a:cxn>
                <a:cxn ang="0">
                  <a:pos x="18" y="3"/>
                </a:cxn>
                <a:cxn ang="0">
                  <a:pos x="14" y="0"/>
                </a:cxn>
                <a:cxn ang="0">
                  <a:pos x="11" y="0"/>
                </a:cxn>
                <a:cxn ang="0">
                  <a:pos x="11" y="0"/>
                </a:cxn>
                <a:cxn ang="0">
                  <a:pos x="0" y="3"/>
                </a:cxn>
                <a:cxn ang="0">
                  <a:pos x="0" y="3"/>
                </a:cxn>
                <a:cxn ang="0">
                  <a:pos x="10" y="20"/>
                </a:cxn>
                <a:cxn ang="0">
                  <a:pos x="10" y="20"/>
                </a:cxn>
                <a:cxn ang="0">
                  <a:pos x="18" y="33"/>
                </a:cxn>
                <a:cxn ang="0">
                  <a:pos x="21" y="38"/>
                </a:cxn>
                <a:cxn ang="0">
                  <a:pos x="21" y="41"/>
                </a:cxn>
                <a:cxn ang="0">
                  <a:pos x="21" y="43"/>
                </a:cxn>
                <a:cxn ang="0">
                  <a:pos x="21" y="43"/>
                </a:cxn>
                <a:cxn ang="0">
                  <a:pos x="20" y="47"/>
                </a:cxn>
                <a:cxn ang="0">
                  <a:pos x="20" y="51"/>
                </a:cxn>
                <a:cxn ang="0">
                  <a:pos x="21" y="57"/>
                </a:cxn>
                <a:cxn ang="0">
                  <a:pos x="23" y="61"/>
                </a:cxn>
                <a:cxn ang="0">
                  <a:pos x="23" y="61"/>
                </a:cxn>
                <a:cxn ang="0">
                  <a:pos x="28" y="54"/>
                </a:cxn>
                <a:cxn ang="0">
                  <a:pos x="31" y="50"/>
                </a:cxn>
                <a:cxn ang="0">
                  <a:pos x="32" y="47"/>
                </a:cxn>
                <a:cxn ang="0">
                  <a:pos x="32" y="47"/>
                </a:cxn>
                <a:cxn ang="0">
                  <a:pos x="34" y="41"/>
                </a:cxn>
                <a:cxn ang="0">
                  <a:pos x="35" y="40"/>
                </a:cxn>
                <a:cxn ang="0">
                  <a:pos x="38" y="40"/>
                </a:cxn>
                <a:cxn ang="0">
                  <a:pos x="38" y="40"/>
                </a:cxn>
                <a:cxn ang="0">
                  <a:pos x="47" y="41"/>
                </a:cxn>
                <a:cxn ang="0">
                  <a:pos x="48" y="43"/>
                </a:cxn>
                <a:cxn ang="0">
                  <a:pos x="50" y="41"/>
                </a:cxn>
                <a:cxn ang="0">
                  <a:pos x="50" y="41"/>
                </a:cxn>
                <a:cxn ang="0">
                  <a:pos x="48" y="37"/>
                </a:cxn>
                <a:cxn ang="0">
                  <a:pos x="45" y="31"/>
                </a:cxn>
                <a:cxn ang="0">
                  <a:pos x="45" y="31"/>
                </a:cxn>
                <a:cxn ang="0">
                  <a:pos x="41" y="24"/>
                </a:cxn>
                <a:cxn ang="0">
                  <a:pos x="35" y="15"/>
                </a:cxn>
                <a:cxn ang="0">
                  <a:pos x="35" y="15"/>
                </a:cxn>
              </a:cxnLst>
              <a:rect l="0" t="0" r="r" b="b"/>
              <a:pathLst>
                <a:path w="50" h="61">
                  <a:moveTo>
                    <a:pt x="35" y="15"/>
                  </a:moveTo>
                  <a:lnTo>
                    <a:pt x="35" y="15"/>
                  </a:lnTo>
                  <a:lnTo>
                    <a:pt x="34" y="11"/>
                  </a:lnTo>
                  <a:lnTo>
                    <a:pt x="31" y="8"/>
                  </a:lnTo>
                  <a:lnTo>
                    <a:pt x="27" y="7"/>
                  </a:lnTo>
                  <a:lnTo>
                    <a:pt x="24" y="7"/>
                  </a:lnTo>
                  <a:lnTo>
                    <a:pt x="24" y="7"/>
                  </a:lnTo>
                  <a:lnTo>
                    <a:pt x="21" y="6"/>
                  </a:lnTo>
                  <a:lnTo>
                    <a:pt x="18" y="3"/>
                  </a:lnTo>
                  <a:lnTo>
                    <a:pt x="14" y="0"/>
                  </a:lnTo>
                  <a:lnTo>
                    <a:pt x="11" y="0"/>
                  </a:lnTo>
                  <a:lnTo>
                    <a:pt x="11" y="0"/>
                  </a:lnTo>
                  <a:lnTo>
                    <a:pt x="0" y="3"/>
                  </a:lnTo>
                  <a:lnTo>
                    <a:pt x="0" y="3"/>
                  </a:lnTo>
                  <a:lnTo>
                    <a:pt x="10" y="20"/>
                  </a:lnTo>
                  <a:lnTo>
                    <a:pt x="10" y="20"/>
                  </a:lnTo>
                  <a:lnTo>
                    <a:pt x="18" y="33"/>
                  </a:lnTo>
                  <a:lnTo>
                    <a:pt x="21" y="38"/>
                  </a:lnTo>
                  <a:lnTo>
                    <a:pt x="21" y="41"/>
                  </a:lnTo>
                  <a:lnTo>
                    <a:pt x="21" y="43"/>
                  </a:lnTo>
                  <a:lnTo>
                    <a:pt x="21" y="43"/>
                  </a:lnTo>
                  <a:lnTo>
                    <a:pt x="20" y="47"/>
                  </a:lnTo>
                  <a:lnTo>
                    <a:pt x="20" y="51"/>
                  </a:lnTo>
                  <a:lnTo>
                    <a:pt x="21" y="57"/>
                  </a:lnTo>
                  <a:lnTo>
                    <a:pt x="23" y="61"/>
                  </a:lnTo>
                  <a:lnTo>
                    <a:pt x="23" y="61"/>
                  </a:lnTo>
                  <a:lnTo>
                    <a:pt x="28" y="54"/>
                  </a:lnTo>
                  <a:lnTo>
                    <a:pt x="31" y="50"/>
                  </a:lnTo>
                  <a:lnTo>
                    <a:pt x="32" y="47"/>
                  </a:lnTo>
                  <a:lnTo>
                    <a:pt x="32" y="47"/>
                  </a:lnTo>
                  <a:lnTo>
                    <a:pt x="34" y="41"/>
                  </a:lnTo>
                  <a:lnTo>
                    <a:pt x="35" y="40"/>
                  </a:lnTo>
                  <a:lnTo>
                    <a:pt x="38" y="40"/>
                  </a:lnTo>
                  <a:lnTo>
                    <a:pt x="38" y="40"/>
                  </a:lnTo>
                  <a:lnTo>
                    <a:pt x="47" y="41"/>
                  </a:lnTo>
                  <a:lnTo>
                    <a:pt x="48" y="43"/>
                  </a:lnTo>
                  <a:lnTo>
                    <a:pt x="50" y="41"/>
                  </a:lnTo>
                  <a:lnTo>
                    <a:pt x="50" y="41"/>
                  </a:lnTo>
                  <a:lnTo>
                    <a:pt x="48" y="37"/>
                  </a:lnTo>
                  <a:lnTo>
                    <a:pt x="45" y="31"/>
                  </a:lnTo>
                  <a:lnTo>
                    <a:pt x="45" y="31"/>
                  </a:lnTo>
                  <a:lnTo>
                    <a:pt x="41" y="24"/>
                  </a:lnTo>
                  <a:lnTo>
                    <a:pt x="35" y="15"/>
                  </a:lnTo>
                  <a:lnTo>
                    <a:pt x="35" y="1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50" name="Freeform 266"/>
            <p:cNvSpPr>
              <a:spLocks/>
            </p:cNvSpPr>
            <p:nvPr/>
          </p:nvSpPr>
          <p:spPr bwMode="gray">
            <a:xfrm>
              <a:off x="4601123" y="2567061"/>
              <a:ext cx="141463" cy="76390"/>
            </a:xfrm>
            <a:custGeom>
              <a:avLst/>
              <a:gdLst/>
              <a:ahLst/>
              <a:cxnLst>
                <a:cxn ang="0">
                  <a:pos x="78" y="0"/>
                </a:cxn>
                <a:cxn ang="0">
                  <a:pos x="63" y="1"/>
                </a:cxn>
                <a:cxn ang="0">
                  <a:pos x="59" y="3"/>
                </a:cxn>
                <a:cxn ang="0">
                  <a:pos x="47" y="9"/>
                </a:cxn>
                <a:cxn ang="0">
                  <a:pos x="30" y="7"/>
                </a:cxn>
                <a:cxn ang="0">
                  <a:pos x="22" y="7"/>
                </a:cxn>
                <a:cxn ang="0">
                  <a:pos x="13" y="6"/>
                </a:cxn>
                <a:cxn ang="0">
                  <a:pos x="10" y="3"/>
                </a:cxn>
                <a:cxn ang="0">
                  <a:pos x="4" y="0"/>
                </a:cxn>
                <a:cxn ang="0">
                  <a:pos x="3" y="1"/>
                </a:cxn>
                <a:cxn ang="0">
                  <a:pos x="2" y="3"/>
                </a:cxn>
                <a:cxn ang="0">
                  <a:pos x="0" y="9"/>
                </a:cxn>
                <a:cxn ang="0">
                  <a:pos x="3" y="11"/>
                </a:cxn>
                <a:cxn ang="0">
                  <a:pos x="9" y="21"/>
                </a:cxn>
                <a:cxn ang="0">
                  <a:pos x="7" y="23"/>
                </a:cxn>
                <a:cxn ang="0">
                  <a:pos x="6" y="23"/>
                </a:cxn>
                <a:cxn ang="0">
                  <a:pos x="3" y="28"/>
                </a:cxn>
                <a:cxn ang="0">
                  <a:pos x="2" y="33"/>
                </a:cxn>
                <a:cxn ang="0">
                  <a:pos x="3" y="37"/>
                </a:cxn>
                <a:cxn ang="0">
                  <a:pos x="12" y="47"/>
                </a:cxn>
                <a:cxn ang="0">
                  <a:pos x="13" y="50"/>
                </a:cxn>
                <a:cxn ang="0">
                  <a:pos x="14" y="51"/>
                </a:cxn>
                <a:cxn ang="0">
                  <a:pos x="33" y="51"/>
                </a:cxn>
                <a:cxn ang="0">
                  <a:pos x="36" y="51"/>
                </a:cxn>
                <a:cxn ang="0">
                  <a:pos x="53" y="54"/>
                </a:cxn>
                <a:cxn ang="0">
                  <a:pos x="59" y="54"/>
                </a:cxn>
                <a:cxn ang="0">
                  <a:pos x="60" y="51"/>
                </a:cxn>
                <a:cxn ang="0">
                  <a:pos x="60" y="50"/>
                </a:cxn>
                <a:cxn ang="0">
                  <a:pos x="67" y="47"/>
                </a:cxn>
                <a:cxn ang="0">
                  <a:pos x="66" y="44"/>
                </a:cxn>
                <a:cxn ang="0">
                  <a:pos x="67" y="43"/>
                </a:cxn>
                <a:cxn ang="0">
                  <a:pos x="78" y="41"/>
                </a:cxn>
                <a:cxn ang="0">
                  <a:pos x="83" y="43"/>
                </a:cxn>
                <a:cxn ang="0">
                  <a:pos x="90" y="41"/>
                </a:cxn>
                <a:cxn ang="0">
                  <a:pos x="88" y="38"/>
                </a:cxn>
                <a:cxn ang="0">
                  <a:pos x="87" y="37"/>
                </a:cxn>
                <a:cxn ang="0">
                  <a:pos x="84" y="31"/>
                </a:cxn>
                <a:cxn ang="0">
                  <a:pos x="83" y="26"/>
                </a:cxn>
                <a:cxn ang="0">
                  <a:pos x="84" y="26"/>
                </a:cxn>
                <a:cxn ang="0">
                  <a:pos x="90" y="19"/>
                </a:cxn>
                <a:cxn ang="0">
                  <a:pos x="97" y="11"/>
                </a:cxn>
                <a:cxn ang="0">
                  <a:pos x="100" y="10"/>
                </a:cxn>
                <a:cxn ang="0">
                  <a:pos x="100" y="9"/>
                </a:cxn>
                <a:cxn ang="0">
                  <a:pos x="91" y="4"/>
                </a:cxn>
                <a:cxn ang="0">
                  <a:pos x="88" y="3"/>
                </a:cxn>
                <a:cxn ang="0">
                  <a:pos x="78" y="0"/>
                </a:cxn>
              </a:cxnLst>
              <a:rect l="0" t="0" r="r" b="b"/>
              <a:pathLst>
                <a:path w="100" h="54">
                  <a:moveTo>
                    <a:pt x="78" y="0"/>
                  </a:moveTo>
                  <a:lnTo>
                    <a:pt x="78" y="0"/>
                  </a:lnTo>
                  <a:lnTo>
                    <a:pt x="69" y="0"/>
                  </a:lnTo>
                  <a:lnTo>
                    <a:pt x="63" y="1"/>
                  </a:lnTo>
                  <a:lnTo>
                    <a:pt x="59" y="3"/>
                  </a:lnTo>
                  <a:lnTo>
                    <a:pt x="59" y="3"/>
                  </a:lnTo>
                  <a:lnTo>
                    <a:pt x="53" y="7"/>
                  </a:lnTo>
                  <a:lnTo>
                    <a:pt x="47" y="9"/>
                  </a:lnTo>
                  <a:lnTo>
                    <a:pt x="47" y="9"/>
                  </a:lnTo>
                  <a:lnTo>
                    <a:pt x="30" y="7"/>
                  </a:lnTo>
                  <a:lnTo>
                    <a:pt x="30" y="7"/>
                  </a:lnTo>
                  <a:lnTo>
                    <a:pt x="22" y="7"/>
                  </a:lnTo>
                  <a:lnTo>
                    <a:pt x="13" y="6"/>
                  </a:lnTo>
                  <a:lnTo>
                    <a:pt x="13" y="6"/>
                  </a:lnTo>
                  <a:lnTo>
                    <a:pt x="12" y="4"/>
                  </a:lnTo>
                  <a:lnTo>
                    <a:pt x="10" y="3"/>
                  </a:lnTo>
                  <a:lnTo>
                    <a:pt x="7" y="1"/>
                  </a:lnTo>
                  <a:lnTo>
                    <a:pt x="4" y="0"/>
                  </a:lnTo>
                  <a:lnTo>
                    <a:pt x="4" y="0"/>
                  </a:lnTo>
                  <a:lnTo>
                    <a:pt x="3" y="1"/>
                  </a:lnTo>
                  <a:lnTo>
                    <a:pt x="3" y="1"/>
                  </a:lnTo>
                  <a:lnTo>
                    <a:pt x="2" y="3"/>
                  </a:lnTo>
                  <a:lnTo>
                    <a:pt x="0" y="6"/>
                  </a:lnTo>
                  <a:lnTo>
                    <a:pt x="0" y="9"/>
                  </a:lnTo>
                  <a:lnTo>
                    <a:pt x="3" y="11"/>
                  </a:lnTo>
                  <a:lnTo>
                    <a:pt x="3" y="11"/>
                  </a:lnTo>
                  <a:lnTo>
                    <a:pt x="7" y="19"/>
                  </a:lnTo>
                  <a:lnTo>
                    <a:pt x="9" y="21"/>
                  </a:lnTo>
                  <a:lnTo>
                    <a:pt x="9" y="21"/>
                  </a:lnTo>
                  <a:lnTo>
                    <a:pt x="7" y="23"/>
                  </a:lnTo>
                  <a:lnTo>
                    <a:pt x="7" y="23"/>
                  </a:lnTo>
                  <a:lnTo>
                    <a:pt x="6" y="23"/>
                  </a:lnTo>
                  <a:lnTo>
                    <a:pt x="4" y="24"/>
                  </a:lnTo>
                  <a:lnTo>
                    <a:pt x="3" y="28"/>
                  </a:lnTo>
                  <a:lnTo>
                    <a:pt x="3" y="28"/>
                  </a:lnTo>
                  <a:lnTo>
                    <a:pt x="2" y="33"/>
                  </a:lnTo>
                  <a:lnTo>
                    <a:pt x="3" y="37"/>
                  </a:lnTo>
                  <a:lnTo>
                    <a:pt x="3" y="37"/>
                  </a:lnTo>
                  <a:lnTo>
                    <a:pt x="7" y="41"/>
                  </a:lnTo>
                  <a:lnTo>
                    <a:pt x="12" y="47"/>
                  </a:lnTo>
                  <a:lnTo>
                    <a:pt x="12" y="47"/>
                  </a:lnTo>
                  <a:lnTo>
                    <a:pt x="13" y="50"/>
                  </a:lnTo>
                  <a:lnTo>
                    <a:pt x="14" y="51"/>
                  </a:lnTo>
                  <a:lnTo>
                    <a:pt x="14" y="51"/>
                  </a:lnTo>
                  <a:lnTo>
                    <a:pt x="26" y="51"/>
                  </a:lnTo>
                  <a:lnTo>
                    <a:pt x="33" y="51"/>
                  </a:lnTo>
                  <a:lnTo>
                    <a:pt x="36" y="51"/>
                  </a:lnTo>
                  <a:lnTo>
                    <a:pt x="36" y="51"/>
                  </a:lnTo>
                  <a:lnTo>
                    <a:pt x="46" y="54"/>
                  </a:lnTo>
                  <a:lnTo>
                    <a:pt x="53" y="54"/>
                  </a:lnTo>
                  <a:lnTo>
                    <a:pt x="53" y="54"/>
                  </a:lnTo>
                  <a:lnTo>
                    <a:pt x="59" y="54"/>
                  </a:lnTo>
                  <a:lnTo>
                    <a:pt x="59" y="53"/>
                  </a:lnTo>
                  <a:lnTo>
                    <a:pt x="60" y="51"/>
                  </a:lnTo>
                  <a:lnTo>
                    <a:pt x="60" y="51"/>
                  </a:lnTo>
                  <a:lnTo>
                    <a:pt x="60" y="50"/>
                  </a:lnTo>
                  <a:lnTo>
                    <a:pt x="61" y="48"/>
                  </a:lnTo>
                  <a:lnTo>
                    <a:pt x="67" y="47"/>
                  </a:lnTo>
                  <a:lnTo>
                    <a:pt x="67" y="47"/>
                  </a:lnTo>
                  <a:lnTo>
                    <a:pt x="66" y="44"/>
                  </a:lnTo>
                  <a:lnTo>
                    <a:pt x="67" y="43"/>
                  </a:lnTo>
                  <a:lnTo>
                    <a:pt x="67" y="43"/>
                  </a:lnTo>
                  <a:lnTo>
                    <a:pt x="74" y="41"/>
                  </a:lnTo>
                  <a:lnTo>
                    <a:pt x="78" y="41"/>
                  </a:lnTo>
                  <a:lnTo>
                    <a:pt x="83" y="43"/>
                  </a:lnTo>
                  <a:lnTo>
                    <a:pt x="83" y="43"/>
                  </a:lnTo>
                  <a:lnTo>
                    <a:pt x="87" y="43"/>
                  </a:lnTo>
                  <a:lnTo>
                    <a:pt x="90" y="41"/>
                  </a:lnTo>
                  <a:lnTo>
                    <a:pt x="90" y="41"/>
                  </a:lnTo>
                  <a:lnTo>
                    <a:pt x="88" y="38"/>
                  </a:lnTo>
                  <a:lnTo>
                    <a:pt x="87" y="37"/>
                  </a:lnTo>
                  <a:lnTo>
                    <a:pt x="87" y="37"/>
                  </a:lnTo>
                  <a:lnTo>
                    <a:pt x="86" y="36"/>
                  </a:lnTo>
                  <a:lnTo>
                    <a:pt x="84" y="31"/>
                  </a:lnTo>
                  <a:lnTo>
                    <a:pt x="83" y="27"/>
                  </a:lnTo>
                  <a:lnTo>
                    <a:pt x="83" y="26"/>
                  </a:lnTo>
                  <a:lnTo>
                    <a:pt x="84" y="26"/>
                  </a:lnTo>
                  <a:lnTo>
                    <a:pt x="84" y="26"/>
                  </a:lnTo>
                  <a:lnTo>
                    <a:pt x="87" y="23"/>
                  </a:lnTo>
                  <a:lnTo>
                    <a:pt x="90" y="19"/>
                  </a:lnTo>
                  <a:lnTo>
                    <a:pt x="93" y="14"/>
                  </a:lnTo>
                  <a:lnTo>
                    <a:pt x="97" y="11"/>
                  </a:lnTo>
                  <a:lnTo>
                    <a:pt x="97" y="11"/>
                  </a:lnTo>
                  <a:lnTo>
                    <a:pt x="100" y="10"/>
                  </a:lnTo>
                  <a:lnTo>
                    <a:pt x="100" y="9"/>
                  </a:lnTo>
                  <a:lnTo>
                    <a:pt x="100" y="9"/>
                  </a:lnTo>
                  <a:lnTo>
                    <a:pt x="94" y="6"/>
                  </a:lnTo>
                  <a:lnTo>
                    <a:pt x="91" y="4"/>
                  </a:lnTo>
                  <a:lnTo>
                    <a:pt x="91" y="4"/>
                  </a:lnTo>
                  <a:lnTo>
                    <a:pt x="88" y="3"/>
                  </a:lnTo>
                  <a:lnTo>
                    <a:pt x="86" y="1"/>
                  </a:lnTo>
                  <a:lnTo>
                    <a:pt x="78" y="0"/>
                  </a:lnTo>
                  <a:lnTo>
                    <a:pt x="78"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51" name="Freeform 267"/>
            <p:cNvSpPr>
              <a:spLocks/>
            </p:cNvSpPr>
            <p:nvPr/>
          </p:nvSpPr>
          <p:spPr bwMode="gray">
            <a:xfrm>
              <a:off x="4561513" y="2615159"/>
              <a:ext cx="59414" cy="42439"/>
            </a:xfrm>
            <a:custGeom>
              <a:avLst/>
              <a:gdLst/>
              <a:ahLst/>
              <a:cxnLst>
                <a:cxn ang="0">
                  <a:pos x="10" y="30"/>
                </a:cxn>
                <a:cxn ang="0">
                  <a:pos x="10" y="30"/>
                </a:cxn>
                <a:cxn ang="0">
                  <a:pos x="10" y="30"/>
                </a:cxn>
                <a:cxn ang="0">
                  <a:pos x="10" y="30"/>
                </a:cxn>
                <a:cxn ang="0">
                  <a:pos x="10" y="30"/>
                </a:cxn>
                <a:cxn ang="0">
                  <a:pos x="10" y="30"/>
                </a:cxn>
                <a:cxn ang="0">
                  <a:pos x="10" y="30"/>
                </a:cxn>
                <a:cxn ang="0">
                  <a:pos x="11" y="30"/>
                </a:cxn>
                <a:cxn ang="0">
                  <a:pos x="11" y="30"/>
                </a:cxn>
                <a:cxn ang="0">
                  <a:pos x="11" y="30"/>
                </a:cxn>
                <a:cxn ang="0">
                  <a:pos x="11" y="30"/>
                </a:cxn>
                <a:cxn ang="0">
                  <a:pos x="15" y="30"/>
                </a:cxn>
                <a:cxn ang="0">
                  <a:pos x="15" y="30"/>
                </a:cxn>
                <a:cxn ang="0">
                  <a:pos x="17" y="30"/>
                </a:cxn>
                <a:cxn ang="0">
                  <a:pos x="17" y="30"/>
                </a:cxn>
                <a:cxn ang="0">
                  <a:pos x="18" y="30"/>
                </a:cxn>
                <a:cxn ang="0">
                  <a:pos x="18" y="30"/>
                </a:cxn>
                <a:cxn ang="0">
                  <a:pos x="18" y="30"/>
                </a:cxn>
                <a:cxn ang="0">
                  <a:pos x="18" y="30"/>
                </a:cxn>
                <a:cxn ang="0">
                  <a:pos x="20" y="30"/>
                </a:cxn>
                <a:cxn ang="0">
                  <a:pos x="20" y="30"/>
                </a:cxn>
                <a:cxn ang="0">
                  <a:pos x="23" y="29"/>
                </a:cxn>
                <a:cxn ang="0">
                  <a:pos x="24" y="26"/>
                </a:cxn>
                <a:cxn ang="0">
                  <a:pos x="25" y="24"/>
                </a:cxn>
                <a:cxn ang="0">
                  <a:pos x="27" y="24"/>
                </a:cxn>
                <a:cxn ang="0">
                  <a:pos x="27" y="24"/>
                </a:cxn>
                <a:cxn ang="0">
                  <a:pos x="30" y="24"/>
                </a:cxn>
                <a:cxn ang="0">
                  <a:pos x="35" y="23"/>
                </a:cxn>
                <a:cxn ang="0">
                  <a:pos x="42" y="19"/>
                </a:cxn>
                <a:cxn ang="0">
                  <a:pos x="42" y="19"/>
                </a:cxn>
                <a:cxn ang="0">
                  <a:pos x="42" y="17"/>
                </a:cxn>
                <a:cxn ang="0">
                  <a:pos x="42" y="17"/>
                </a:cxn>
                <a:cxn ang="0">
                  <a:pos x="41" y="16"/>
                </a:cxn>
                <a:cxn ang="0">
                  <a:pos x="40" y="13"/>
                </a:cxn>
                <a:cxn ang="0">
                  <a:pos x="40" y="13"/>
                </a:cxn>
                <a:cxn ang="0">
                  <a:pos x="35" y="7"/>
                </a:cxn>
                <a:cxn ang="0">
                  <a:pos x="31" y="3"/>
                </a:cxn>
                <a:cxn ang="0">
                  <a:pos x="31" y="3"/>
                </a:cxn>
                <a:cxn ang="0">
                  <a:pos x="30" y="2"/>
                </a:cxn>
                <a:cxn ang="0">
                  <a:pos x="30" y="2"/>
                </a:cxn>
                <a:cxn ang="0">
                  <a:pos x="30" y="2"/>
                </a:cxn>
                <a:cxn ang="0">
                  <a:pos x="30" y="2"/>
                </a:cxn>
                <a:cxn ang="0">
                  <a:pos x="30" y="0"/>
                </a:cxn>
                <a:cxn ang="0">
                  <a:pos x="30" y="0"/>
                </a:cxn>
                <a:cxn ang="0">
                  <a:pos x="3" y="4"/>
                </a:cxn>
                <a:cxn ang="0">
                  <a:pos x="3" y="4"/>
                </a:cxn>
                <a:cxn ang="0">
                  <a:pos x="1" y="4"/>
                </a:cxn>
                <a:cxn ang="0">
                  <a:pos x="1" y="4"/>
                </a:cxn>
                <a:cxn ang="0">
                  <a:pos x="0" y="13"/>
                </a:cxn>
                <a:cxn ang="0">
                  <a:pos x="0" y="20"/>
                </a:cxn>
                <a:cxn ang="0">
                  <a:pos x="0" y="20"/>
                </a:cxn>
                <a:cxn ang="0">
                  <a:pos x="3" y="26"/>
                </a:cxn>
                <a:cxn ang="0">
                  <a:pos x="10" y="30"/>
                </a:cxn>
                <a:cxn ang="0">
                  <a:pos x="10" y="30"/>
                </a:cxn>
              </a:cxnLst>
              <a:rect l="0" t="0" r="r" b="b"/>
              <a:pathLst>
                <a:path w="42" h="30">
                  <a:moveTo>
                    <a:pt x="10" y="30"/>
                  </a:moveTo>
                  <a:lnTo>
                    <a:pt x="10" y="30"/>
                  </a:lnTo>
                  <a:lnTo>
                    <a:pt x="10" y="30"/>
                  </a:lnTo>
                  <a:lnTo>
                    <a:pt x="10" y="30"/>
                  </a:lnTo>
                  <a:lnTo>
                    <a:pt x="10" y="30"/>
                  </a:lnTo>
                  <a:lnTo>
                    <a:pt x="10" y="30"/>
                  </a:lnTo>
                  <a:lnTo>
                    <a:pt x="10" y="30"/>
                  </a:lnTo>
                  <a:lnTo>
                    <a:pt x="11" y="30"/>
                  </a:lnTo>
                  <a:lnTo>
                    <a:pt x="11" y="30"/>
                  </a:lnTo>
                  <a:lnTo>
                    <a:pt x="11" y="30"/>
                  </a:lnTo>
                  <a:lnTo>
                    <a:pt x="11" y="30"/>
                  </a:lnTo>
                  <a:lnTo>
                    <a:pt x="15" y="30"/>
                  </a:lnTo>
                  <a:lnTo>
                    <a:pt x="15" y="30"/>
                  </a:lnTo>
                  <a:lnTo>
                    <a:pt x="17" y="30"/>
                  </a:lnTo>
                  <a:lnTo>
                    <a:pt x="17" y="30"/>
                  </a:lnTo>
                  <a:lnTo>
                    <a:pt x="18" y="30"/>
                  </a:lnTo>
                  <a:lnTo>
                    <a:pt x="18" y="30"/>
                  </a:lnTo>
                  <a:lnTo>
                    <a:pt x="18" y="30"/>
                  </a:lnTo>
                  <a:lnTo>
                    <a:pt x="18" y="30"/>
                  </a:lnTo>
                  <a:lnTo>
                    <a:pt x="20" y="30"/>
                  </a:lnTo>
                  <a:lnTo>
                    <a:pt x="20" y="30"/>
                  </a:lnTo>
                  <a:lnTo>
                    <a:pt x="23" y="29"/>
                  </a:lnTo>
                  <a:lnTo>
                    <a:pt x="24" y="26"/>
                  </a:lnTo>
                  <a:lnTo>
                    <a:pt x="25" y="24"/>
                  </a:lnTo>
                  <a:lnTo>
                    <a:pt x="27" y="24"/>
                  </a:lnTo>
                  <a:lnTo>
                    <a:pt x="27" y="24"/>
                  </a:lnTo>
                  <a:lnTo>
                    <a:pt x="30" y="24"/>
                  </a:lnTo>
                  <a:lnTo>
                    <a:pt x="35" y="23"/>
                  </a:lnTo>
                  <a:lnTo>
                    <a:pt x="42" y="19"/>
                  </a:lnTo>
                  <a:lnTo>
                    <a:pt x="42" y="19"/>
                  </a:lnTo>
                  <a:lnTo>
                    <a:pt x="42" y="17"/>
                  </a:lnTo>
                  <a:lnTo>
                    <a:pt x="42" y="17"/>
                  </a:lnTo>
                  <a:lnTo>
                    <a:pt x="41" y="16"/>
                  </a:lnTo>
                  <a:lnTo>
                    <a:pt x="40" y="13"/>
                  </a:lnTo>
                  <a:lnTo>
                    <a:pt x="40" y="13"/>
                  </a:lnTo>
                  <a:lnTo>
                    <a:pt x="35" y="7"/>
                  </a:lnTo>
                  <a:lnTo>
                    <a:pt x="31" y="3"/>
                  </a:lnTo>
                  <a:lnTo>
                    <a:pt x="31" y="3"/>
                  </a:lnTo>
                  <a:lnTo>
                    <a:pt x="30" y="2"/>
                  </a:lnTo>
                  <a:lnTo>
                    <a:pt x="30" y="2"/>
                  </a:lnTo>
                  <a:lnTo>
                    <a:pt x="30" y="2"/>
                  </a:lnTo>
                  <a:lnTo>
                    <a:pt x="30" y="2"/>
                  </a:lnTo>
                  <a:lnTo>
                    <a:pt x="30" y="0"/>
                  </a:lnTo>
                  <a:lnTo>
                    <a:pt x="30" y="0"/>
                  </a:lnTo>
                  <a:lnTo>
                    <a:pt x="3" y="4"/>
                  </a:lnTo>
                  <a:lnTo>
                    <a:pt x="3" y="4"/>
                  </a:lnTo>
                  <a:lnTo>
                    <a:pt x="1" y="4"/>
                  </a:lnTo>
                  <a:lnTo>
                    <a:pt x="1" y="4"/>
                  </a:lnTo>
                  <a:lnTo>
                    <a:pt x="0" y="13"/>
                  </a:lnTo>
                  <a:lnTo>
                    <a:pt x="0" y="20"/>
                  </a:lnTo>
                  <a:lnTo>
                    <a:pt x="0" y="20"/>
                  </a:lnTo>
                  <a:lnTo>
                    <a:pt x="3" y="26"/>
                  </a:lnTo>
                  <a:lnTo>
                    <a:pt x="10" y="30"/>
                  </a:lnTo>
                  <a:lnTo>
                    <a:pt x="10" y="3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52" name="Freeform 268"/>
            <p:cNvSpPr>
              <a:spLocks/>
            </p:cNvSpPr>
            <p:nvPr/>
          </p:nvSpPr>
          <p:spPr bwMode="gray">
            <a:xfrm>
              <a:off x="4599709" y="2325160"/>
              <a:ext cx="404584" cy="231999"/>
            </a:xfrm>
            <a:custGeom>
              <a:avLst/>
              <a:gdLst/>
              <a:ahLst/>
              <a:cxnLst>
                <a:cxn ang="0">
                  <a:pos x="264" y="96"/>
                </a:cxn>
                <a:cxn ang="0">
                  <a:pos x="280" y="94"/>
                </a:cxn>
                <a:cxn ang="0">
                  <a:pos x="280" y="83"/>
                </a:cxn>
                <a:cxn ang="0">
                  <a:pos x="283" y="77"/>
                </a:cxn>
                <a:cxn ang="0">
                  <a:pos x="283" y="73"/>
                </a:cxn>
                <a:cxn ang="0">
                  <a:pos x="286" y="64"/>
                </a:cxn>
                <a:cxn ang="0">
                  <a:pos x="277" y="59"/>
                </a:cxn>
                <a:cxn ang="0">
                  <a:pos x="259" y="53"/>
                </a:cxn>
                <a:cxn ang="0">
                  <a:pos x="247" y="49"/>
                </a:cxn>
                <a:cxn ang="0">
                  <a:pos x="235" y="44"/>
                </a:cxn>
                <a:cxn ang="0">
                  <a:pos x="222" y="43"/>
                </a:cxn>
                <a:cxn ang="0">
                  <a:pos x="212" y="40"/>
                </a:cxn>
                <a:cxn ang="0">
                  <a:pos x="205" y="26"/>
                </a:cxn>
                <a:cxn ang="0">
                  <a:pos x="193" y="23"/>
                </a:cxn>
                <a:cxn ang="0">
                  <a:pos x="190" y="12"/>
                </a:cxn>
                <a:cxn ang="0">
                  <a:pos x="180" y="0"/>
                </a:cxn>
                <a:cxn ang="0">
                  <a:pos x="163" y="2"/>
                </a:cxn>
                <a:cxn ang="0">
                  <a:pos x="156" y="5"/>
                </a:cxn>
                <a:cxn ang="0">
                  <a:pos x="142" y="6"/>
                </a:cxn>
                <a:cxn ang="0">
                  <a:pos x="132" y="16"/>
                </a:cxn>
                <a:cxn ang="0">
                  <a:pos x="126" y="20"/>
                </a:cxn>
                <a:cxn ang="0">
                  <a:pos x="109" y="17"/>
                </a:cxn>
                <a:cxn ang="0">
                  <a:pos x="98" y="16"/>
                </a:cxn>
                <a:cxn ang="0">
                  <a:pos x="89" y="17"/>
                </a:cxn>
                <a:cxn ang="0">
                  <a:pos x="71" y="13"/>
                </a:cxn>
                <a:cxn ang="0">
                  <a:pos x="41" y="9"/>
                </a:cxn>
                <a:cxn ang="0">
                  <a:pos x="30" y="15"/>
                </a:cxn>
                <a:cxn ang="0">
                  <a:pos x="23" y="22"/>
                </a:cxn>
                <a:cxn ang="0">
                  <a:pos x="30" y="37"/>
                </a:cxn>
                <a:cxn ang="0">
                  <a:pos x="14" y="52"/>
                </a:cxn>
                <a:cxn ang="0">
                  <a:pos x="7" y="70"/>
                </a:cxn>
                <a:cxn ang="0">
                  <a:pos x="0" y="81"/>
                </a:cxn>
                <a:cxn ang="0">
                  <a:pos x="10" y="91"/>
                </a:cxn>
                <a:cxn ang="0">
                  <a:pos x="33" y="94"/>
                </a:cxn>
                <a:cxn ang="0">
                  <a:pos x="42" y="97"/>
                </a:cxn>
                <a:cxn ang="0">
                  <a:pos x="52" y="93"/>
                </a:cxn>
                <a:cxn ang="0">
                  <a:pos x="67" y="89"/>
                </a:cxn>
                <a:cxn ang="0">
                  <a:pos x="88" y="83"/>
                </a:cxn>
                <a:cxn ang="0">
                  <a:pos x="101" y="90"/>
                </a:cxn>
                <a:cxn ang="0">
                  <a:pos x="115" y="107"/>
                </a:cxn>
                <a:cxn ang="0">
                  <a:pos x="124" y="124"/>
                </a:cxn>
                <a:cxn ang="0">
                  <a:pos x="109" y="123"/>
                </a:cxn>
                <a:cxn ang="0">
                  <a:pos x="102" y="137"/>
                </a:cxn>
                <a:cxn ang="0">
                  <a:pos x="104" y="148"/>
                </a:cxn>
                <a:cxn ang="0">
                  <a:pos x="118" y="148"/>
                </a:cxn>
                <a:cxn ang="0">
                  <a:pos x="125" y="137"/>
                </a:cxn>
                <a:cxn ang="0">
                  <a:pos x="139" y="120"/>
                </a:cxn>
                <a:cxn ang="0">
                  <a:pos x="159" y="118"/>
                </a:cxn>
                <a:cxn ang="0">
                  <a:pos x="159" y="128"/>
                </a:cxn>
                <a:cxn ang="0">
                  <a:pos x="183" y="130"/>
                </a:cxn>
                <a:cxn ang="0">
                  <a:pos x="173" y="138"/>
                </a:cxn>
                <a:cxn ang="0">
                  <a:pos x="171" y="147"/>
                </a:cxn>
                <a:cxn ang="0">
                  <a:pos x="179" y="161"/>
                </a:cxn>
                <a:cxn ang="0">
                  <a:pos x="193" y="160"/>
                </a:cxn>
                <a:cxn ang="0">
                  <a:pos x="209" y="154"/>
                </a:cxn>
                <a:cxn ang="0">
                  <a:pos x="230" y="151"/>
                </a:cxn>
                <a:cxn ang="0">
                  <a:pos x="213" y="147"/>
                </a:cxn>
                <a:cxn ang="0">
                  <a:pos x="203" y="141"/>
                </a:cxn>
                <a:cxn ang="0">
                  <a:pos x="207" y="126"/>
                </a:cxn>
                <a:cxn ang="0">
                  <a:pos x="242" y="114"/>
                </a:cxn>
                <a:cxn ang="0">
                  <a:pos x="253" y="104"/>
                </a:cxn>
              </a:cxnLst>
              <a:rect l="0" t="0" r="r" b="b"/>
              <a:pathLst>
                <a:path w="286" h="164">
                  <a:moveTo>
                    <a:pt x="254" y="103"/>
                  </a:moveTo>
                  <a:lnTo>
                    <a:pt x="254" y="103"/>
                  </a:lnTo>
                  <a:lnTo>
                    <a:pt x="257" y="101"/>
                  </a:lnTo>
                  <a:lnTo>
                    <a:pt x="260" y="98"/>
                  </a:lnTo>
                  <a:lnTo>
                    <a:pt x="264" y="96"/>
                  </a:lnTo>
                  <a:lnTo>
                    <a:pt x="267" y="94"/>
                  </a:lnTo>
                  <a:lnTo>
                    <a:pt x="267" y="94"/>
                  </a:lnTo>
                  <a:lnTo>
                    <a:pt x="274" y="96"/>
                  </a:lnTo>
                  <a:lnTo>
                    <a:pt x="279" y="96"/>
                  </a:lnTo>
                  <a:lnTo>
                    <a:pt x="280" y="94"/>
                  </a:lnTo>
                  <a:lnTo>
                    <a:pt x="280" y="94"/>
                  </a:lnTo>
                  <a:lnTo>
                    <a:pt x="281" y="90"/>
                  </a:lnTo>
                  <a:lnTo>
                    <a:pt x="283" y="86"/>
                  </a:lnTo>
                  <a:lnTo>
                    <a:pt x="283" y="86"/>
                  </a:lnTo>
                  <a:lnTo>
                    <a:pt x="280" y="83"/>
                  </a:lnTo>
                  <a:lnTo>
                    <a:pt x="280" y="80"/>
                  </a:lnTo>
                  <a:lnTo>
                    <a:pt x="280" y="79"/>
                  </a:lnTo>
                  <a:lnTo>
                    <a:pt x="280" y="79"/>
                  </a:lnTo>
                  <a:lnTo>
                    <a:pt x="280" y="79"/>
                  </a:lnTo>
                  <a:lnTo>
                    <a:pt x="283" y="77"/>
                  </a:lnTo>
                  <a:lnTo>
                    <a:pt x="284" y="77"/>
                  </a:lnTo>
                  <a:lnTo>
                    <a:pt x="286" y="76"/>
                  </a:lnTo>
                  <a:lnTo>
                    <a:pt x="286" y="76"/>
                  </a:lnTo>
                  <a:lnTo>
                    <a:pt x="284" y="74"/>
                  </a:lnTo>
                  <a:lnTo>
                    <a:pt x="283" y="73"/>
                  </a:lnTo>
                  <a:lnTo>
                    <a:pt x="281" y="70"/>
                  </a:lnTo>
                  <a:lnTo>
                    <a:pt x="281" y="70"/>
                  </a:lnTo>
                  <a:lnTo>
                    <a:pt x="284" y="67"/>
                  </a:lnTo>
                  <a:lnTo>
                    <a:pt x="286" y="66"/>
                  </a:lnTo>
                  <a:lnTo>
                    <a:pt x="286" y="64"/>
                  </a:lnTo>
                  <a:lnTo>
                    <a:pt x="286" y="64"/>
                  </a:lnTo>
                  <a:lnTo>
                    <a:pt x="284" y="62"/>
                  </a:lnTo>
                  <a:lnTo>
                    <a:pt x="283" y="62"/>
                  </a:lnTo>
                  <a:lnTo>
                    <a:pt x="277" y="59"/>
                  </a:lnTo>
                  <a:lnTo>
                    <a:pt x="277" y="59"/>
                  </a:lnTo>
                  <a:lnTo>
                    <a:pt x="273" y="57"/>
                  </a:lnTo>
                  <a:lnTo>
                    <a:pt x="270" y="56"/>
                  </a:lnTo>
                  <a:lnTo>
                    <a:pt x="263" y="54"/>
                  </a:lnTo>
                  <a:lnTo>
                    <a:pt x="263" y="54"/>
                  </a:lnTo>
                  <a:lnTo>
                    <a:pt x="259" y="53"/>
                  </a:lnTo>
                  <a:lnTo>
                    <a:pt x="254" y="53"/>
                  </a:lnTo>
                  <a:lnTo>
                    <a:pt x="252" y="53"/>
                  </a:lnTo>
                  <a:lnTo>
                    <a:pt x="250" y="53"/>
                  </a:lnTo>
                  <a:lnTo>
                    <a:pt x="250" y="53"/>
                  </a:lnTo>
                  <a:lnTo>
                    <a:pt x="247" y="49"/>
                  </a:lnTo>
                  <a:lnTo>
                    <a:pt x="243" y="44"/>
                  </a:lnTo>
                  <a:lnTo>
                    <a:pt x="243" y="44"/>
                  </a:lnTo>
                  <a:lnTo>
                    <a:pt x="242" y="43"/>
                  </a:lnTo>
                  <a:lnTo>
                    <a:pt x="239" y="43"/>
                  </a:lnTo>
                  <a:lnTo>
                    <a:pt x="235" y="44"/>
                  </a:lnTo>
                  <a:lnTo>
                    <a:pt x="235" y="44"/>
                  </a:lnTo>
                  <a:lnTo>
                    <a:pt x="230" y="46"/>
                  </a:lnTo>
                  <a:lnTo>
                    <a:pt x="226" y="46"/>
                  </a:lnTo>
                  <a:lnTo>
                    <a:pt x="226" y="46"/>
                  </a:lnTo>
                  <a:lnTo>
                    <a:pt x="222" y="43"/>
                  </a:lnTo>
                  <a:lnTo>
                    <a:pt x="220" y="42"/>
                  </a:lnTo>
                  <a:lnTo>
                    <a:pt x="217" y="42"/>
                  </a:lnTo>
                  <a:lnTo>
                    <a:pt x="217" y="42"/>
                  </a:lnTo>
                  <a:lnTo>
                    <a:pt x="213" y="42"/>
                  </a:lnTo>
                  <a:lnTo>
                    <a:pt x="212" y="40"/>
                  </a:lnTo>
                  <a:lnTo>
                    <a:pt x="212" y="39"/>
                  </a:lnTo>
                  <a:lnTo>
                    <a:pt x="212" y="39"/>
                  </a:lnTo>
                  <a:lnTo>
                    <a:pt x="212" y="36"/>
                  </a:lnTo>
                  <a:lnTo>
                    <a:pt x="210" y="32"/>
                  </a:lnTo>
                  <a:lnTo>
                    <a:pt x="205" y="26"/>
                  </a:lnTo>
                  <a:lnTo>
                    <a:pt x="205" y="26"/>
                  </a:lnTo>
                  <a:lnTo>
                    <a:pt x="199" y="26"/>
                  </a:lnTo>
                  <a:lnTo>
                    <a:pt x="195" y="25"/>
                  </a:lnTo>
                  <a:lnTo>
                    <a:pt x="193" y="23"/>
                  </a:lnTo>
                  <a:lnTo>
                    <a:pt x="193" y="23"/>
                  </a:lnTo>
                  <a:lnTo>
                    <a:pt x="190" y="19"/>
                  </a:lnTo>
                  <a:lnTo>
                    <a:pt x="189" y="16"/>
                  </a:lnTo>
                  <a:lnTo>
                    <a:pt x="189" y="15"/>
                  </a:lnTo>
                  <a:lnTo>
                    <a:pt x="189" y="15"/>
                  </a:lnTo>
                  <a:lnTo>
                    <a:pt x="190" y="12"/>
                  </a:lnTo>
                  <a:lnTo>
                    <a:pt x="189" y="9"/>
                  </a:lnTo>
                  <a:lnTo>
                    <a:pt x="188" y="2"/>
                  </a:lnTo>
                  <a:lnTo>
                    <a:pt x="188" y="2"/>
                  </a:lnTo>
                  <a:lnTo>
                    <a:pt x="185" y="0"/>
                  </a:lnTo>
                  <a:lnTo>
                    <a:pt x="180" y="0"/>
                  </a:lnTo>
                  <a:lnTo>
                    <a:pt x="175" y="0"/>
                  </a:lnTo>
                  <a:lnTo>
                    <a:pt x="175" y="0"/>
                  </a:lnTo>
                  <a:lnTo>
                    <a:pt x="169" y="0"/>
                  </a:lnTo>
                  <a:lnTo>
                    <a:pt x="166" y="0"/>
                  </a:lnTo>
                  <a:lnTo>
                    <a:pt x="163" y="2"/>
                  </a:lnTo>
                  <a:lnTo>
                    <a:pt x="163" y="2"/>
                  </a:lnTo>
                  <a:lnTo>
                    <a:pt x="161" y="3"/>
                  </a:lnTo>
                  <a:lnTo>
                    <a:pt x="158" y="5"/>
                  </a:lnTo>
                  <a:lnTo>
                    <a:pt x="156" y="5"/>
                  </a:lnTo>
                  <a:lnTo>
                    <a:pt x="156" y="5"/>
                  </a:lnTo>
                  <a:lnTo>
                    <a:pt x="153" y="5"/>
                  </a:lnTo>
                  <a:lnTo>
                    <a:pt x="152" y="3"/>
                  </a:lnTo>
                  <a:lnTo>
                    <a:pt x="152" y="3"/>
                  </a:lnTo>
                  <a:lnTo>
                    <a:pt x="145" y="5"/>
                  </a:lnTo>
                  <a:lnTo>
                    <a:pt x="142" y="6"/>
                  </a:lnTo>
                  <a:lnTo>
                    <a:pt x="142" y="6"/>
                  </a:lnTo>
                  <a:lnTo>
                    <a:pt x="136" y="9"/>
                  </a:lnTo>
                  <a:lnTo>
                    <a:pt x="134" y="13"/>
                  </a:lnTo>
                  <a:lnTo>
                    <a:pt x="132" y="16"/>
                  </a:lnTo>
                  <a:lnTo>
                    <a:pt x="132" y="16"/>
                  </a:lnTo>
                  <a:lnTo>
                    <a:pt x="131" y="20"/>
                  </a:lnTo>
                  <a:lnTo>
                    <a:pt x="131" y="22"/>
                  </a:lnTo>
                  <a:lnTo>
                    <a:pt x="129" y="22"/>
                  </a:lnTo>
                  <a:lnTo>
                    <a:pt x="129" y="22"/>
                  </a:lnTo>
                  <a:lnTo>
                    <a:pt x="126" y="20"/>
                  </a:lnTo>
                  <a:lnTo>
                    <a:pt x="122" y="19"/>
                  </a:lnTo>
                  <a:lnTo>
                    <a:pt x="115" y="20"/>
                  </a:lnTo>
                  <a:lnTo>
                    <a:pt x="115" y="20"/>
                  </a:lnTo>
                  <a:lnTo>
                    <a:pt x="112" y="20"/>
                  </a:lnTo>
                  <a:lnTo>
                    <a:pt x="109" y="17"/>
                  </a:lnTo>
                  <a:lnTo>
                    <a:pt x="106" y="16"/>
                  </a:lnTo>
                  <a:lnTo>
                    <a:pt x="104" y="17"/>
                  </a:lnTo>
                  <a:lnTo>
                    <a:pt x="104" y="17"/>
                  </a:lnTo>
                  <a:lnTo>
                    <a:pt x="101" y="17"/>
                  </a:lnTo>
                  <a:lnTo>
                    <a:pt x="98" y="16"/>
                  </a:lnTo>
                  <a:lnTo>
                    <a:pt x="95" y="16"/>
                  </a:lnTo>
                  <a:lnTo>
                    <a:pt x="94" y="16"/>
                  </a:lnTo>
                  <a:lnTo>
                    <a:pt x="94" y="16"/>
                  </a:lnTo>
                  <a:lnTo>
                    <a:pt x="92" y="17"/>
                  </a:lnTo>
                  <a:lnTo>
                    <a:pt x="89" y="17"/>
                  </a:lnTo>
                  <a:lnTo>
                    <a:pt x="82" y="15"/>
                  </a:lnTo>
                  <a:lnTo>
                    <a:pt x="82" y="15"/>
                  </a:lnTo>
                  <a:lnTo>
                    <a:pt x="79" y="13"/>
                  </a:lnTo>
                  <a:lnTo>
                    <a:pt x="75" y="13"/>
                  </a:lnTo>
                  <a:lnTo>
                    <a:pt x="71" y="13"/>
                  </a:lnTo>
                  <a:lnTo>
                    <a:pt x="68" y="12"/>
                  </a:lnTo>
                  <a:lnTo>
                    <a:pt x="68" y="12"/>
                  </a:lnTo>
                  <a:lnTo>
                    <a:pt x="64" y="10"/>
                  </a:lnTo>
                  <a:lnTo>
                    <a:pt x="55" y="9"/>
                  </a:lnTo>
                  <a:lnTo>
                    <a:pt x="41" y="9"/>
                  </a:lnTo>
                  <a:lnTo>
                    <a:pt x="41" y="9"/>
                  </a:lnTo>
                  <a:lnTo>
                    <a:pt x="37" y="9"/>
                  </a:lnTo>
                  <a:lnTo>
                    <a:pt x="34" y="10"/>
                  </a:lnTo>
                  <a:lnTo>
                    <a:pt x="30" y="15"/>
                  </a:lnTo>
                  <a:lnTo>
                    <a:pt x="30" y="15"/>
                  </a:lnTo>
                  <a:lnTo>
                    <a:pt x="28" y="16"/>
                  </a:lnTo>
                  <a:lnTo>
                    <a:pt x="25" y="17"/>
                  </a:lnTo>
                  <a:lnTo>
                    <a:pt x="21" y="17"/>
                  </a:lnTo>
                  <a:lnTo>
                    <a:pt x="21" y="17"/>
                  </a:lnTo>
                  <a:lnTo>
                    <a:pt x="23" y="22"/>
                  </a:lnTo>
                  <a:lnTo>
                    <a:pt x="23" y="22"/>
                  </a:lnTo>
                  <a:lnTo>
                    <a:pt x="27" y="30"/>
                  </a:lnTo>
                  <a:lnTo>
                    <a:pt x="30" y="34"/>
                  </a:lnTo>
                  <a:lnTo>
                    <a:pt x="30" y="37"/>
                  </a:lnTo>
                  <a:lnTo>
                    <a:pt x="30" y="37"/>
                  </a:lnTo>
                  <a:lnTo>
                    <a:pt x="27" y="40"/>
                  </a:lnTo>
                  <a:lnTo>
                    <a:pt x="25" y="42"/>
                  </a:lnTo>
                  <a:lnTo>
                    <a:pt x="23" y="43"/>
                  </a:lnTo>
                  <a:lnTo>
                    <a:pt x="23" y="43"/>
                  </a:lnTo>
                  <a:lnTo>
                    <a:pt x="14" y="52"/>
                  </a:lnTo>
                  <a:lnTo>
                    <a:pt x="7" y="59"/>
                  </a:lnTo>
                  <a:lnTo>
                    <a:pt x="7" y="59"/>
                  </a:lnTo>
                  <a:lnTo>
                    <a:pt x="8" y="64"/>
                  </a:lnTo>
                  <a:lnTo>
                    <a:pt x="8" y="67"/>
                  </a:lnTo>
                  <a:lnTo>
                    <a:pt x="7" y="70"/>
                  </a:lnTo>
                  <a:lnTo>
                    <a:pt x="7" y="70"/>
                  </a:lnTo>
                  <a:lnTo>
                    <a:pt x="3" y="76"/>
                  </a:lnTo>
                  <a:lnTo>
                    <a:pt x="1" y="79"/>
                  </a:lnTo>
                  <a:lnTo>
                    <a:pt x="0" y="81"/>
                  </a:lnTo>
                  <a:lnTo>
                    <a:pt x="0" y="81"/>
                  </a:lnTo>
                  <a:lnTo>
                    <a:pt x="1" y="84"/>
                  </a:lnTo>
                  <a:lnTo>
                    <a:pt x="3" y="86"/>
                  </a:lnTo>
                  <a:lnTo>
                    <a:pt x="7" y="90"/>
                  </a:lnTo>
                  <a:lnTo>
                    <a:pt x="7" y="90"/>
                  </a:lnTo>
                  <a:lnTo>
                    <a:pt x="10" y="91"/>
                  </a:lnTo>
                  <a:lnTo>
                    <a:pt x="10" y="91"/>
                  </a:lnTo>
                  <a:lnTo>
                    <a:pt x="17" y="91"/>
                  </a:lnTo>
                  <a:lnTo>
                    <a:pt x="17" y="91"/>
                  </a:lnTo>
                  <a:lnTo>
                    <a:pt x="24" y="93"/>
                  </a:lnTo>
                  <a:lnTo>
                    <a:pt x="33" y="94"/>
                  </a:lnTo>
                  <a:lnTo>
                    <a:pt x="33" y="94"/>
                  </a:lnTo>
                  <a:lnTo>
                    <a:pt x="38" y="94"/>
                  </a:lnTo>
                  <a:lnTo>
                    <a:pt x="42" y="97"/>
                  </a:lnTo>
                  <a:lnTo>
                    <a:pt x="42" y="97"/>
                  </a:lnTo>
                  <a:lnTo>
                    <a:pt x="42" y="97"/>
                  </a:lnTo>
                  <a:lnTo>
                    <a:pt x="45" y="97"/>
                  </a:lnTo>
                  <a:lnTo>
                    <a:pt x="50" y="94"/>
                  </a:lnTo>
                  <a:lnTo>
                    <a:pt x="50" y="94"/>
                  </a:lnTo>
                  <a:lnTo>
                    <a:pt x="51" y="93"/>
                  </a:lnTo>
                  <a:lnTo>
                    <a:pt x="52" y="93"/>
                  </a:lnTo>
                  <a:lnTo>
                    <a:pt x="57" y="94"/>
                  </a:lnTo>
                  <a:lnTo>
                    <a:pt x="57" y="94"/>
                  </a:lnTo>
                  <a:lnTo>
                    <a:pt x="62" y="93"/>
                  </a:lnTo>
                  <a:lnTo>
                    <a:pt x="67" y="89"/>
                  </a:lnTo>
                  <a:lnTo>
                    <a:pt x="67" y="89"/>
                  </a:lnTo>
                  <a:lnTo>
                    <a:pt x="70" y="87"/>
                  </a:lnTo>
                  <a:lnTo>
                    <a:pt x="75" y="84"/>
                  </a:lnTo>
                  <a:lnTo>
                    <a:pt x="85" y="83"/>
                  </a:lnTo>
                  <a:lnTo>
                    <a:pt x="85" y="83"/>
                  </a:lnTo>
                  <a:lnTo>
                    <a:pt x="88" y="83"/>
                  </a:lnTo>
                  <a:lnTo>
                    <a:pt x="92" y="86"/>
                  </a:lnTo>
                  <a:lnTo>
                    <a:pt x="95" y="89"/>
                  </a:lnTo>
                  <a:lnTo>
                    <a:pt x="98" y="90"/>
                  </a:lnTo>
                  <a:lnTo>
                    <a:pt x="98" y="90"/>
                  </a:lnTo>
                  <a:lnTo>
                    <a:pt x="101" y="90"/>
                  </a:lnTo>
                  <a:lnTo>
                    <a:pt x="105" y="91"/>
                  </a:lnTo>
                  <a:lnTo>
                    <a:pt x="108" y="94"/>
                  </a:lnTo>
                  <a:lnTo>
                    <a:pt x="109" y="98"/>
                  </a:lnTo>
                  <a:lnTo>
                    <a:pt x="109" y="98"/>
                  </a:lnTo>
                  <a:lnTo>
                    <a:pt x="115" y="107"/>
                  </a:lnTo>
                  <a:lnTo>
                    <a:pt x="119" y="114"/>
                  </a:lnTo>
                  <a:lnTo>
                    <a:pt x="119" y="114"/>
                  </a:lnTo>
                  <a:lnTo>
                    <a:pt x="122" y="120"/>
                  </a:lnTo>
                  <a:lnTo>
                    <a:pt x="124" y="124"/>
                  </a:lnTo>
                  <a:lnTo>
                    <a:pt x="124" y="124"/>
                  </a:lnTo>
                  <a:lnTo>
                    <a:pt x="122" y="126"/>
                  </a:lnTo>
                  <a:lnTo>
                    <a:pt x="121" y="124"/>
                  </a:lnTo>
                  <a:lnTo>
                    <a:pt x="112" y="123"/>
                  </a:lnTo>
                  <a:lnTo>
                    <a:pt x="112" y="123"/>
                  </a:lnTo>
                  <a:lnTo>
                    <a:pt x="109" y="123"/>
                  </a:lnTo>
                  <a:lnTo>
                    <a:pt x="108" y="124"/>
                  </a:lnTo>
                  <a:lnTo>
                    <a:pt x="106" y="130"/>
                  </a:lnTo>
                  <a:lnTo>
                    <a:pt x="106" y="130"/>
                  </a:lnTo>
                  <a:lnTo>
                    <a:pt x="105" y="133"/>
                  </a:lnTo>
                  <a:lnTo>
                    <a:pt x="102" y="137"/>
                  </a:lnTo>
                  <a:lnTo>
                    <a:pt x="97" y="144"/>
                  </a:lnTo>
                  <a:lnTo>
                    <a:pt x="97" y="144"/>
                  </a:lnTo>
                  <a:lnTo>
                    <a:pt x="97" y="145"/>
                  </a:lnTo>
                  <a:lnTo>
                    <a:pt x="98" y="147"/>
                  </a:lnTo>
                  <a:lnTo>
                    <a:pt x="104" y="148"/>
                  </a:lnTo>
                  <a:lnTo>
                    <a:pt x="104" y="148"/>
                  </a:lnTo>
                  <a:lnTo>
                    <a:pt x="108" y="147"/>
                  </a:lnTo>
                  <a:lnTo>
                    <a:pt x="112" y="144"/>
                  </a:lnTo>
                  <a:lnTo>
                    <a:pt x="112" y="144"/>
                  </a:lnTo>
                  <a:lnTo>
                    <a:pt x="118" y="148"/>
                  </a:lnTo>
                  <a:lnTo>
                    <a:pt x="118" y="148"/>
                  </a:lnTo>
                  <a:lnTo>
                    <a:pt x="118" y="144"/>
                  </a:lnTo>
                  <a:lnTo>
                    <a:pt x="119" y="141"/>
                  </a:lnTo>
                  <a:lnTo>
                    <a:pt x="125" y="137"/>
                  </a:lnTo>
                  <a:lnTo>
                    <a:pt x="125" y="137"/>
                  </a:lnTo>
                  <a:lnTo>
                    <a:pt x="129" y="131"/>
                  </a:lnTo>
                  <a:lnTo>
                    <a:pt x="132" y="127"/>
                  </a:lnTo>
                  <a:lnTo>
                    <a:pt x="135" y="123"/>
                  </a:lnTo>
                  <a:lnTo>
                    <a:pt x="139" y="120"/>
                  </a:lnTo>
                  <a:lnTo>
                    <a:pt x="139" y="120"/>
                  </a:lnTo>
                  <a:lnTo>
                    <a:pt x="146" y="118"/>
                  </a:lnTo>
                  <a:lnTo>
                    <a:pt x="151" y="117"/>
                  </a:lnTo>
                  <a:lnTo>
                    <a:pt x="156" y="117"/>
                  </a:lnTo>
                  <a:lnTo>
                    <a:pt x="156" y="117"/>
                  </a:lnTo>
                  <a:lnTo>
                    <a:pt x="159" y="118"/>
                  </a:lnTo>
                  <a:lnTo>
                    <a:pt x="161" y="120"/>
                  </a:lnTo>
                  <a:lnTo>
                    <a:pt x="159" y="123"/>
                  </a:lnTo>
                  <a:lnTo>
                    <a:pt x="156" y="126"/>
                  </a:lnTo>
                  <a:lnTo>
                    <a:pt x="156" y="127"/>
                  </a:lnTo>
                  <a:lnTo>
                    <a:pt x="159" y="128"/>
                  </a:lnTo>
                  <a:lnTo>
                    <a:pt x="159" y="128"/>
                  </a:lnTo>
                  <a:lnTo>
                    <a:pt x="165" y="130"/>
                  </a:lnTo>
                  <a:lnTo>
                    <a:pt x="173" y="130"/>
                  </a:lnTo>
                  <a:lnTo>
                    <a:pt x="180" y="130"/>
                  </a:lnTo>
                  <a:lnTo>
                    <a:pt x="183" y="130"/>
                  </a:lnTo>
                  <a:lnTo>
                    <a:pt x="185" y="131"/>
                  </a:lnTo>
                  <a:lnTo>
                    <a:pt x="185" y="131"/>
                  </a:lnTo>
                  <a:lnTo>
                    <a:pt x="183" y="134"/>
                  </a:lnTo>
                  <a:lnTo>
                    <a:pt x="182" y="135"/>
                  </a:lnTo>
                  <a:lnTo>
                    <a:pt x="173" y="138"/>
                  </a:lnTo>
                  <a:lnTo>
                    <a:pt x="166" y="141"/>
                  </a:lnTo>
                  <a:lnTo>
                    <a:pt x="163" y="144"/>
                  </a:lnTo>
                  <a:lnTo>
                    <a:pt x="163" y="144"/>
                  </a:lnTo>
                  <a:lnTo>
                    <a:pt x="165" y="145"/>
                  </a:lnTo>
                  <a:lnTo>
                    <a:pt x="171" y="147"/>
                  </a:lnTo>
                  <a:lnTo>
                    <a:pt x="179" y="151"/>
                  </a:lnTo>
                  <a:lnTo>
                    <a:pt x="179" y="151"/>
                  </a:lnTo>
                  <a:lnTo>
                    <a:pt x="180" y="154"/>
                  </a:lnTo>
                  <a:lnTo>
                    <a:pt x="180" y="157"/>
                  </a:lnTo>
                  <a:lnTo>
                    <a:pt x="179" y="161"/>
                  </a:lnTo>
                  <a:lnTo>
                    <a:pt x="180" y="164"/>
                  </a:lnTo>
                  <a:lnTo>
                    <a:pt x="180" y="164"/>
                  </a:lnTo>
                  <a:lnTo>
                    <a:pt x="182" y="164"/>
                  </a:lnTo>
                  <a:lnTo>
                    <a:pt x="185" y="164"/>
                  </a:lnTo>
                  <a:lnTo>
                    <a:pt x="193" y="160"/>
                  </a:lnTo>
                  <a:lnTo>
                    <a:pt x="193" y="160"/>
                  </a:lnTo>
                  <a:lnTo>
                    <a:pt x="196" y="158"/>
                  </a:lnTo>
                  <a:lnTo>
                    <a:pt x="200" y="157"/>
                  </a:lnTo>
                  <a:lnTo>
                    <a:pt x="205" y="155"/>
                  </a:lnTo>
                  <a:lnTo>
                    <a:pt x="209" y="154"/>
                  </a:lnTo>
                  <a:lnTo>
                    <a:pt x="209" y="154"/>
                  </a:lnTo>
                  <a:lnTo>
                    <a:pt x="215" y="151"/>
                  </a:lnTo>
                  <a:lnTo>
                    <a:pt x="220" y="151"/>
                  </a:lnTo>
                  <a:lnTo>
                    <a:pt x="226" y="151"/>
                  </a:lnTo>
                  <a:lnTo>
                    <a:pt x="230" y="151"/>
                  </a:lnTo>
                  <a:lnTo>
                    <a:pt x="230" y="151"/>
                  </a:lnTo>
                  <a:lnTo>
                    <a:pt x="230" y="148"/>
                  </a:lnTo>
                  <a:lnTo>
                    <a:pt x="227" y="147"/>
                  </a:lnTo>
                  <a:lnTo>
                    <a:pt x="222" y="147"/>
                  </a:lnTo>
                  <a:lnTo>
                    <a:pt x="213" y="147"/>
                  </a:lnTo>
                  <a:lnTo>
                    <a:pt x="213" y="147"/>
                  </a:lnTo>
                  <a:lnTo>
                    <a:pt x="209" y="145"/>
                  </a:lnTo>
                  <a:lnTo>
                    <a:pt x="206" y="145"/>
                  </a:lnTo>
                  <a:lnTo>
                    <a:pt x="205" y="143"/>
                  </a:lnTo>
                  <a:lnTo>
                    <a:pt x="203" y="141"/>
                  </a:lnTo>
                  <a:lnTo>
                    <a:pt x="200" y="137"/>
                  </a:lnTo>
                  <a:lnTo>
                    <a:pt x="200" y="133"/>
                  </a:lnTo>
                  <a:lnTo>
                    <a:pt x="200" y="133"/>
                  </a:lnTo>
                  <a:lnTo>
                    <a:pt x="203" y="130"/>
                  </a:lnTo>
                  <a:lnTo>
                    <a:pt x="207" y="126"/>
                  </a:lnTo>
                  <a:lnTo>
                    <a:pt x="215" y="123"/>
                  </a:lnTo>
                  <a:lnTo>
                    <a:pt x="220" y="120"/>
                  </a:lnTo>
                  <a:lnTo>
                    <a:pt x="220" y="120"/>
                  </a:lnTo>
                  <a:lnTo>
                    <a:pt x="232" y="118"/>
                  </a:lnTo>
                  <a:lnTo>
                    <a:pt x="242" y="114"/>
                  </a:lnTo>
                  <a:lnTo>
                    <a:pt x="242" y="114"/>
                  </a:lnTo>
                  <a:lnTo>
                    <a:pt x="254" y="111"/>
                  </a:lnTo>
                  <a:lnTo>
                    <a:pt x="254" y="111"/>
                  </a:lnTo>
                  <a:lnTo>
                    <a:pt x="253" y="106"/>
                  </a:lnTo>
                  <a:lnTo>
                    <a:pt x="253" y="104"/>
                  </a:lnTo>
                  <a:lnTo>
                    <a:pt x="254" y="103"/>
                  </a:lnTo>
                  <a:lnTo>
                    <a:pt x="254" y="10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53" name="Freeform 269"/>
            <p:cNvSpPr>
              <a:spLocks/>
            </p:cNvSpPr>
            <p:nvPr/>
          </p:nvSpPr>
          <p:spPr bwMode="gray">
            <a:xfrm>
              <a:off x="4623757" y="2204916"/>
              <a:ext cx="210780" cy="151366"/>
            </a:xfrm>
            <a:custGeom>
              <a:avLst/>
              <a:gdLst/>
              <a:ahLst/>
              <a:cxnLst>
                <a:cxn ang="0">
                  <a:pos x="138" y="51"/>
                </a:cxn>
                <a:cxn ang="0">
                  <a:pos x="131" y="44"/>
                </a:cxn>
                <a:cxn ang="0">
                  <a:pos x="128" y="40"/>
                </a:cxn>
                <a:cxn ang="0">
                  <a:pos x="124" y="34"/>
                </a:cxn>
                <a:cxn ang="0">
                  <a:pos x="122" y="23"/>
                </a:cxn>
                <a:cxn ang="0">
                  <a:pos x="122" y="13"/>
                </a:cxn>
                <a:cxn ang="0">
                  <a:pos x="114" y="9"/>
                </a:cxn>
                <a:cxn ang="0">
                  <a:pos x="105" y="7"/>
                </a:cxn>
                <a:cxn ang="0">
                  <a:pos x="97" y="7"/>
                </a:cxn>
                <a:cxn ang="0">
                  <a:pos x="91" y="3"/>
                </a:cxn>
                <a:cxn ang="0">
                  <a:pos x="87" y="4"/>
                </a:cxn>
                <a:cxn ang="0">
                  <a:pos x="81" y="1"/>
                </a:cxn>
                <a:cxn ang="0">
                  <a:pos x="75" y="1"/>
                </a:cxn>
                <a:cxn ang="0">
                  <a:pos x="71" y="7"/>
                </a:cxn>
                <a:cxn ang="0">
                  <a:pos x="62" y="7"/>
                </a:cxn>
                <a:cxn ang="0">
                  <a:pos x="58" y="9"/>
                </a:cxn>
                <a:cxn ang="0">
                  <a:pos x="54" y="17"/>
                </a:cxn>
                <a:cxn ang="0">
                  <a:pos x="51" y="24"/>
                </a:cxn>
                <a:cxn ang="0">
                  <a:pos x="48" y="26"/>
                </a:cxn>
                <a:cxn ang="0">
                  <a:pos x="47" y="28"/>
                </a:cxn>
                <a:cxn ang="0">
                  <a:pos x="38" y="36"/>
                </a:cxn>
                <a:cxn ang="0">
                  <a:pos x="35" y="43"/>
                </a:cxn>
                <a:cxn ang="0">
                  <a:pos x="27" y="46"/>
                </a:cxn>
                <a:cxn ang="0">
                  <a:pos x="23" y="50"/>
                </a:cxn>
                <a:cxn ang="0">
                  <a:pos x="17" y="50"/>
                </a:cxn>
                <a:cxn ang="0">
                  <a:pos x="6" y="51"/>
                </a:cxn>
                <a:cxn ang="0">
                  <a:pos x="6" y="58"/>
                </a:cxn>
                <a:cxn ang="0">
                  <a:pos x="8" y="63"/>
                </a:cxn>
                <a:cxn ang="0">
                  <a:pos x="10" y="74"/>
                </a:cxn>
                <a:cxn ang="0">
                  <a:pos x="3" y="81"/>
                </a:cxn>
                <a:cxn ang="0">
                  <a:pos x="0" y="85"/>
                </a:cxn>
                <a:cxn ang="0">
                  <a:pos x="4" y="91"/>
                </a:cxn>
                <a:cxn ang="0">
                  <a:pos x="4" y="102"/>
                </a:cxn>
                <a:cxn ang="0">
                  <a:pos x="11" y="101"/>
                </a:cxn>
                <a:cxn ang="0">
                  <a:pos x="17" y="95"/>
                </a:cxn>
                <a:cxn ang="0">
                  <a:pos x="24" y="94"/>
                </a:cxn>
                <a:cxn ang="0">
                  <a:pos x="51" y="97"/>
                </a:cxn>
                <a:cxn ang="0">
                  <a:pos x="58" y="98"/>
                </a:cxn>
                <a:cxn ang="0">
                  <a:pos x="65" y="100"/>
                </a:cxn>
                <a:cxn ang="0">
                  <a:pos x="77" y="101"/>
                </a:cxn>
                <a:cxn ang="0">
                  <a:pos x="81" y="101"/>
                </a:cxn>
                <a:cxn ang="0">
                  <a:pos x="87" y="102"/>
                </a:cxn>
                <a:cxn ang="0">
                  <a:pos x="95" y="105"/>
                </a:cxn>
                <a:cxn ang="0">
                  <a:pos x="105" y="104"/>
                </a:cxn>
                <a:cxn ang="0">
                  <a:pos x="112" y="107"/>
                </a:cxn>
                <a:cxn ang="0">
                  <a:pos x="115" y="101"/>
                </a:cxn>
                <a:cxn ang="0">
                  <a:pos x="119" y="94"/>
                </a:cxn>
                <a:cxn ang="0">
                  <a:pos x="128" y="90"/>
                </a:cxn>
                <a:cxn ang="0">
                  <a:pos x="132" y="81"/>
                </a:cxn>
                <a:cxn ang="0">
                  <a:pos x="129" y="70"/>
                </a:cxn>
                <a:cxn ang="0">
                  <a:pos x="132" y="67"/>
                </a:cxn>
                <a:cxn ang="0">
                  <a:pos x="141" y="68"/>
                </a:cxn>
                <a:cxn ang="0">
                  <a:pos x="149" y="64"/>
                </a:cxn>
                <a:cxn ang="0">
                  <a:pos x="148" y="58"/>
                </a:cxn>
                <a:cxn ang="0">
                  <a:pos x="141" y="53"/>
                </a:cxn>
              </a:cxnLst>
              <a:rect l="0" t="0" r="r" b="b"/>
              <a:pathLst>
                <a:path w="149" h="107">
                  <a:moveTo>
                    <a:pt x="141" y="53"/>
                  </a:moveTo>
                  <a:lnTo>
                    <a:pt x="141" y="53"/>
                  </a:lnTo>
                  <a:lnTo>
                    <a:pt x="138" y="51"/>
                  </a:lnTo>
                  <a:lnTo>
                    <a:pt x="136" y="48"/>
                  </a:lnTo>
                  <a:lnTo>
                    <a:pt x="134" y="46"/>
                  </a:lnTo>
                  <a:lnTo>
                    <a:pt x="131" y="44"/>
                  </a:lnTo>
                  <a:lnTo>
                    <a:pt x="131" y="44"/>
                  </a:lnTo>
                  <a:lnTo>
                    <a:pt x="129" y="43"/>
                  </a:lnTo>
                  <a:lnTo>
                    <a:pt x="128" y="40"/>
                  </a:lnTo>
                  <a:lnTo>
                    <a:pt x="126" y="37"/>
                  </a:lnTo>
                  <a:lnTo>
                    <a:pt x="124" y="34"/>
                  </a:lnTo>
                  <a:lnTo>
                    <a:pt x="124" y="34"/>
                  </a:lnTo>
                  <a:lnTo>
                    <a:pt x="122" y="31"/>
                  </a:lnTo>
                  <a:lnTo>
                    <a:pt x="122" y="28"/>
                  </a:lnTo>
                  <a:lnTo>
                    <a:pt x="122" y="23"/>
                  </a:lnTo>
                  <a:lnTo>
                    <a:pt x="122" y="23"/>
                  </a:lnTo>
                  <a:lnTo>
                    <a:pt x="122" y="16"/>
                  </a:lnTo>
                  <a:lnTo>
                    <a:pt x="122" y="13"/>
                  </a:lnTo>
                  <a:lnTo>
                    <a:pt x="121" y="11"/>
                  </a:lnTo>
                  <a:lnTo>
                    <a:pt x="121" y="11"/>
                  </a:lnTo>
                  <a:lnTo>
                    <a:pt x="114" y="9"/>
                  </a:lnTo>
                  <a:lnTo>
                    <a:pt x="109" y="7"/>
                  </a:lnTo>
                  <a:lnTo>
                    <a:pt x="105" y="7"/>
                  </a:lnTo>
                  <a:lnTo>
                    <a:pt x="105" y="7"/>
                  </a:lnTo>
                  <a:lnTo>
                    <a:pt x="101" y="9"/>
                  </a:lnTo>
                  <a:lnTo>
                    <a:pt x="98" y="9"/>
                  </a:lnTo>
                  <a:lnTo>
                    <a:pt x="97" y="7"/>
                  </a:lnTo>
                  <a:lnTo>
                    <a:pt x="97" y="7"/>
                  </a:lnTo>
                  <a:lnTo>
                    <a:pt x="94" y="4"/>
                  </a:lnTo>
                  <a:lnTo>
                    <a:pt x="91" y="3"/>
                  </a:lnTo>
                  <a:lnTo>
                    <a:pt x="89" y="3"/>
                  </a:lnTo>
                  <a:lnTo>
                    <a:pt x="89" y="3"/>
                  </a:lnTo>
                  <a:lnTo>
                    <a:pt x="87" y="4"/>
                  </a:lnTo>
                  <a:lnTo>
                    <a:pt x="84" y="3"/>
                  </a:lnTo>
                  <a:lnTo>
                    <a:pt x="81" y="1"/>
                  </a:lnTo>
                  <a:lnTo>
                    <a:pt x="81" y="1"/>
                  </a:lnTo>
                  <a:lnTo>
                    <a:pt x="80" y="0"/>
                  </a:lnTo>
                  <a:lnTo>
                    <a:pt x="80" y="0"/>
                  </a:lnTo>
                  <a:lnTo>
                    <a:pt x="75" y="1"/>
                  </a:lnTo>
                  <a:lnTo>
                    <a:pt x="75" y="1"/>
                  </a:lnTo>
                  <a:lnTo>
                    <a:pt x="72" y="6"/>
                  </a:lnTo>
                  <a:lnTo>
                    <a:pt x="71" y="7"/>
                  </a:lnTo>
                  <a:lnTo>
                    <a:pt x="68" y="7"/>
                  </a:lnTo>
                  <a:lnTo>
                    <a:pt x="68" y="7"/>
                  </a:lnTo>
                  <a:lnTo>
                    <a:pt x="62" y="7"/>
                  </a:lnTo>
                  <a:lnTo>
                    <a:pt x="61" y="7"/>
                  </a:lnTo>
                  <a:lnTo>
                    <a:pt x="58" y="9"/>
                  </a:lnTo>
                  <a:lnTo>
                    <a:pt x="58" y="9"/>
                  </a:lnTo>
                  <a:lnTo>
                    <a:pt x="54" y="13"/>
                  </a:lnTo>
                  <a:lnTo>
                    <a:pt x="54" y="17"/>
                  </a:lnTo>
                  <a:lnTo>
                    <a:pt x="54" y="17"/>
                  </a:lnTo>
                  <a:lnTo>
                    <a:pt x="54" y="21"/>
                  </a:lnTo>
                  <a:lnTo>
                    <a:pt x="53" y="23"/>
                  </a:lnTo>
                  <a:lnTo>
                    <a:pt x="51" y="24"/>
                  </a:lnTo>
                  <a:lnTo>
                    <a:pt x="51" y="24"/>
                  </a:lnTo>
                  <a:lnTo>
                    <a:pt x="50" y="24"/>
                  </a:lnTo>
                  <a:lnTo>
                    <a:pt x="48" y="26"/>
                  </a:lnTo>
                  <a:lnTo>
                    <a:pt x="48" y="27"/>
                  </a:lnTo>
                  <a:lnTo>
                    <a:pt x="47" y="28"/>
                  </a:lnTo>
                  <a:lnTo>
                    <a:pt x="47" y="28"/>
                  </a:lnTo>
                  <a:lnTo>
                    <a:pt x="41" y="31"/>
                  </a:lnTo>
                  <a:lnTo>
                    <a:pt x="38" y="36"/>
                  </a:lnTo>
                  <a:lnTo>
                    <a:pt x="38" y="36"/>
                  </a:lnTo>
                  <a:lnTo>
                    <a:pt x="37" y="40"/>
                  </a:lnTo>
                  <a:lnTo>
                    <a:pt x="37" y="43"/>
                  </a:lnTo>
                  <a:lnTo>
                    <a:pt x="35" y="43"/>
                  </a:lnTo>
                  <a:lnTo>
                    <a:pt x="35" y="43"/>
                  </a:lnTo>
                  <a:lnTo>
                    <a:pt x="31" y="44"/>
                  </a:lnTo>
                  <a:lnTo>
                    <a:pt x="27" y="46"/>
                  </a:lnTo>
                  <a:lnTo>
                    <a:pt x="25" y="47"/>
                  </a:lnTo>
                  <a:lnTo>
                    <a:pt x="25" y="47"/>
                  </a:lnTo>
                  <a:lnTo>
                    <a:pt x="23" y="50"/>
                  </a:lnTo>
                  <a:lnTo>
                    <a:pt x="20" y="50"/>
                  </a:lnTo>
                  <a:lnTo>
                    <a:pt x="17" y="50"/>
                  </a:lnTo>
                  <a:lnTo>
                    <a:pt x="17" y="50"/>
                  </a:lnTo>
                  <a:lnTo>
                    <a:pt x="6" y="50"/>
                  </a:lnTo>
                  <a:lnTo>
                    <a:pt x="6" y="50"/>
                  </a:lnTo>
                  <a:lnTo>
                    <a:pt x="6" y="51"/>
                  </a:lnTo>
                  <a:lnTo>
                    <a:pt x="6" y="51"/>
                  </a:lnTo>
                  <a:lnTo>
                    <a:pt x="4" y="54"/>
                  </a:lnTo>
                  <a:lnTo>
                    <a:pt x="6" y="58"/>
                  </a:lnTo>
                  <a:lnTo>
                    <a:pt x="6" y="61"/>
                  </a:lnTo>
                  <a:lnTo>
                    <a:pt x="8" y="63"/>
                  </a:lnTo>
                  <a:lnTo>
                    <a:pt x="8" y="63"/>
                  </a:lnTo>
                  <a:lnTo>
                    <a:pt x="10" y="65"/>
                  </a:lnTo>
                  <a:lnTo>
                    <a:pt x="10" y="70"/>
                  </a:lnTo>
                  <a:lnTo>
                    <a:pt x="10" y="74"/>
                  </a:lnTo>
                  <a:lnTo>
                    <a:pt x="8" y="77"/>
                  </a:lnTo>
                  <a:lnTo>
                    <a:pt x="8" y="77"/>
                  </a:lnTo>
                  <a:lnTo>
                    <a:pt x="3" y="81"/>
                  </a:lnTo>
                  <a:lnTo>
                    <a:pt x="0" y="82"/>
                  </a:lnTo>
                  <a:lnTo>
                    <a:pt x="0" y="85"/>
                  </a:lnTo>
                  <a:lnTo>
                    <a:pt x="0" y="85"/>
                  </a:lnTo>
                  <a:lnTo>
                    <a:pt x="0" y="87"/>
                  </a:lnTo>
                  <a:lnTo>
                    <a:pt x="3" y="88"/>
                  </a:lnTo>
                  <a:lnTo>
                    <a:pt x="4" y="91"/>
                  </a:lnTo>
                  <a:lnTo>
                    <a:pt x="4" y="92"/>
                  </a:lnTo>
                  <a:lnTo>
                    <a:pt x="4" y="92"/>
                  </a:lnTo>
                  <a:lnTo>
                    <a:pt x="4" y="102"/>
                  </a:lnTo>
                  <a:lnTo>
                    <a:pt x="4" y="102"/>
                  </a:lnTo>
                  <a:lnTo>
                    <a:pt x="8" y="102"/>
                  </a:lnTo>
                  <a:lnTo>
                    <a:pt x="11" y="101"/>
                  </a:lnTo>
                  <a:lnTo>
                    <a:pt x="13" y="100"/>
                  </a:lnTo>
                  <a:lnTo>
                    <a:pt x="13" y="100"/>
                  </a:lnTo>
                  <a:lnTo>
                    <a:pt x="17" y="95"/>
                  </a:lnTo>
                  <a:lnTo>
                    <a:pt x="20" y="94"/>
                  </a:lnTo>
                  <a:lnTo>
                    <a:pt x="24" y="94"/>
                  </a:lnTo>
                  <a:lnTo>
                    <a:pt x="24" y="94"/>
                  </a:lnTo>
                  <a:lnTo>
                    <a:pt x="38" y="94"/>
                  </a:lnTo>
                  <a:lnTo>
                    <a:pt x="47" y="95"/>
                  </a:lnTo>
                  <a:lnTo>
                    <a:pt x="51" y="97"/>
                  </a:lnTo>
                  <a:lnTo>
                    <a:pt x="51" y="97"/>
                  </a:lnTo>
                  <a:lnTo>
                    <a:pt x="54" y="98"/>
                  </a:lnTo>
                  <a:lnTo>
                    <a:pt x="58" y="98"/>
                  </a:lnTo>
                  <a:lnTo>
                    <a:pt x="62" y="98"/>
                  </a:lnTo>
                  <a:lnTo>
                    <a:pt x="65" y="100"/>
                  </a:lnTo>
                  <a:lnTo>
                    <a:pt x="65" y="100"/>
                  </a:lnTo>
                  <a:lnTo>
                    <a:pt x="72" y="102"/>
                  </a:lnTo>
                  <a:lnTo>
                    <a:pt x="75" y="102"/>
                  </a:lnTo>
                  <a:lnTo>
                    <a:pt x="77" y="101"/>
                  </a:lnTo>
                  <a:lnTo>
                    <a:pt x="77" y="101"/>
                  </a:lnTo>
                  <a:lnTo>
                    <a:pt x="78" y="101"/>
                  </a:lnTo>
                  <a:lnTo>
                    <a:pt x="81" y="101"/>
                  </a:lnTo>
                  <a:lnTo>
                    <a:pt x="84" y="102"/>
                  </a:lnTo>
                  <a:lnTo>
                    <a:pt x="87" y="102"/>
                  </a:lnTo>
                  <a:lnTo>
                    <a:pt x="87" y="102"/>
                  </a:lnTo>
                  <a:lnTo>
                    <a:pt x="89" y="101"/>
                  </a:lnTo>
                  <a:lnTo>
                    <a:pt x="92" y="102"/>
                  </a:lnTo>
                  <a:lnTo>
                    <a:pt x="95" y="105"/>
                  </a:lnTo>
                  <a:lnTo>
                    <a:pt x="98" y="105"/>
                  </a:lnTo>
                  <a:lnTo>
                    <a:pt x="98" y="105"/>
                  </a:lnTo>
                  <a:lnTo>
                    <a:pt x="105" y="104"/>
                  </a:lnTo>
                  <a:lnTo>
                    <a:pt x="109" y="105"/>
                  </a:lnTo>
                  <a:lnTo>
                    <a:pt x="112" y="107"/>
                  </a:lnTo>
                  <a:lnTo>
                    <a:pt x="112" y="107"/>
                  </a:lnTo>
                  <a:lnTo>
                    <a:pt x="114" y="107"/>
                  </a:lnTo>
                  <a:lnTo>
                    <a:pt x="114" y="105"/>
                  </a:lnTo>
                  <a:lnTo>
                    <a:pt x="115" y="101"/>
                  </a:lnTo>
                  <a:lnTo>
                    <a:pt x="115" y="101"/>
                  </a:lnTo>
                  <a:lnTo>
                    <a:pt x="117" y="98"/>
                  </a:lnTo>
                  <a:lnTo>
                    <a:pt x="119" y="94"/>
                  </a:lnTo>
                  <a:lnTo>
                    <a:pt x="125" y="91"/>
                  </a:lnTo>
                  <a:lnTo>
                    <a:pt x="125" y="91"/>
                  </a:lnTo>
                  <a:lnTo>
                    <a:pt x="128" y="90"/>
                  </a:lnTo>
                  <a:lnTo>
                    <a:pt x="135" y="88"/>
                  </a:lnTo>
                  <a:lnTo>
                    <a:pt x="135" y="88"/>
                  </a:lnTo>
                  <a:lnTo>
                    <a:pt x="132" y="81"/>
                  </a:lnTo>
                  <a:lnTo>
                    <a:pt x="132" y="81"/>
                  </a:lnTo>
                  <a:lnTo>
                    <a:pt x="129" y="73"/>
                  </a:lnTo>
                  <a:lnTo>
                    <a:pt x="129" y="70"/>
                  </a:lnTo>
                  <a:lnTo>
                    <a:pt x="129" y="67"/>
                  </a:lnTo>
                  <a:lnTo>
                    <a:pt x="129" y="67"/>
                  </a:lnTo>
                  <a:lnTo>
                    <a:pt x="132" y="67"/>
                  </a:lnTo>
                  <a:lnTo>
                    <a:pt x="135" y="67"/>
                  </a:lnTo>
                  <a:lnTo>
                    <a:pt x="138" y="68"/>
                  </a:lnTo>
                  <a:lnTo>
                    <a:pt x="141" y="68"/>
                  </a:lnTo>
                  <a:lnTo>
                    <a:pt x="141" y="68"/>
                  </a:lnTo>
                  <a:lnTo>
                    <a:pt x="146" y="65"/>
                  </a:lnTo>
                  <a:lnTo>
                    <a:pt x="149" y="64"/>
                  </a:lnTo>
                  <a:lnTo>
                    <a:pt x="149" y="61"/>
                  </a:lnTo>
                  <a:lnTo>
                    <a:pt x="149" y="61"/>
                  </a:lnTo>
                  <a:lnTo>
                    <a:pt x="148" y="58"/>
                  </a:lnTo>
                  <a:lnTo>
                    <a:pt x="146" y="55"/>
                  </a:lnTo>
                  <a:lnTo>
                    <a:pt x="141" y="53"/>
                  </a:lnTo>
                  <a:lnTo>
                    <a:pt x="141" y="5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54" name="Freeform 270"/>
            <p:cNvSpPr>
              <a:spLocks/>
            </p:cNvSpPr>
            <p:nvPr/>
          </p:nvSpPr>
          <p:spPr bwMode="gray">
            <a:xfrm>
              <a:off x="4571416" y="2144088"/>
              <a:ext cx="165512" cy="79219"/>
            </a:xfrm>
            <a:custGeom>
              <a:avLst/>
              <a:gdLst/>
              <a:ahLst/>
              <a:cxnLst>
                <a:cxn ang="0">
                  <a:pos x="38" y="39"/>
                </a:cxn>
                <a:cxn ang="0">
                  <a:pos x="54" y="39"/>
                </a:cxn>
                <a:cxn ang="0">
                  <a:pos x="58" y="39"/>
                </a:cxn>
                <a:cxn ang="0">
                  <a:pos x="64" y="40"/>
                </a:cxn>
                <a:cxn ang="0">
                  <a:pos x="68" y="42"/>
                </a:cxn>
                <a:cxn ang="0">
                  <a:pos x="71" y="43"/>
                </a:cxn>
                <a:cxn ang="0">
                  <a:pos x="84" y="50"/>
                </a:cxn>
                <a:cxn ang="0">
                  <a:pos x="91" y="56"/>
                </a:cxn>
                <a:cxn ang="0">
                  <a:pos x="95" y="52"/>
                </a:cxn>
                <a:cxn ang="0">
                  <a:pos x="98" y="50"/>
                </a:cxn>
                <a:cxn ang="0">
                  <a:pos x="105" y="50"/>
                </a:cxn>
                <a:cxn ang="0">
                  <a:pos x="108" y="50"/>
                </a:cxn>
                <a:cxn ang="0">
                  <a:pos x="112" y="44"/>
                </a:cxn>
                <a:cxn ang="0">
                  <a:pos x="117" y="43"/>
                </a:cxn>
                <a:cxn ang="0">
                  <a:pos x="115" y="37"/>
                </a:cxn>
                <a:cxn ang="0">
                  <a:pos x="114" y="33"/>
                </a:cxn>
                <a:cxn ang="0">
                  <a:pos x="108" y="26"/>
                </a:cxn>
                <a:cxn ang="0">
                  <a:pos x="108" y="23"/>
                </a:cxn>
                <a:cxn ang="0">
                  <a:pos x="108" y="17"/>
                </a:cxn>
                <a:cxn ang="0">
                  <a:pos x="107" y="15"/>
                </a:cxn>
                <a:cxn ang="0">
                  <a:pos x="104" y="10"/>
                </a:cxn>
                <a:cxn ang="0">
                  <a:pos x="88" y="10"/>
                </a:cxn>
                <a:cxn ang="0">
                  <a:pos x="85" y="9"/>
                </a:cxn>
                <a:cxn ang="0">
                  <a:pos x="72" y="0"/>
                </a:cxn>
                <a:cxn ang="0">
                  <a:pos x="65" y="0"/>
                </a:cxn>
                <a:cxn ang="0">
                  <a:pos x="55" y="0"/>
                </a:cxn>
                <a:cxn ang="0">
                  <a:pos x="53" y="7"/>
                </a:cxn>
                <a:cxn ang="0">
                  <a:pos x="54" y="16"/>
                </a:cxn>
                <a:cxn ang="0">
                  <a:pos x="53" y="20"/>
                </a:cxn>
                <a:cxn ang="0">
                  <a:pos x="41" y="23"/>
                </a:cxn>
                <a:cxn ang="0">
                  <a:pos x="37" y="20"/>
                </a:cxn>
                <a:cxn ang="0">
                  <a:pos x="27" y="6"/>
                </a:cxn>
                <a:cxn ang="0">
                  <a:pos x="25" y="5"/>
                </a:cxn>
                <a:cxn ang="0">
                  <a:pos x="20" y="7"/>
                </a:cxn>
                <a:cxn ang="0">
                  <a:pos x="11" y="13"/>
                </a:cxn>
                <a:cxn ang="0">
                  <a:pos x="7" y="19"/>
                </a:cxn>
                <a:cxn ang="0">
                  <a:pos x="4" y="26"/>
                </a:cxn>
                <a:cxn ang="0">
                  <a:pos x="1" y="29"/>
                </a:cxn>
                <a:cxn ang="0">
                  <a:pos x="0" y="36"/>
                </a:cxn>
                <a:cxn ang="0">
                  <a:pos x="3" y="42"/>
                </a:cxn>
                <a:cxn ang="0">
                  <a:pos x="3" y="42"/>
                </a:cxn>
                <a:cxn ang="0">
                  <a:pos x="16" y="39"/>
                </a:cxn>
                <a:cxn ang="0">
                  <a:pos x="20" y="37"/>
                </a:cxn>
                <a:cxn ang="0">
                  <a:pos x="38" y="39"/>
                </a:cxn>
              </a:cxnLst>
              <a:rect l="0" t="0" r="r" b="b"/>
              <a:pathLst>
                <a:path w="117" h="56">
                  <a:moveTo>
                    <a:pt x="38" y="39"/>
                  </a:moveTo>
                  <a:lnTo>
                    <a:pt x="38" y="39"/>
                  </a:lnTo>
                  <a:lnTo>
                    <a:pt x="48" y="39"/>
                  </a:lnTo>
                  <a:lnTo>
                    <a:pt x="54" y="39"/>
                  </a:lnTo>
                  <a:lnTo>
                    <a:pt x="58" y="39"/>
                  </a:lnTo>
                  <a:lnTo>
                    <a:pt x="58" y="39"/>
                  </a:lnTo>
                  <a:lnTo>
                    <a:pt x="62" y="39"/>
                  </a:lnTo>
                  <a:lnTo>
                    <a:pt x="64" y="40"/>
                  </a:lnTo>
                  <a:lnTo>
                    <a:pt x="65" y="42"/>
                  </a:lnTo>
                  <a:lnTo>
                    <a:pt x="68" y="42"/>
                  </a:lnTo>
                  <a:lnTo>
                    <a:pt x="68" y="42"/>
                  </a:lnTo>
                  <a:lnTo>
                    <a:pt x="71" y="43"/>
                  </a:lnTo>
                  <a:lnTo>
                    <a:pt x="75" y="44"/>
                  </a:lnTo>
                  <a:lnTo>
                    <a:pt x="84" y="50"/>
                  </a:lnTo>
                  <a:lnTo>
                    <a:pt x="84" y="50"/>
                  </a:lnTo>
                  <a:lnTo>
                    <a:pt x="91" y="56"/>
                  </a:lnTo>
                  <a:lnTo>
                    <a:pt x="91" y="56"/>
                  </a:lnTo>
                  <a:lnTo>
                    <a:pt x="95" y="52"/>
                  </a:lnTo>
                  <a:lnTo>
                    <a:pt x="95" y="52"/>
                  </a:lnTo>
                  <a:lnTo>
                    <a:pt x="98" y="50"/>
                  </a:lnTo>
                  <a:lnTo>
                    <a:pt x="99" y="50"/>
                  </a:lnTo>
                  <a:lnTo>
                    <a:pt x="105" y="50"/>
                  </a:lnTo>
                  <a:lnTo>
                    <a:pt x="105" y="50"/>
                  </a:lnTo>
                  <a:lnTo>
                    <a:pt x="108" y="50"/>
                  </a:lnTo>
                  <a:lnTo>
                    <a:pt x="109" y="49"/>
                  </a:lnTo>
                  <a:lnTo>
                    <a:pt x="112" y="44"/>
                  </a:lnTo>
                  <a:lnTo>
                    <a:pt x="112" y="44"/>
                  </a:lnTo>
                  <a:lnTo>
                    <a:pt x="117" y="43"/>
                  </a:lnTo>
                  <a:lnTo>
                    <a:pt x="117" y="43"/>
                  </a:lnTo>
                  <a:lnTo>
                    <a:pt x="115" y="37"/>
                  </a:lnTo>
                  <a:lnTo>
                    <a:pt x="114" y="33"/>
                  </a:lnTo>
                  <a:lnTo>
                    <a:pt x="114" y="33"/>
                  </a:lnTo>
                  <a:lnTo>
                    <a:pt x="109" y="29"/>
                  </a:lnTo>
                  <a:lnTo>
                    <a:pt x="108" y="26"/>
                  </a:lnTo>
                  <a:lnTo>
                    <a:pt x="108" y="23"/>
                  </a:lnTo>
                  <a:lnTo>
                    <a:pt x="108" y="23"/>
                  </a:lnTo>
                  <a:lnTo>
                    <a:pt x="109" y="19"/>
                  </a:lnTo>
                  <a:lnTo>
                    <a:pt x="108" y="17"/>
                  </a:lnTo>
                  <a:lnTo>
                    <a:pt x="107" y="15"/>
                  </a:lnTo>
                  <a:lnTo>
                    <a:pt x="107" y="15"/>
                  </a:lnTo>
                  <a:lnTo>
                    <a:pt x="104" y="10"/>
                  </a:lnTo>
                  <a:lnTo>
                    <a:pt x="104" y="10"/>
                  </a:lnTo>
                  <a:lnTo>
                    <a:pt x="94" y="10"/>
                  </a:lnTo>
                  <a:lnTo>
                    <a:pt x="88" y="10"/>
                  </a:lnTo>
                  <a:lnTo>
                    <a:pt x="88" y="10"/>
                  </a:lnTo>
                  <a:lnTo>
                    <a:pt x="85" y="9"/>
                  </a:lnTo>
                  <a:lnTo>
                    <a:pt x="80" y="6"/>
                  </a:lnTo>
                  <a:lnTo>
                    <a:pt x="72" y="0"/>
                  </a:lnTo>
                  <a:lnTo>
                    <a:pt x="72" y="0"/>
                  </a:lnTo>
                  <a:lnTo>
                    <a:pt x="65" y="0"/>
                  </a:lnTo>
                  <a:lnTo>
                    <a:pt x="55" y="0"/>
                  </a:lnTo>
                  <a:lnTo>
                    <a:pt x="55" y="0"/>
                  </a:lnTo>
                  <a:lnTo>
                    <a:pt x="53" y="5"/>
                  </a:lnTo>
                  <a:lnTo>
                    <a:pt x="53" y="7"/>
                  </a:lnTo>
                  <a:lnTo>
                    <a:pt x="54" y="16"/>
                  </a:lnTo>
                  <a:lnTo>
                    <a:pt x="54" y="16"/>
                  </a:lnTo>
                  <a:lnTo>
                    <a:pt x="53" y="19"/>
                  </a:lnTo>
                  <a:lnTo>
                    <a:pt x="53" y="20"/>
                  </a:lnTo>
                  <a:lnTo>
                    <a:pt x="48" y="22"/>
                  </a:lnTo>
                  <a:lnTo>
                    <a:pt x="41" y="23"/>
                  </a:lnTo>
                  <a:lnTo>
                    <a:pt x="41" y="23"/>
                  </a:lnTo>
                  <a:lnTo>
                    <a:pt x="37" y="20"/>
                  </a:lnTo>
                  <a:lnTo>
                    <a:pt x="33" y="16"/>
                  </a:lnTo>
                  <a:lnTo>
                    <a:pt x="27" y="6"/>
                  </a:lnTo>
                  <a:lnTo>
                    <a:pt x="27" y="6"/>
                  </a:lnTo>
                  <a:lnTo>
                    <a:pt x="25" y="5"/>
                  </a:lnTo>
                  <a:lnTo>
                    <a:pt x="24" y="5"/>
                  </a:lnTo>
                  <a:lnTo>
                    <a:pt x="20" y="7"/>
                  </a:lnTo>
                  <a:lnTo>
                    <a:pt x="11" y="13"/>
                  </a:lnTo>
                  <a:lnTo>
                    <a:pt x="11" y="13"/>
                  </a:lnTo>
                  <a:lnTo>
                    <a:pt x="8" y="16"/>
                  </a:lnTo>
                  <a:lnTo>
                    <a:pt x="7" y="19"/>
                  </a:lnTo>
                  <a:lnTo>
                    <a:pt x="6" y="23"/>
                  </a:lnTo>
                  <a:lnTo>
                    <a:pt x="4" y="26"/>
                  </a:lnTo>
                  <a:lnTo>
                    <a:pt x="4" y="26"/>
                  </a:lnTo>
                  <a:lnTo>
                    <a:pt x="1" y="29"/>
                  </a:lnTo>
                  <a:lnTo>
                    <a:pt x="0" y="32"/>
                  </a:lnTo>
                  <a:lnTo>
                    <a:pt x="0" y="36"/>
                  </a:lnTo>
                  <a:lnTo>
                    <a:pt x="3" y="42"/>
                  </a:lnTo>
                  <a:lnTo>
                    <a:pt x="3" y="42"/>
                  </a:lnTo>
                  <a:lnTo>
                    <a:pt x="3" y="42"/>
                  </a:lnTo>
                  <a:lnTo>
                    <a:pt x="3" y="42"/>
                  </a:lnTo>
                  <a:lnTo>
                    <a:pt x="10" y="40"/>
                  </a:lnTo>
                  <a:lnTo>
                    <a:pt x="16" y="39"/>
                  </a:lnTo>
                  <a:lnTo>
                    <a:pt x="16" y="39"/>
                  </a:lnTo>
                  <a:lnTo>
                    <a:pt x="20" y="37"/>
                  </a:lnTo>
                  <a:lnTo>
                    <a:pt x="27" y="37"/>
                  </a:lnTo>
                  <a:lnTo>
                    <a:pt x="38" y="39"/>
                  </a:lnTo>
                  <a:lnTo>
                    <a:pt x="38" y="3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55" name="Freeform 271"/>
            <p:cNvSpPr>
              <a:spLocks/>
            </p:cNvSpPr>
            <p:nvPr/>
          </p:nvSpPr>
          <p:spPr bwMode="gray">
            <a:xfrm>
              <a:off x="4571416" y="2196429"/>
              <a:ext cx="128732" cy="79219"/>
            </a:xfrm>
            <a:custGeom>
              <a:avLst/>
              <a:gdLst/>
              <a:ahLst/>
              <a:cxnLst>
                <a:cxn ang="0">
                  <a:pos x="11" y="27"/>
                </a:cxn>
                <a:cxn ang="0">
                  <a:pos x="18" y="32"/>
                </a:cxn>
                <a:cxn ang="0">
                  <a:pos x="21" y="32"/>
                </a:cxn>
                <a:cxn ang="0">
                  <a:pos x="27" y="33"/>
                </a:cxn>
                <a:cxn ang="0">
                  <a:pos x="30" y="36"/>
                </a:cxn>
                <a:cxn ang="0">
                  <a:pos x="30" y="43"/>
                </a:cxn>
                <a:cxn ang="0">
                  <a:pos x="30" y="47"/>
                </a:cxn>
                <a:cxn ang="0">
                  <a:pos x="37" y="50"/>
                </a:cxn>
                <a:cxn ang="0">
                  <a:pos x="43" y="56"/>
                </a:cxn>
                <a:cxn ang="0">
                  <a:pos x="54" y="56"/>
                </a:cxn>
                <a:cxn ang="0">
                  <a:pos x="57" y="56"/>
                </a:cxn>
                <a:cxn ang="0">
                  <a:pos x="62" y="53"/>
                </a:cxn>
                <a:cxn ang="0">
                  <a:pos x="64" y="52"/>
                </a:cxn>
                <a:cxn ang="0">
                  <a:pos x="72" y="49"/>
                </a:cxn>
                <a:cxn ang="0">
                  <a:pos x="74" y="49"/>
                </a:cxn>
                <a:cxn ang="0">
                  <a:pos x="75" y="42"/>
                </a:cxn>
                <a:cxn ang="0">
                  <a:pos x="78" y="37"/>
                </a:cxn>
                <a:cxn ang="0">
                  <a:pos x="84" y="34"/>
                </a:cxn>
                <a:cxn ang="0">
                  <a:pos x="85" y="32"/>
                </a:cxn>
                <a:cxn ang="0">
                  <a:pos x="88" y="30"/>
                </a:cxn>
                <a:cxn ang="0">
                  <a:pos x="90" y="29"/>
                </a:cxn>
                <a:cxn ang="0">
                  <a:pos x="91" y="23"/>
                </a:cxn>
                <a:cxn ang="0">
                  <a:pos x="91" y="22"/>
                </a:cxn>
                <a:cxn ang="0">
                  <a:pos x="91" y="19"/>
                </a:cxn>
                <a:cxn ang="0">
                  <a:pos x="84" y="13"/>
                </a:cxn>
                <a:cxn ang="0">
                  <a:pos x="71" y="6"/>
                </a:cxn>
                <a:cxn ang="0">
                  <a:pos x="68" y="5"/>
                </a:cxn>
                <a:cxn ang="0">
                  <a:pos x="64" y="3"/>
                </a:cxn>
                <a:cxn ang="0">
                  <a:pos x="58" y="2"/>
                </a:cxn>
                <a:cxn ang="0">
                  <a:pos x="54" y="2"/>
                </a:cxn>
                <a:cxn ang="0">
                  <a:pos x="38" y="2"/>
                </a:cxn>
                <a:cxn ang="0">
                  <a:pos x="27" y="0"/>
                </a:cxn>
                <a:cxn ang="0">
                  <a:pos x="16" y="2"/>
                </a:cxn>
                <a:cxn ang="0">
                  <a:pos x="10" y="3"/>
                </a:cxn>
                <a:cxn ang="0">
                  <a:pos x="3" y="5"/>
                </a:cxn>
                <a:cxn ang="0">
                  <a:pos x="4" y="15"/>
                </a:cxn>
                <a:cxn ang="0">
                  <a:pos x="1" y="22"/>
                </a:cxn>
                <a:cxn ang="0">
                  <a:pos x="0" y="24"/>
                </a:cxn>
                <a:cxn ang="0">
                  <a:pos x="1" y="27"/>
                </a:cxn>
                <a:cxn ang="0">
                  <a:pos x="7" y="26"/>
                </a:cxn>
                <a:cxn ang="0">
                  <a:pos x="11" y="27"/>
                </a:cxn>
              </a:cxnLst>
              <a:rect l="0" t="0" r="r" b="b"/>
              <a:pathLst>
                <a:path w="91" h="56">
                  <a:moveTo>
                    <a:pt x="11" y="27"/>
                  </a:moveTo>
                  <a:lnTo>
                    <a:pt x="11" y="27"/>
                  </a:lnTo>
                  <a:lnTo>
                    <a:pt x="16" y="30"/>
                  </a:lnTo>
                  <a:lnTo>
                    <a:pt x="18" y="32"/>
                  </a:lnTo>
                  <a:lnTo>
                    <a:pt x="21" y="32"/>
                  </a:lnTo>
                  <a:lnTo>
                    <a:pt x="21" y="32"/>
                  </a:lnTo>
                  <a:lnTo>
                    <a:pt x="23" y="32"/>
                  </a:lnTo>
                  <a:lnTo>
                    <a:pt x="27" y="33"/>
                  </a:lnTo>
                  <a:lnTo>
                    <a:pt x="28" y="34"/>
                  </a:lnTo>
                  <a:lnTo>
                    <a:pt x="30" y="36"/>
                  </a:lnTo>
                  <a:lnTo>
                    <a:pt x="30" y="36"/>
                  </a:lnTo>
                  <a:lnTo>
                    <a:pt x="30" y="43"/>
                  </a:lnTo>
                  <a:lnTo>
                    <a:pt x="30" y="46"/>
                  </a:lnTo>
                  <a:lnTo>
                    <a:pt x="30" y="47"/>
                  </a:lnTo>
                  <a:lnTo>
                    <a:pt x="30" y="47"/>
                  </a:lnTo>
                  <a:lnTo>
                    <a:pt x="37" y="50"/>
                  </a:lnTo>
                  <a:lnTo>
                    <a:pt x="40" y="53"/>
                  </a:lnTo>
                  <a:lnTo>
                    <a:pt x="43" y="56"/>
                  </a:lnTo>
                  <a:lnTo>
                    <a:pt x="43" y="56"/>
                  </a:lnTo>
                  <a:lnTo>
                    <a:pt x="54" y="56"/>
                  </a:lnTo>
                  <a:lnTo>
                    <a:pt x="54" y="56"/>
                  </a:lnTo>
                  <a:lnTo>
                    <a:pt x="57" y="56"/>
                  </a:lnTo>
                  <a:lnTo>
                    <a:pt x="60" y="56"/>
                  </a:lnTo>
                  <a:lnTo>
                    <a:pt x="62" y="53"/>
                  </a:lnTo>
                  <a:lnTo>
                    <a:pt x="62" y="53"/>
                  </a:lnTo>
                  <a:lnTo>
                    <a:pt x="64" y="52"/>
                  </a:lnTo>
                  <a:lnTo>
                    <a:pt x="68" y="50"/>
                  </a:lnTo>
                  <a:lnTo>
                    <a:pt x="72" y="49"/>
                  </a:lnTo>
                  <a:lnTo>
                    <a:pt x="72" y="49"/>
                  </a:lnTo>
                  <a:lnTo>
                    <a:pt x="74" y="49"/>
                  </a:lnTo>
                  <a:lnTo>
                    <a:pt x="74" y="46"/>
                  </a:lnTo>
                  <a:lnTo>
                    <a:pt x="75" y="42"/>
                  </a:lnTo>
                  <a:lnTo>
                    <a:pt x="75" y="42"/>
                  </a:lnTo>
                  <a:lnTo>
                    <a:pt x="78" y="37"/>
                  </a:lnTo>
                  <a:lnTo>
                    <a:pt x="84" y="34"/>
                  </a:lnTo>
                  <a:lnTo>
                    <a:pt x="84" y="34"/>
                  </a:lnTo>
                  <a:lnTo>
                    <a:pt x="85" y="33"/>
                  </a:lnTo>
                  <a:lnTo>
                    <a:pt x="85" y="32"/>
                  </a:lnTo>
                  <a:lnTo>
                    <a:pt x="87" y="30"/>
                  </a:lnTo>
                  <a:lnTo>
                    <a:pt x="88" y="30"/>
                  </a:lnTo>
                  <a:lnTo>
                    <a:pt x="88" y="30"/>
                  </a:lnTo>
                  <a:lnTo>
                    <a:pt x="90" y="29"/>
                  </a:lnTo>
                  <a:lnTo>
                    <a:pt x="91" y="27"/>
                  </a:lnTo>
                  <a:lnTo>
                    <a:pt x="91" y="23"/>
                  </a:lnTo>
                  <a:lnTo>
                    <a:pt x="91" y="23"/>
                  </a:lnTo>
                  <a:lnTo>
                    <a:pt x="91" y="22"/>
                  </a:lnTo>
                  <a:lnTo>
                    <a:pt x="91" y="19"/>
                  </a:lnTo>
                  <a:lnTo>
                    <a:pt x="91" y="19"/>
                  </a:lnTo>
                  <a:lnTo>
                    <a:pt x="84" y="13"/>
                  </a:lnTo>
                  <a:lnTo>
                    <a:pt x="84" y="13"/>
                  </a:lnTo>
                  <a:lnTo>
                    <a:pt x="75" y="7"/>
                  </a:lnTo>
                  <a:lnTo>
                    <a:pt x="71" y="6"/>
                  </a:lnTo>
                  <a:lnTo>
                    <a:pt x="68" y="5"/>
                  </a:lnTo>
                  <a:lnTo>
                    <a:pt x="68" y="5"/>
                  </a:lnTo>
                  <a:lnTo>
                    <a:pt x="65" y="5"/>
                  </a:lnTo>
                  <a:lnTo>
                    <a:pt x="64" y="3"/>
                  </a:lnTo>
                  <a:lnTo>
                    <a:pt x="62" y="2"/>
                  </a:lnTo>
                  <a:lnTo>
                    <a:pt x="58" y="2"/>
                  </a:lnTo>
                  <a:lnTo>
                    <a:pt x="58" y="2"/>
                  </a:lnTo>
                  <a:lnTo>
                    <a:pt x="54" y="2"/>
                  </a:lnTo>
                  <a:lnTo>
                    <a:pt x="48" y="2"/>
                  </a:lnTo>
                  <a:lnTo>
                    <a:pt x="38" y="2"/>
                  </a:lnTo>
                  <a:lnTo>
                    <a:pt x="38" y="2"/>
                  </a:lnTo>
                  <a:lnTo>
                    <a:pt x="27" y="0"/>
                  </a:lnTo>
                  <a:lnTo>
                    <a:pt x="20" y="0"/>
                  </a:lnTo>
                  <a:lnTo>
                    <a:pt x="16" y="2"/>
                  </a:lnTo>
                  <a:lnTo>
                    <a:pt x="16" y="2"/>
                  </a:lnTo>
                  <a:lnTo>
                    <a:pt x="10" y="3"/>
                  </a:lnTo>
                  <a:lnTo>
                    <a:pt x="3" y="5"/>
                  </a:lnTo>
                  <a:lnTo>
                    <a:pt x="3" y="5"/>
                  </a:lnTo>
                  <a:lnTo>
                    <a:pt x="4" y="10"/>
                  </a:lnTo>
                  <a:lnTo>
                    <a:pt x="4" y="15"/>
                  </a:lnTo>
                  <a:lnTo>
                    <a:pt x="3" y="19"/>
                  </a:lnTo>
                  <a:lnTo>
                    <a:pt x="1" y="22"/>
                  </a:lnTo>
                  <a:lnTo>
                    <a:pt x="1" y="22"/>
                  </a:lnTo>
                  <a:lnTo>
                    <a:pt x="0" y="24"/>
                  </a:lnTo>
                  <a:lnTo>
                    <a:pt x="0" y="24"/>
                  </a:lnTo>
                  <a:lnTo>
                    <a:pt x="1" y="27"/>
                  </a:lnTo>
                  <a:lnTo>
                    <a:pt x="1" y="27"/>
                  </a:lnTo>
                  <a:lnTo>
                    <a:pt x="7" y="26"/>
                  </a:lnTo>
                  <a:lnTo>
                    <a:pt x="10" y="26"/>
                  </a:lnTo>
                  <a:lnTo>
                    <a:pt x="11" y="27"/>
                  </a:lnTo>
                  <a:lnTo>
                    <a:pt x="11" y="2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56" name="Freeform 272"/>
            <p:cNvSpPr>
              <a:spLocks/>
            </p:cNvSpPr>
            <p:nvPr/>
          </p:nvSpPr>
          <p:spPr bwMode="gray">
            <a:xfrm>
              <a:off x="4244636" y="2466623"/>
              <a:ext cx="103268" cy="53756"/>
            </a:xfrm>
            <a:custGeom>
              <a:avLst/>
              <a:gdLst/>
              <a:ahLst/>
              <a:cxnLst>
                <a:cxn ang="0">
                  <a:pos x="64" y="16"/>
                </a:cxn>
                <a:cxn ang="0">
                  <a:pos x="59" y="14"/>
                </a:cxn>
                <a:cxn ang="0">
                  <a:pos x="56" y="11"/>
                </a:cxn>
                <a:cxn ang="0">
                  <a:pos x="56" y="4"/>
                </a:cxn>
                <a:cxn ang="0">
                  <a:pos x="47" y="1"/>
                </a:cxn>
                <a:cxn ang="0">
                  <a:pos x="42" y="0"/>
                </a:cxn>
                <a:cxn ang="0">
                  <a:pos x="36" y="1"/>
                </a:cxn>
                <a:cxn ang="0">
                  <a:pos x="23" y="1"/>
                </a:cxn>
                <a:cxn ang="0">
                  <a:pos x="22" y="3"/>
                </a:cxn>
                <a:cxn ang="0">
                  <a:pos x="20" y="4"/>
                </a:cxn>
                <a:cxn ang="0">
                  <a:pos x="16" y="6"/>
                </a:cxn>
                <a:cxn ang="0">
                  <a:pos x="12" y="11"/>
                </a:cxn>
                <a:cxn ang="0">
                  <a:pos x="10" y="13"/>
                </a:cxn>
                <a:cxn ang="0">
                  <a:pos x="5" y="20"/>
                </a:cxn>
                <a:cxn ang="0">
                  <a:pos x="2" y="24"/>
                </a:cxn>
                <a:cxn ang="0">
                  <a:pos x="0" y="30"/>
                </a:cxn>
                <a:cxn ang="0">
                  <a:pos x="5" y="28"/>
                </a:cxn>
                <a:cxn ang="0">
                  <a:pos x="6" y="27"/>
                </a:cxn>
                <a:cxn ang="0">
                  <a:pos x="10" y="27"/>
                </a:cxn>
                <a:cxn ang="0">
                  <a:pos x="12" y="30"/>
                </a:cxn>
                <a:cxn ang="0">
                  <a:pos x="13" y="33"/>
                </a:cxn>
                <a:cxn ang="0">
                  <a:pos x="15" y="37"/>
                </a:cxn>
                <a:cxn ang="0">
                  <a:pos x="15" y="38"/>
                </a:cxn>
                <a:cxn ang="0">
                  <a:pos x="27" y="37"/>
                </a:cxn>
                <a:cxn ang="0">
                  <a:pos x="30" y="35"/>
                </a:cxn>
                <a:cxn ang="0">
                  <a:pos x="36" y="26"/>
                </a:cxn>
                <a:cxn ang="0">
                  <a:pos x="37" y="27"/>
                </a:cxn>
                <a:cxn ang="0">
                  <a:pos x="45" y="37"/>
                </a:cxn>
                <a:cxn ang="0">
                  <a:pos x="47" y="37"/>
                </a:cxn>
                <a:cxn ang="0">
                  <a:pos x="49" y="31"/>
                </a:cxn>
                <a:cxn ang="0">
                  <a:pos x="50" y="28"/>
                </a:cxn>
                <a:cxn ang="0">
                  <a:pos x="54" y="27"/>
                </a:cxn>
                <a:cxn ang="0">
                  <a:pos x="59" y="28"/>
                </a:cxn>
                <a:cxn ang="0">
                  <a:pos x="63" y="26"/>
                </a:cxn>
                <a:cxn ang="0">
                  <a:pos x="63" y="24"/>
                </a:cxn>
                <a:cxn ang="0">
                  <a:pos x="67" y="24"/>
                </a:cxn>
                <a:cxn ang="0">
                  <a:pos x="69" y="23"/>
                </a:cxn>
                <a:cxn ang="0">
                  <a:pos x="70" y="20"/>
                </a:cxn>
                <a:cxn ang="0">
                  <a:pos x="73" y="17"/>
                </a:cxn>
                <a:cxn ang="0">
                  <a:pos x="64" y="16"/>
                </a:cxn>
              </a:cxnLst>
              <a:rect l="0" t="0" r="r" b="b"/>
              <a:pathLst>
                <a:path w="73" h="38">
                  <a:moveTo>
                    <a:pt x="64" y="16"/>
                  </a:moveTo>
                  <a:lnTo>
                    <a:pt x="64" y="16"/>
                  </a:lnTo>
                  <a:lnTo>
                    <a:pt x="62" y="16"/>
                  </a:lnTo>
                  <a:lnTo>
                    <a:pt x="59" y="14"/>
                  </a:lnTo>
                  <a:lnTo>
                    <a:pt x="56" y="11"/>
                  </a:lnTo>
                  <a:lnTo>
                    <a:pt x="56" y="11"/>
                  </a:lnTo>
                  <a:lnTo>
                    <a:pt x="56" y="8"/>
                  </a:lnTo>
                  <a:lnTo>
                    <a:pt x="56" y="4"/>
                  </a:lnTo>
                  <a:lnTo>
                    <a:pt x="56" y="4"/>
                  </a:lnTo>
                  <a:lnTo>
                    <a:pt x="47" y="1"/>
                  </a:lnTo>
                  <a:lnTo>
                    <a:pt x="47" y="1"/>
                  </a:lnTo>
                  <a:lnTo>
                    <a:pt x="42" y="0"/>
                  </a:lnTo>
                  <a:lnTo>
                    <a:pt x="36" y="1"/>
                  </a:lnTo>
                  <a:lnTo>
                    <a:pt x="36" y="1"/>
                  </a:lnTo>
                  <a:lnTo>
                    <a:pt x="30" y="3"/>
                  </a:lnTo>
                  <a:lnTo>
                    <a:pt x="23" y="1"/>
                  </a:lnTo>
                  <a:lnTo>
                    <a:pt x="23" y="1"/>
                  </a:lnTo>
                  <a:lnTo>
                    <a:pt x="22" y="3"/>
                  </a:lnTo>
                  <a:lnTo>
                    <a:pt x="20" y="4"/>
                  </a:lnTo>
                  <a:lnTo>
                    <a:pt x="20" y="4"/>
                  </a:lnTo>
                  <a:lnTo>
                    <a:pt x="17" y="4"/>
                  </a:lnTo>
                  <a:lnTo>
                    <a:pt x="16" y="6"/>
                  </a:lnTo>
                  <a:lnTo>
                    <a:pt x="13" y="8"/>
                  </a:lnTo>
                  <a:lnTo>
                    <a:pt x="12" y="11"/>
                  </a:lnTo>
                  <a:lnTo>
                    <a:pt x="12" y="11"/>
                  </a:lnTo>
                  <a:lnTo>
                    <a:pt x="10" y="13"/>
                  </a:lnTo>
                  <a:lnTo>
                    <a:pt x="8" y="16"/>
                  </a:lnTo>
                  <a:lnTo>
                    <a:pt x="5" y="20"/>
                  </a:lnTo>
                  <a:lnTo>
                    <a:pt x="2" y="24"/>
                  </a:lnTo>
                  <a:lnTo>
                    <a:pt x="2" y="24"/>
                  </a:lnTo>
                  <a:lnTo>
                    <a:pt x="0" y="28"/>
                  </a:lnTo>
                  <a:lnTo>
                    <a:pt x="0" y="30"/>
                  </a:lnTo>
                  <a:lnTo>
                    <a:pt x="2" y="31"/>
                  </a:lnTo>
                  <a:lnTo>
                    <a:pt x="5" y="28"/>
                  </a:lnTo>
                  <a:lnTo>
                    <a:pt x="5" y="28"/>
                  </a:lnTo>
                  <a:lnTo>
                    <a:pt x="6" y="27"/>
                  </a:lnTo>
                  <a:lnTo>
                    <a:pt x="9" y="27"/>
                  </a:lnTo>
                  <a:lnTo>
                    <a:pt x="10" y="27"/>
                  </a:lnTo>
                  <a:lnTo>
                    <a:pt x="12" y="30"/>
                  </a:lnTo>
                  <a:lnTo>
                    <a:pt x="12" y="30"/>
                  </a:lnTo>
                  <a:lnTo>
                    <a:pt x="12" y="31"/>
                  </a:lnTo>
                  <a:lnTo>
                    <a:pt x="13" y="33"/>
                  </a:lnTo>
                  <a:lnTo>
                    <a:pt x="15" y="35"/>
                  </a:lnTo>
                  <a:lnTo>
                    <a:pt x="15" y="37"/>
                  </a:lnTo>
                  <a:lnTo>
                    <a:pt x="15" y="37"/>
                  </a:lnTo>
                  <a:lnTo>
                    <a:pt x="15" y="38"/>
                  </a:lnTo>
                  <a:lnTo>
                    <a:pt x="15" y="38"/>
                  </a:lnTo>
                  <a:lnTo>
                    <a:pt x="27" y="37"/>
                  </a:lnTo>
                  <a:lnTo>
                    <a:pt x="27" y="37"/>
                  </a:lnTo>
                  <a:lnTo>
                    <a:pt x="30" y="35"/>
                  </a:lnTo>
                  <a:lnTo>
                    <a:pt x="33" y="31"/>
                  </a:lnTo>
                  <a:lnTo>
                    <a:pt x="36" y="26"/>
                  </a:lnTo>
                  <a:lnTo>
                    <a:pt x="36" y="26"/>
                  </a:lnTo>
                  <a:lnTo>
                    <a:pt x="37" y="27"/>
                  </a:lnTo>
                  <a:lnTo>
                    <a:pt x="39" y="30"/>
                  </a:lnTo>
                  <a:lnTo>
                    <a:pt x="45" y="37"/>
                  </a:lnTo>
                  <a:lnTo>
                    <a:pt x="45" y="37"/>
                  </a:lnTo>
                  <a:lnTo>
                    <a:pt x="47" y="37"/>
                  </a:lnTo>
                  <a:lnTo>
                    <a:pt x="49" y="35"/>
                  </a:lnTo>
                  <a:lnTo>
                    <a:pt x="49" y="31"/>
                  </a:lnTo>
                  <a:lnTo>
                    <a:pt x="49" y="31"/>
                  </a:lnTo>
                  <a:lnTo>
                    <a:pt x="50" y="28"/>
                  </a:lnTo>
                  <a:lnTo>
                    <a:pt x="52" y="28"/>
                  </a:lnTo>
                  <a:lnTo>
                    <a:pt x="54" y="27"/>
                  </a:lnTo>
                  <a:lnTo>
                    <a:pt x="54" y="27"/>
                  </a:lnTo>
                  <a:lnTo>
                    <a:pt x="59" y="28"/>
                  </a:lnTo>
                  <a:lnTo>
                    <a:pt x="62" y="27"/>
                  </a:lnTo>
                  <a:lnTo>
                    <a:pt x="63" y="26"/>
                  </a:lnTo>
                  <a:lnTo>
                    <a:pt x="63" y="26"/>
                  </a:lnTo>
                  <a:lnTo>
                    <a:pt x="63" y="24"/>
                  </a:lnTo>
                  <a:lnTo>
                    <a:pt x="64" y="23"/>
                  </a:lnTo>
                  <a:lnTo>
                    <a:pt x="67" y="24"/>
                  </a:lnTo>
                  <a:lnTo>
                    <a:pt x="67" y="24"/>
                  </a:lnTo>
                  <a:lnTo>
                    <a:pt x="69" y="23"/>
                  </a:lnTo>
                  <a:lnTo>
                    <a:pt x="69" y="21"/>
                  </a:lnTo>
                  <a:lnTo>
                    <a:pt x="70" y="20"/>
                  </a:lnTo>
                  <a:lnTo>
                    <a:pt x="73" y="17"/>
                  </a:lnTo>
                  <a:lnTo>
                    <a:pt x="73" y="17"/>
                  </a:lnTo>
                  <a:lnTo>
                    <a:pt x="69" y="16"/>
                  </a:lnTo>
                  <a:lnTo>
                    <a:pt x="64" y="16"/>
                  </a:lnTo>
                  <a:lnTo>
                    <a:pt x="64" y="1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57" name="Freeform 273"/>
            <p:cNvSpPr>
              <a:spLocks/>
            </p:cNvSpPr>
            <p:nvPr/>
          </p:nvSpPr>
          <p:spPr bwMode="gray">
            <a:xfrm>
              <a:off x="4243222" y="2248770"/>
              <a:ext cx="200877" cy="227756"/>
            </a:xfrm>
            <a:custGeom>
              <a:avLst/>
              <a:gdLst/>
              <a:ahLst/>
              <a:cxnLst>
                <a:cxn ang="0">
                  <a:pos x="11" y="47"/>
                </a:cxn>
                <a:cxn ang="0">
                  <a:pos x="13" y="54"/>
                </a:cxn>
                <a:cxn ang="0">
                  <a:pos x="13" y="60"/>
                </a:cxn>
                <a:cxn ang="0">
                  <a:pos x="10" y="66"/>
                </a:cxn>
                <a:cxn ang="0">
                  <a:pos x="1" y="69"/>
                </a:cxn>
                <a:cxn ang="0">
                  <a:pos x="1" y="76"/>
                </a:cxn>
                <a:cxn ang="0">
                  <a:pos x="0" y="91"/>
                </a:cxn>
                <a:cxn ang="0">
                  <a:pos x="4" y="98"/>
                </a:cxn>
                <a:cxn ang="0">
                  <a:pos x="1" y="104"/>
                </a:cxn>
                <a:cxn ang="0">
                  <a:pos x="6" y="118"/>
                </a:cxn>
                <a:cxn ang="0">
                  <a:pos x="20" y="124"/>
                </a:cxn>
                <a:cxn ang="0">
                  <a:pos x="28" y="127"/>
                </a:cxn>
                <a:cxn ang="0">
                  <a:pos x="33" y="130"/>
                </a:cxn>
                <a:cxn ang="0">
                  <a:pos x="27" y="140"/>
                </a:cxn>
                <a:cxn ang="0">
                  <a:pos x="24" y="155"/>
                </a:cxn>
                <a:cxn ang="0">
                  <a:pos x="43" y="154"/>
                </a:cxn>
                <a:cxn ang="0">
                  <a:pos x="57" y="158"/>
                </a:cxn>
                <a:cxn ang="0">
                  <a:pos x="61" y="158"/>
                </a:cxn>
                <a:cxn ang="0">
                  <a:pos x="68" y="160"/>
                </a:cxn>
                <a:cxn ang="0">
                  <a:pos x="78" y="158"/>
                </a:cxn>
                <a:cxn ang="0">
                  <a:pos x="87" y="157"/>
                </a:cxn>
                <a:cxn ang="0">
                  <a:pos x="104" y="154"/>
                </a:cxn>
                <a:cxn ang="0">
                  <a:pos x="110" y="150"/>
                </a:cxn>
                <a:cxn ang="0">
                  <a:pos x="115" y="141"/>
                </a:cxn>
                <a:cxn ang="0">
                  <a:pos x="122" y="135"/>
                </a:cxn>
                <a:cxn ang="0">
                  <a:pos x="118" y="127"/>
                </a:cxn>
                <a:cxn ang="0">
                  <a:pos x="105" y="114"/>
                </a:cxn>
                <a:cxn ang="0">
                  <a:pos x="100" y="100"/>
                </a:cxn>
                <a:cxn ang="0">
                  <a:pos x="115" y="94"/>
                </a:cxn>
                <a:cxn ang="0">
                  <a:pos x="127" y="88"/>
                </a:cxn>
                <a:cxn ang="0">
                  <a:pos x="134" y="84"/>
                </a:cxn>
                <a:cxn ang="0">
                  <a:pos x="141" y="86"/>
                </a:cxn>
                <a:cxn ang="0">
                  <a:pos x="141" y="76"/>
                </a:cxn>
                <a:cxn ang="0">
                  <a:pos x="137" y="59"/>
                </a:cxn>
                <a:cxn ang="0">
                  <a:pos x="131" y="47"/>
                </a:cxn>
                <a:cxn ang="0">
                  <a:pos x="131" y="40"/>
                </a:cxn>
                <a:cxn ang="0">
                  <a:pos x="131" y="24"/>
                </a:cxn>
                <a:cxn ang="0">
                  <a:pos x="129" y="20"/>
                </a:cxn>
                <a:cxn ang="0">
                  <a:pos x="120" y="15"/>
                </a:cxn>
                <a:cxn ang="0">
                  <a:pos x="120" y="12"/>
                </a:cxn>
                <a:cxn ang="0">
                  <a:pos x="121" y="6"/>
                </a:cxn>
                <a:cxn ang="0">
                  <a:pos x="111" y="9"/>
                </a:cxn>
                <a:cxn ang="0">
                  <a:pos x="98" y="13"/>
                </a:cxn>
                <a:cxn ang="0">
                  <a:pos x="81" y="20"/>
                </a:cxn>
                <a:cxn ang="0">
                  <a:pos x="83" y="10"/>
                </a:cxn>
                <a:cxn ang="0">
                  <a:pos x="71" y="12"/>
                </a:cxn>
                <a:cxn ang="0">
                  <a:pos x="63" y="5"/>
                </a:cxn>
                <a:cxn ang="0">
                  <a:pos x="57" y="2"/>
                </a:cxn>
                <a:cxn ang="0">
                  <a:pos x="44" y="5"/>
                </a:cxn>
                <a:cxn ang="0">
                  <a:pos x="44" y="10"/>
                </a:cxn>
                <a:cxn ang="0">
                  <a:pos x="50" y="23"/>
                </a:cxn>
                <a:cxn ang="0">
                  <a:pos x="43" y="27"/>
                </a:cxn>
                <a:cxn ang="0">
                  <a:pos x="40" y="29"/>
                </a:cxn>
                <a:cxn ang="0">
                  <a:pos x="27" y="26"/>
                </a:cxn>
                <a:cxn ang="0">
                  <a:pos x="18" y="29"/>
                </a:cxn>
                <a:cxn ang="0">
                  <a:pos x="18" y="43"/>
                </a:cxn>
              </a:cxnLst>
              <a:rect l="0" t="0" r="r" b="b"/>
              <a:pathLst>
                <a:path w="142" h="161">
                  <a:moveTo>
                    <a:pt x="18" y="43"/>
                  </a:moveTo>
                  <a:lnTo>
                    <a:pt x="18" y="43"/>
                  </a:lnTo>
                  <a:lnTo>
                    <a:pt x="14" y="46"/>
                  </a:lnTo>
                  <a:lnTo>
                    <a:pt x="11" y="47"/>
                  </a:lnTo>
                  <a:lnTo>
                    <a:pt x="10" y="49"/>
                  </a:lnTo>
                  <a:lnTo>
                    <a:pt x="10" y="50"/>
                  </a:lnTo>
                  <a:lnTo>
                    <a:pt x="10" y="50"/>
                  </a:lnTo>
                  <a:lnTo>
                    <a:pt x="13" y="54"/>
                  </a:lnTo>
                  <a:lnTo>
                    <a:pt x="14" y="56"/>
                  </a:lnTo>
                  <a:lnTo>
                    <a:pt x="16" y="59"/>
                  </a:lnTo>
                  <a:lnTo>
                    <a:pt x="16" y="59"/>
                  </a:lnTo>
                  <a:lnTo>
                    <a:pt x="13" y="60"/>
                  </a:lnTo>
                  <a:lnTo>
                    <a:pt x="11" y="61"/>
                  </a:lnTo>
                  <a:lnTo>
                    <a:pt x="11" y="64"/>
                  </a:lnTo>
                  <a:lnTo>
                    <a:pt x="11" y="64"/>
                  </a:lnTo>
                  <a:lnTo>
                    <a:pt x="10" y="66"/>
                  </a:lnTo>
                  <a:lnTo>
                    <a:pt x="9" y="67"/>
                  </a:lnTo>
                  <a:lnTo>
                    <a:pt x="3" y="69"/>
                  </a:lnTo>
                  <a:lnTo>
                    <a:pt x="3" y="69"/>
                  </a:lnTo>
                  <a:lnTo>
                    <a:pt x="1" y="69"/>
                  </a:lnTo>
                  <a:lnTo>
                    <a:pt x="1" y="70"/>
                  </a:lnTo>
                  <a:lnTo>
                    <a:pt x="1" y="73"/>
                  </a:lnTo>
                  <a:lnTo>
                    <a:pt x="1" y="76"/>
                  </a:lnTo>
                  <a:lnTo>
                    <a:pt x="1" y="76"/>
                  </a:lnTo>
                  <a:lnTo>
                    <a:pt x="0" y="83"/>
                  </a:lnTo>
                  <a:lnTo>
                    <a:pt x="0" y="88"/>
                  </a:lnTo>
                  <a:lnTo>
                    <a:pt x="0" y="88"/>
                  </a:lnTo>
                  <a:lnTo>
                    <a:pt x="0" y="91"/>
                  </a:lnTo>
                  <a:lnTo>
                    <a:pt x="1" y="94"/>
                  </a:lnTo>
                  <a:lnTo>
                    <a:pt x="3" y="96"/>
                  </a:lnTo>
                  <a:lnTo>
                    <a:pt x="4" y="98"/>
                  </a:lnTo>
                  <a:lnTo>
                    <a:pt x="4" y="98"/>
                  </a:lnTo>
                  <a:lnTo>
                    <a:pt x="1" y="101"/>
                  </a:lnTo>
                  <a:lnTo>
                    <a:pt x="1" y="103"/>
                  </a:lnTo>
                  <a:lnTo>
                    <a:pt x="1" y="104"/>
                  </a:lnTo>
                  <a:lnTo>
                    <a:pt x="1" y="104"/>
                  </a:lnTo>
                  <a:lnTo>
                    <a:pt x="3" y="108"/>
                  </a:lnTo>
                  <a:lnTo>
                    <a:pt x="4" y="113"/>
                  </a:lnTo>
                  <a:lnTo>
                    <a:pt x="6" y="118"/>
                  </a:lnTo>
                  <a:lnTo>
                    <a:pt x="6" y="118"/>
                  </a:lnTo>
                  <a:lnTo>
                    <a:pt x="10" y="120"/>
                  </a:lnTo>
                  <a:lnTo>
                    <a:pt x="10" y="120"/>
                  </a:lnTo>
                  <a:lnTo>
                    <a:pt x="14" y="123"/>
                  </a:lnTo>
                  <a:lnTo>
                    <a:pt x="20" y="124"/>
                  </a:lnTo>
                  <a:lnTo>
                    <a:pt x="20" y="124"/>
                  </a:lnTo>
                  <a:lnTo>
                    <a:pt x="23" y="125"/>
                  </a:lnTo>
                  <a:lnTo>
                    <a:pt x="26" y="127"/>
                  </a:lnTo>
                  <a:lnTo>
                    <a:pt x="28" y="127"/>
                  </a:lnTo>
                  <a:lnTo>
                    <a:pt x="28" y="127"/>
                  </a:lnTo>
                  <a:lnTo>
                    <a:pt x="30" y="128"/>
                  </a:lnTo>
                  <a:lnTo>
                    <a:pt x="33" y="128"/>
                  </a:lnTo>
                  <a:lnTo>
                    <a:pt x="33" y="130"/>
                  </a:lnTo>
                  <a:lnTo>
                    <a:pt x="31" y="133"/>
                  </a:lnTo>
                  <a:lnTo>
                    <a:pt x="31" y="133"/>
                  </a:lnTo>
                  <a:lnTo>
                    <a:pt x="28" y="135"/>
                  </a:lnTo>
                  <a:lnTo>
                    <a:pt x="27" y="140"/>
                  </a:lnTo>
                  <a:lnTo>
                    <a:pt x="26" y="145"/>
                  </a:lnTo>
                  <a:lnTo>
                    <a:pt x="26" y="145"/>
                  </a:lnTo>
                  <a:lnTo>
                    <a:pt x="24" y="155"/>
                  </a:lnTo>
                  <a:lnTo>
                    <a:pt x="24" y="155"/>
                  </a:lnTo>
                  <a:lnTo>
                    <a:pt x="31" y="157"/>
                  </a:lnTo>
                  <a:lnTo>
                    <a:pt x="37" y="155"/>
                  </a:lnTo>
                  <a:lnTo>
                    <a:pt x="37" y="155"/>
                  </a:lnTo>
                  <a:lnTo>
                    <a:pt x="43" y="154"/>
                  </a:lnTo>
                  <a:lnTo>
                    <a:pt x="48" y="155"/>
                  </a:lnTo>
                  <a:lnTo>
                    <a:pt x="48" y="155"/>
                  </a:lnTo>
                  <a:lnTo>
                    <a:pt x="57" y="158"/>
                  </a:lnTo>
                  <a:lnTo>
                    <a:pt x="57" y="158"/>
                  </a:lnTo>
                  <a:lnTo>
                    <a:pt x="58" y="158"/>
                  </a:lnTo>
                  <a:lnTo>
                    <a:pt x="60" y="157"/>
                  </a:lnTo>
                  <a:lnTo>
                    <a:pt x="60" y="157"/>
                  </a:lnTo>
                  <a:lnTo>
                    <a:pt x="61" y="158"/>
                  </a:lnTo>
                  <a:lnTo>
                    <a:pt x="64" y="160"/>
                  </a:lnTo>
                  <a:lnTo>
                    <a:pt x="67" y="161"/>
                  </a:lnTo>
                  <a:lnTo>
                    <a:pt x="68" y="160"/>
                  </a:lnTo>
                  <a:lnTo>
                    <a:pt x="68" y="160"/>
                  </a:lnTo>
                  <a:lnTo>
                    <a:pt x="71" y="158"/>
                  </a:lnTo>
                  <a:lnTo>
                    <a:pt x="73" y="157"/>
                  </a:lnTo>
                  <a:lnTo>
                    <a:pt x="78" y="158"/>
                  </a:lnTo>
                  <a:lnTo>
                    <a:pt x="78" y="158"/>
                  </a:lnTo>
                  <a:lnTo>
                    <a:pt x="83" y="160"/>
                  </a:lnTo>
                  <a:lnTo>
                    <a:pt x="85" y="158"/>
                  </a:lnTo>
                  <a:lnTo>
                    <a:pt x="87" y="157"/>
                  </a:lnTo>
                  <a:lnTo>
                    <a:pt x="87" y="157"/>
                  </a:lnTo>
                  <a:lnTo>
                    <a:pt x="91" y="155"/>
                  </a:lnTo>
                  <a:lnTo>
                    <a:pt x="95" y="154"/>
                  </a:lnTo>
                  <a:lnTo>
                    <a:pt x="104" y="154"/>
                  </a:lnTo>
                  <a:lnTo>
                    <a:pt x="104" y="154"/>
                  </a:lnTo>
                  <a:lnTo>
                    <a:pt x="107" y="155"/>
                  </a:lnTo>
                  <a:lnTo>
                    <a:pt x="108" y="155"/>
                  </a:lnTo>
                  <a:lnTo>
                    <a:pt x="111" y="154"/>
                  </a:lnTo>
                  <a:lnTo>
                    <a:pt x="110" y="150"/>
                  </a:lnTo>
                  <a:lnTo>
                    <a:pt x="110" y="150"/>
                  </a:lnTo>
                  <a:lnTo>
                    <a:pt x="110" y="145"/>
                  </a:lnTo>
                  <a:lnTo>
                    <a:pt x="112" y="143"/>
                  </a:lnTo>
                  <a:lnTo>
                    <a:pt x="115" y="141"/>
                  </a:lnTo>
                  <a:lnTo>
                    <a:pt x="117" y="140"/>
                  </a:lnTo>
                  <a:lnTo>
                    <a:pt x="117" y="140"/>
                  </a:lnTo>
                  <a:lnTo>
                    <a:pt x="118" y="137"/>
                  </a:lnTo>
                  <a:lnTo>
                    <a:pt x="122" y="135"/>
                  </a:lnTo>
                  <a:lnTo>
                    <a:pt x="125" y="134"/>
                  </a:lnTo>
                  <a:lnTo>
                    <a:pt x="125" y="133"/>
                  </a:lnTo>
                  <a:lnTo>
                    <a:pt x="125" y="133"/>
                  </a:lnTo>
                  <a:lnTo>
                    <a:pt x="118" y="127"/>
                  </a:lnTo>
                  <a:lnTo>
                    <a:pt x="108" y="120"/>
                  </a:lnTo>
                  <a:lnTo>
                    <a:pt x="108" y="120"/>
                  </a:lnTo>
                  <a:lnTo>
                    <a:pt x="107" y="117"/>
                  </a:lnTo>
                  <a:lnTo>
                    <a:pt x="105" y="114"/>
                  </a:lnTo>
                  <a:lnTo>
                    <a:pt x="104" y="107"/>
                  </a:lnTo>
                  <a:lnTo>
                    <a:pt x="104" y="107"/>
                  </a:lnTo>
                  <a:lnTo>
                    <a:pt x="101" y="101"/>
                  </a:lnTo>
                  <a:lnTo>
                    <a:pt x="100" y="100"/>
                  </a:lnTo>
                  <a:lnTo>
                    <a:pt x="102" y="98"/>
                  </a:lnTo>
                  <a:lnTo>
                    <a:pt x="102" y="98"/>
                  </a:lnTo>
                  <a:lnTo>
                    <a:pt x="111" y="96"/>
                  </a:lnTo>
                  <a:lnTo>
                    <a:pt x="115" y="94"/>
                  </a:lnTo>
                  <a:lnTo>
                    <a:pt x="120" y="91"/>
                  </a:lnTo>
                  <a:lnTo>
                    <a:pt x="120" y="91"/>
                  </a:lnTo>
                  <a:lnTo>
                    <a:pt x="122" y="90"/>
                  </a:lnTo>
                  <a:lnTo>
                    <a:pt x="127" y="88"/>
                  </a:lnTo>
                  <a:lnTo>
                    <a:pt x="129" y="87"/>
                  </a:lnTo>
                  <a:lnTo>
                    <a:pt x="132" y="86"/>
                  </a:lnTo>
                  <a:lnTo>
                    <a:pt x="132" y="86"/>
                  </a:lnTo>
                  <a:lnTo>
                    <a:pt x="134" y="84"/>
                  </a:lnTo>
                  <a:lnTo>
                    <a:pt x="137" y="86"/>
                  </a:lnTo>
                  <a:lnTo>
                    <a:pt x="139" y="86"/>
                  </a:lnTo>
                  <a:lnTo>
                    <a:pt x="141" y="86"/>
                  </a:lnTo>
                  <a:lnTo>
                    <a:pt x="141" y="86"/>
                  </a:lnTo>
                  <a:lnTo>
                    <a:pt x="142" y="81"/>
                  </a:lnTo>
                  <a:lnTo>
                    <a:pt x="142" y="79"/>
                  </a:lnTo>
                  <a:lnTo>
                    <a:pt x="141" y="76"/>
                  </a:lnTo>
                  <a:lnTo>
                    <a:pt x="141" y="76"/>
                  </a:lnTo>
                  <a:lnTo>
                    <a:pt x="138" y="71"/>
                  </a:lnTo>
                  <a:lnTo>
                    <a:pt x="137" y="63"/>
                  </a:lnTo>
                  <a:lnTo>
                    <a:pt x="137" y="63"/>
                  </a:lnTo>
                  <a:lnTo>
                    <a:pt x="137" y="59"/>
                  </a:lnTo>
                  <a:lnTo>
                    <a:pt x="135" y="54"/>
                  </a:lnTo>
                  <a:lnTo>
                    <a:pt x="135" y="54"/>
                  </a:lnTo>
                  <a:lnTo>
                    <a:pt x="134" y="50"/>
                  </a:lnTo>
                  <a:lnTo>
                    <a:pt x="131" y="47"/>
                  </a:lnTo>
                  <a:lnTo>
                    <a:pt x="131" y="47"/>
                  </a:lnTo>
                  <a:lnTo>
                    <a:pt x="129" y="44"/>
                  </a:lnTo>
                  <a:lnTo>
                    <a:pt x="129" y="43"/>
                  </a:lnTo>
                  <a:lnTo>
                    <a:pt x="131" y="40"/>
                  </a:lnTo>
                  <a:lnTo>
                    <a:pt x="131" y="40"/>
                  </a:lnTo>
                  <a:lnTo>
                    <a:pt x="131" y="37"/>
                  </a:lnTo>
                  <a:lnTo>
                    <a:pt x="132" y="32"/>
                  </a:lnTo>
                  <a:lnTo>
                    <a:pt x="131" y="24"/>
                  </a:lnTo>
                  <a:lnTo>
                    <a:pt x="131" y="24"/>
                  </a:lnTo>
                  <a:lnTo>
                    <a:pt x="131" y="22"/>
                  </a:lnTo>
                  <a:lnTo>
                    <a:pt x="131" y="22"/>
                  </a:lnTo>
                  <a:lnTo>
                    <a:pt x="129" y="20"/>
                  </a:lnTo>
                  <a:lnTo>
                    <a:pt x="129" y="20"/>
                  </a:lnTo>
                  <a:lnTo>
                    <a:pt x="128" y="17"/>
                  </a:lnTo>
                  <a:lnTo>
                    <a:pt x="127" y="16"/>
                  </a:lnTo>
                  <a:lnTo>
                    <a:pt x="120" y="15"/>
                  </a:lnTo>
                  <a:lnTo>
                    <a:pt x="120" y="15"/>
                  </a:lnTo>
                  <a:lnTo>
                    <a:pt x="118" y="15"/>
                  </a:lnTo>
                  <a:lnTo>
                    <a:pt x="118" y="15"/>
                  </a:lnTo>
                  <a:lnTo>
                    <a:pt x="120" y="12"/>
                  </a:lnTo>
                  <a:lnTo>
                    <a:pt x="121" y="9"/>
                  </a:lnTo>
                  <a:lnTo>
                    <a:pt x="121" y="7"/>
                  </a:lnTo>
                  <a:lnTo>
                    <a:pt x="121" y="6"/>
                  </a:lnTo>
                  <a:lnTo>
                    <a:pt x="121" y="6"/>
                  </a:lnTo>
                  <a:lnTo>
                    <a:pt x="120" y="5"/>
                  </a:lnTo>
                  <a:lnTo>
                    <a:pt x="118" y="5"/>
                  </a:lnTo>
                  <a:lnTo>
                    <a:pt x="115" y="7"/>
                  </a:lnTo>
                  <a:lnTo>
                    <a:pt x="111" y="9"/>
                  </a:lnTo>
                  <a:lnTo>
                    <a:pt x="107" y="9"/>
                  </a:lnTo>
                  <a:lnTo>
                    <a:pt x="107" y="9"/>
                  </a:lnTo>
                  <a:lnTo>
                    <a:pt x="102" y="10"/>
                  </a:lnTo>
                  <a:lnTo>
                    <a:pt x="98" y="13"/>
                  </a:lnTo>
                  <a:lnTo>
                    <a:pt x="90" y="20"/>
                  </a:lnTo>
                  <a:lnTo>
                    <a:pt x="90" y="20"/>
                  </a:lnTo>
                  <a:lnTo>
                    <a:pt x="85" y="22"/>
                  </a:lnTo>
                  <a:lnTo>
                    <a:pt x="81" y="20"/>
                  </a:lnTo>
                  <a:lnTo>
                    <a:pt x="80" y="17"/>
                  </a:lnTo>
                  <a:lnTo>
                    <a:pt x="81" y="13"/>
                  </a:lnTo>
                  <a:lnTo>
                    <a:pt x="81" y="13"/>
                  </a:lnTo>
                  <a:lnTo>
                    <a:pt x="83" y="10"/>
                  </a:lnTo>
                  <a:lnTo>
                    <a:pt x="81" y="9"/>
                  </a:lnTo>
                  <a:lnTo>
                    <a:pt x="75" y="10"/>
                  </a:lnTo>
                  <a:lnTo>
                    <a:pt x="75" y="10"/>
                  </a:lnTo>
                  <a:lnTo>
                    <a:pt x="71" y="12"/>
                  </a:lnTo>
                  <a:lnTo>
                    <a:pt x="67" y="10"/>
                  </a:lnTo>
                  <a:lnTo>
                    <a:pt x="64" y="9"/>
                  </a:lnTo>
                  <a:lnTo>
                    <a:pt x="63" y="5"/>
                  </a:lnTo>
                  <a:lnTo>
                    <a:pt x="63" y="5"/>
                  </a:lnTo>
                  <a:lnTo>
                    <a:pt x="63" y="2"/>
                  </a:lnTo>
                  <a:lnTo>
                    <a:pt x="63" y="2"/>
                  </a:lnTo>
                  <a:lnTo>
                    <a:pt x="57" y="2"/>
                  </a:lnTo>
                  <a:lnTo>
                    <a:pt x="57" y="2"/>
                  </a:lnTo>
                  <a:lnTo>
                    <a:pt x="50" y="0"/>
                  </a:lnTo>
                  <a:lnTo>
                    <a:pt x="41" y="0"/>
                  </a:lnTo>
                  <a:lnTo>
                    <a:pt x="41" y="0"/>
                  </a:lnTo>
                  <a:lnTo>
                    <a:pt x="44" y="5"/>
                  </a:lnTo>
                  <a:lnTo>
                    <a:pt x="44" y="6"/>
                  </a:lnTo>
                  <a:lnTo>
                    <a:pt x="44" y="7"/>
                  </a:lnTo>
                  <a:lnTo>
                    <a:pt x="44" y="7"/>
                  </a:lnTo>
                  <a:lnTo>
                    <a:pt x="44" y="10"/>
                  </a:lnTo>
                  <a:lnTo>
                    <a:pt x="44" y="15"/>
                  </a:lnTo>
                  <a:lnTo>
                    <a:pt x="48" y="22"/>
                  </a:lnTo>
                  <a:lnTo>
                    <a:pt x="48" y="22"/>
                  </a:lnTo>
                  <a:lnTo>
                    <a:pt x="50" y="23"/>
                  </a:lnTo>
                  <a:lnTo>
                    <a:pt x="48" y="24"/>
                  </a:lnTo>
                  <a:lnTo>
                    <a:pt x="47" y="26"/>
                  </a:lnTo>
                  <a:lnTo>
                    <a:pt x="43" y="26"/>
                  </a:lnTo>
                  <a:lnTo>
                    <a:pt x="43" y="27"/>
                  </a:lnTo>
                  <a:lnTo>
                    <a:pt x="41" y="27"/>
                  </a:lnTo>
                  <a:lnTo>
                    <a:pt x="41" y="27"/>
                  </a:lnTo>
                  <a:lnTo>
                    <a:pt x="41" y="29"/>
                  </a:lnTo>
                  <a:lnTo>
                    <a:pt x="40" y="29"/>
                  </a:lnTo>
                  <a:lnTo>
                    <a:pt x="37" y="29"/>
                  </a:lnTo>
                  <a:lnTo>
                    <a:pt x="30" y="26"/>
                  </a:lnTo>
                  <a:lnTo>
                    <a:pt x="30" y="26"/>
                  </a:lnTo>
                  <a:lnTo>
                    <a:pt x="27" y="26"/>
                  </a:lnTo>
                  <a:lnTo>
                    <a:pt x="23" y="26"/>
                  </a:lnTo>
                  <a:lnTo>
                    <a:pt x="18" y="27"/>
                  </a:lnTo>
                  <a:lnTo>
                    <a:pt x="18" y="29"/>
                  </a:lnTo>
                  <a:lnTo>
                    <a:pt x="18" y="29"/>
                  </a:lnTo>
                  <a:lnTo>
                    <a:pt x="17" y="32"/>
                  </a:lnTo>
                  <a:lnTo>
                    <a:pt x="17" y="32"/>
                  </a:lnTo>
                  <a:lnTo>
                    <a:pt x="18" y="37"/>
                  </a:lnTo>
                  <a:lnTo>
                    <a:pt x="18" y="43"/>
                  </a:lnTo>
                  <a:lnTo>
                    <a:pt x="18" y="4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58" name="Freeform 274"/>
            <p:cNvSpPr>
              <a:spLocks/>
            </p:cNvSpPr>
            <p:nvPr/>
          </p:nvSpPr>
          <p:spPr bwMode="gray">
            <a:xfrm>
              <a:off x="4572830" y="1701309"/>
              <a:ext cx="237658" cy="376291"/>
            </a:xfrm>
            <a:custGeom>
              <a:avLst/>
              <a:gdLst/>
              <a:ahLst/>
              <a:cxnLst>
                <a:cxn ang="0">
                  <a:pos x="155" y="211"/>
                </a:cxn>
                <a:cxn ang="0">
                  <a:pos x="168" y="198"/>
                </a:cxn>
                <a:cxn ang="0">
                  <a:pos x="157" y="182"/>
                </a:cxn>
                <a:cxn ang="0">
                  <a:pos x="143" y="171"/>
                </a:cxn>
                <a:cxn ang="0">
                  <a:pos x="153" y="163"/>
                </a:cxn>
                <a:cxn ang="0">
                  <a:pos x="144" y="154"/>
                </a:cxn>
                <a:cxn ang="0">
                  <a:pos x="147" y="147"/>
                </a:cxn>
                <a:cxn ang="0">
                  <a:pos x="138" y="141"/>
                </a:cxn>
                <a:cxn ang="0">
                  <a:pos x="143" y="137"/>
                </a:cxn>
                <a:cxn ang="0">
                  <a:pos x="140" y="124"/>
                </a:cxn>
                <a:cxn ang="0">
                  <a:pos x="145" y="114"/>
                </a:cxn>
                <a:cxn ang="0">
                  <a:pos x="130" y="89"/>
                </a:cxn>
                <a:cxn ang="0">
                  <a:pos x="144" y="71"/>
                </a:cxn>
                <a:cxn ang="0">
                  <a:pos x="134" y="57"/>
                </a:cxn>
                <a:cxn ang="0">
                  <a:pos x="124" y="52"/>
                </a:cxn>
                <a:cxn ang="0">
                  <a:pos x="123" y="39"/>
                </a:cxn>
                <a:cxn ang="0">
                  <a:pos x="128" y="32"/>
                </a:cxn>
                <a:cxn ang="0">
                  <a:pos x="133" y="23"/>
                </a:cxn>
                <a:cxn ang="0">
                  <a:pos x="125" y="9"/>
                </a:cxn>
                <a:cxn ang="0">
                  <a:pos x="110" y="0"/>
                </a:cxn>
                <a:cxn ang="0">
                  <a:pos x="94" y="5"/>
                </a:cxn>
                <a:cxn ang="0">
                  <a:pos x="86" y="10"/>
                </a:cxn>
                <a:cxn ang="0">
                  <a:pos x="77" y="17"/>
                </a:cxn>
                <a:cxn ang="0">
                  <a:pos x="74" y="32"/>
                </a:cxn>
                <a:cxn ang="0">
                  <a:pos x="67" y="40"/>
                </a:cxn>
                <a:cxn ang="0">
                  <a:pos x="59" y="37"/>
                </a:cxn>
                <a:cxn ang="0">
                  <a:pos x="46" y="37"/>
                </a:cxn>
                <a:cxn ang="0">
                  <a:pos x="29" y="36"/>
                </a:cxn>
                <a:cxn ang="0">
                  <a:pos x="12" y="23"/>
                </a:cxn>
                <a:cxn ang="0">
                  <a:pos x="0" y="32"/>
                </a:cxn>
                <a:cxn ang="0">
                  <a:pos x="33" y="50"/>
                </a:cxn>
                <a:cxn ang="0">
                  <a:pos x="40" y="67"/>
                </a:cxn>
                <a:cxn ang="0">
                  <a:pos x="43" y="76"/>
                </a:cxn>
                <a:cxn ang="0">
                  <a:pos x="46" y="87"/>
                </a:cxn>
                <a:cxn ang="0">
                  <a:pos x="44" y="101"/>
                </a:cxn>
                <a:cxn ang="0">
                  <a:pos x="47" y="110"/>
                </a:cxn>
                <a:cxn ang="0">
                  <a:pos x="63" y="123"/>
                </a:cxn>
                <a:cxn ang="0">
                  <a:pos x="69" y="135"/>
                </a:cxn>
                <a:cxn ang="0">
                  <a:pos x="63" y="140"/>
                </a:cxn>
                <a:cxn ang="0">
                  <a:pos x="54" y="154"/>
                </a:cxn>
                <a:cxn ang="0">
                  <a:pos x="37" y="165"/>
                </a:cxn>
                <a:cxn ang="0">
                  <a:pos x="27" y="172"/>
                </a:cxn>
                <a:cxn ang="0">
                  <a:pos x="22" y="182"/>
                </a:cxn>
                <a:cxn ang="0">
                  <a:pos x="7" y="190"/>
                </a:cxn>
                <a:cxn ang="0">
                  <a:pos x="2" y="199"/>
                </a:cxn>
                <a:cxn ang="0">
                  <a:pos x="6" y="214"/>
                </a:cxn>
                <a:cxn ang="0">
                  <a:pos x="9" y="234"/>
                </a:cxn>
                <a:cxn ang="0">
                  <a:pos x="5" y="251"/>
                </a:cxn>
                <a:cxn ang="0">
                  <a:pos x="20" y="256"/>
                </a:cxn>
                <a:cxn ang="0">
                  <a:pos x="30" y="262"/>
                </a:cxn>
                <a:cxn ang="0">
                  <a:pos x="47" y="266"/>
                </a:cxn>
                <a:cxn ang="0">
                  <a:pos x="97" y="255"/>
                </a:cxn>
                <a:cxn ang="0">
                  <a:pos x="120" y="244"/>
                </a:cxn>
                <a:cxn ang="0">
                  <a:pos x="144" y="224"/>
                </a:cxn>
              </a:cxnLst>
              <a:rect l="0" t="0" r="r" b="b"/>
              <a:pathLst>
                <a:path w="168" h="266">
                  <a:moveTo>
                    <a:pt x="144" y="224"/>
                  </a:moveTo>
                  <a:lnTo>
                    <a:pt x="144" y="224"/>
                  </a:lnTo>
                  <a:lnTo>
                    <a:pt x="145" y="219"/>
                  </a:lnTo>
                  <a:lnTo>
                    <a:pt x="148" y="217"/>
                  </a:lnTo>
                  <a:lnTo>
                    <a:pt x="155" y="211"/>
                  </a:lnTo>
                  <a:lnTo>
                    <a:pt x="162" y="207"/>
                  </a:lnTo>
                  <a:lnTo>
                    <a:pt x="165" y="204"/>
                  </a:lnTo>
                  <a:lnTo>
                    <a:pt x="168" y="201"/>
                  </a:lnTo>
                  <a:lnTo>
                    <a:pt x="168" y="201"/>
                  </a:lnTo>
                  <a:lnTo>
                    <a:pt x="168" y="198"/>
                  </a:lnTo>
                  <a:lnTo>
                    <a:pt x="168" y="195"/>
                  </a:lnTo>
                  <a:lnTo>
                    <a:pt x="167" y="192"/>
                  </a:lnTo>
                  <a:lnTo>
                    <a:pt x="164" y="188"/>
                  </a:lnTo>
                  <a:lnTo>
                    <a:pt x="164" y="188"/>
                  </a:lnTo>
                  <a:lnTo>
                    <a:pt x="157" y="182"/>
                  </a:lnTo>
                  <a:lnTo>
                    <a:pt x="151" y="178"/>
                  </a:lnTo>
                  <a:lnTo>
                    <a:pt x="145" y="175"/>
                  </a:lnTo>
                  <a:lnTo>
                    <a:pt x="143" y="172"/>
                  </a:lnTo>
                  <a:lnTo>
                    <a:pt x="143" y="172"/>
                  </a:lnTo>
                  <a:lnTo>
                    <a:pt x="143" y="171"/>
                  </a:lnTo>
                  <a:lnTo>
                    <a:pt x="144" y="170"/>
                  </a:lnTo>
                  <a:lnTo>
                    <a:pt x="148" y="168"/>
                  </a:lnTo>
                  <a:lnTo>
                    <a:pt x="151" y="165"/>
                  </a:lnTo>
                  <a:lnTo>
                    <a:pt x="153" y="164"/>
                  </a:lnTo>
                  <a:lnTo>
                    <a:pt x="153" y="163"/>
                  </a:lnTo>
                  <a:lnTo>
                    <a:pt x="153" y="163"/>
                  </a:lnTo>
                  <a:lnTo>
                    <a:pt x="151" y="160"/>
                  </a:lnTo>
                  <a:lnTo>
                    <a:pt x="150" y="158"/>
                  </a:lnTo>
                  <a:lnTo>
                    <a:pt x="147" y="157"/>
                  </a:lnTo>
                  <a:lnTo>
                    <a:pt x="144" y="154"/>
                  </a:lnTo>
                  <a:lnTo>
                    <a:pt x="144" y="154"/>
                  </a:lnTo>
                  <a:lnTo>
                    <a:pt x="144" y="151"/>
                  </a:lnTo>
                  <a:lnTo>
                    <a:pt x="145" y="150"/>
                  </a:lnTo>
                  <a:lnTo>
                    <a:pt x="145" y="148"/>
                  </a:lnTo>
                  <a:lnTo>
                    <a:pt x="147" y="147"/>
                  </a:lnTo>
                  <a:lnTo>
                    <a:pt x="147" y="147"/>
                  </a:lnTo>
                  <a:lnTo>
                    <a:pt x="145" y="145"/>
                  </a:lnTo>
                  <a:lnTo>
                    <a:pt x="143" y="144"/>
                  </a:lnTo>
                  <a:lnTo>
                    <a:pt x="140" y="143"/>
                  </a:lnTo>
                  <a:lnTo>
                    <a:pt x="138" y="141"/>
                  </a:lnTo>
                  <a:lnTo>
                    <a:pt x="138" y="141"/>
                  </a:lnTo>
                  <a:lnTo>
                    <a:pt x="140" y="140"/>
                  </a:lnTo>
                  <a:lnTo>
                    <a:pt x="141" y="138"/>
                  </a:lnTo>
                  <a:lnTo>
                    <a:pt x="143" y="138"/>
                  </a:lnTo>
                  <a:lnTo>
                    <a:pt x="143" y="137"/>
                  </a:lnTo>
                  <a:lnTo>
                    <a:pt x="143" y="137"/>
                  </a:lnTo>
                  <a:lnTo>
                    <a:pt x="140" y="131"/>
                  </a:lnTo>
                  <a:lnTo>
                    <a:pt x="138" y="127"/>
                  </a:lnTo>
                  <a:lnTo>
                    <a:pt x="140" y="124"/>
                  </a:lnTo>
                  <a:lnTo>
                    <a:pt x="140" y="124"/>
                  </a:lnTo>
                  <a:lnTo>
                    <a:pt x="143" y="123"/>
                  </a:lnTo>
                  <a:lnTo>
                    <a:pt x="145" y="121"/>
                  </a:lnTo>
                  <a:lnTo>
                    <a:pt x="147" y="120"/>
                  </a:lnTo>
                  <a:lnTo>
                    <a:pt x="147" y="120"/>
                  </a:lnTo>
                  <a:lnTo>
                    <a:pt x="145" y="114"/>
                  </a:lnTo>
                  <a:lnTo>
                    <a:pt x="145" y="114"/>
                  </a:lnTo>
                  <a:lnTo>
                    <a:pt x="137" y="100"/>
                  </a:lnTo>
                  <a:lnTo>
                    <a:pt x="130" y="90"/>
                  </a:lnTo>
                  <a:lnTo>
                    <a:pt x="130" y="90"/>
                  </a:lnTo>
                  <a:lnTo>
                    <a:pt x="130" y="89"/>
                  </a:lnTo>
                  <a:lnTo>
                    <a:pt x="131" y="86"/>
                  </a:lnTo>
                  <a:lnTo>
                    <a:pt x="135" y="81"/>
                  </a:lnTo>
                  <a:lnTo>
                    <a:pt x="135" y="81"/>
                  </a:lnTo>
                  <a:lnTo>
                    <a:pt x="141" y="76"/>
                  </a:lnTo>
                  <a:lnTo>
                    <a:pt x="144" y="71"/>
                  </a:lnTo>
                  <a:lnTo>
                    <a:pt x="145" y="69"/>
                  </a:lnTo>
                  <a:lnTo>
                    <a:pt x="145" y="69"/>
                  </a:lnTo>
                  <a:lnTo>
                    <a:pt x="143" y="66"/>
                  </a:lnTo>
                  <a:lnTo>
                    <a:pt x="140" y="63"/>
                  </a:lnTo>
                  <a:lnTo>
                    <a:pt x="134" y="57"/>
                  </a:lnTo>
                  <a:lnTo>
                    <a:pt x="134" y="57"/>
                  </a:lnTo>
                  <a:lnTo>
                    <a:pt x="128" y="56"/>
                  </a:lnTo>
                  <a:lnTo>
                    <a:pt x="125" y="54"/>
                  </a:lnTo>
                  <a:lnTo>
                    <a:pt x="124" y="52"/>
                  </a:lnTo>
                  <a:lnTo>
                    <a:pt x="124" y="52"/>
                  </a:lnTo>
                  <a:lnTo>
                    <a:pt x="120" y="46"/>
                  </a:lnTo>
                  <a:lnTo>
                    <a:pt x="120" y="44"/>
                  </a:lnTo>
                  <a:lnTo>
                    <a:pt x="121" y="43"/>
                  </a:lnTo>
                  <a:lnTo>
                    <a:pt x="121" y="43"/>
                  </a:lnTo>
                  <a:lnTo>
                    <a:pt x="123" y="39"/>
                  </a:lnTo>
                  <a:lnTo>
                    <a:pt x="124" y="34"/>
                  </a:lnTo>
                  <a:lnTo>
                    <a:pt x="124" y="34"/>
                  </a:lnTo>
                  <a:lnTo>
                    <a:pt x="124" y="33"/>
                  </a:lnTo>
                  <a:lnTo>
                    <a:pt x="125" y="32"/>
                  </a:lnTo>
                  <a:lnTo>
                    <a:pt x="128" y="32"/>
                  </a:lnTo>
                  <a:lnTo>
                    <a:pt x="130" y="29"/>
                  </a:lnTo>
                  <a:lnTo>
                    <a:pt x="130" y="29"/>
                  </a:lnTo>
                  <a:lnTo>
                    <a:pt x="131" y="26"/>
                  </a:lnTo>
                  <a:lnTo>
                    <a:pt x="133" y="23"/>
                  </a:lnTo>
                  <a:lnTo>
                    <a:pt x="133" y="23"/>
                  </a:lnTo>
                  <a:lnTo>
                    <a:pt x="133" y="15"/>
                  </a:lnTo>
                  <a:lnTo>
                    <a:pt x="133" y="15"/>
                  </a:lnTo>
                  <a:lnTo>
                    <a:pt x="133" y="13"/>
                  </a:lnTo>
                  <a:lnTo>
                    <a:pt x="131" y="12"/>
                  </a:lnTo>
                  <a:lnTo>
                    <a:pt x="125" y="9"/>
                  </a:lnTo>
                  <a:lnTo>
                    <a:pt x="120" y="6"/>
                  </a:lnTo>
                  <a:lnTo>
                    <a:pt x="117" y="3"/>
                  </a:lnTo>
                  <a:lnTo>
                    <a:pt x="117" y="3"/>
                  </a:lnTo>
                  <a:lnTo>
                    <a:pt x="113" y="0"/>
                  </a:lnTo>
                  <a:lnTo>
                    <a:pt x="110" y="0"/>
                  </a:lnTo>
                  <a:lnTo>
                    <a:pt x="106" y="0"/>
                  </a:lnTo>
                  <a:lnTo>
                    <a:pt x="103" y="3"/>
                  </a:lnTo>
                  <a:lnTo>
                    <a:pt x="103" y="3"/>
                  </a:lnTo>
                  <a:lnTo>
                    <a:pt x="100" y="5"/>
                  </a:lnTo>
                  <a:lnTo>
                    <a:pt x="94" y="5"/>
                  </a:lnTo>
                  <a:lnTo>
                    <a:pt x="90" y="5"/>
                  </a:lnTo>
                  <a:lnTo>
                    <a:pt x="89" y="6"/>
                  </a:lnTo>
                  <a:lnTo>
                    <a:pt x="87" y="7"/>
                  </a:lnTo>
                  <a:lnTo>
                    <a:pt x="87" y="7"/>
                  </a:lnTo>
                  <a:lnTo>
                    <a:pt x="86" y="10"/>
                  </a:lnTo>
                  <a:lnTo>
                    <a:pt x="83" y="12"/>
                  </a:lnTo>
                  <a:lnTo>
                    <a:pt x="79" y="15"/>
                  </a:lnTo>
                  <a:lnTo>
                    <a:pt x="79" y="16"/>
                  </a:lnTo>
                  <a:lnTo>
                    <a:pt x="77" y="17"/>
                  </a:lnTo>
                  <a:lnTo>
                    <a:pt x="77" y="17"/>
                  </a:lnTo>
                  <a:lnTo>
                    <a:pt x="79" y="26"/>
                  </a:lnTo>
                  <a:lnTo>
                    <a:pt x="79" y="30"/>
                  </a:lnTo>
                  <a:lnTo>
                    <a:pt x="77" y="32"/>
                  </a:lnTo>
                  <a:lnTo>
                    <a:pt x="74" y="32"/>
                  </a:lnTo>
                  <a:lnTo>
                    <a:pt x="74" y="32"/>
                  </a:lnTo>
                  <a:lnTo>
                    <a:pt x="71" y="32"/>
                  </a:lnTo>
                  <a:lnTo>
                    <a:pt x="70" y="33"/>
                  </a:lnTo>
                  <a:lnTo>
                    <a:pt x="70" y="36"/>
                  </a:lnTo>
                  <a:lnTo>
                    <a:pt x="67" y="40"/>
                  </a:lnTo>
                  <a:lnTo>
                    <a:pt x="67" y="40"/>
                  </a:lnTo>
                  <a:lnTo>
                    <a:pt x="64" y="42"/>
                  </a:lnTo>
                  <a:lnTo>
                    <a:pt x="63" y="40"/>
                  </a:lnTo>
                  <a:lnTo>
                    <a:pt x="61" y="39"/>
                  </a:lnTo>
                  <a:lnTo>
                    <a:pt x="60" y="37"/>
                  </a:lnTo>
                  <a:lnTo>
                    <a:pt x="59" y="37"/>
                  </a:lnTo>
                  <a:lnTo>
                    <a:pt x="59" y="37"/>
                  </a:lnTo>
                  <a:lnTo>
                    <a:pt x="54" y="37"/>
                  </a:lnTo>
                  <a:lnTo>
                    <a:pt x="52" y="37"/>
                  </a:lnTo>
                  <a:lnTo>
                    <a:pt x="49" y="36"/>
                  </a:lnTo>
                  <a:lnTo>
                    <a:pt x="46" y="37"/>
                  </a:lnTo>
                  <a:lnTo>
                    <a:pt x="46" y="37"/>
                  </a:lnTo>
                  <a:lnTo>
                    <a:pt x="43" y="39"/>
                  </a:lnTo>
                  <a:lnTo>
                    <a:pt x="40" y="39"/>
                  </a:lnTo>
                  <a:lnTo>
                    <a:pt x="29" y="36"/>
                  </a:lnTo>
                  <a:lnTo>
                    <a:pt x="29" y="36"/>
                  </a:lnTo>
                  <a:lnTo>
                    <a:pt x="23" y="34"/>
                  </a:lnTo>
                  <a:lnTo>
                    <a:pt x="19" y="30"/>
                  </a:lnTo>
                  <a:lnTo>
                    <a:pt x="16" y="26"/>
                  </a:lnTo>
                  <a:lnTo>
                    <a:pt x="12" y="23"/>
                  </a:lnTo>
                  <a:lnTo>
                    <a:pt x="12" y="23"/>
                  </a:lnTo>
                  <a:lnTo>
                    <a:pt x="9" y="23"/>
                  </a:lnTo>
                  <a:lnTo>
                    <a:pt x="5" y="26"/>
                  </a:lnTo>
                  <a:lnTo>
                    <a:pt x="3" y="27"/>
                  </a:lnTo>
                  <a:lnTo>
                    <a:pt x="0" y="32"/>
                  </a:lnTo>
                  <a:lnTo>
                    <a:pt x="0" y="32"/>
                  </a:lnTo>
                  <a:lnTo>
                    <a:pt x="9" y="37"/>
                  </a:lnTo>
                  <a:lnTo>
                    <a:pt x="13" y="42"/>
                  </a:lnTo>
                  <a:lnTo>
                    <a:pt x="17" y="44"/>
                  </a:lnTo>
                  <a:lnTo>
                    <a:pt x="17" y="44"/>
                  </a:lnTo>
                  <a:lnTo>
                    <a:pt x="33" y="50"/>
                  </a:lnTo>
                  <a:lnTo>
                    <a:pt x="39" y="54"/>
                  </a:lnTo>
                  <a:lnTo>
                    <a:pt x="40" y="56"/>
                  </a:lnTo>
                  <a:lnTo>
                    <a:pt x="42" y="57"/>
                  </a:lnTo>
                  <a:lnTo>
                    <a:pt x="42" y="57"/>
                  </a:lnTo>
                  <a:lnTo>
                    <a:pt x="40" y="67"/>
                  </a:lnTo>
                  <a:lnTo>
                    <a:pt x="40" y="70"/>
                  </a:lnTo>
                  <a:lnTo>
                    <a:pt x="42" y="73"/>
                  </a:lnTo>
                  <a:lnTo>
                    <a:pt x="42" y="73"/>
                  </a:lnTo>
                  <a:lnTo>
                    <a:pt x="43" y="74"/>
                  </a:lnTo>
                  <a:lnTo>
                    <a:pt x="43" y="76"/>
                  </a:lnTo>
                  <a:lnTo>
                    <a:pt x="43" y="80"/>
                  </a:lnTo>
                  <a:lnTo>
                    <a:pt x="43" y="84"/>
                  </a:lnTo>
                  <a:lnTo>
                    <a:pt x="44" y="86"/>
                  </a:lnTo>
                  <a:lnTo>
                    <a:pt x="46" y="87"/>
                  </a:lnTo>
                  <a:lnTo>
                    <a:pt x="46" y="87"/>
                  </a:lnTo>
                  <a:lnTo>
                    <a:pt x="47" y="90"/>
                  </a:lnTo>
                  <a:lnTo>
                    <a:pt x="49" y="96"/>
                  </a:lnTo>
                  <a:lnTo>
                    <a:pt x="47" y="100"/>
                  </a:lnTo>
                  <a:lnTo>
                    <a:pt x="46" y="101"/>
                  </a:lnTo>
                  <a:lnTo>
                    <a:pt x="44" y="101"/>
                  </a:lnTo>
                  <a:lnTo>
                    <a:pt x="44" y="101"/>
                  </a:lnTo>
                  <a:lnTo>
                    <a:pt x="43" y="103"/>
                  </a:lnTo>
                  <a:lnTo>
                    <a:pt x="44" y="104"/>
                  </a:lnTo>
                  <a:lnTo>
                    <a:pt x="47" y="110"/>
                  </a:lnTo>
                  <a:lnTo>
                    <a:pt x="47" y="110"/>
                  </a:lnTo>
                  <a:lnTo>
                    <a:pt x="49" y="113"/>
                  </a:lnTo>
                  <a:lnTo>
                    <a:pt x="50" y="117"/>
                  </a:lnTo>
                  <a:lnTo>
                    <a:pt x="50" y="117"/>
                  </a:lnTo>
                  <a:lnTo>
                    <a:pt x="57" y="120"/>
                  </a:lnTo>
                  <a:lnTo>
                    <a:pt x="63" y="123"/>
                  </a:lnTo>
                  <a:lnTo>
                    <a:pt x="63" y="123"/>
                  </a:lnTo>
                  <a:lnTo>
                    <a:pt x="67" y="126"/>
                  </a:lnTo>
                  <a:lnTo>
                    <a:pt x="69" y="128"/>
                  </a:lnTo>
                  <a:lnTo>
                    <a:pt x="69" y="135"/>
                  </a:lnTo>
                  <a:lnTo>
                    <a:pt x="69" y="135"/>
                  </a:lnTo>
                  <a:lnTo>
                    <a:pt x="69" y="141"/>
                  </a:lnTo>
                  <a:lnTo>
                    <a:pt x="67" y="141"/>
                  </a:lnTo>
                  <a:lnTo>
                    <a:pt x="66" y="141"/>
                  </a:lnTo>
                  <a:lnTo>
                    <a:pt x="66" y="141"/>
                  </a:lnTo>
                  <a:lnTo>
                    <a:pt x="63" y="140"/>
                  </a:lnTo>
                  <a:lnTo>
                    <a:pt x="61" y="141"/>
                  </a:lnTo>
                  <a:lnTo>
                    <a:pt x="59" y="144"/>
                  </a:lnTo>
                  <a:lnTo>
                    <a:pt x="57" y="148"/>
                  </a:lnTo>
                  <a:lnTo>
                    <a:pt x="57" y="148"/>
                  </a:lnTo>
                  <a:lnTo>
                    <a:pt x="54" y="154"/>
                  </a:lnTo>
                  <a:lnTo>
                    <a:pt x="50" y="158"/>
                  </a:lnTo>
                  <a:lnTo>
                    <a:pt x="46" y="163"/>
                  </a:lnTo>
                  <a:lnTo>
                    <a:pt x="40" y="164"/>
                  </a:lnTo>
                  <a:lnTo>
                    <a:pt x="40" y="164"/>
                  </a:lnTo>
                  <a:lnTo>
                    <a:pt x="37" y="165"/>
                  </a:lnTo>
                  <a:lnTo>
                    <a:pt x="36" y="167"/>
                  </a:lnTo>
                  <a:lnTo>
                    <a:pt x="34" y="170"/>
                  </a:lnTo>
                  <a:lnTo>
                    <a:pt x="32" y="171"/>
                  </a:lnTo>
                  <a:lnTo>
                    <a:pt x="32" y="171"/>
                  </a:lnTo>
                  <a:lnTo>
                    <a:pt x="27" y="172"/>
                  </a:lnTo>
                  <a:lnTo>
                    <a:pt x="24" y="174"/>
                  </a:lnTo>
                  <a:lnTo>
                    <a:pt x="23" y="177"/>
                  </a:lnTo>
                  <a:lnTo>
                    <a:pt x="23" y="180"/>
                  </a:lnTo>
                  <a:lnTo>
                    <a:pt x="23" y="180"/>
                  </a:lnTo>
                  <a:lnTo>
                    <a:pt x="22" y="182"/>
                  </a:lnTo>
                  <a:lnTo>
                    <a:pt x="19" y="185"/>
                  </a:lnTo>
                  <a:lnTo>
                    <a:pt x="12" y="185"/>
                  </a:lnTo>
                  <a:lnTo>
                    <a:pt x="12" y="185"/>
                  </a:lnTo>
                  <a:lnTo>
                    <a:pt x="9" y="187"/>
                  </a:lnTo>
                  <a:lnTo>
                    <a:pt x="7" y="190"/>
                  </a:lnTo>
                  <a:lnTo>
                    <a:pt x="6" y="194"/>
                  </a:lnTo>
                  <a:lnTo>
                    <a:pt x="5" y="195"/>
                  </a:lnTo>
                  <a:lnTo>
                    <a:pt x="5" y="195"/>
                  </a:lnTo>
                  <a:lnTo>
                    <a:pt x="3" y="198"/>
                  </a:lnTo>
                  <a:lnTo>
                    <a:pt x="2" y="199"/>
                  </a:lnTo>
                  <a:lnTo>
                    <a:pt x="5" y="205"/>
                  </a:lnTo>
                  <a:lnTo>
                    <a:pt x="5" y="205"/>
                  </a:lnTo>
                  <a:lnTo>
                    <a:pt x="6" y="208"/>
                  </a:lnTo>
                  <a:lnTo>
                    <a:pt x="6" y="211"/>
                  </a:lnTo>
                  <a:lnTo>
                    <a:pt x="6" y="214"/>
                  </a:lnTo>
                  <a:lnTo>
                    <a:pt x="6" y="217"/>
                  </a:lnTo>
                  <a:lnTo>
                    <a:pt x="6" y="217"/>
                  </a:lnTo>
                  <a:lnTo>
                    <a:pt x="10" y="224"/>
                  </a:lnTo>
                  <a:lnTo>
                    <a:pt x="10" y="228"/>
                  </a:lnTo>
                  <a:lnTo>
                    <a:pt x="9" y="234"/>
                  </a:lnTo>
                  <a:lnTo>
                    <a:pt x="9" y="234"/>
                  </a:lnTo>
                  <a:lnTo>
                    <a:pt x="5" y="246"/>
                  </a:lnTo>
                  <a:lnTo>
                    <a:pt x="5" y="249"/>
                  </a:lnTo>
                  <a:lnTo>
                    <a:pt x="5" y="251"/>
                  </a:lnTo>
                  <a:lnTo>
                    <a:pt x="5" y="251"/>
                  </a:lnTo>
                  <a:lnTo>
                    <a:pt x="5" y="251"/>
                  </a:lnTo>
                  <a:lnTo>
                    <a:pt x="7" y="252"/>
                  </a:lnTo>
                  <a:lnTo>
                    <a:pt x="12" y="254"/>
                  </a:lnTo>
                  <a:lnTo>
                    <a:pt x="16" y="256"/>
                  </a:lnTo>
                  <a:lnTo>
                    <a:pt x="20" y="256"/>
                  </a:lnTo>
                  <a:lnTo>
                    <a:pt x="20" y="256"/>
                  </a:lnTo>
                  <a:lnTo>
                    <a:pt x="23" y="258"/>
                  </a:lnTo>
                  <a:lnTo>
                    <a:pt x="24" y="259"/>
                  </a:lnTo>
                  <a:lnTo>
                    <a:pt x="27" y="262"/>
                  </a:lnTo>
                  <a:lnTo>
                    <a:pt x="30" y="262"/>
                  </a:lnTo>
                  <a:lnTo>
                    <a:pt x="30" y="262"/>
                  </a:lnTo>
                  <a:lnTo>
                    <a:pt x="33" y="262"/>
                  </a:lnTo>
                  <a:lnTo>
                    <a:pt x="36" y="264"/>
                  </a:lnTo>
                  <a:lnTo>
                    <a:pt x="40" y="265"/>
                  </a:lnTo>
                  <a:lnTo>
                    <a:pt x="47" y="266"/>
                  </a:lnTo>
                  <a:lnTo>
                    <a:pt x="47" y="266"/>
                  </a:lnTo>
                  <a:lnTo>
                    <a:pt x="59" y="264"/>
                  </a:lnTo>
                  <a:lnTo>
                    <a:pt x="73" y="259"/>
                  </a:lnTo>
                  <a:lnTo>
                    <a:pt x="87" y="256"/>
                  </a:lnTo>
                  <a:lnTo>
                    <a:pt x="97" y="255"/>
                  </a:lnTo>
                  <a:lnTo>
                    <a:pt x="97" y="255"/>
                  </a:lnTo>
                  <a:lnTo>
                    <a:pt x="106" y="254"/>
                  </a:lnTo>
                  <a:lnTo>
                    <a:pt x="111" y="252"/>
                  </a:lnTo>
                  <a:lnTo>
                    <a:pt x="111" y="252"/>
                  </a:lnTo>
                  <a:lnTo>
                    <a:pt x="120" y="244"/>
                  </a:lnTo>
                  <a:lnTo>
                    <a:pt x="120" y="244"/>
                  </a:lnTo>
                  <a:lnTo>
                    <a:pt x="125" y="238"/>
                  </a:lnTo>
                  <a:lnTo>
                    <a:pt x="133" y="234"/>
                  </a:lnTo>
                  <a:lnTo>
                    <a:pt x="140" y="229"/>
                  </a:lnTo>
                  <a:lnTo>
                    <a:pt x="144" y="224"/>
                  </a:lnTo>
                  <a:lnTo>
                    <a:pt x="144" y="22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59" name="Freeform 275"/>
            <p:cNvSpPr>
              <a:spLocks/>
            </p:cNvSpPr>
            <p:nvPr/>
          </p:nvSpPr>
          <p:spPr bwMode="gray">
            <a:xfrm>
              <a:off x="4879805" y="2886768"/>
              <a:ext cx="476730" cy="384779"/>
            </a:xfrm>
            <a:custGeom>
              <a:avLst/>
              <a:gdLst/>
              <a:ahLst/>
              <a:cxnLst>
                <a:cxn ang="0">
                  <a:pos x="173" y="54"/>
                </a:cxn>
                <a:cxn ang="0">
                  <a:pos x="159" y="51"/>
                </a:cxn>
                <a:cxn ang="0">
                  <a:pos x="135" y="33"/>
                </a:cxn>
                <a:cxn ang="0">
                  <a:pos x="99" y="10"/>
                </a:cxn>
                <a:cxn ang="0">
                  <a:pos x="83" y="2"/>
                </a:cxn>
                <a:cxn ang="0">
                  <a:pos x="71" y="2"/>
                </a:cxn>
                <a:cxn ang="0">
                  <a:pos x="61" y="5"/>
                </a:cxn>
                <a:cxn ang="0">
                  <a:pos x="45" y="7"/>
                </a:cxn>
                <a:cxn ang="0">
                  <a:pos x="37" y="16"/>
                </a:cxn>
                <a:cxn ang="0">
                  <a:pos x="42" y="19"/>
                </a:cxn>
                <a:cxn ang="0">
                  <a:pos x="51" y="29"/>
                </a:cxn>
                <a:cxn ang="0">
                  <a:pos x="48" y="33"/>
                </a:cxn>
                <a:cxn ang="0">
                  <a:pos x="41" y="37"/>
                </a:cxn>
                <a:cxn ang="0">
                  <a:pos x="31" y="40"/>
                </a:cxn>
                <a:cxn ang="0">
                  <a:pos x="29" y="46"/>
                </a:cxn>
                <a:cxn ang="0">
                  <a:pos x="18" y="51"/>
                </a:cxn>
                <a:cxn ang="0">
                  <a:pos x="1" y="44"/>
                </a:cxn>
                <a:cxn ang="0">
                  <a:pos x="0" y="54"/>
                </a:cxn>
                <a:cxn ang="0">
                  <a:pos x="2" y="71"/>
                </a:cxn>
                <a:cxn ang="0">
                  <a:pos x="7" y="77"/>
                </a:cxn>
                <a:cxn ang="0">
                  <a:pos x="29" y="107"/>
                </a:cxn>
                <a:cxn ang="0">
                  <a:pos x="38" y="124"/>
                </a:cxn>
                <a:cxn ang="0">
                  <a:pos x="45" y="137"/>
                </a:cxn>
                <a:cxn ang="0">
                  <a:pos x="56" y="147"/>
                </a:cxn>
                <a:cxn ang="0">
                  <a:pos x="65" y="160"/>
                </a:cxn>
                <a:cxn ang="0">
                  <a:pos x="69" y="167"/>
                </a:cxn>
                <a:cxn ang="0">
                  <a:pos x="71" y="185"/>
                </a:cxn>
                <a:cxn ang="0">
                  <a:pos x="82" y="205"/>
                </a:cxn>
                <a:cxn ang="0">
                  <a:pos x="93" y="214"/>
                </a:cxn>
                <a:cxn ang="0">
                  <a:pos x="101" y="225"/>
                </a:cxn>
                <a:cxn ang="0">
                  <a:pos x="115" y="251"/>
                </a:cxn>
                <a:cxn ang="0">
                  <a:pos x="119" y="259"/>
                </a:cxn>
                <a:cxn ang="0">
                  <a:pos x="126" y="272"/>
                </a:cxn>
                <a:cxn ang="0">
                  <a:pos x="133" y="268"/>
                </a:cxn>
                <a:cxn ang="0">
                  <a:pos x="133" y="259"/>
                </a:cxn>
                <a:cxn ang="0">
                  <a:pos x="140" y="253"/>
                </a:cxn>
                <a:cxn ang="0">
                  <a:pos x="145" y="253"/>
                </a:cxn>
                <a:cxn ang="0">
                  <a:pos x="152" y="255"/>
                </a:cxn>
                <a:cxn ang="0">
                  <a:pos x="172" y="256"/>
                </a:cxn>
                <a:cxn ang="0">
                  <a:pos x="189" y="259"/>
                </a:cxn>
                <a:cxn ang="0">
                  <a:pos x="197" y="262"/>
                </a:cxn>
                <a:cxn ang="0">
                  <a:pos x="204" y="256"/>
                </a:cxn>
                <a:cxn ang="0">
                  <a:pos x="217" y="243"/>
                </a:cxn>
                <a:cxn ang="0">
                  <a:pos x="234" y="234"/>
                </a:cxn>
                <a:cxn ang="0">
                  <a:pos x="261" y="232"/>
                </a:cxn>
                <a:cxn ang="0">
                  <a:pos x="325" y="212"/>
                </a:cxn>
                <a:cxn ang="0">
                  <a:pos x="332" y="195"/>
                </a:cxn>
                <a:cxn ang="0">
                  <a:pos x="337" y="175"/>
                </a:cxn>
                <a:cxn ang="0">
                  <a:pos x="328" y="167"/>
                </a:cxn>
                <a:cxn ang="0">
                  <a:pos x="288" y="162"/>
                </a:cxn>
                <a:cxn ang="0">
                  <a:pos x="278" y="151"/>
                </a:cxn>
                <a:cxn ang="0">
                  <a:pos x="273" y="141"/>
                </a:cxn>
                <a:cxn ang="0">
                  <a:pos x="266" y="135"/>
                </a:cxn>
                <a:cxn ang="0">
                  <a:pos x="256" y="125"/>
                </a:cxn>
                <a:cxn ang="0">
                  <a:pos x="250" y="117"/>
                </a:cxn>
                <a:cxn ang="0">
                  <a:pos x="247" y="108"/>
                </a:cxn>
                <a:cxn ang="0">
                  <a:pos x="247" y="100"/>
                </a:cxn>
                <a:cxn ang="0">
                  <a:pos x="240" y="91"/>
                </a:cxn>
                <a:cxn ang="0">
                  <a:pos x="224" y="71"/>
                </a:cxn>
                <a:cxn ang="0">
                  <a:pos x="209" y="64"/>
                </a:cxn>
              </a:cxnLst>
              <a:rect l="0" t="0" r="r" b="b"/>
              <a:pathLst>
                <a:path w="337" h="272">
                  <a:moveTo>
                    <a:pt x="202" y="57"/>
                  </a:moveTo>
                  <a:lnTo>
                    <a:pt x="202" y="57"/>
                  </a:lnTo>
                  <a:lnTo>
                    <a:pt x="173" y="54"/>
                  </a:lnTo>
                  <a:lnTo>
                    <a:pt x="173" y="54"/>
                  </a:lnTo>
                  <a:lnTo>
                    <a:pt x="163" y="53"/>
                  </a:lnTo>
                  <a:lnTo>
                    <a:pt x="159" y="51"/>
                  </a:lnTo>
                  <a:lnTo>
                    <a:pt x="153" y="49"/>
                  </a:lnTo>
                  <a:lnTo>
                    <a:pt x="153" y="49"/>
                  </a:lnTo>
                  <a:lnTo>
                    <a:pt x="135" y="33"/>
                  </a:lnTo>
                  <a:lnTo>
                    <a:pt x="115" y="20"/>
                  </a:lnTo>
                  <a:lnTo>
                    <a:pt x="115" y="20"/>
                  </a:lnTo>
                  <a:lnTo>
                    <a:pt x="99" y="10"/>
                  </a:lnTo>
                  <a:lnTo>
                    <a:pt x="91" y="5"/>
                  </a:lnTo>
                  <a:lnTo>
                    <a:pt x="83" y="2"/>
                  </a:lnTo>
                  <a:lnTo>
                    <a:pt x="83" y="2"/>
                  </a:lnTo>
                  <a:lnTo>
                    <a:pt x="78" y="0"/>
                  </a:lnTo>
                  <a:lnTo>
                    <a:pt x="71" y="2"/>
                  </a:lnTo>
                  <a:lnTo>
                    <a:pt x="71" y="2"/>
                  </a:lnTo>
                  <a:lnTo>
                    <a:pt x="66" y="2"/>
                  </a:lnTo>
                  <a:lnTo>
                    <a:pt x="64" y="3"/>
                  </a:lnTo>
                  <a:lnTo>
                    <a:pt x="61" y="5"/>
                  </a:lnTo>
                  <a:lnTo>
                    <a:pt x="54" y="6"/>
                  </a:lnTo>
                  <a:lnTo>
                    <a:pt x="54" y="6"/>
                  </a:lnTo>
                  <a:lnTo>
                    <a:pt x="45" y="7"/>
                  </a:lnTo>
                  <a:lnTo>
                    <a:pt x="39" y="12"/>
                  </a:lnTo>
                  <a:lnTo>
                    <a:pt x="37" y="14"/>
                  </a:lnTo>
                  <a:lnTo>
                    <a:pt x="37" y="16"/>
                  </a:lnTo>
                  <a:lnTo>
                    <a:pt x="38" y="16"/>
                  </a:lnTo>
                  <a:lnTo>
                    <a:pt x="38" y="16"/>
                  </a:lnTo>
                  <a:lnTo>
                    <a:pt x="42" y="19"/>
                  </a:lnTo>
                  <a:lnTo>
                    <a:pt x="46" y="23"/>
                  </a:lnTo>
                  <a:lnTo>
                    <a:pt x="49" y="27"/>
                  </a:lnTo>
                  <a:lnTo>
                    <a:pt x="51" y="29"/>
                  </a:lnTo>
                  <a:lnTo>
                    <a:pt x="49" y="30"/>
                  </a:lnTo>
                  <a:lnTo>
                    <a:pt x="49" y="30"/>
                  </a:lnTo>
                  <a:lnTo>
                    <a:pt x="48" y="33"/>
                  </a:lnTo>
                  <a:lnTo>
                    <a:pt x="45" y="34"/>
                  </a:lnTo>
                  <a:lnTo>
                    <a:pt x="44" y="37"/>
                  </a:lnTo>
                  <a:lnTo>
                    <a:pt x="41" y="37"/>
                  </a:lnTo>
                  <a:lnTo>
                    <a:pt x="41" y="37"/>
                  </a:lnTo>
                  <a:lnTo>
                    <a:pt x="34" y="39"/>
                  </a:lnTo>
                  <a:lnTo>
                    <a:pt x="31" y="40"/>
                  </a:lnTo>
                  <a:lnTo>
                    <a:pt x="31" y="43"/>
                  </a:lnTo>
                  <a:lnTo>
                    <a:pt x="31" y="43"/>
                  </a:lnTo>
                  <a:lnTo>
                    <a:pt x="29" y="46"/>
                  </a:lnTo>
                  <a:lnTo>
                    <a:pt x="27" y="49"/>
                  </a:lnTo>
                  <a:lnTo>
                    <a:pt x="22" y="51"/>
                  </a:lnTo>
                  <a:lnTo>
                    <a:pt x="18" y="51"/>
                  </a:lnTo>
                  <a:lnTo>
                    <a:pt x="18" y="51"/>
                  </a:lnTo>
                  <a:lnTo>
                    <a:pt x="11" y="49"/>
                  </a:lnTo>
                  <a:lnTo>
                    <a:pt x="1" y="44"/>
                  </a:lnTo>
                  <a:lnTo>
                    <a:pt x="0" y="50"/>
                  </a:lnTo>
                  <a:lnTo>
                    <a:pt x="0" y="54"/>
                  </a:lnTo>
                  <a:lnTo>
                    <a:pt x="0" y="54"/>
                  </a:lnTo>
                  <a:lnTo>
                    <a:pt x="0" y="64"/>
                  </a:lnTo>
                  <a:lnTo>
                    <a:pt x="1" y="69"/>
                  </a:lnTo>
                  <a:lnTo>
                    <a:pt x="2" y="71"/>
                  </a:lnTo>
                  <a:lnTo>
                    <a:pt x="2" y="71"/>
                  </a:lnTo>
                  <a:lnTo>
                    <a:pt x="4" y="74"/>
                  </a:lnTo>
                  <a:lnTo>
                    <a:pt x="7" y="77"/>
                  </a:lnTo>
                  <a:lnTo>
                    <a:pt x="15" y="88"/>
                  </a:lnTo>
                  <a:lnTo>
                    <a:pt x="15" y="88"/>
                  </a:lnTo>
                  <a:lnTo>
                    <a:pt x="29" y="107"/>
                  </a:lnTo>
                  <a:lnTo>
                    <a:pt x="35" y="117"/>
                  </a:lnTo>
                  <a:lnTo>
                    <a:pt x="38" y="124"/>
                  </a:lnTo>
                  <a:lnTo>
                    <a:pt x="38" y="124"/>
                  </a:lnTo>
                  <a:lnTo>
                    <a:pt x="39" y="128"/>
                  </a:lnTo>
                  <a:lnTo>
                    <a:pt x="41" y="133"/>
                  </a:lnTo>
                  <a:lnTo>
                    <a:pt x="45" y="137"/>
                  </a:lnTo>
                  <a:lnTo>
                    <a:pt x="51" y="141"/>
                  </a:lnTo>
                  <a:lnTo>
                    <a:pt x="51" y="141"/>
                  </a:lnTo>
                  <a:lnTo>
                    <a:pt x="56" y="147"/>
                  </a:lnTo>
                  <a:lnTo>
                    <a:pt x="59" y="151"/>
                  </a:lnTo>
                  <a:lnTo>
                    <a:pt x="62" y="157"/>
                  </a:lnTo>
                  <a:lnTo>
                    <a:pt x="65" y="160"/>
                  </a:lnTo>
                  <a:lnTo>
                    <a:pt x="65" y="160"/>
                  </a:lnTo>
                  <a:lnTo>
                    <a:pt x="68" y="162"/>
                  </a:lnTo>
                  <a:lnTo>
                    <a:pt x="69" y="167"/>
                  </a:lnTo>
                  <a:lnTo>
                    <a:pt x="69" y="178"/>
                  </a:lnTo>
                  <a:lnTo>
                    <a:pt x="69" y="178"/>
                  </a:lnTo>
                  <a:lnTo>
                    <a:pt x="71" y="185"/>
                  </a:lnTo>
                  <a:lnTo>
                    <a:pt x="72" y="192"/>
                  </a:lnTo>
                  <a:lnTo>
                    <a:pt x="76" y="199"/>
                  </a:lnTo>
                  <a:lnTo>
                    <a:pt x="82" y="205"/>
                  </a:lnTo>
                  <a:lnTo>
                    <a:pt x="82" y="205"/>
                  </a:lnTo>
                  <a:lnTo>
                    <a:pt x="88" y="208"/>
                  </a:lnTo>
                  <a:lnTo>
                    <a:pt x="93" y="214"/>
                  </a:lnTo>
                  <a:lnTo>
                    <a:pt x="98" y="219"/>
                  </a:lnTo>
                  <a:lnTo>
                    <a:pt x="101" y="225"/>
                  </a:lnTo>
                  <a:lnTo>
                    <a:pt x="101" y="225"/>
                  </a:lnTo>
                  <a:lnTo>
                    <a:pt x="108" y="239"/>
                  </a:lnTo>
                  <a:lnTo>
                    <a:pt x="115" y="251"/>
                  </a:lnTo>
                  <a:lnTo>
                    <a:pt x="115" y="251"/>
                  </a:lnTo>
                  <a:lnTo>
                    <a:pt x="118" y="253"/>
                  </a:lnTo>
                  <a:lnTo>
                    <a:pt x="119" y="256"/>
                  </a:lnTo>
                  <a:lnTo>
                    <a:pt x="119" y="259"/>
                  </a:lnTo>
                  <a:lnTo>
                    <a:pt x="120" y="262"/>
                  </a:lnTo>
                  <a:lnTo>
                    <a:pt x="120" y="262"/>
                  </a:lnTo>
                  <a:lnTo>
                    <a:pt x="126" y="272"/>
                  </a:lnTo>
                  <a:lnTo>
                    <a:pt x="126" y="272"/>
                  </a:lnTo>
                  <a:lnTo>
                    <a:pt x="133" y="268"/>
                  </a:lnTo>
                  <a:lnTo>
                    <a:pt x="133" y="268"/>
                  </a:lnTo>
                  <a:lnTo>
                    <a:pt x="133" y="263"/>
                  </a:lnTo>
                  <a:lnTo>
                    <a:pt x="133" y="261"/>
                  </a:lnTo>
                  <a:lnTo>
                    <a:pt x="133" y="259"/>
                  </a:lnTo>
                  <a:lnTo>
                    <a:pt x="133" y="259"/>
                  </a:lnTo>
                  <a:lnTo>
                    <a:pt x="136" y="255"/>
                  </a:lnTo>
                  <a:lnTo>
                    <a:pt x="140" y="253"/>
                  </a:lnTo>
                  <a:lnTo>
                    <a:pt x="140" y="253"/>
                  </a:lnTo>
                  <a:lnTo>
                    <a:pt x="142" y="253"/>
                  </a:lnTo>
                  <a:lnTo>
                    <a:pt x="145" y="253"/>
                  </a:lnTo>
                  <a:lnTo>
                    <a:pt x="147" y="255"/>
                  </a:lnTo>
                  <a:lnTo>
                    <a:pt x="152" y="255"/>
                  </a:lnTo>
                  <a:lnTo>
                    <a:pt x="152" y="255"/>
                  </a:lnTo>
                  <a:lnTo>
                    <a:pt x="163" y="255"/>
                  </a:lnTo>
                  <a:lnTo>
                    <a:pt x="172" y="256"/>
                  </a:lnTo>
                  <a:lnTo>
                    <a:pt x="172" y="256"/>
                  </a:lnTo>
                  <a:lnTo>
                    <a:pt x="175" y="258"/>
                  </a:lnTo>
                  <a:lnTo>
                    <a:pt x="182" y="258"/>
                  </a:lnTo>
                  <a:lnTo>
                    <a:pt x="189" y="259"/>
                  </a:lnTo>
                  <a:lnTo>
                    <a:pt x="194" y="261"/>
                  </a:lnTo>
                  <a:lnTo>
                    <a:pt x="194" y="261"/>
                  </a:lnTo>
                  <a:lnTo>
                    <a:pt x="197" y="262"/>
                  </a:lnTo>
                  <a:lnTo>
                    <a:pt x="200" y="262"/>
                  </a:lnTo>
                  <a:lnTo>
                    <a:pt x="203" y="261"/>
                  </a:lnTo>
                  <a:lnTo>
                    <a:pt x="204" y="256"/>
                  </a:lnTo>
                  <a:lnTo>
                    <a:pt x="204" y="256"/>
                  </a:lnTo>
                  <a:lnTo>
                    <a:pt x="210" y="251"/>
                  </a:lnTo>
                  <a:lnTo>
                    <a:pt x="217" y="243"/>
                  </a:lnTo>
                  <a:lnTo>
                    <a:pt x="230" y="235"/>
                  </a:lnTo>
                  <a:lnTo>
                    <a:pt x="230" y="235"/>
                  </a:lnTo>
                  <a:lnTo>
                    <a:pt x="234" y="234"/>
                  </a:lnTo>
                  <a:lnTo>
                    <a:pt x="243" y="234"/>
                  </a:lnTo>
                  <a:lnTo>
                    <a:pt x="253" y="234"/>
                  </a:lnTo>
                  <a:lnTo>
                    <a:pt x="261" y="232"/>
                  </a:lnTo>
                  <a:lnTo>
                    <a:pt x="261" y="232"/>
                  </a:lnTo>
                  <a:lnTo>
                    <a:pt x="295" y="222"/>
                  </a:lnTo>
                  <a:lnTo>
                    <a:pt x="325" y="212"/>
                  </a:lnTo>
                  <a:lnTo>
                    <a:pt x="325" y="212"/>
                  </a:lnTo>
                  <a:lnTo>
                    <a:pt x="328" y="207"/>
                  </a:lnTo>
                  <a:lnTo>
                    <a:pt x="332" y="195"/>
                  </a:lnTo>
                  <a:lnTo>
                    <a:pt x="337" y="178"/>
                  </a:lnTo>
                  <a:lnTo>
                    <a:pt x="337" y="178"/>
                  </a:lnTo>
                  <a:lnTo>
                    <a:pt x="337" y="175"/>
                  </a:lnTo>
                  <a:lnTo>
                    <a:pt x="334" y="171"/>
                  </a:lnTo>
                  <a:lnTo>
                    <a:pt x="331" y="168"/>
                  </a:lnTo>
                  <a:lnTo>
                    <a:pt x="328" y="167"/>
                  </a:lnTo>
                  <a:lnTo>
                    <a:pt x="328" y="167"/>
                  </a:lnTo>
                  <a:lnTo>
                    <a:pt x="308" y="165"/>
                  </a:lnTo>
                  <a:lnTo>
                    <a:pt x="288" y="162"/>
                  </a:lnTo>
                  <a:lnTo>
                    <a:pt x="288" y="162"/>
                  </a:lnTo>
                  <a:lnTo>
                    <a:pt x="283" y="157"/>
                  </a:lnTo>
                  <a:lnTo>
                    <a:pt x="278" y="151"/>
                  </a:lnTo>
                  <a:lnTo>
                    <a:pt x="276" y="145"/>
                  </a:lnTo>
                  <a:lnTo>
                    <a:pt x="276" y="145"/>
                  </a:lnTo>
                  <a:lnTo>
                    <a:pt x="273" y="141"/>
                  </a:lnTo>
                  <a:lnTo>
                    <a:pt x="270" y="135"/>
                  </a:lnTo>
                  <a:lnTo>
                    <a:pt x="270" y="135"/>
                  </a:lnTo>
                  <a:lnTo>
                    <a:pt x="266" y="135"/>
                  </a:lnTo>
                  <a:lnTo>
                    <a:pt x="263" y="134"/>
                  </a:lnTo>
                  <a:lnTo>
                    <a:pt x="258" y="131"/>
                  </a:lnTo>
                  <a:lnTo>
                    <a:pt x="256" y="125"/>
                  </a:lnTo>
                  <a:lnTo>
                    <a:pt x="256" y="125"/>
                  </a:lnTo>
                  <a:lnTo>
                    <a:pt x="253" y="123"/>
                  </a:lnTo>
                  <a:lnTo>
                    <a:pt x="250" y="117"/>
                  </a:lnTo>
                  <a:lnTo>
                    <a:pt x="247" y="113"/>
                  </a:lnTo>
                  <a:lnTo>
                    <a:pt x="247" y="110"/>
                  </a:lnTo>
                  <a:lnTo>
                    <a:pt x="247" y="108"/>
                  </a:lnTo>
                  <a:lnTo>
                    <a:pt x="247" y="108"/>
                  </a:lnTo>
                  <a:lnTo>
                    <a:pt x="248" y="104"/>
                  </a:lnTo>
                  <a:lnTo>
                    <a:pt x="247" y="100"/>
                  </a:lnTo>
                  <a:lnTo>
                    <a:pt x="244" y="96"/>
                  </a:lnTo>
                  <a:lnTo>
                    <a:pt x="240" y="91"/>
                  </a:lnTo>
                  <a:lnTo>
                    <a:pt x="240" y="91"/>
                  </a:lnTo>
                  <a:lnTo>
                    <a:pt x="230" y="81"/>
                  </a:lnTo>
                  <a:lnTo>
                    <a:pt x="226" y="77"/>
                  </a:lnTo>
                  <a:lnTo>
                    <a:pt x="224" y="71"/>
                  </a:lnTo>
                  <a:lnTo>
                    <a:pt x="224" y="71"/>
                  </a:lnTo>
                  <a:lnTo>
                    <a:pt x="221" y="66"/>
                  </a:lnTo>
                  <a:lnTo>
                    <a:pt x="209" y="64"/>
                  </a:lnTo>
                  <a:lnTo>
                    <a:pt x="202" y="5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60" name="Freeform 276"/>
            <p:cNvSpPr>
              <a:spLocks/>
            </p:cNvSpPr>
            <p:nvPr/>
          </p:nvSpPr>
          <p:spPr bwMode="gray">
            <a:xfrm>
              <a:off x="5271657" y="3063597"/>
              <a:ext cx="181072" cy="203707"/>
            </a:xfrm>
            <a:custGeom>
              <a:avLst/>
              <a:gdLst/>
              <a:ahLst/>
              <a:cxnLst>
                <a:cxn ang="0">
                  <a:pos x="64" y="16"/>
                </a:cxn>
                <a:cxn ang="0">
                  <a:pos x="48" y="42"/>
                </a:cxn>
                <a:cxn ang="0">
                  <a:pos x="51" y="42"/>
                </a:cxn>
                <a:cxn ang="0">
                  <a:pos x="54" y="43"/>
                </a:cxn>
                <a:cxn ang="0">
                  <a:pos x="60" y="50"/>
                </a:cxn>
                <a:cxn ang="0">
                  <a:pos x="60" y="53"/>
                </a:cxn>
                <a:cxn ang="0">
                  <a:pos x="51" y="82"/>
                </a:cxn>
                <a:cxn ang="0">
                  <a:pos x="48" y="87"/>
                </a:cxn>
                <a:cxn ang="0">
                  <a:pos x="0" y="103"/>
                </a:cxn>
                <a:cxn ang="0">
                  <a:pos x="20" y="144"/>
                </a:cxn>
                <a:cxn ang="0">
                  <a:pos x="24" y="141"/>
                </a:cxn>
                <a:cxn ang="0">
                  <a:pos x="30" y="140"/>
                </a:cxn>
                <a:cxn ang="0">
                  <a:pos x="44" y="138"/>
                </a:cxn>
                <a:cxn ang="0">
                  <a:pos x="50" y="137"/>
                </a:cxn>
                <a:cxn ang="0">
                  <a:pos x="53" y="136"/>
                </a:cxn>
                <a:cxn ang="0">
                  <a:pos x="53" y="128"/>
                </a:cxn>
                <a:cxn ang="0">
                  <a:pos x="55" y="124"/>
                </a:cxn>
                <a:cxn ang="0">
                  <a:pos x="65" y="123"/>
                </a:cxn>
                <a:cxn ang="0">
                  <a:pos x="74" y="121"/>
                </a:cxn>
                <a:cxn ang="0">
                  <a:pos x="75" y="120"/>
                </a:cxn>
                <a:cxn ang="0">
                  <a:pos x="80" y="110"/>
                </a:cxn>
                <a:cxn ang="0">
                  <a:pos x="84" y="107"/>
                </a:cxn>
                <a:cxn ang="0">
                  <a:pos x="94" y="104"/>
                </a:cxn>
                <a:cxn ang="0">
                  <a:pos x="94" y="101"/>
                </a:cxn>
                <a:cxn ang="0">
                  <a:pos x="94" y="90"/>
                </a:cxn>
                <a:cxn ang="0">
                  <a:pos x="98" y="82"/>
                </a:cxn>
                <a:cxn ang="0">
                  <a:pos x="100" y="80"/>
                </a:cxn>
                <a:cxn ang="0">
                  <a:pos x="108" y="77"/>
                </a:cxn>
                <a:cxn ang="0">
                  <a:pos x="112" y="72"/>
                </a:cxn>
                <a:cxn ang="0">
                  <a:pos x="114" y="69"/>
                </a:cxn>
                <a:cxn ang="0">
                  <a:pos x="125" y="53"/>
                </a:cxn>
                <a:cxn ang="0">
                  <a:pos x="128" y="49"/>
                </a:cxn>
                <a:cxn ang="0">
                  <a:pos x="127" y="45"/>
                </a:cxn>
                <a:cxn ang="0">
                  <a:pos x="125" y="45"/>
                </a:cxn>
                <a:cxn ang="0">
                  <a:pos x="117" y="36"/>
                </a:cxn>
                <a:cxn ang="0">
                  <a:pos x="111" y="27"/>
                </a:cxn>
                <a:cxn ang="0">
                  <a:pos x="101" y="25"/>
                </a:cxn>
                <a:cxn ang="0">
                  <a:pos x="88" y="20"/>
                </a:cxn>
                <a:cxn ang="0">
                  <a:pos x="84" y="17"/>
                </a:cxn>
                <a:cxn ang="0">
                  <a:pos x="78" y="10"/>
                </a:cxn>
                <a:cxn ang="0">
                  <a:pos x="70" y="3"/>
                </a:cxn>
              </a:cxnLst>
              <a:rect l="0" t="0" r="r" b="b"/>
              <a:pathLst>
                <a:path w="128" h="144">
                  <a:moveTo>
                    <a:pt x="64" y="3"/>
                  </a:moveTo>
                  <a:lnTo>
                    <a:pt x="64" y="16"/>
                  </a:lnTo>
                  <a:lnTo>
                    <a:pt x="54" y="29"/>
                  </a:lnTo>
                  <a:lnTo>
                    <a:pt x="48" y="42"/>
                  </a:lnTo>
                  <a:lnTo>
                    <a:pt x="48" y="42"/>
                  </a:lnTo>
                  <a:lnTo>
                    <a:pt x="51" y="42"/>
                  </a:lnTo>
                  <a:lnTo>
                    <a:pt x="51" y="42"/>
                  </a:lnTo>
                  <a:lnTo>
                    <a:pt x="54" y="43"/>
                  </a:lnTo>
                  <a:lnTo>
                    <a:pt x="57" y="46"/>
                  </a:lnTo>
                  <a:lnTo>
                    <a:pt x="60" y="50"/>
                  </a:lnTo>
                  <a:lnTo>
                    <a:pt x="60" y="53"/>
                  </a:lnTo>
                  <a:lnTo>
                    <a:pt x="60" y="53"/>
                  </a:lnTo>
                  <a:lnTo>
                    <a:pt x="55" y="70"/>
                  </a:lnTo>
                  <a:lnTo>
                    <a:pt x="51" y="82"/>
                  </a:lnTo>
                  <a:lnTo>
                    <a:pt x="48" y="87"/>
                  </a:lnTo>
                  <a:lnTo>
                    <a:pt x="48" y="87"/>
                  </a:lnTo>
                  <a:lnTo>
                    <a:pt x="31" y="93"/>
                  </a:lnTo>
                  <a:lnTo>
                    <a:pt x="0" y="103"/>
                  </a:lnTo>
                  <a:lnTo>
                    <a:pt x="0" y="103"/>
                  </a:lnTo>
                  <a:lnTo>
                    <a:pt x="20" y="144"/>
                  </a:lnTo>
                  <a:lnTo>
                    <a:pt x="20" y="144"/>
                  </a:lnTo>
                  <a:lnTo>
                    <a:pt x="24" y="141"/>
                  </a:lnTo>
                  <a:lnTo>
                    <a:pt x="24" y="141"/>
                  </a:lnTo>
                  <a:lnTo>
                    <a:pt x="30" y="140"/>
                  </a:lnTo>
                  <a:lnTo>
                    <a:pt x="37" y="138"/>
                  </a:lnTo>
                  <a:lnTo>
                    <a:pt x="44" y="138"/>
                  </a:lnTo>
                  <a:lnTo>
                    <a:pt x="50" y="137"/>
                  </a:lnTo>
                  <a:lnTo>
                    <a:pt x="50" y="137"/>
                  </a:lnTo>
                  <a:lnTo>
                    <a:pt x="51" y="137"/>
                  </a:lnTo>
                  <a:lnTo>
                    <a:pt x="53" y="136"/>
                  </a:lnTo>
                  <a:lnTo>
                    <a:pt x="53" y="133"/>
                  </a:lnTo>
                  <a:lnTo>
                    <a:pt x="53" y="128"/>
                  </a:lnTo>
                  <a:lnTo>
                    <a:pt x="55" y="124"/>
                  </a:lnTo>
                  <a:lnTo>
                    <a:pt x="55" y="124"/>
                  </a:lnTo>
                  <a:lnTo>
                    <a:pt x="61" y="123"/>
                  </a:lnTo>
                  <a:lnTo>
                    <a:pt x="65" y="123"/>
                  </a:lnTo>
                  <a:lnTo>
                    <a:pt x="70" y="123"/>
                  </a:lnTo>
                  <a:lnTo>
                    <a:pt x="74" y="121"/>
                  </a:lnTo>
                  <a:lnTo>
                    <a:pt x="74" y="121"/>
                  </a:lnTo>
                  <a:lnTo>
                    <a:pt x="75" y="120"/>
                  </a:lnTo>
                  <a:lnTo>
                    <a:pt x="78" y="114"/>
                  </a:lnTo>
                  <a:lnTo>
                    <a:pt x="80" y="110"/>
                  </a:lnTo>
                  <a:lnTo>
                    <a:pt x="84" y="107"/>
                  </a:lnTo>
                  <a:lnTo>
                    <a:pt x="84" y="107"/>
                  </a:lnTo>
                  <a:lnTo>
                    <a:pt x="91" y="106"/>
                  </a:lnTo>
                  <a:lnTo>
                    <a:pt x="94" y="104"/>
                  </a:lnTo>
                  <a:lnTo>
                    <a:pt x="94" y="101"/>
                  </a:lnTo>
                  <a:lnTo>
                    <a:pt x="94" y="101"/>
                  </a:lnTo>
                  <a:lnTo>
                    <a:pt x="94" y="97"/>
                  </a:lnTo>
                  <a:lnTo>
                    <a:pt x="94" y="90"/>
                  </a:lnTo>
                  <a:lnTo>
                    <a:pt x="97" y="83"/>
                  </a:lnTo>
                  <a:lnTo>
                    <a:pt x="98" y="82"/>
                  </a:lnTo>
                  <a:lnTo>
                    <a:pt x="100" y="80"/>
                  </a:lnTo>
                  <a:lnTo>
                    <a:pt x="100" y="80"/>
                  </a:lnTo>
                  <a:lnTo>
                    <a:pt x="104" y="79"/>
                  </a:lnTo>
                  <a:lnTo>
                    <a:pt x="108" y="77"/>
                  </a:lnTo>
                  <a:lnTo>
                    <a:pt x="111" y="74"/>
                  </a:lnTo>
                  <a:lnTo>
                    <a:pt x="112" y="72"/>
                  </a:lnTo>
                  <a:lnTo>
                    <a:pt x="112" y="72"/>
                  </a:lnTo>
                  <a:lnTo>
                    <a:pt x="114" y="69"/>
                  </a:lnTo>
                  <a:lnTo>
                    <a:pt x="118" y="63"/>
                  </a:lnTo>
                  <a:lnTo>
                    <a:pt x="125" y="53"/>
                  </a:lnTo>
                  <a:lnTo>
                    <a:pt x="125" y="53"/>
                  </a:lnTo>
                  <a:lnTo>
                    <a:pt x="128" y="49"/>
                  </a:lnTo>
                  <a:lnTo>
                    <a:pt x="128" y="46"/>
                  </a:lnTo>
                  <a:lnTo>
                    <a:pt x="127" y="45"/>
                  </a:lnTo>
                  <a:lnTo>
                    <a:pt x="125" y="45"/>
                  </a:lnTo>
                  <a:lnTo>
                    <a:pt x="125" y="45"/>
                  </a:lnTo>
                  <a:lnTo>
                    <a:pt x="121" y="42"/>
                  </a:lnTo>
                  <a:lnTo>
                    <a:pt x="117" y="36"/>
                  </a:lnTo>
                  <a:lnTo>
                    <a:pt x="111" y="27"/>
                  </a:lnTo>
                  <a:lnTo>
                    <a:pt x="111" y="27"/>
                  </a:lnTo>
                  <a:lnTo>
                    <a:pt x="108" y="25"/>
                  </a:lnTo>
                  <a:lnTo>
                    <a:pt x="101" y="25"/>
                  </a:lnTo>
                  <a:lnTo>
                    <a:pt x="92" y="22"/>
                  </a:lnTo>
                  <a:lnTo>
                    <a:pt x="88" y="20"/>
                  </a:lnTo>
                  <a:lnTo>
                    <a:pt x="84" y="17"/>
                  </a:lnTo>
                  <a:lnTo>
                    <a:pt x="84" y="17"/>
                  </a:lnTo>
                  <a:lnTo>
                    <a:pt x="81" y="13"/>
                  </a:lnTo>
                  <a:lnTo>
                    <a:pt x="78" y="10"/>
                  </a:lnTo>
                  <a:lnTo>
                    <a:pt x="75" y="0"/>
                  </a:lnTo>
                  <a:lnTo>
                    <a:pt x="70" y="3"/>
                  </a:lnTo>
                  <a:lnTo>
                    <a:pt x="64"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61" name="Freeform 277"/>
            <p:cNvSpPr>
              <a:spLocks/>
            </p:cNvSpPr>
            <p:nvPr/>
          </p:nvSpPr>
          <p:spPr bwMode="gray">
            <a:xfrm>
              <a:off x="5241950" y="3042377"/>
              <a:ext cx="24049" cy="35366"/>
            </a:xfrm>
            <a:custGeom>
              <a:avLst/>
              <a:gdLst/>
              <a:ahLst/>
              <a:cxnLst>
                <a:cxn ang="0">
                  <a:pos x="14" y="25"/>
                </a:cxn>
                <a:cxn ang="0">
                  <a:pos x="14" y="25"/>
                </a:cxn>
                <a:cxn ang="0">
                  <a:pos x="14" y="23"/>
                </a:cxn>
                <a:cxn ang="0">
                  <a:pos x="14" y="20"/>
                </a:cxn>
                <a:cxn ang="0">
                  <a:pos x="14" y="20"/>
                </a:cxn>
                <a:cxn ang="0">
                  <a:pos x="15" y="15"/>
                </a:cxn>
                <a:cxn ang="0">
                  <a:pos x="17" y="8"/>
                </a:cxn>
                <a:cxn ang="0">
                  <a:pos x="15" y="3"/>
                </a:cxn>
                <a:cxn ang="0">
                  <a:pos x="14" y="1"/>
                </a:cxn>
                <a:cxn ang="0">
                  <a:pos x="12" y="0"/>
                </a:cxn>
                <a:cxn ang="0">
                  <a:pos x="12" y="0"/>
                </a:cxn>
                <a:cxn ang="0">
                  <a:pos x="10" y="0"/>
                </a:cxn>
                <a:cxn ang="0">
                  <a:pos x="7" y="1"/>
                </a:cxn>
                <a:cxn ang="0">
                  <a:pos x="4" y="5"/>
                </a:cxn>
                <a:cxn ang="0">
                  <a:pos x="2" y="11"/>
                </a:cxn>
                <a:cxn ang="0">
                  <a:pos x="1" y="15"/>
                </a:cxn>
                <a:cxn ang="0">
                  <a:pos x="1" y="15"/>
                </a:cxn>
                <a:cxn ang="0">
                  <a:pos x="1" y="15"/>
                </a:cxn>
                <a:cxn ang="0">
                  <a:pos x="0" y="15"/>
                </a:cxn>
                <a:cxn ang="0">
                  <a:pos x="0" y="15"/>
                </a:cxn>
                <a:cxn ang="0">
                  <a:pos x="2" y="21"/>
                </a:cxn>
                <a:cxn ang="0">
                  <a:pos x="7" y="24"/>
                </a:cxn>
                <a:cxn ang="0">
                  <a:pos x="10" y="25"/>
                </a:cxn>
                <a:cxn ang="0">
                  <a:pos x="14" y="25"/>
                </a:cxn>
                <a:cxn ang="0">
                  <a:pos x="14" y="25"/>
                </a:cxn>
              </a:cxnLst>
              <a:rect l="0" t="0" r="r" b="b"/>
              <a:pathLst>
                <a:path w="17" h="25">
                  <a:moveTo>
                    <a:pt x="14" y="25"/>
                  </a:moveTo>
                  <a:lnTo>
                    <a:pt x="14" y="25"/>
                  </a:lnTo>
                  <a:lnTo>
                    <a:pt x="14" y="23"/>
                  </a:lnTo>
                  <a:lnTo>
                    <a:pt x="14" y="20"/>
                  </a:lnTo>
                  <a:lnTo>
                    <a:pt x="14" y="20"/>
                  </a:lnTo>
                  <a:lnTo>
                    <a:pt x="15" y="15"/>
                  </a:lnTo>
                  <a:lnTo>
                    <a:pt x="17" y="8"/>
                  </a:lnTo>
                  <a:lnTo>
                    <a:pt x="15" y="3"/>
                  </a:lnTo>
                  <a:lnTo>
                    <a:pt x="14" y="1"/>
                  </a:lnTo>
                  <a:lnTo>
                    <a:pt x="12" y="0"/>
                  </a:lnTo>
                  <a:lnTo>
                    <a:pt x="12" y="0"/>
                  </a:lnTo>
                  <a:lnTo>
                    <a:pt x="10" y="0"/>
                  </a:lnTo>
                  <a:lnTo>
                    <a:pt x="7" y="1"/>
                  </a:lnTo>
                  <a:lnTo>
                    <a:pt x="4" y="5"/>
                  </a:lnTo>
                  <a:lnTo>
                    <a:pt x="2" y="11"/>
                  </a:lnTo>
                  <a:lnTo>
                    <a:pt x="1" y="15"/>
                  </a:lnTo>
                  <a:lnTo>
                    <a:pt x="1" y="15"/>
                  </a:lnTo>
                  <a:lnTo>
                    <a:pt x="1" y="15"/>
                  </a:lnTo>
                  <a:lnTo>
                    <a:pt x="0" y="15"/>
                  </a:lnTo>
                  <a:lnTo>
                    <a:pt x="0" y="15"/>
                  </a:lnTo>
                  <a:lnTo>
                    <a:pt x="2" y="21"/>
                  </a:lnTo>
                  <a:lnTo>
                    <a:pt x="7" y="24"/>
                  </a:lnTo>
                  <a:lnTo>
                    <a:pt x="10" y="25"/>
                  </a:lnTo>
                  <a:lnTo>
                    <a:pt x="14" y="25"/>
                  </a:lnTo>
                  <a:lnTo>
                    <a:pt x="14" y="2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62" name="Freeform 278"/>
            <p:cNvSpPr>
              <a:spLocks/>
            </p:cNvSpPr>
            <p:nvPr/>
          </p:nvSpPr>
          <p:spPr bwMode="gray">
            <a:xfrm>
              <a:off x="5270243" y="3036718"/>
              <a:ext cx="107512" cy="86293"/>
            </a:xfrm>
            <a:custGeom>
              <a:avLst/>
              <a:gdLst/>
              <a:ahLst/>
              <a:cxnLst>
                <a:cxn ang="0">
                  <a:pos x="12" y="56"/>
                </a:cxn>
                <a:cxn ang="0">
                  <a:pos x="12" y="56"/>
                </a:cxn>
                <a:cxn ang="0">
                  <a:pos x="28" y="59"/>
                </a:cxn>
                <a:cxn ang="0">
                  <a:pos x="49" y="61"/>
                </a:cxn>
                <a:cxn ang="0">
                  <a:pos x="55" y="48"/>
                </a:cxn>
                <a:cxn ang="0">
                  <a:pos x="65" y="35"/>
                </a:cxn>
                <a:cxn ang="0">
                  <a:pos x="65" y="22"/>
                </a:cxn>
                <a:cxn ang="0">
                  <a:pos x="71" y="22"/>
                </a:cxn>
                <a:cxn ang="0">
                  <a:pos x="76" y="19"/>
                </a:cxn>
                <a:cxn ang="0">
                  <a:pos x="76" y="19"/>
                </a:cxn>
                <a:cxn ang="0">
                  <a:pos x="73" y="5"/>
                </a:cxn>
                <a:cxn ang="0">
                  <a:pos x="73" y="1"/>
                </a:cxn>
                <a:cxn ang="0">
                  <a:pos x="72" y="0"/>
                </a:cxn>
                <a:cxn ang="0">
                  <a:pos x="72" y="0"/>
                </a:cxn>
                <a:cxn ang="0">
                  <a:pos x="69" y="1"/>
                </a:cxn>
                <a:cxn ang="0">
                  <a:pos x="64" y="7"/>
                </a:cxn>
                <a:cxn ang="0">
                  <a:pos x="58" y="14"/>
                </a:cxn>
                <a:cxn ang="0">
                  <a:pos x="54" y="21"/>
                </a:cxn>
                <a:cxn ang="0">
                  <a:pos x="54" y="21"/>
                </a:cxn>
                <a:cxn ang="0">
                  <a:pos x="48" y="27"/>
                </a:cxn>
                <a:cxn ang="0">
                  <a:pos x="41" y="32"/>
                </a:cxn>
                <a:cxn ang="0">
                  <a:pos x="32" y="35"/>
                </a:cxn>
                <a:cxn ang="0">
                  <a:pos x="22" y="35"/>
                </a:cxn>
                <a:cxn ang="0">
                  <a:pos x="22" y="35"/>
                </a:cxn>
                <a:cxn ang="0">
                  <a:pos x="15" y="35"/>
                </a:cxn>
                <a:cxn ang="0">
                  <a:pos x="9" y="36"/>
                </a:cxn>
                <a:cxn ang="0">
                  <a:pos x="4" y="39"/>
                </a:cxn>
                <a:cxn ang="0">
                  <a:pos x="4" y="39"/>
                </a:cxn>
                <a:cxn ang="0">
                  <a:pos x="2" y="41"/>
                </a:cxn>
                <a:cxn ang="0">
                  <a:pos x="0" y="39"/>
                </a:cxn>
                <a:cxn ang="0">
                  <a:pos x="0" y="39"/>
                </a:cxn>
                <a:cxn ang="0">
                  <a:pos x="2" y="45"/>
                </a:cxn>
                <a:cxn ang="0">
                  <a:pos x="7" y="51"/>
                </a:cxn>
                <a:cxn ang="0">
                  <a:pos x="12" y="56"/>
                </a:cxn>
                <a:cxn ang="0">
                  <a:pos x="12" y="56"/>
                </a:cxn>
              </a:cxnLst>
              <a:rect l="0" t="0" r="r" b="b"/>
              <a:pathLst>
                <a:path w="76" h="61">
                  <a:moveTo>
                    <a:pt x="12" y="56"/>
                  </a:moveTo>
                  <a:lnTo>
                    <a:pt x="12" y="56"/>
                  </a:lnTo>
                  <a:lnTo>
                    <a:pt x="28" y="59"/>
                  </a:lnTo>
                  <a:lnTo>
                    <a:pt x="49" y="61"/>
                  </a:lnTo>
                  <a:lnTo>
                    <a:pt x="55" y="48"/>
                  </a:lnTo>
                  <a:lnTo>
                    <a:pt x="65" y="35"/>
                  </a:lnTo>
                  <a:lnTo>
                    <a:pt x="65" y="22"/>
                  </a:lnTo>
                  <a:lnTo>
                    <a:pt x="71" y="22"/>
                  </a:lnTo>
                  <a:lnTo>
                    <a:pt x="76" y="19"/>
                  </a:lnTo>
                  <a:lnTo>
                    <a:pt x="76" y="19"/>
                  </a:lnTo>
                  <a:lnTo>
                    <a:pt x="73" y="5"/>
                  </a:lnTo>
                  <a:lnTo>
                    <a:pt x="73" y="1"/>
                  </a:lnTo>
                  <a:lnTo>
                    <a:pt x="72" y="0"/>
                  </a:lnTo>
                  <a:lnTo>
                    <a:pt x="72" y="0"/>
                  </a:lnTo>
                  <a:lnTo>
                    <a:pt x="69" y="1"/>
                  </a:lnTo>
                  <a:lnTo>
                    <a:pt x="64" y="7"/>
                  </a:lnTo>
                  <a:lnTo>
                    <a:pt x="58" y="14"/>
                  </a:lnTo>
                  <a:lnTo>
                    <a:pt x="54" y="21"/>
                  </a:lnTo>
                  <a:lnTo>
                    <a:pt x="54" y="21"/>
                  </a:lnTo>
                  <a:lnTo>
                    <a:pt x="48" y="27"/>
                  </a:lnTo>
                  <a:lnTo>
                    <a:pt x="41" y="32"/>
                  </a:lnTo>
                  <a:lnTo>
                    <a:pt x="32" y="35"/>
                  </a:lnTo>
                  <a:lnTo>
                    <a:pt x="22" y="35"/>
                  </a:lnTo>
                  <a:lnTo>
                    <a:pt x="22" y="35"/>
                  </a:lnTo>
                  <a:lnTo>
                    <a:pt x="15" y="35"/>
                  </a:lnTo>
                  <a:lnTo>
                    <a:pt x="9" y="36"/>
                  </a:lnTo>
                  <a:lnTo>
                    <a:pt x="4" y="39"/>
                  </a:lnTo>
                  <a:lnTo>
                    <a:pt x="4" y="39"/>
                  </a:lnTo>
                  <a:lnTo>
                    <a:pt x="2" y="41"/>
                  </a:lnTo>
                  <a:lnTo>
                    <a:pt x="0" y="39"/>
                  </a:lnTo>
                  <a:lnTo>
                    <a:pt x="0" y="39"/>
                  </a:lnTo>
                  <a:lnTo>
                    <a:pt x="2" y="45"/>
                  </a:lnTo>
                  <a:lnTo>
                    <a:pt x="7" y="51"/>
                  </a:lnTo>
                  <a:lnTo>
                    <a:pt x="12" y="56"/>
                  </a:lnTo>
                  <a:lnTo>
                    <a:pt x="12" y="5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63" name="Freeform 279"/>
            <p:cNvSpPr>
              <a:spLocks noEditPoints="1"/>
            </p:cNvSpPr>
            <p:nvPr/>
          </p:nvSpPr>
          <p:spPr bwMode="gray">
            <a:xfrm>
              <a:off x="6342531" y="3499302"/>
              <a:ext cx="438535" cy="134390"/>
            </a:xfrm>
            <a:custGeom>
              <a:avLst/>
              <a:gdLst/>
              <a:ahLst/>
              <a:cxnLst>
                <a:cxn ang="0">
                  <a:pos x="55" y="28"/>
                </a:cxn>
                <a:cxn ang="0">
                  <a:pos x="44" y="18"/>
                </a:cxn>
                <a:cxn ang="0">
                  <a:pos x="37" y="10"/>
                </a:cxn>
                <a:cxn ang="0">
                  <a:pos x="32" y="10"/>
                </a:cxn>
                <a:cxn ang="0">
                  <a:pos x="30" y="14"/>
                </a:cxn>
                <a:cxn ang="0">
                  <a:pos x="17" y="13"/>
                </a:cxn>
                <a:cxn ang="0">
                  <a:pos x="10" y="3"/>
                </a:cxn>
                <a:cxn ang="0">
                  <a:pos x="3" y="8"/>
                </a:cxn>
                <a:cxn ang="0">
                  <a:pos x="5" y="31"/>
                </a:cxn>
                <a:cxn ang="0">
                  <a:pos x="21" y="58"/>
                </a:cxn>
                <a:cxn ang="0">
                  <a:pos x="37" y="72"/>
                </a:cxn>
                <a:cxn ang="0">
                  <a:pos x="67" y="88"/>
                </a:cxn>
                <a:cxn ang="0">
                  <a:pos x="65" y="78"/>
                </a:cxn>
                <a:cxn ang="0">
                  <a:pos x="55" y="62"/>
                </a:cxn>
                <a:cxn ang="0">
                  <a:pos x="57" y="34"/>
                </a:cxn>
                <a:cxn ang="0">
                  <a:pos x="286" y="15"/>
                </a:cxn>
                <a:cxn ang="0">
                  <a:pos x="283" y="8"/>
                </a:cxn>
                <a:cxn ang="0">
                  <a:pos x="270" y="0"/>
                </a:cxn>
                <a:cxn ang="0">
                  <a:pos x="257" y="17"/>
                </a:cxn>
                <a:cxn ang="0">
                  <a:pos x="249" y="24"/>
                </a:cxn>
                <a:cxn ang="0">
                  <a:pos x="247" y="30"/>
                </a:cxn>
                <a:cxn ang="0">
                  <a:pos x="246" y="41"/>
                </a:cxn>
                <a:cxn ang="0">
                  <a:pos x="240" y="42"/>
                </a:cxn>
                <a:cxn ang="0">
                  <a:pos x="233" y="44"/>
                </a:cxn>
                <a:cxn ang="0">
                  <a:pos x="226" y="34"/>
                </a:cxn>
                <a:cxn ang="0">
                  <a:pos x="215" y="48"/>
                </a:cxn>
                <a:cxn ang="0">
                  <a:pos x="209" y="61"/>
                </a:cxn>
                <a:cxn ang="0">
                  <a:pos x="185" y="64"/>
                </a:cxn>
                <a:cxn ang="0">
                  <a:pos x="179" y="78"/>
                </a:cxn>
                <a:cxn ang="0">
                  <a:pos x="175" y="85"/>
                </a:cxn>
                <a:cxn ang="0">
                  <a:pos x="153" y="77"/>
                </a:cxn>
                <a:cxn ang="0">
                  <a:pos x="159" y="88"/>
                </a:cxn>
                <a:cxn ang="0">
                  <a:pos x="170" y="95"/>
                </a:cxn>
                <a:cxn ang="0">
                  <a:pos x="182" y="92"/>
                </a:cxn>
                <a:cxn ang="0">
                  <a:pos x="196" y="91"/>
                </a:cxn>
                <a:cxn ang="0">
                  <a:pos x="209" y="85"/>
                </a:cxn>
                <a:cxn ang="0">
                  <a:pos x="225" y="88"/>
                </a:cxn>
                <a:cxn ang="0">
                  <a:pos x="239" y="84"/>
                </a:cxn>
                <a:cxn ang="0">
                  <a:pos x="242" y="71"/>
                </a:cxn>
                <a:cxn ang="0">
                  <a:pos x="243" y="62"/>
                </a:cxn>
                <a:cxn ang="0">
                  <a:pos x="253" y="54"/>
                </a:cxn>
                <a:cxn ang="0">
                  <a:pos x="256" y="42"/>
                </a:cxn>
                <a:cxn ang="0">
                  <a:pos x="277" y="40"/>
                </a:cxn>
                <a:cxn ang="0">
                  <a:pos x="293" y="37"/>
                </a:cxn>
                <a:cxn ang="0">
                  <a:pos x="296" y="32"/>
                </a:cxn>
                <a:cxn ang="0">
                  <a:pos x="306" y="28"/>
                </a:cxn>
                <a:cxn ang="0">
                  <a:pos x="310" y="24"/>
                </a:cxn>
                <a:cxn ang="0">
                  <a:pos x="298" y="17"/>
                </a:cxn>
              </a:cxnLst>
              <a:rect l="0" t="0" r="r" b="b"/>
              <a:pathLst>
                <a:path w="310" h="95">
                  <a:moveTo>
                    <a:pt x="57" y="34"/>
                  </a:moveTo>
                  <a:lnTo>
                    <a:pt x="57" y="34"/>
                  </a:lnTo>
                  <a:lnTo>
                    <a:pt x="55" y="31"/>
                  </a:lnTo>
                  <a:lnTo>
                    <a:pt x="55" y="28"/>
                  </a:lnTo>
                  <a:lnTo>
                    <a:pt x="51" y="25"/>
                  </a:lnTo>
                  <a:lnTo>
                    <a:pt x="47" y="22"/>
                  </a:lnTo>
                  <a:lnTo>
                    <a:pt x="44" y="18"/>
                  </a:lnTo>
                  <a:lnTo>
                    <a:pt x="44" y="18"/>
                  </a:lnTo>
                  <a:lnTo>
                    <a:pt x="42" y="14"/>
                  </a:lnTo>
                  <a:lnTo>
                    <a:pt x="40" y="13"/>
                  </a:lnTo>
                  <a:lnTo>
                    <a:pt x="38" y="13"/>
                  </a:lnTo>
                  <a:lnTo>
                    <a:pt x="37" y="10"/>
                  </a:lnTo>
                  <a:lnTo>
                    <a:pt x="37" y="10"/>
                  </a:lnTo>
                  <a:lnTo>
                    <a:pt x="35" y="7"/>
                  </a:lnTo>
                  <a:lnTo>
                    <a:pt x="35" y="7"/>
                  </a:lnTo>
                  <a:lnTo>
                    <a:pt x="32" y="10"/>
                  </a:lnTo>
                  <a:lnTo>
                    <a:pt x="31" y="11"/>
                  </a:lnTo>
                  <a:lnTo>
                    <a:pt x="31" y="13"/>
                  </a:lnTo>
                  <a:lnTo>
                    <a:pt x="30" y="14"/>
                  </a:lnTo>
                  <a:lnTo>
                    <a:pt x="30" y="14"/>
                  </a:lnTo>
                  <a:lnTo>
                    <a:pt x="23" y="14"/>
                  </a:lnTo>
                  <a:lnTo>
                    <a:pt x="18" y="14"/>
                  </a:lnTo>
                  <a:lnTo>
                    <a:pt x="17" y="13"/>
                  </a:lnTo>
                  <a:lnTo>
                    <a:pt x="17" y="13"/>
                  </a:lnTo>
                  <a:lnTo>
                    <a:pt x="17" y="10"/>
                  </a:lnTo>
                  <a:lnTo>
                    <a:pt x="15" y="7"/>
                  </a:lnTo>
                  <a:lnTo>
                    <a:pt x="13" y="4"/>
                  </a:lnTo>
                  <a:lnTo>
                    <a:pt x="10" y="3"/>
                  </a:lnTo>
                  <a:lnTo>
                    <a:pt x="10" y="3"/>
                  </a:lnTo>
                  <a:lnTo>
                    <a:pt x="0" y="3"/>
                  </a:lnTo>
                  <a:lnTo>
                    <a:pt x="0" y="3"/>
                  </a:lnTo>
                  <a:lnTo>
                    <a:pt x="3" y="8"/>
                  </a:lnTo>
                  <a:lnTo>
                    <a:pt x="4" y="15"/>
                  </a:lnTo>
                  <a:lnTo>
                    <a:pt x="4" y="27"/>
                  </a:lnTo>
                  <a:lnTo>
                    <a:pt x="4" y="27"/>
                  </a:lnTo>
                  <a:lnTo>
                    <a:pt x="5" y="31"/>
                  </a:lnTo>
                  <a:lnTo>
                    <a:pt x="7" y="35"/>
                  </a:lnTo>
                  <a:lnTo>
                    <a:pt x="13" y="44"/>
                  </a:lnTo>
                  <a:lnTo>
                    <a:pt x="17" y="51"/>
                  </a:lnTo>
                  <a:lnTo>
                    <a:pt x="21" y="58"/>
                  </a:lnTo>
                  <a:lnTo>
                    <a:pt x="21" y="58"/>
                  </a:lnTo>
                  <a:lnTo>
                    <a:pt x="23" y="62"/>
                  </a:lnTo>
                  <a:lnTo>
                    <a:pt x="25" y="65"/>
                  </a:lnTo>
                  <a:lnTo>
                    <a:pt x="37" y="72"/>
                  </a:lnTo>
                  <a:lnTo>
                    <a:pt x="37" y="72"/>
                  </a:lnTo>
                  <a:lnTo>
                    <a:pt x="54" y="84"/>
                  </a:lnTo>
                  <a:lnTo>
                    <a:pt x="62" y="88"/>
                  </a:lnTo>
                  <a:lnTo>
                    <a:pt x="67" y="88"/>
                  </a:lnTo>
                  <a:lnTo>
                    <a:pt x="67" y="88"/>
                  </a:lnTo>
                  <a:lnTo>
                    <a:pt x="68" y="86"/>
                  </a:lnTo>
                  <a:lnTo>
                    <a:pt x="68" y="85"/>
                  </a:lnTo>
                  <a:lnTo>
                    <a:pt x="65" y="78"/>
                  </a:lnTo>
                  <a:lnTo>
                    <a:pt x="61" y="71"/>
                  </a:lnTo>
                  <a:lnTo>
                    <a:pt x="57" y="65"/>
                  </a:lnTo>
                  <a:lnTo>
                    <a:pt x="57" y="65"/>
                  </a:lnTo>
                  <a:lnTo>
                    <a:pt x="55" y="62"/>
                  </a:lnTo>
                  <a:lnTo>
                    <a:pt x="54" y="59"/>
                  </a:lnTo>
                  <a:lnTo>
                    <a:pt x="54" y="52"/>
                  </a:lnTo>
                  <a:lnTo>
                    <a:pt x="57" y="34"/>
                  </a:lnTo>
                  <a:lnTo>
                    <a:pt x="57" y="34"/>
                  </a:lnTo>
                  <a:close/>
                  <a:moveTo>
                    <a:pt x="298" y="17"/>
                  </a:moveTo>
                  <a:lnTo>
                    <a:pt x="298" y="17"/>
                  </a:lnTo>
                  <a:lnTo>
                    <a:pt x="290" y="17"/>
                  </a:lnTo>
                  <a:lnTo>
                    <a:pt x="286" y="15"/>
                  </a:lnTo>
                  <a:lnTo>
                    <a:pt x="284" y="14"/>
                  </a:lnTo>
                  <a:lnTo>
                    <a:pt x="284" y="13"/>
                  </a:lnTo>
                  <a:lnTo>
                    <a:pt x="284" y="13"/>
                  </a:lnTo>
                  <a:lnTo>
                    <a:pt x="283" y="8"/>
                  </a:lnTo>
                  <a:lnTo>
                    <a:pt x="280" y="4"/>
                  </a:lnTo>
                  <a:lnTo>
                    <a:pt x="274" y="1"/>
                  </a:lnTo>
                  <a:lnTo>
                    <a:pt x="270" y="0"/>
                  </a:lnTo>
                  <a:lnTo>
                    <a:pt x="270" y="0"/>
                  </a:lnTo>
                  <a:lnTo>
                    <a:pt x="266" y="3"/>
                  </a:lnTo>
                  <a:lnTo>
                    <a:pt x="262" y="7"/>
                  </a:lnTo>
                  <a:lnTo>
                    <a:pt x="259" y="11"/>
                  </a:lnTo>
                  <a:lnTo>
                    <a:pt x="257" y="17"/>
                  </a:lnTo>
                  <a:lnTo>
                    <a:pt x="257" y="17"/>
                  </a:lnTo>
                  <a:lnTo>
                    <a:pt x="256" y="20"/>
                  </a:lnTo>
                  <a:lnTo>
                    <a:pt x="252" y="21"/>
                  </a:lnTo>
                  <a:lnTo>
                    <a:pt x="249" y="24"/>
                  </a:lnTo>
                  <a:lnTo>
                    <a:pt x="249" y="25"/>
                  </a:lnTo>
                  <a:lnTo>
                    <a:pt x="249" y="27"/>
                  </a:lnTo>
                  <a:lnTo>
                    <a:pt x="249" y="27"/>
                  </a:lnTo>
                  <a:lnTo>
                    <a:pt x="247" y="30"/>
                  </a:lnTo>
                  <a:lnTo>
                    <a:pt x="244" y="31"/>
                  </a:lnTo>
                  <a:lnTo>
                    <a:pt x="244" y="31"/>
                  </a:lnTo>
                  <a:lnTo>
                    <a:pt x="246" y="38"/>
                  </a:lnTo>
                  <a:lnTo>
                    <a:pt x="246" y="41"/>
                  </a:lnTo>
                  <a:lnTo>
                    <a:pt x="246" y="41"/>
                  </a:lnTo>
                  <a:lnTo>
                    <a:pt x="246" y="41"/>
                  </a:lnTo>
                  <a:lnTo>
                    <a:pt x="243" y="41"/>
                  </a:lnTo>
                  <a:lnTo>
                    <a:pt x="240" y="42"/>
                  </a:lnTo>
                  <a:lnTo>
                    <a:pt x="239" y="44"/>
                  </a:lnTo>
                  <a:lnTo>
                    <a:pt x="234" y="45"/>
                  </a:lnTo>
                  <a:lnTo>
                    <a:pt x="234" y="45"/>
                  </a:lnTo>
                  <a:lnTo>
                    <a:pt x="233" y="44"/>
                  </a:lnTo>
                  <a:lnTo>
                    <a:pt x="232" y="41"/>
                  </a:lnTo>
                  <a:lnTo>
                    <a:pt x="226" y="34"/>
                  </a:lnTo>
                  <a:lnTo>
                    <a:pt x="226" y="34"/>
                  </a:lnTo>
                  <a:lnTo>
                    <a:pt x="226" y="34"/>
                  </a:lnTo>
                  <a:lnTo>
                    <a:pt x="226" y="34"/>
                  </a:lnTo>
                  <a:lnTo>
                    <a:pt x="222" y="35"/>
                  </a:lnTo>
                  <a:lnTo>
                    <a:pt x="217" y="41"/>
                  </a:lnTo>
                  <a:lnTo>
                    <a:pt x="215" y="48"/>
                  </a:lnTo>
                  <a:lnTo>
                    <a:pt x="212" y="55"/>
                  </a:lnTo>
                  <a:lnTo>
                    <a:pt x="212" y="55"/>
                  </a:lnTo>
                  <a:lnTo>
                    <a:pt x="210" y="58"/>
                  </a:lnTo>
                  <a:lnTo>
                    <a:pt x="209" y="61"/>
                  </a:lnTo>
                  <a:lnTo>
                    <a:pt x="205" y="62"/>
                  </a:lnTo>
                  <a:lnTo>
                    <a:pt x="189" y="62"/>
                  </a:lnTo>
                  <a:lnTo>
                    <a:pt x="189" y="62"/>
                  </a:lnTo>
                  <a:lnTo>
                    <a:pt x="185" y="64"/>
                  </a:lnTo>
                  <a:lnTo>
                    <a:pt x="182" y="65"/>
                  </a:lnTo>
                  <a:lnTo>
                    <a:pt x="180" y="68"/>
                  </a:lnTo>
                  <a:lnTo>
                    <a:pt x="179" y="71"/>
                  </a:lnTo>
                  <a:lnTo>
                    <a:pt x="179" y="78"/>
                  </a:lnTo>
                  <a:lnTo>
                    <a:pt x="178" y="84"/>
                  </a:lnTo>
                  <a:lnTo>
                    <a:pt x="178" y="84"/>
                  </a:lnTo>
                  <a:lnTo>
                    <a:pt x="176" y="85"/>
                  </a:lnTo>
                  <a:lnTo>
                    <a:pt x="175" y="85"/>
                  </a:lnTo>
                  <a:lnTo>
                    <a:pt x="168" y="82"/>
                  </a:lnTo>
                  <a:lnTo>
                    <a:pt x="161" y="79"/>
                  </a:lnTo>
                  <a:lnTo>
                    <a:pt x="153" y="77"/>
                  </a:lnTo>
                  <a:lnTo>
                    <a:pt x="153" y="77"/>
                  </a:lnTo>
                  <a:lnTo>
                    <a:pt x="156" y="84"/>
                  </a:lnTo>
                  <a:lnTo>
                    <a:pt x="158" y="86"/>
                  </a:lnTo>
                  <a:lnTo>
                    <a:pt x="159" y="88"/>
                  </a:lnTo>
                  <a:lnTo>
                    <a:pt x="159" y="88"/>
                  </a:lnTo>
                  <a:lnTo>
                    <a:pt x="162" y="89"/>
                  </a:lnTo>
                  <a:lnTo>
                    <a:pt x="166" y="92"/>
                  </a:lnTo>
                  <a:lnTo>
                    <a:pt x="169" y="94"/>
                  </a:lnTo>
                  <a:lnTo>
                    <a:pt x="170" y="95"/>
                  </a:lnTo>
                  <a:lnTo>
                    <a:pt x="172" y="94"/>
                  </a:lnTo>
                  <a:lnTo>
                    <a:pt x="172" y="94"/>
                  </a:lnTo>
                  <a:lnTo>
                    <a:pt x="176" y="92"/>
                  </a:lnTo>
                  <a:lnTo>
                    <a:pt x="182" y="92"/>
                  </a:lnTo>
                  <a:lnTo>
                    <a:pt x="188" y="92"/>
                  </a:lnTo>
                  <a:lnTo>
                    <a:pt x="193" y="92"/>
                  </a:lnTo>
                  <a:lnTo>
                    <a:pt x="193" y="92"/>
                  </a:lnTo>
                  <a:lnTo>
                    <a:pt x="196" y="91"/>
                  </a:lnTo>
                  <a:lnTo>
                    <a:pt x="200" y="88"/>
                  </a:lnTo>
                  <a:lnTo>
                    <a:pt x="203" y="86"/>
                  </a:lnTo>
                  <a:lnTo>
                    <a:pt x="209" y="85"/>
                  </a:lnTo>
                  <a:lnTo>
                    <a:pt x="209" y="85"/>
                  </a:lnTo>
                  <a:lnTo>
                    <a:pt x="215" y="86"/>
                  </a:lnTo>
                  <a:lnTo>
                    <a:pt x="217" y="89"/>
                  </a:lnTo>
                  <a:lnTo>
                    <a:pt x="219" y="89"/>
                  </a:lnTo>
                  <a:lnTo>
                    <a:pt x="225" y="88"/>
                  </a:lnTo>
                  <a:lnTo>
                    <a:pt x="225" y="88"/>
                  </a:lnTo>
                  <a:lnTo>
                    <a:pt x="230" y="86"/>
                  </a:lnTo>
                  <a:lnTo>
                    <a:pt x="236" y="85"/>
                  </a:lnTo>
                  <a:lnTo>
                    <a:pt x="239" y="84"/>
                  </a:lnTo>
                  <a:lnTo>
                    <a:pt x="239" y="79"/>
                  </a:lnTo>
                  <a:lnTo>
                    <a:pt x="239" y="79"/>
                  </a:lnTo>
                  <a:lnTo>
                    <a:pt x="239" y="74"/>
                  </a:lnTo>
                  <a:lnTo>
                    <a:pt x="242" y="71"/>
                  </a:lnTo>
                  <a:lnTo>
                    <a:pt x="243" y="68"/>
                  </a:lnTo>
                  <a:lnTo>
                    <a:pt x="243" y="64"/>
                  </a:lnTo>
                  <a:lnTo>
                    <a:pt x="243" y="64"/>
                  </a:lnTo>
                  <a:lnTo>
                    <a:pt x="243" y="62"/>
                  </a:lnTo>
                  <a:lnTo>
                    <a:pt x="244" y="61"/>
                  </a:lnTo>
                  <a:lnTo>
                    <a:pt x="249" y="58"/>
                  </a:lnTo>
                  <a:lnTo>
                    <a:pt x="252" y="55"/>
                  </a:lnTo>
                  <a:lnTo>
                    <a:pt x="253" y="54"/>
                  </a:lnTo>
                  <a:lnTo>
                    <a:pt x="253" y="49"/>
                  </a:lnTo>
                  <a:lnTo>
                    <a:pt x="253" y="49"/>
                  </a:lnTo>
                  <a:lnTo>
                    <a:pt x="253" y="45"/>
                  </a:lnTo>
                  <a:lnTo>
                    <a:pt x="256" y="42"/>
                  </a:lnTo>
                  <a:lnTo>
                    <a:pt x="259" y="41"/>
                  </a:lnTo>
                  <a:lnTo>
                    <a:pt x="262" y="40"/>
                  </a:lnTo>
                  <a:lnTo>
                    <a:pt x="270" y="40"/>
                  </a:lnTo>
                  <a:lnTo>
                    <a:pt x="277" y="40"/>
                  </a:lnTo>
                  <a:lnTo>
                    <a:pt x="277" y="40"/>
                  </a:lnTo>
                  <a:lnTo>
                    <a:pt x="286" y="41"/>
                  </a:lnTo>
                  <a:lnTo>
                    <a:pt x="286" y="41"/>
                  </a:lnTo>
                  <a:lnTo>
                    <a:pt x="293" y="37"/>
                  </a:lnTo>
                  <a:lnTo>
                    <a:pt x="296" y="34"/>
                  </a:lnTo>
                  <a:lnTo>
                    <a:pt x="296" y="32"/>
                  </a:lnTo>
                  <a:lnTo>
                    <a:pt x="296" y="32"/>
                  </a:lnTo>
                  <a:lnTo>
                    <a:pt x="296" y="32"/>
                  </a:lnTo>
                  <a:lnTo>
                    <a:pt x="294" y="31"/>
                  </a:lnTo>
                  <a:lnTo>
                    <a:pt x="296" y="30"/>
                  </a:lnTo>
                  <a:lnTo>
                    <a:pt x="300" y="30"/>
                  </a:lnTo>
                  <a:lnTo>
                    <a:pt x="306" y="28"/>
                  </a:lnTo>
                  <a:lnTo>
                    <a:pt x="308" y="27"/>
                  </a:lnTo>
                  <a:lnTo>
                    <a:pt x="310" y="25"/>
                  </a:lnTo>
                  <a:lnTo>
                    <a:pt x="310" y="25"/>
                  </a:lnTo>
                  <a:lnTo>
                    <a:pt x="310" y="24"/>
                  </a:lnTo>
                  <a:lnTo>
                    <a:pt x="310" y="21"/>
                  </a:lnTo>
                  <a:lnTo>
                    <a:pt x="307" y="18"/>
                  </a:lnTo>
                  <a:lnTo>
                    <a:pt x="303" y="17"/>
                  </a:lnTo>
                  <a:lnTo>
                    <a:pt x="298" y="17"/>
                  </a:lnTo>
                  <a:lnTo>
                    <a:pt x="298" y="1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64" name="Freeform 280"/>
            <p:cNvSpPr>
              <a:spLocks/>
            </p:cNvSpPr>
            <p:nvPr/>
          </p:nvSpPr>
          <p:spPr bwMode="gray">
            <a:xfrm>
              <a:off x="6662237" y="3543155"/>
              <a:ext cx="28293" cy="19805"/>
            </a:xfrm>
            <a:custGeom>
              <a:avLst/>
              <a:gdLst/>
              <a:ahLst/>
              <a:cxnLst>
                <a:cxn ang="0">
                  <a:pos x="8" y="14"/>
                </a:cxn>
                <a:cxn ang="0">
                  <a:pos x="8" y="14"/>
                </a:cxn>
                <a:cxn ang="0">
                  <a:pos x="13" y="13"/>
                </a:cxn>
                <a:cxn ang="0">
                  <a:pos x="14" y="11"/>
                </a:cxn>
                <a:cxn ang="0">
                  <a:pos x="17" y="10"/>
                </a:cxn>
                <a:cxn ang="0">
                  <a:pos x="20" y="10"/>
                </a:cxn>
                <a:cxn ang="0">
                  <a:pos x="20" y="10"/>
                </a:cxn>
                <a:cxn ang="0">
                  <a:pos x="20" y="10"/>
                </a:cxn>
                <a:cxn ang="0">
                  <a:pos x="20" y="7"/>
                </a:cxn>
                <a:cxn ang="0">
                  <a:pos x="18" y="0"/>
                </a:cxn>
                <a:cxn ang="0">
                  <a:pos x="18" y="0"/>
                </a:cxn>
                <a:cxn ang="0">
                  <a:pos x="14" y="1"/>
                </a:cxn>
                <a:cxn ang="0">
                  <a:pos x="11" y="3"/>
                </a:cxn>
                <a:cxn ang="0">
                  <a:pos x="11" y="4"/>
                </a:cxn>
                <a:cxn ang="0">
                  <a:pos x="11" y="4"/>
                </a:cxn>
                <a:cxn ang="0">
                  <a:pos x="11" y="6"/>
                </a:cxn>
                <a:cxn ang="0">
                  <a:pos x="10" y="6"/>
                </a:cxn>
                <a:cxn ang="0">
                  <a:pos x="7" y="4"/>
                </a:cxn>
                <a:cxn ang="0">
                  <a:pos x="0" y="3"/>
                </a:cxn>
                <a:cxn ang="0">
                  <a:pos x="0" y="3"/>
                </a:cxn>
                <a:cxn ang="0">
                  <a:pos x="6" y="10"/>
                </a:cxn>
                <a:cxn ang="0">
                  <a:pos x="7" y="13"/>
                </a:cxn>
                <a:cxn ang="0">
                  <a:pos x="8" y="14"/>
                </a:cxn>
                <a:cxn ang="0">
                  <a:pos x="8" y="14"/>
                </a:cxn>
              </a:cxnLst>
              <a:rect l="0" t="0" r="r" b="b"/>
              <a:pathLst>
                <a:path w="20" h="14">
                  <a:moveTo>
                    <a:pt x="8" y="14"/>
                  </a:moveTo>
                  <a:lnTo>
                    <a:pt x="8" y="14"/>
                  </a:lnTo>
                  <a:lnTo>
                    <a:pt x="13" y="13"/>
                  </a:lnTo>
                  <a:lnTo>
                    <a:pt x="14" y="11"/>
                  </a:lnTo>
                  <a:lnTo>
                    <a:pt x="17" y="10"/>
                  </a:lnTo>
                  <a:lnTo>
                    <a:pt x="20" y="10"/>
                  </a:lnTo>
                  <a:lnTo>
                    <a:pt x="20" y="10"/>
                  </a:lnTo>
                  <a:lnTo>
                    <a:pt x="20" y="10"/>
                  </a:lnTo>
                  <a:lnTo>
                    <a:pt x="20" y="7"/>
                  </a:lnTo>
                  <a:lnTo>
                    <a:pt x="18" y="0"/>
                  </a:lnTo>
                  <a:lnTo>
                    <a:pt x="18" y="0"/>
                  </a:lnTo>
                  <a:lnTo>
                    <a:pt x="14" y="1"/>
                  </a:lnTo>
                  <a:lnTo>
                    <a:pt x="11" y="3"/>
                  </a:lnTo>
                  <a:lnTo>
                    <a:pt x="11" y="4"/>
                  </a:lnTo>
                  <a:lnTo>
                    <a:pt x="11" y="4"/>
                  </a:lnTo>
                  <a:lnTo>
                    <a:pt x="11" y="6"/>
                  </a:lnTo>
                  <a:lnTo>
                    <a:pt x="10" y="6"/>
                  </a:lnTo>
                  <a:lnTo>
                    <a:pt x="7" y="4"/>
                  </a:lnTo>
                  <a:lnTo>
                    <a:pt x="0" y="3"/>
                  </a:lnTo>
                  <a:lnTo>
                    <a:pt x="0" y="3"/>
                  </a:lnTo>
                  <a:lnTo>
                    <a:pt x="6" y="10"/>
                  </a:lnTo>
                  <a:lnTo>
                    <a:pt x="7" y="13"/>
                  </a:lnTo>
                  <a:lnTo>
                    <a:pt x="8" y="14"/>
                  </a:lnTo>
                  <a:lnTo>
                    <a:pt x="8" y="1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65" name="Freeform 281"/>
            <p:cNvSpPr>
              <a:spLocks/>
            </p:cNvSpPr>
            <p:nvPr/>
          </p:nvSpPr>
          <p:spPr bwMode="gray">
            <a:xfrm>
              <a:off x="4973171" y="2750963"/>
              <a:ext cx="222097" cy="215024"/>
            </a:xfrm>
            <a:custGeom>
              <a:avLst/>
              <a:gdLst/>
              <a:ahLst/>
              <a:cxnLst>
                <a:cxn ang="0">
                  <a:pos x="134" y="135"/>
                </a:cxn>
                <a:cxn ang="0">
                  <a:pos x="140" y="132"/>
                </a:cxn>
                <a:cxn ang="0">
                  <a:pos x="150" y="139"/>
                </a:cxn>
                <a:cxn ang="0">
                  <a:pos x="157" y="135"/>
                </a:cxn>
                <a:cxn ang="0">
                  <a:pos x="148" y="125"/>
                </a:cxn>
                <a:cxn ang="0">
                  <a:pos x="147" y="119"/>
                </a:cxn>
                <a:cxn ang="0">
                  <a:pos x="143" y="110"/>
                </a:cxn>
                <a:cxn ang="0">
                  <a:pos x="144" y="106"/>
                </a:cxn>
                <a:cxn ang="0">
                  <a:pos x="143" y="101"/>
                </a:cxn>
                <a:cxn ang="0">
                  <a:pos x="136" y="91"/>
                </a:cxn>
                <a:cxn ang="0">
                  <a:pos x="126" y="86"/>
                </a:cxn>
                <a:cxn ang="0">
                  <a:pos x="118" y="79"/>
                </a:cxn>
                <a:cxn ang="0">
                  <a:pos x="116" y="73"/>
                </a:cxn>
                <a:cxn ang="0">
                  <a:pos x="109" y="68"/>
                </a:cxn>
                <a:cxn ang="0">
                  <a:pos x="109" y="55"/>
                </a:cxn>
                <a:cxn ang="0">
                  <a:pos x="111" y="48"/>
                </a:cxn>
                <a:cxn ang="0">
                  <a:pos x="114" y="42"/>
                </a:cxn>
                <a:cxn ang="0">
                  <a:pos x="117" y="39"/>
                </a:cxn>
                <a:cxn ang="0">
                  <a:pos x="117" y="34"/>
                </a:cxn>
                <a:cxn ang="0">
                  <a:pos x="110" y="28"/>
                </a:cxn>
                <a:cxn ang="0">
                  <a:pos x="104" y="25"/>
                </a:cxn>
                <a:cxn ang="0">
                  <a:pos x="101" y="18"/>
                </a:cxn>
                <a:cxn ang="0">
                  <a:pos x="97" y="8"/>
                </a:cxn>
                <a:cxn ang="0">
                  <a:pos x="94" y="8"/>
                </a:cxn>
                <a:cxn ang="0">
                  <a:pos x="83" y="4"/>
                </a:cxn>
                <a:cxn ang="0">
                  <a:pos x="79" y="2"/>
                </a:cxn>
                <a:cxn ang="0">
                  <a:pos x="70" y="0"/>
                </a:cxn>
                <a:cxn ang="0">
                  <a:pos x="62" y="1"/>
                </a:cxn>
                <a:cxn ang="0">
                  <a:pos x="57" y="5"/>
                </a:cxn>
                <a:cxn ang="0">
                  <a:pos x="44" y="14"/>
                </a:cxn>
                <a:cxn ang="0">
                  <a:pos x="39" y="19"/>
                </a:cxn>
                <a:cxn ang="0">
                  <a:pos x="40" y="31"/>
                </a:cxn>
                <a:cxn ang="0">
                  <a:pos x="39" y="36"/>
                </a:cxn>
                <a:cxn ang="0">
                  <a:pos x="39" y="46"/>
                </a:cxn>
                <a:cxn ang="0">
                  <a:pos x="35" y="55"/>
                </a:cxn>
                <a:cxn ang="0">
                  <a:pos x="0" y="73"/>
                </a:cxn>
                <a:cxn ang="0">
                  <a:pos x="5" y="98"/>
                </a:cxn>
                <a:cxn ang="0">
                  <a:pos x="17" y="98"/>
                </a:cxn>
                <a:cxn ang="0">
                  <a:pos x="33" y="106"/>
                </a:cxn>
                <a:cxn ang="0">
                  <a:pos x="69" y="129"/>
                </a:cxn>
                <a:cxn ang="0">
                  <a:pos x="93" y="147"/>
                </a:cxn>
                <a:cxn ang="0">
                  <a:pos x="107" y="150"/>
                </a:cxn>
                <a:cxn ang="0">
                  <a:pos x="128" y="143"/>
                </a:cxn>
              </a:cxnLst>
              <a:rect l="0" t="0" r="r" b="b"/>
              <a:pathLst>
                <a:path w="157" h="152">
                  <a:moveTo>
                    <a:pt x="131" y="137"/>
                  </a:moveTo>
                  <a:lnTo>
                    <a:pt x="131" y="137"/>
                  </a:lnTo>
                  <a:lnTo>
                    <a:pt x="134" y="135"/>
                  </a:lnTo>
                  <a:lnTo>
                    <a:pt x="136" y="133"/>
                  </a:lnTo>
                  <a:lnTo>
                    <a:pt x="140" y="132"/>
                  </a:lnTo>
                  <a:lnTo>
                    <a:pt x="140" y="132"/>
                  </a:lnTo>
                  <a:lnTo>
                    <a:pt x="141" y="132"/>
                  </a:lnTo>
                  <a:lnTo>
                    <a:pt x="144" y="133"/>
                  </a:lnTo>
                  <a:lnTo>
                    <a:pt x="150" y="139"/>
                  </a:lnTo>
                  <a:lnTo>
                    <a:pt x="150" y="139"/>
                  </a:lnTo>
                  <a:lnTo>
                    <a:pt x="153" y="136"/>
                  </a:lnTo>
                  <a:lnTo>
                    <a:pt x="157" y="135"/>
                  </a:lnTo>
                  <a:lnTo>
                    <a:pt x="157" y="135"/>
                  </a:lnTo>
                  <a:lnTo>
                    <a:pt x="151" y="128"/>
                  </a:lnTo>
                  <a:lnTo>
                    <a:pt x="148" y="125"/>
                  </a:lnTo>
                  <a:lnTo>
                    <a:pt x="148" y="122"/>
                  </a:lnTo>
                  <a:lnTo>
                    <a:pt x="148" y="122"/>
                  </a:lnTo>
                  <a:lnTo>
                    <a:pt x="147" y="119"/>
                  </a:lnTo>
                  <a:lnTo>
                    <a:pt x="146" y="116"/>
                  </a:lnTo>
                  <a:lnTo>
                    <a:pt x="143" y="113"/>
                  </a:lnTo>
                  <a:lnTo>
                    <a:pt x="143" y="110"/>
                  </a:lnTo>
                  <a:lnTo>
                    <a:pt x="143" y="110"/>
                  </a:lnTo>
                  <a:lnTo>
                    <a:pt x="143" y="109"/>
                  </a:lnTo>
                  <a:lnTo>
                    <a:pt x="144" y="106"/>
                  </a:lnTo>
                  <a:lnTo>
                    <a:pt x="144" y="103"/>
                  </a:lnTo>
                  <a:lnTo>
                    <a:pt x="143" y="101"/>
                  </a:lnTo>
                  <a:lnTo>
                    <a:pt x="143" y="101"/>
                  </a:lnTo>
                  <a:lnTo>
                    <a:pt x="140" y="95"/>
                  </a:lnTo>
                  <a:lnTo>
                    <a:pt x="138" y="92"/>
                  </a:lnTo>
                  <a:lnTo>
                    <a:pt x="136" y="91"/>
                  </a:lnTo>
                  <a:lnTo>
                    <a:pt x="136" y="91"/>
                  </a:lnTo>
                  <a:lnTo>
                    <a:pt x="131" y="89"/>
                  </a:lnTo>
                  <a:lnTo>
                    <a:pt x="126" y="86"/>
                  </a:lnTo>
                  <a:lnTo>
                    <a:pt x="120" y="82"/>
                  </a:lnTo>
                  <a:lnTo>
                    <a:pt x="118" y="81"/>
                  </a:lnTo>
                  <a:lnTo>
                    <a:pt x="118" y="79"/>
                  </a:lnTo>
                  <a:lnTo>
                    <a:pt x="118" y="79"/>
                  </a:lnTo>
                  <a:lnTo>
                    <a:pt x="117" y="76"/>
                  </a:lnTo>
                  <a:lnTo>
                    <a:pt x="116" y="73"/>
                  </a:lnTo>
                  <a:lnTo>
                    <a:pt x="110" y="71"/>
                  </a:lnTo>
                  <a:lnTo>
                    <a:pt x="110" y="71"/>
                  </a:lnTo>
                  <a:lnTo>
                    <a:pt x="109" y="68"/>
                  </a:lnTo>
                  <a:lnTo>
                    <a:pt x="107" y="64"/>
                  </a:lnTo>
                  <a:lnTo>
                    <a:pt x="107" y="58"/>
                  </a:lnTo>
                  <a:lnTo>
                    <a:pt x="109" y="55"/>
                  </a:lnTo>
                  <a:lnTo>
                    <a:pt x="109" y="55"/>
                  </a:lnTo>
                  <a:lnTo>
                    <a:pt x="110" y="52"/>
                  </a:lnTo>
                  <a:lnTo>
                    <a:pt x="111" y="48"/>
                  </a:lnTo>
                  <a:lnTo>
                    <a:pt x="113" y="45"/>
                  </a:lnTo>
                  <a:lnTo>
                    <a:pt x="114" y="44"/>
                  </a:lnTo>
                  <a:lnTo>
                    <a:pt x="114" y="42"/>
                  </a:lnTo>
                  <a:lnTo>
                    <a:pt x="114" y="42"/>
                  </a:lnTo>
                  <a:lnTo>
                    <a:pt x="117" y="42"/>
                  </a:lnTo>
                  <a:lnTo>
                    <a:pt x="117" y="39"/>
                  </a:lnTo>
                  <a:lnTo>
                    <a:pt x="117" y="36"/>
                  </a:lnTo>
                  <a:lnTo>
                    <a:pt x="117" y="34"/>
                  </a:lnTo>
                  <a:lnTo>
                    <a:pt x="117" y="34"/>
                  </a:lnTo>
                  <a:lnTo>
                    <a:pt x="117" y="31"/>
                  </a:lnTo>
                  <a:lnTo>
                    <a:pt x="116" y="29"/>
                  </a:lnTo>
                  <a:lnTo>
                    <a:pt x="110" y="28"/>
                  </a:lnTo>
                  <a:lnTo>
                    <a:pt x="110" y="28"/>
                  </a:lnTo>
                  <a:lnTo>
                    <a:pt x="107" y="27"/>
                  </a:lnTo>
                  <a:lnTo>
                    <a:pt x="104" y="25"/>
                  </a:lnTo>
                  <a:lnTo>
                    <a:pt x="103" y="21"/>
                  </a:lnTo>
                  <a:lnTo>
                    <a:pt x="101" y="18"/>
                  </a:lnTo>
                  <a:lnTo>
                    <a:pt x="101" y="18"/>
                  </a:lnTo>
                  <a:lnTo>
                    <a:pt x="100" y="15"/>
                  </a:lnTo>
                  <a:lnTo>
                    <a:pt x="99" y="11"/>
                  </a:lnTo>
                  <a:lnTo>
                    <a:pt x="97" y="8"/>
                  </a:lnTo>
                  <a:lnTo>
                    <a:pt x="96" y="5"/>
                  </a:lnTo>
                  <a:lnTo>
                    <a:pt x="96" y="5"/>
                  </a:lnTo>
                  <a:lnTo>
                    <a:pt x="94" y="8"/>
                  </a:lnTo>
                  <a:lnTo>
                    <a:pt x="93" y="8"/>
                  </a:lnTo>
                  <a:lnTo>
                    <a:pt x="89" y="7"/>
                  </a:lnTo>
                  <a:lnTo>
                    <a:pt x="83" y="4"/>
                  </a:lnTo>
                  <a:lnTo>
                    <a:pt x="80" y="2"/>
                  </a:lnTo>
                  <a:lnTo>
                    <a:pt x="79" y="2"/>
                  </a:lnTo>
                  <a:lnTo>
                    <a:pt x="79" y="2"/>
                  </a:lnTo>
                  <a:lnTo>
                    <a:pt x="76" y="2"/>
                  </a:lnTo>
                  <a:lnTo>
                    <a:pt x="73" y="2"/>
                  </a:lnTo>
                  <a:lnTo>
                    <a:pt x="70" y="0"/>
                  </a:lnTo>
                  <a:lnTo>
                    <a:pt x="64" y="0"/>
                  </a:lnTo>
                  <a:lnTo>
                    <a:pt x="64" y="0"/>
                  </a:lnTo>
                  <a:lnTo>
                    <a:pt x="62" y="1"/>
                  </a:lnTo>
                  <a:lnTo>
                    <a:pt x="60" y="2"/>
                  </a:lnTo>
                  <a:lnTo>
                    <a:pt x="57" y="5"/>
                  </a:lnTo>
                  <a:lnTo>
                    <a:pt x="57" y="5"/>
                  </a:lnTo>
                  <a:lnTo>
                    <a:pt x="49" y="12"/>
                  </a:lnTo>
                  <a:lnTo>
                    <a:pt x="49" y="12"/>
                  </a:lnTo>
                  <a:lnTo>
                    <a:pt x="44" y="14"/>
                  </a:lnTo>
                  <a:lnTo>
                    <a:pt x="40" y="17"/>
                  </a:lnTo>
                  <a:lnTo>
                    <a:pt x="39" y="19"/>
                  </a:lnTo>
                  <a:lnTo>
                    <a:pt x="39" y="19"/>
                  </a:lnTo>
                  <a:lnTo>
                    <a:pt x="37" y="24"/>
                  </a:lnTo>
                  <a:lnTo>
                    <a:pt x="39" y="28"/>
                  </a:lnTo>
                  <a:lnTo>
                    <a:pt x="40" y="31"/>
                  </a:lnTo>
                  <a:lnTo>
                    <a:pt x="39" y="34"/>
                  </a:lnTo>
                  <a:lnTo>
                    <a:pt x="39" y="34"/>
                  </a:lnTo>
                  <a:lnTo>
                    <a:pt x="39" y="36"/>
                  </a:lnTo>
                  <a:lnTo>
                    <a:pt x="37" y="39"/>
                  </a:lnTo>
                  <a:lnTo>
                    <a:pt x="39" y="46"/>
                  </a:lnTo>
                  <a:lnTo>
                    <a:pt x="39" y="46"/>
                  </a:lnTo>
                  <a:lnTo>
                    <a:pt x="37" y="48"/>
                  </a:lnTo>
                  <a:lnTo>
                    <a:pt x="36" y="52"/>
                  </a:lnTo>
                  <a:lnTo>
                    <a:pt x="35" y="55"/>
                  </a:lnTo>
                  <a:lnTo>
                    <a:pt x="35" y="55"/>
                  </a:lnTo>
                  <a:lnTo>
                    <a:pt x="0" y="73"/>
                  </a:lnTo>
                  <a:lnTo>
                    <a:pt x="0" y="73"/>
                  </a:lnTo>
                  <a:lnTo>
                    <a:pt x="2" y="82"/>
                  </a:lnTo>
                  <a:lnTo>
                    <a:pt x="2" y="82"/>
                  </a:lnTo>
                  <a:lnTo>
                    <a:pt x="5" y="98"/>
                  </a:lnTo>
                  <a:lnTo>
                    <a:pt x="5" y="98"/>
                  </a:lnTo>
                  <a:lnTo>
                    <a:pt x="12" y="96"/>
                  </a:lnTo>
                  <a:lnTo>
                    <a:pt x="17" y="98"/>
                  </a:lnTo>
                  <a:lnTo>
                    <a:pt x="17" y="98"/>
                  </a:lnTo>
                  <a:lnTo>
                    <a:pt x="25" y="101"/>
                  </a:lnTo>
                  <a:lnTo>
                    <a:pt x="33" y="106"/>
                  </a:lnTo>
                  <a:lnTo>
                    <a:pt x="49" y="116"/>
                  </a:lnTo>
                  <a:lnTo>
                    <a:pt x="49" y="116"/>
                  </a:lnTo>
                  <a:lnTo>
                    <a:pt x="69" y="129"/>
                  </a:lnTo>
                  <a:lnTo>
                    <a:pt x="87" y="145"/>
                  </a:lnTo>
                  <a:lnTo>
                    <a:pt x="87" y="145"/>
                  </a:lnTo>
                  <a:lnTo>
                    <a:pt x="93" y="147"/>
                  </a:lnTo>
                  <a:lnTo>
                    <a:pt x="97" y="149"/>
                  </a:lnTo>
                  <a:lnTo>
                    <a:pt x="107" y="150"/>
                  </a:lnTo>
                  <a:lnTo>
                    <a:pt x="107" y="150"/>
                  </a:lnTo>
                  <a:lnTo>
                    <a:pt x="126" y="152"/>
                  </a:lnTo>
                  <a:lnTo>
                    <a:pt x="126" y="152"/>
                  </a:lnTo>
                  <a:lnTo>
                    <a:pt x="128" y="143"/>
                  </a:lnTo>
                  <a:lnTo>
                    <a:pt x="131" y="137"/>
                  </a:lnTo>
                  <a:lnTo>
                    <a:pt x="131" y="13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66" name="Freeform 282"/>
            <p:cNvSpPr>
              <a:spLocks/>
            </p:cNvSpPr>
            <p:nvPr/>
          </p:nvSpPr>
          <p:spPr bwMode="gray">
            <a:xfrm>
              <a:off x="5151414" y="2937694"/>
              <a:ext cx="41025" cy="42439"/>
            </a:xfrm>
            <a:custGeom>
              <a:avLst/>
              <a:gdLst/>
              <a:ahLst/>
              <a:cxnLst>
                <a:cxn ang="0">
                  <a:pos x="10" y="21"/>
                </a:cxn>
                <a:cxn ang="0">
                  <a:pos x="17" y="28"/>
                </a:cxn>
                <a:cxn ang="0">
                  <a:pos x="29" y="30"/>
                </a:cxn>
                <a:cxn ang="0">
                  <a:pos x="29" y="30"/>
                </a:cxn>
                <a:cxn ang="0">
                  <a:pos x="25" y="17"/>
                </a:cxn>
                <a:cxn ang="0">
                  <a:pos x="22" y="8"/>
                </a:cxn>
                <a:cxn ang="0">
                  <a:pos x="22" y="8"/>
                </a:cxn>
                <a:cxn ang="0">
                  <a:pos x="24" y="7"/>
                </a:cxn>
                <a:cxn ang="0">
                  <a:pos x="24" y="7"/>
                </a:cxn>
                <a:cxn ang="0">
                  <a:pos x="18" y="1"/>
                </a:cxn>
                <a:cxn ang="0">
                  <a:pos x="15" y="0"/>
                </a:cxn>
                <a:cxn ang="0">
                  <a:pos x="14" y="0"/>
                </a:cxn>
                <a:cxn ang="0">
                  <a:pos x="14" y="0"/>
                </a:cxn>
                <a:cxn ang="0">
                  <a:pos x="10" y="1"/>
                </a:cxn>
                <a:cxn ang="0">
                  <a:pos x="8" y="3"/>
                </a:cxn>
                <a:cxn ang="0">
                  <a:pos x="5" y="5"/>
                </a:cxn>
                <a:cxn ang="0">
                  <a:pos x="5" y="5"/>
                </a:cxn>
                <a:cxn ang="0">
                  <a:pos x="2" y="11"/>
                </a:cxn>
                <a:cxn ang="0">
                  <a:pos x="0" y="20"/>
                </a:cxn>
                <a:cxn ang="0">
                  <a:pos x="0" y="20"/>
                </a:cxn>
                <a:cxn ang="0">
                  <a:pos x="10" y="21"/>
                </a:cxn>
                <a:cxn ang="0">
                  <a:pos x="10" y="21"/>
                </a:cxn>
              </a:cxnLst>
              <a:rect l="0" t="0" r="r" b="b"/>
              <a:pathLst>
                <a:path w="29" h="30">
                  <a:moveTo>
                    <a:pt x="10" y="21"/>
                  </a:moveTo>
                  <a:lnTo>
                    <a:pt x="17" y="28"/>
                  </a:lnTo>
                  <a:lnTo>
                    <a:pt x="29" y="30"/>
                  </a:lnTo>
                  <a:lnTo>
                    <a:pt x="29" y="30"/>
                  </a:lnTo>
                  <a:lnTo>
                    <a:pt x="25" y="17"/>
                  </a:lnTo>
                  <a:lnTo>
                    <a:pt x="22" y="8"/>
                  </a:lnTo>
                  <a:lnTo>
                    <a:pt x="22" y="8"/>
                  </a:lnTo>
                  <a:lnTo>
                    <a:pt x="24" y="7"/>
                  </a:lnTo>
                  <a:lnTo>
                    <a:pt x="24" y="7"/>
                  </a:lnTo>
                  <a:lnTo>
                    <a:pt x="18" y="1"/>
                  </a:lnTo>
                  <a:lnTo>
                    <a:pt x="15" y="0"/>
                  </a:lnTo>
                  <a:lnTo>
                    <a:pt x="14" y="0"/>
                  </a:lnTo>
                  <a:lnTo>
                    <a:pt x="14" y="0"/>
                  </a:lnTo>
                  <a:lnTo>
                    <a:pt x="10" y="1"/>
                  </a:lnTo>
                  <a:lnTo>
                    <a:pt x="8" y="3"/>
                  </a:lnTo>
                  <a:lnTo>
                    <a:pt x="5" y="5"/>
                  </a:lnTo>
                  <a:lnTo>
                    <a:pt x="5" y="5"/>
                  </a:lnTo>
                  <a:lnTo>
                    <a:pt x="2" y="11"/>
                  </a:lnTo>
                  <a:lnTo>
                    <a:pt x="0" y="20"/>
                  </a:lnTo>
                  <a:lnTo>
                    <a:pt x="0" y="20"/>
                  </a:lnTo>
                  <a:lnTo>
                    <a:pt x="10" y="21"/>
                  </a:lnTo>
                  <a:lnTo>
                    <a:pt x="10" y="2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67" name="Freeform 283"/>
            <p:cNvSpPr>
              <a:spLocks noEditPoints="1"/>
            </p:cNvSpPr>
            <p:nvPr/>
          </p:nvSpPr>
          <p:spPr bwMode="gray">
            <a:xfrm>
              <a:off x="3995662" y="2366184"/>
              <a:ext cx="325365" cy="275853"/>
            </a:xfrm>
            <a:custGeom>
              <a:avLst/>
              <a:gdLst/>
              <a:ahLst/>
              <a:cxnLst>
                <a:cxn ang="0">
                  <a:pos x="195" y="41"/>
                </a:cxn>
                <a:cxn ang="0">
                  <a:pos x="181" y="35"/>
                </a:cxn>
                <a:cxn ang="0">
                  <a:pos x="164" y="31"/>
                </a:cxn>
                <a:cxn ang="0">
                  <a:pos x="157" y="25"/>
                </a:cxn>
                <a:cxn ang="0">
                  <a:pos x="148" y="24"/>
                </a:cxn>
                <a:cxn ang="0">
                  <a:pos x="144" y="20"/>
                </a:cxn>
                <a:cxn ang="0">
                  <a:pos x="128" y="10"/>
                </a:cxn>
                <a:cxn ang="0">
                  <a:pos x="122" y="7"/>
                </a:cxn>
                <a:cxn ang="0">
                  <a:pos x="117" y="0"/>
                </a:cxn>
                <a:cxn ang="0">
                  <a:pos x="104" y="8"/>
                </a:cxn>
                <a:cxn ang="0">
                  <a:pos x="100" y="23"/>
                </a:cxn>
                <a:cxn ang="0">
                  <a:pos x="80" y="30"/>
                </a:cxn>
                <a:cxn ang="0">
                  <a:pos x="65" y="37"/>
                </a:cxn>
                <a:cxn ang="0">
                  <a:pos x="54" y="28"/>
                </a:cxn>
                <a:cxn ang="0">
                  <a:pos x="47" y="35"/>
                </a:cxn>
                <a:cxn ang="0">
                  <a:pos x="50" y="52"/>
                </a:cxn>
                <a:cxn ang="0">
                  <a:pos x="36" y="52"/>
                </a:cxn>
                <a:cxn ang="0">
                  <a:pos x="26" y="48"/>
                </a:cxn>
                <a:cxn ang="0">
                  <a:pos x="10" y="50"/>
                </a:cxn>
                <a:cxn ang="0">
                  <a:pos x="0" y="57"/>
                </a:cxn>
                <a:cxn ang="0">
                  <a:pos x="3" y="67"/>
                </a:cxn>
                <a:cxn ang="0">
                  <a:pos x="24" y="74"/>
                </a:cxn>
                <a:cxn ang="0">
                  <a:pos x="37" y="78"/>
                </a:cxn>
                <a:cxn ang="0">
                  <a:pos x="44" y="89"/>
                </a:cxn>
                <a:cxn ang="0">
                  <a:pos x="58" y="101"/>
                </a:cxn>
                <a:cxn ang="0">
                  <a:pos x="60" y="115"/>
                </a:cxn>
                <a:cxn ang="0">
                  <a:pos x="57" y="136"/>
                </a:cxn>
                <a:cxn ang="0">
                  <a:pos x="48" y="159"/>
                </a:cxn>
                <a:cxn ang="0">
                  <a:pos x="74" y="170"/>
                </a:cxn>
                <a:cxn ang="0">
                  <a:pos x="85" y="170"/>
                </a:cxn>
                <a:cxn ang="0">
                  <a:pos x="94" y="172"/>
                </a:cxn>
                <a:cxn ang="0">
                  <a:pos x="121" y="178"/>
                </a:cxn>
                <a:cxn ang="0">
                  <a:pos x="128" y="169"/>
                </a:cxn>
                <a:cxn ang="0">
                  <a:pos x="141" y="156"/>
                </a:cxn>
                <a:cxn ang="0">
                  <a:pos x="171" y="163"/>
                </a:cxn>
                <a:cxn ang="0">
                  <a:pos x="189" y="158"/>
                </a:cxn>
                <a:cxn ang="0">
                  <a:pos x="201" y="145"/>
                </a:cxn>
                <a:cxn ang="0">
                  <a:pos x="191" y="142"/>
                </a:cxn>
                <a:cxn ang="0">
                  <a:pos x="191" y="132"/>
                </a:cxn>
                <a:cxn ang="0">
                  <a:pos x="185" y="124"/>
                </a:cxn>
                <a:cxn ang="0">
                  <a:pos x="192" y="116"/>
                </a:cxn>
                <a:cxn ang="0">
                  <a:pos x="191" y="108"/>
                </a:cxn>
                <a:cxn ang="0">
                  <a:pos x="188" y="101"/>
                </a:cxn>
                <a:cxn ang="0">
                  <a:pos x="181" y="99"/>
                </a:cxn>
                <a:cxn ang="0">
                  <a:pos x="178" y="95"/>
                </a:cxn>
                <a:cxn ang="0">
                  <a:pos x="188" y="82"/>
                </a:cxn>
                <a:cxn ang="0">
                  <a:pos x="196" y="75"/>
                </a:cxn>
                <a:cxn ang="0">
                  <a:pos x="202" y="57"/>
                </a:cxn>
                <a:cxn ang="0">
                  <a:pos x="208" y="45"/>
                </a:cxn>
                <a:cxn ang="0">
                  <a:pos x="229" y="165"/>
                </a:cxn>
                <a:cxn ang="0">
                  <a:pos x="219" y="173"/>
                </a:cxn>
                <a:cxn ang="0">
                  <a:pos x="223" y="195"/>
                </a:cxn>
                <a:cxn ang="0">
                  <a:pos x="230" y="180"/>
                </a:cxn>
              </a:cxnLst>
              <a:rect l="0" t="0" r="r" b="b"/>
              <a:pathLst>
                <a:path w="230" h="195">
                  <a:moveTo>
                    <a:pt x="203" y="44"/>
                  </a:moveTo>
                  <a:lnTo>
                    <a:pt x="203" y="44"/>
                  </a:lnTo>
                  <a:lnTo>
                    <a:pt x="201" y="44"/>
                  </a:lnTo>
                  <a:lnTo>
                    <a:pt x="198" y="42"/>
                  </a:lnTo>
                  <a:lnTo>
                    <a:pt x="195" y="41"/>
                  </a:lnTo>
                  <a:lnTo>
                    <a:pt x="195" y="41"/>
                  </a:lnTo>
                  <a:lnTo>
                    <a:pt x="189" y="40"/>
                  </a:lnTo>
                  <a:lnTo>
                    <a:pt x="185" y="37"/>
                  </a:lnTo>
                  <a:lnTo>
                    <a:pt x="185" y="37"/>
                  </a:lnTo>
                  <a:lnTo>
                    <a:pt x="181" y="35"/>
                  </a:lnTo>
                  <a:lnTo>
                    <a:pt x="176" y="34"/>
                  </a:lnTo>
                  <a:lnTo>
                    <a:pt x="168" y="34"/>
                  </a:lnTo>
                  <a:lnTo>
                    <a:pt x="168" y="34"/>
                  </a:lnTo>
                  <a:lnTo>
                    <a:pt x="165" y="33"/>
                  </a:lnTo>
                  <a:lnTo>
                    <a:pt x="164" y="31"/>
                  </a:lnTo>
                  <a:lnTo>
                    <a:pt x="162" y="30"/>
                  </a:lnTo>
                  <a:lnTo>
                    <a:pt x="159" y="28"/>
                  </a:lnTo>
                  <a:lnTo>
                    <a:pt x="159" y="28"/>
                  </a:lnTo>
                  <a:lnTo>
                    <a:pt x="158" y="28"/>
                  </a:lnTo>
                  <a:lnTo>
                    <a:pt x="157" y="25"/>
                  </a:lnTo>
                  <a:lnTo>
                    <a:pt x="155" y="21"/>
                  </a:lnTo>
                  <a:lnTo>
                    <a:pt x="155" y="21"/>
                  </a:lnTo>
                  <a:lnTo>
                    <a:pt x="154" y="20"/>
                  </a:lnTo>
                  <a:lnTo>
                    <a:pt x="152" y="21"/>
                  </a:lnTo>
                  <a:lnTo>
                    <a:pt x="148" y="24"/>
                  </a:lnTo>
                  <a:lnTo>
                    <a:pt x="148" y="24"/>
                  </a:lnTo>
                  <a:lnTo>
                    <a:pt x="145" y="24"/>
                  </a:lnTo>
                  <a:lnTo>
                    <a:pt x="144" y="23"/>
                  </a:lnTo>
                  <a:lnTo>
                    <a:pt x="144" y="20"/>
                  </a:lnTo>
                  <a:lnTo>
                    <a:pt x="144" y="20"/>
                  </a:lnTo>
                  <a:lnTo>
                    <a:pt x="142" y="18"/>
                  </a:lnTo>
                  <a:lnTo>
                    <a:pt x="139" y="15"/>
                  </a:lnTo>
                  <a:lnTo>
                    <a:pt x="134" y="13"/>
                  </a:lnTo>
                  <a:lnTo>
                    <a:pt x="134" y="13"/>
                  </a:lnTo>
                  <a:lnTo>
                    <a:pt x="128" y="10"/>
                  </a:lnTo>
                  <a:lnTo>
                    <a:pt x="127" y="8"/>
                  </a:lnTo>
                  <a:lnTo>
                    <a:pt x="125" y="8"/>
                  </a:lnTo>
                  <a:lnTo>
                    <a:pt x="125" y="8"/>
                  </a:lnTo>
                  <a:lnTo>
                    <a:pt x="124" y="8"/>
                  </a:lnTo>
                  <a:lnTo>
                    <a:pt x="122" y="7"/>
                  </a:lnTo>
                  <a:lnTo>
                    <a:pt x="120" y="3"/>
                  </a:lnTo>
                  <a:lnTo>
                    <a:pt x="120" y="3"/>
                  </a:lnTo>
                  <a:lnTo>
                    <a:pt x="118" y="1"/>
                  </a:lnTo>
                  <a:lnTo>
                    <a:pt x="117" y="0"/>
                  </a:lnTo>
                  <a:lnTo>
                    <a:pt x="117" y="0"/>
                  </a:lnTo>
                  <a:lnTo>
                    <a:pt x="114" y="0"/>
                  </a:lnTo>
                  <a:lnTo>
                    <a:pt x="114" y="0"/>
                  </a:lnTo>
                  <a:lnTo>
                    <a:pt x="110" y="1"/>
                  </a:lnTo>
                  <a:lnTo>
                    <a:pt x="107" y="4"/>
                  </a:lnTo>
                  <a:lnTo>
                    <a:pt x="104" y="8"/>
                  </a:lnTo>
                  <a:lnTo>
                    <a:pt x="104" y="14"/>
                  </a:lnTo>
                  <a:lnTo>
                    <a:pt x="104" y="14"/>
                  </a:lnTo>
                  <a:lnTo>
                    <a:pt x="104" y="17"/>
                  </a:lnTo>
                  <a:lnTo>
                    <a:pt x="102" y="20"/>
                  </a:lnTo>
                  <a:lnTo>
                    <a:pt x="100" y="23"/>
                  </a:lnTo>
                  <a:lnTo>
                    <a:pt x="94" y="24"/>
                  </a:lnTo>
                  <a:lnTo>
                    <a:pt x="87" y="25"/>
                  </a:lnTo>
                  <a:lnTo>
                    <a:pt x="87" y="25"/>
                  </a:lnTo>
                  <a:lnTo>
                    <a:pt x="83" y="27"/>
                  </a:lnTo>
                  <a:lnTo>
                    <a:pt x="80" y="30"/>
                  </a:lnTo>
                  <a:lnTo>
                    <a:pt x="78" y="34"/>
                  </a:lnTo>
                  <a:lnTo>
                    <a:pt x="77" y="37"/>
                  </a:lnTo>
                  <a:lnTo>
                    <a:pt x="77" y="37"/>
                  </a:lnTo>
                  <a:lnTo>
                    <a:pt x="73" y="38"/>
                  </a:lnTo>
                  <a:lnTo>
                    <a:pt x="65" y="37"/>
                  </a:lnTo>
                  <a:lnTo>
                    <a:pt x="60" y="34"/>
                  </a:lnTo>
                  <a:lnTo>
                    <a:pt x="57" y="30"/>
                  </a:lnTo>
                  <a:lnTo>
                    <a:pt x="57" y="30"/>
                  </a:lnTo>
                  <a:lnTo>
                    <a:pt x="56" y="28"/>
                  </a:lnTo>
                  <a:lnTo>
                    <a:pt x="54" y="28"/>
                  </a:lnTo>
                  <a:lnTo>
                    <a:pt x="50" y="28"/>
                  </a:lnTo>
                  <a:lnTo>
                    <a:pt x="47" y="31"/>
                  </a:lnTo>
                  <a:lnTo>
                    <a:pt x="46" y="34"/>
                  </a:lnTo>
                  <a:lnTo>
                    <a:pt x="47" y="35"/>
                  </a:lnTo>
                  <a:lnTo>
                    <a:pt x="47" y="35"/>
                  </a:lnTo>
                  <a:lnTo>
                    <a:pt x="51" y="41"/>
                  </a:lnTo>
                  <a:lnTo>
                    <a:pt x="51" y="45"/>
                  </a:lnTo>
                  <a:lnTo>
                    <a:pt x="51" y="50"/>
                  </a:lnTo>
                  <a:lnTo>
                    <a:pt x="50" y="52"/>
                  </a:lnTo>
                  <a:lnTo>
                    <a:pt x="50" y="52"/>
                  </a:lnTo>
                  <a:lnTo>
                    <a:pt x="47" y="54"/>
                  </a:lnTo>
                  <a:lnTo>
                    <a:pt x="43" y="52"/>
                  </a:lnTo>
                  <a:lnTo>
                    <a:pt x="40" y="51"/>
                  </a:lnTo>
                  <a:lnTo>
                    <a:pt x="36" y="52"/>
                  </a:lnTo>
                  <a:lnTo>
                    <a:pt x="36" y="52"/>
                  </a:lnTo>
                  <a:lnTo>
                    <a:pt x="33" y="52"/>
                  </a:lnTo>
                  <a:lnTo>
                    <a:pt x="31" y="52"/>
                  </a:lnTo>
                  <a:lnTo>
                    <a:pt x="28" y="50"/>
                  </a:lnTo>
                  <a:lnTo>
                    <a:pt x="26" y="48"/>
                  </a:lnTo>
                  <a:lnTo>
                    <a:pt x="26" y="48"/>
                  </a:lnTo>
                  <a:lnTo>
                    <a:pt x="23" y="47"/>
                  </a:lnTo>
                  <a:lnTo>
                    <a:pt x="19" y="48"/>
                  </a:lnTo>
                  <a:lnTo>
                    <a:pt x="16" y="50"/>
                  </a:lnTo>
                  <a:lnTo>
                    <a:pt x="10" y="50"/>
                  </a:lnTo>
                  <a:lnTo>
                    <a:pt x="10" y="50"/>
                  </a:lnTo>
                  <a:lnTo>
                    <a:pt x="4" y="50"/>
                  </a:lnTo>
                  <a:lnTo>
                    <a:pt x="1" y="51"/>
                  </a:lnTo>
                  <a:lnTo>
                    <a:pt x="0" y="54"/>
                  </a:lnTo>
                  <a:lnTo>
                    <a:pt x="0" y="57"/>
                  </a:lnTo>
                  <a:lnTo>
                    <a:pt x="0" y="57"/>
                  </a:lnTo>
                  <a:lnTo>
                    <a:pt x="1" y="60"/>
                  </a:lnTo>
                  <a:lnTo>
                    <a:pt x="1" y="62"/>
                  </a:lnTo>
                  <a:lnTo>
                    <a:pt x="1" y="64"/>
                  </a:lnTo>
                  <a:lnTo>
                    <a:pt x="3" y="67"/>
                  </a:lnTo>
                  <a:lnTo>
                    <a:pt x="3" y="67"/>
                  </a:lnTo>
                  <a:lnTo>
                    <a:pt x="6" y="68"/>
                  </a:lnTo>
                  <a:lnTo>
                    <a:pt x="11" y="69"/>
                  </a:lnTo>
                  <a:lnTo>
                    <a:pt x="17" y="71"/>
                  </a:lnTo>
                  <a:lnTo>
                    <a:pt x="24" y="74"/>
                  </a:lnTo>
                  <a:lnTo>
                    <a:pt x="24" y="74"/>
                  </a:lnTo>
                  <a:lnTo>
                    <a:pt x="28" y="75"/>
                  </a:lnTo>
                  <a:lnTo>
                    <a:pt x="31" y="77"/>
                  </a:lnTo>
                  <a:lnTo>
                    <a:pt x="34" y="77"/>
                  </a:lnTo>
                  <a:lnTo>
                    <a:pt x="37" y="78"/>
                  </a:lnTo>
                  <a:lnTo>
                    <a:pt x="37" y="78"/>
                  </a:lnTo>
                  <a:lnTo>
                    <a:pt x="41" y="79"/>
                  </a:lnTo>
                  <a:lnTo>
                    <a:pt x="43" y="81"/>
                  </a:lnTo>
                  <a:lnTo>
                    <a:pt x="43" y="85"/>
                  </a:lnTo>
                  <a:lnTo>
                    <a:pt x="43" y="85"/>
                  </a:lnTo>
                  <a:lnTo>
                    <a:pt x="44" y="89"/>
                  </a:lnTo>
                  <a:lnTo>
                    <a:pt x="46" y="92"/>
                  </a:lnTo>
                  <a:lnTo>
                    <a:pt x="50" y="97"/>
                  </a:lnTo>
                  <a:lnTo>
                    <a:pt x="56" y="98"/>
                  </a:lnTo>
                  <a:lnTo>
                    <a:pt x="56" y="98"/>
                  </a:lnTo>
                  <a:lnTo>
                    <a:pt x="58" y="101"/>
                  </a:lnTo>
                  <a:lnTo>
                    <a:pt x="60" y="104"/>
                  </a:lnTo>
                  <a:lnTo>
                    <a:pt x="58" y="106"/>
                  </a:lnTo>
                  <a:lnTo>
                    <a:pt x="60" y="111"/>
                  </a:lnTo>
                  <a:lnTo>
                    <a:pt x="60" y="111"/>
                  </a:lnTo>
                  <a:lnTo>
                    <a:pt x="60" y="115"/>
                  </a:lnTo>
                  <a:lnTo>
                    <a:pt x="58" y="121"/>
                  </a:lnTo>
                  <a:lnTo>
                    <a:pt x="57" y="125"/>
                  </a:lnTo>
                  <a:lnTo>
                    <a:pt x="57" y="131"/>
                  </a:lnTo>
                  <a:lnTo>
                    <a:pt x="57" y="131"/>
                  </a:lnTo>
                  <a:lnTo>
                    <a:pt x="57" y="136"/>
                  </a:lnTo>
                  <a:lnTo>
                    <a:pt x="56" y="146"/>
                  </a:lnTo>
                  <a:lnTo>
                    <a:pt x="53" y="155"/>
                  </a:lnTo>
                  <a:lnTo>
                    <a:pt x="50" y="159"/>
                  </a:lnTo>
                  <a:lnTo>
                    <a:pt x="50" y="159"/>
                  </a:lnTo>
                  <a:lnTo>
                    <a:pt x="48" y="159"/>
                  </a:lnTo>
                  <a:lnTo>
                    <a:pt x="48" y="159"/>
                  </a:lnTo>
                  <a:lnTo>
                    <a:pt x="58" y="163"/>
                  </a:lnTo>
                  <a:lnTo>
                    <a:pt x="58" y="163"/>
                  </a:lnTo>
                  <a:lnTo>
                    <a:pt x="65" y="168"/>
                  </a:lnTo>
                  <a:lnTo>
                    <a:pt x="74" y="170"/>
                  </a:lnTo>
                  <a:lnTo>
                    <a:pt x="74" y="170"/>
                  </a:lnTo>
                  <a:lnTo>
                    <a:pt x="77" y="173"/>
                  </a:lnTo>
                  <a:lnTo>
                    <a:pt x="81" y="173"/>
                  </a:lnTo>
                  <a:lnTo>
                    <a:pt x="85" y="172"/>
                  </a:lnTo>
                  <a:lnTo>
                    <a:pt x="85" y="170"/>
                  </a:lnTo>
                  <a:lnTo>
                    <a:pt x="85" y="170"/>
                  </a:lnTo>
                  <a:lnTo>
                    <a:pt x="87" y="169"/>
                  </a:lnTo>
                  <a:lnTo>
                    <a:pt x="88" y="169"/>
                  </a:lnTo>
                  <a:lnTo>
                    <a:pt x="94" y="172"/>
                  </a:lnTo>
                  <a:lnTo>
                    <a:pt x="94" y="172"/>
                  </a:lnTo>
                  <a:lnTo>
                    <a:pt x="97" y="173"/>
                  </a:lnTo>
                  <a:lnTo>
                    <a:pt x="102" y="175"/>
                  </a:lnTo>
                  <a:lnTo>
                    <a:pt x="112" y="176"/>
                  </a:lnTo>
                  <a:lnTo>
                    <a:pt x="112" y="176"/>
                  </a:lnTo>
                  <a:lnTo>
                    <a:pt x="121" y="178"/>
                  </a:lnTo>
                  <a:lnTo>
                    <a:pt x="129" y="176"/>
                  </a:lnTo>
                  <a:lnTo>
                    <a:pt x="129" y="176"/>
                  </a:lnTo>
                  <a:lnTo>
                    <a:pt x="128" y="173"/>
                  </a:lnTo>
                  <a:lnTo>
                    <a:pt x="128" y="173"/>
                  </a:lnTo>
                  <a:lnTo>
                    <a:pt x="128" y="169"/>
                  </a:lnTo>
                  <a:lnTo>
                    <a:pt x="128" y="166"/>
                  </a:lnTo>
                  <a:lnTo>
                    <a:pt x="131" y="162"/>
                  </a:lnTo>
                  <a:lnTo>
                    <a:pt x="135" y="159"/>
                  </a:lnTo>
                  <a:lnTo>
                    <a:pt x="141" y="156"/>
                  </a:lnTo>
                  <a:lnTo>
                    <a:pt x="141" y="156"/>
                  </a:lnTo>
                  <a:lnTo>
                    <a:pt x="148" y="156"/>
                  </a:lnTo>
                  <a:lnTo>
                    <a:pt x="158" y="159"/>
                  </a:lnTo>
                  <a:lnTo>
                    <a:pt x="165" y="161"/>
                  </a:lnTo>
                  <a:lnTo>
                    <a:pt x="171" y="163"/>
                  </a:lnTo>
                  <a:lnTo>
                    <a:pt x="171" y="163"/>
                  </a:lnTo>
                  <a:lnTo>
                    <a:pt x="175" y="165"/>
                  </a:lnTo>
                  <a:lnTo>
                    <a:pt x="179" y="165"/>
                  </a:lnTo>
                  <a:lnTo>
                    <a:pt x="184" y="162"/>
                  </a:lnTo>
                  <a:lnTo>
                    <a:pt x="189" y="158"/>
                  </a:lnTo>
                  <a:lnTo>
                    <a:pt x="189" y="158"/>
                  </a:lnTo>
                  <a:lnTo>
                    <a:pt x="195" y="152"/>
                  </a:lnTo>
                  <a:lnTo>
                    <a:pt x="199" y="151"/>
                  </a:lnTo>
                  <a:lnTo>
                    <a:pt x="199" y="151"/>
                  </a:lnTo>
                  <a:lnTo>
                    <a:pt x="201" y="145"/>
                  </a:lnTo>
                  <a:lnTo>
                    <a:pt x="201" y="145"/>
                  </a:lnTo>
                  <a:lnTo>
                    <a:pt x="201" y="143"/>
                  </a:lnTo>
                  <a:lnTo>
                    <a:pt x="199" y="143"/>
                  </a:lnTo>
                  <a:lnTo>
                    <a:pt x="193" y="142"/>
                  </a:lnTo>
                  <a:lnTo>
                    <a:pt x="193" y="142"/>
                  </a:lnTo>
                  <a:lnTo>
                    <a:pt x="191" y="142"/>
                  </a:lnTo>
                  <a:lnTo>
                    <a:pt x="189" y="141"/>
                  </a:lnTo>
                  <a:lnTo>
                    <a:pt x="189" y="138"/>
                  </a:lnTo>
                  <a:lnTo>
                    <a:pt x="191" y="135"/>
                  </a:lnTo>
                  <a:lnTo>
                    <a:pt x="191" y="135"/>
                  </a:lnTo>
                  <a:lnTo>
                    <a:pt x="191" y="132"/>
                  </a:lnTo>
                  <a:lnTo>
                    <a:pt x="189" y="131"/>
                  </a:lnTo>
                  <a:lnTo>
                    <a:pt x="185" y="126"/>
                  </a:lnTo>
                  <a:lnTo>
                    <a:pt x="185" y="126"/>
                  </a:lnTo>
                  <a:lnTo>
                    <a:pt x="185" y="125"/>
                  </a:lnTo>
                  <a:lnTo>
                    <a:pt x="185" y="124"/>
                  </a:lnTo>
                  <a:lnTo>
                    <a:pt x="189" y="122"/>
                  </a:lnTo>
                  <a:lnTo>
                    <a:pt x="189" y="122"/>
                  </a:lnTo>
                  <a:lnTo>
                    <a:pt x="192" y="119"/>
                  </a:lnTo>
                  <a:lnTo>
                    <a:pt x="192" y="118"/>
                  </a:lnTo>
                  <a:lnTo>
                    <a:pt x="192" y="116"/>
                  </a:lnTo>
                  <a:lnTo>
                    <a:pt x="192" y="116"/>
                  </a:lnTo>
                  <a:lnTo>
                    <a:pt x="189" y="114"/>
                  </a:lnTo>
                  <a:lnTo>
                    <a:pt x="189" y="111"/>
                  </a:lnTo>
                  <a:lnTo>
                    <a:pt x="191" y="108"/>
                  </a:lnTo>
                  <a:lnTo>
                    <a:pt x="191" y="108"/>
                  </a:lnTo>
                  <a:lnTo>
                    <a:pt x="191" y="106"/>
                  </a:lnTo>
                  <a:lnTo>
                    <a:pt x="189" y="104"/>
                  </a:lnTo>
                  <a:lnTo>
                    <a:pt x="188" y="102"/>
                  </a:lnTo>
                  <a:lnTo>
                    <a:pt x="188" y="101"/>
                  </a:lnTo>
                  <a:lnTo>
                    <a:pt x="188" y="101"/>
                  </a:lnTo>
                  <a:lnTo>
                    <a:pt x="186" y="98"/>
                  </a:lnTo>
                  <a:lnTo>
                    <a:pt x="185" y="98"/>
                  </a:lnTo>
                  <a:lnTo>
                    <a:pt x="182" y="98"/>
                  </a:lnTo>
                  <a:lnTo>
                    <a:pt x="181" y="99"/>
                  </a:lnTo>
                  <a:lnTo>
                    <a:pt x="181" y="99"/>
                  </a:lnTo>
                  <a:lnTo>
                    <a:pt x="178" y="102"/>
                  </a:lnTo>
                  <a:lnTo>
                    <a:pt x="176" y="101"/>
                  </a:lnTo>
                  <a:lnTo>
                    <a:pt x="176" y="99"/>
                  </a:lnTo>
                  <a:lnTo>
                    <a:pt x="178" y="95"/>
                  </a:lnTo>
                  <a:lnTo>
                    <a:pt x="178" y="95"/>
                  </a:lnTo>
                  <a:lnTo>
                    <a:pt x="181" y="91"/>
                  </a:lnTo>
                  <a:lnTo>
                    <a:pt x="184" y="87"/>
                  </a:lnTo>
                  <a:lnTo>
                    <a:pt x="186" y="84"/>
                  </a:lnTo>
                  <a:lnTo>
                    <a:pt x="188" y="82"/>
                  </a:lnTo>
                  <a:lnTo>
                    <a:pt x="188" y="82"/>
                  </a:lnTo>
                  <a:lnTo>
                    <a:pt x="189" y="79"/>
                  </a:lnTo>
                  <a:lnTo>
                    <a:pt x="192" y="77"/>
                  </a:lnTo>
                  <a:lnTo>
                    <a:pt x="193" y="75"/>
                  </a:lnTo>
                  <a:lnTo>
                    <a:pt x="196" y="75"/>
                  </a:lnTo>
                  <a:lnTo>
                    <a:pt x="196" y="75"/>
                  </a:lnTo>
                  <a:lnTo>
                    <a:pt x="198" y="74"/>
                  </a:lnTo>
                  <a:lnTo>
                    <a:pt x="199" y="71"/>
                  </a:lnTo>
                  <a:lnTo>
                    <a:pt x="201" y="62"/>
                  </a:lnTo>
                  <a:lnTo>
                    <a:pt x="201" y="62"/>
                  </a:lnTo>
                  <a:lnTo>
                    <a:pt x="202" y="57"/>
                  </a:lnTo>
                  <a:lnTo>
                    <a:pt x="203" y="52"/>
                  </a:lnTo>
                  <a:lnTo>
                    <a:pt x="206" y="50"/>
                  </a:lnTo>
                  <a:lnTo>
                    <a:pt x="206" y="50"/>
                  </a:lnTo>
                  <a:lnTo>
                    <a:pt x="208" y="47"/>
                  </a:lnTo>
                  <a:lnTo>
                    <a:pt x="208" y="45"/>
                  </a:lnTo>
                  <a:lnTo>
                    <a:pt x="205" y="45"/>
                  </a:lnTo>
                  <a:lnTo>
                    <a:pt x="203" y="44"/>
                  </a:lnTo>
                  <a:lnTo>
                    <a:pt x="203" y="44"/>
                  </a:lnTo>
                  <a:close/>
                  <a:moveTo>
                    <a:pt x="229" y="165"/>
                  </a:moveTo>
                  <a:lnTo>
                    <a:pt x="229" y="165"/>
                  </a:lnTo>
                  <a:lnTo>
                    <a:pt x="226" y="166"/>
                  </a:lnTo>
                  <a:lnTo>
                    <a:pt x="225" y="168"/>
                  </a:lnTo>
                  <a:lnTo>
                    <a:pt x="222" y="170"/>
                  </a:lnTo>
                  <a:lnTo>
                    <a:pt x="219" y="173"/>
                  </a:lnTo>
                  <a:lnTo>
                    <a:pt x="219" y="173"/>
                  </a:lnTo>
                  <a:lnTo>
                    <a:pt x="216" y="176"/>
                  </a:lnTo>
                  <a:lnTo>
                    <a:pt x="216" y="179"/>
                  </a:lnTo>
                  <a:lnTo>
                    <a:pt x="218" y="186"/>
                  </a:lnTo>
                  <a:lnTo>
                    <a:pt x="221" y="193"/>
                  </a:lnTo>
                  <a:lnTo>
                    <a:pt x="223" y="195"/>
                  </a:lnTo>
                  <a:lnTo>
                    <a:pt x="225" y="195"/>
                  </a:lnTo>
                  <a:lnTo>
                    <a:pt x="225" y="195"/>
                  </a:lnTo>
                  <a:lnTo>
                    <a:pt x="228" y="193"/>
                  </a:lnTo>
                  <a:lnTo>
                    <a:pt x="229" y="190"/>
                  </a:lnTo>
                  <a:lnTo>
                    <a:pt x="230" y="180"/>
                  </a:lnTo>
                  <a:lnTo>
                    <a:pt x="230" y="170"/>
                  </a:lnTo>
                  <a:lnTo>
                    <a:pt x="229" y="166"/>
                  </a:lnTo>
                  <a:lnTo>
                    <a:pt x="229" y="165"/>
                  </a:lnTo>
                  <a:lnTo>
                    <a:pt x="229" y="16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68" name="Freeform 284"/>
            <p:cNvSpPr>
              <a:spLocks/>
            </p:cNvSpPr>
            <p:nvPr/>
          </p:nvSpPr>
          <p:spPr bwMode="gray">
            <a:xfrm>
              <a:off x="2043474" y="3318230"/>
              <a:ext cx="52342" cy="29708"/>
            </a:xfrm>
            <a:custGeom>
              <a:avLst/>
              <a:gdLst/>
              <a:ahLst/>
              <a:cxnLst>
                <a:cxn ang="0">
                  <a:pos x="36" y="8"/>
                </a:cxn>
                <a:cxn ang="0">
                  <a:pos x="36" y="8"/>
                </a:cxn>
                <a:cxn ang="0">
                  <a:pos x="33" y="7"/>
                </a:cxn>
                <a:cxn ang="0">
                  <a:pos x="29" y="7"/>
                </a:cxn>
                <a:cxn ang="0">
                  <a:pos x="24" y="5"/>
                </a:cxn>
                <a:cxn ang="0">
                  <a:pos x="19" y="4"/>
                </a:cxn>
                <a:cxn ang="0">
                  <a:pos x="19" y="4"/>
                </a:cxn>
                <a:cxn ang="0">
                  <a:pos x="12" y="0"/>
                </a:cxn>
                <a:cxn ang="0">
                  <a:pos x="12" y="0"/>
                </a:cxn>
                <a:cxn ang="0">
                  <a:pos x="12" y="1"/>
                </a:cxn>
                <a:cxn ang="0">
                  <a:pos x="12" y="1"/>
                </a:cxn>
                <a:cxn ang="0">
                  <a:pos x="7" y="4"/>
                </a:cxn>
                <a:cxn ang="0">
                  <a:pos x="0" y="10"/>
                </a:cxn>
                <a:cxn ang="0">
                  <a:pos x="0" y="10"/>
                </a:cxn>
                <a:cxn ang="0">
                  <a:pos x="6" y="14"/>
                </a:cxn>
                <a:cxn ang="0">
                  <a:pos x="16" y="17"/>
                </a:cxn>
                <a:cxn ang="0">
                  <a:pos x="24" y="20"/>
                </a:cxn>
                <a:cxn ang="0">
                  <a:pos x="31" y="21"/>
                </a:cxn>
                <a:cxn ang="0">
                  <a:pos x="31" y="21"/>
                </a:cxn>
                <a:cxn ang="0">
                  <a:pos x="34" y="20"/>
                </a:cxn>
                <a:cxn ang="0">
                  <a:pos x="36" y="18"/>
                </a:cxn>
                <a:cxn ang="0">
                  <a:pos x="36" y="18"/>
                </a:cxn>
                <a:cxn ang="0">
                  <a:pos x="37" y="12"/>
                </a:cxn>
                <a:cxn ang="0">
                  <a:pos x="36" y="8"/>
                </a:cxn>
                <a:cxn ang="0">
                  <a:pos x="36" y="8"/>
                </a:cxn>
              </a:cxnLst>
              <a:rect l="0" t="0" r="r" b="b"/>
              <a:pathLst>
                <a:path w="37" h="21">
                  <a:moveTo>
                    <a:pt x="36" y="8"/>
                  </a:moveTo>
                  <a:lnTo>
                    <a:pt x="36" y="8"/>
                  </a:lnTo>
                  <a:lnTo>
                    <a:pt x="33" y="7"/>
                  </a:lnTo>
                  <a:lnTo>
                    <a:pt x="29" y="7"/>
                  </a:lnTo>
                  <a:lnTo>
                    <a:pt x="24" y="5"/>
                  </a:lnTo>
                  <a:lnTo>
                    <a:pt x="19" y="4"/>
                  </a:lnTo>
                  <a:lnTo>
                    <a:pt x="19" y="4"/>
                  </a:lnTo>
                  <a:lnTo>
                    <a:pt x="12" y="0"/>
                  </a:lnTo>
                  <a:lnTo>
                    <a:pt x="12" y="0"/>
                  </a:lnTo>
                  <a:lnTo>
                    <a:pt x="12" y="1"/>
                  </a:lnTo>
                  <a:lnTo>
                    <a:pt x="12" y="1"/>
                  </a:lnTo>
                  <a:lnTo>
                    <a:pt x="7" y="4"/>
                  </a:lnTo>
                  <a:lnTo>
                    <a:pt x="0" y="10"/>
                  </a:lnTo>
                  <a:lnTo>
                    <a:pt x="0" y="10"/>
                  </a:lnTo>
                  <a:lnTo>
                    <a:pt x="6" y="14"/>
                  </a:lnTo>
                  <a:lnTo>
                    <a:pt x="16" y="17"/>
                  </a:lnTo>
                  <a:lnTo>
                    <a:pt x="24" y="20"/>
                  </a:lnTo>
                  <a:lnTo>
                    <a:pt x="31" y="21"/>
                  </a:lnTo>
                  <a:lnTo>
                    <a:pt x="31" y="21"/>
                  </a:lnTo>
                  <a:lnTo>
                    <a:pt x="34" y="20"/>
                  </a:lnTo>
                  <a:lnTo>
                    <a:pt x="36" y="18"/>
                  </a:lnTo>
                  <a:lnTo>
                    <a:pt x="36" y="18"/>
                  </a:lnTo>
                  <a:lnTo>
                    <a:pt x="37" y="12"/>
                  </a:lnTo>
                  <a:lnTo>
                    <a:pt x="36" y="8"/>
                  </a:lnTo>
                  <a:lnTo>
                    <a:pt x="36" y="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69" name="Freeform 285"/>
            <p:cNvSpPr>
              <a:spLocks/>
            </p:cNvSpPr>
            <p:nvPr/>
          </p:nvSpPr>
          <p:spPr bwMode="gray">
            <a:xfrm>
              <a:off x="2060449" y="3280034"/>
              <a:ext cx="138634" cy="72147"/>
            </a:xfrm>
            <a:custGeom>
              <a:avLst/>
              <a:gdLst/>
              <a:ahLst/>
              <a:cxnLst>
                <a:cxn ang="0">
                  <a:pos x="41" y="45"/>
                </a:cxn>
                <a:cxn ang="0">
                  <a:pos x="42" y="37"/>
                </a:cxn>
                <a:cxn ang="0">
                  <a:pos x="46" y="35"/>
                </a:cxn>
                <a:cxn ang="0">
                  <a:pos x="52" y="35"/>
                </a:cxn>
                <a:cxn ang="0">
                  <a:pos x="62" y="31"/>
                </a:cxn>
                <a:cxn ang="0">
                  <a:pos x="64" y="28"/>
                </a:cxn>
                <a:cxn ang="0">
                  <a:pos x="66" y="25"/>
                </a:cxn>
                <a:cxn ang="0">
                  <a:pos x="79" y="25"/>
                </a:cxn>
                <a:cxn ang="0">
                  <a:pos x="86" y="21"/>
                </a:cxn>
                <a:cxn ang="0">
                  <a:pos x="98" y="17"/>
                </a:cxn>
                <a:cxn ang="0">
                  <a:pos x="98" y="15"/>
                </a:cxn>
                <a:cxn ang="0">
                  <a:pos x="92" y="11"/>
                </a:cxn>
                <a:cxn ang="0">
                  <a:pos x="81" y="4"/>
                </a:cxn>
                <a:cxn ang="0">
                  <a:pos x="76" y="2"/>
                </a:cxn>
                <a:cxn ang="0">
                  <a:pos x="64" y="0"/>
                </a:cxn>
                <a:cxn ang="0">
                  <a:pos x="46" y="4"/>
                </a:cxn>
                <a:cxn ang="0">
                  <a:pos x="39" y="5"/>
                </a:cxn>
                <a:cxn ang="0">
                  <a:pos x="24" y="4"/>
                </a:cxn>
                <a:cxn ang="0">
                  <a:pos x="17" y="5"/>
                </a:cxn>
                <a:cxn ang="0">
                  <a:pos x="15" y="5"/>
                </a:cxn>
                <a:cxn ang="0">
                  <a:pos x="7" y="15"/>
                </a:cxn>
                <a:cxn ang="0">
                  <a:pos x="4" y="18"/>
                </a:cxn>
                <a:cxn ang="0">
                  <a:pos x="1" y="25"/>
                </a:cxn>
                <a:cxn ang="0">
                  <a:pos x="0" y="27"/>
                </a:cxn>
                <a:cxn ang="0">
                  <a:pos x="7" y="31"/>
                </a:cxn>
                <a:cxn ang="0">
                  <a:pos x="17" y="34"/>
                </a:cxn>
                <a:cxn ang="0">
                  <a:pos x="24" y="35"/>
                </a:cxn>
                <a:cxn ang="0">
                  <a:pos x="25" y="39"/>
                </a:cxn>
                <a:cxn ang="0">
                  <a:pos x="24" y="45"/>
                </a:cxn>
                <a:cxn ang="0">
                  <a:pos x="29" y="45"/>
                </a:cxn>
                <a:cxn ang="0">
                  <a:pos x="31" y="48"/>
                </a:cxn>
                <a:cxn ang="0">
                  <a:pos x="36" y="49"/>
                </a:cxn>
                <a:cxn ang="0">
                  <a:pos x="41" y="45"/>
                </a:cxn>
              </a:cxnLst>
              <a:rect l="0" t="0" r="r" b="b"/>
              <a:pathLst>
                <a:path w="98" h="51">
                  <a:moveTo>
                    <a:pt x="41" y="45"/>
                  </a:moveTo>
                  <a:lnTo>
                    <a:pt x="41" y="45"/>
                  </a:lnTo>
                  <a:lnTo>
                    <a:pt x="41" y="41"/>
                  </a:lnTo>
                  <a:lnTo>
                    <a:pt x="42" y="37"/>
                  </a:lnTo>
                  <a:lnTo>
                    <a:pt x="44" y="37"/>
                  </a:lnTo>
                  <a:lnTo>
                    <a:pt x="46" y="35"/>
                  </a:lnTo>
                  <a:lnTo>
                    <a:pt x="46" y="35"/>
                  </a:lnTo>
                  <a:lnTo>
                    <a:pt x="52" y="35"/>
                  </a:lnTo>
                  <a:lnTo>
                    <a:pt x="58" y="34"/>
                  </a:lnTo>
                  <a:lnTo>
                    <a:pt x="62" y="31"/>
                  </a:lnTo>
                  <a:lnTo>
                    <a:pt x="64" y="28"/>
                  </a:lnTo>
                  <a:lnTo>
                    <a:pt x="64" y="28"/>
                  </a:lnTo>
                  <a:lnTo>
                    <a:pt x="65" y="27"/>
                  </a:lnTo>
                  <a:lnTo>
                    <a:pt x="66" y="25"/>
                  </a:lnTo>
                  <a:lnTo>
                    <a:pt x="71" y="24"/>
                  </a:lnTo>
                  <a:lnTo>
                    <a:pt x="79" y="25"/>
                  </a:lnTo>
                  <a:lnTo>
                    <a:pt x="79" y="25"/>
                  </a:lnTo>
                  <a:lnTo>
                    <a:pt x="86" y="21"/>
                  </a:lnTo>
                  <a:lnTo>
                    <a:pt x="92" y="18"/>
                  </a:lnTo>
                  <a:lnTo>
                    <a:pt x="98" y="17"/>
                  </a:lnTo>
                  <a:lnTo>
                    <a:pt x="98" y="17"/>
                  </a:lnTo>
                  <a:lnTo>
                    <a:pt x="98" y="15"/>
                  </a:lnTo>
                  <a:lnTo>
                    <a:pt x="96" y="12"/>
                  </a:lnTo>
                  <a:lnTo>
                    <a:pt x="92" y="11"/>
                  </a:lnTo>
                  <a:lnTo>
                    <a:pt x="86" y="8"/>
                  </a:lnTo>
                  <a:lnTo>
                    <a:pt x="81" y="4"/>
                  </a:lnTo>
                  <a:lnTo>
                    <a:pt x="81" y="4"/>
                  </a:lnTo>
                  <a:lnTo>
                    <a:pt x="76" y="2"/>
                  </a:lnTo>
                  <a:lnTo>
                    <a:pt x="72" y="1"/>
                  </a:lnTo>
                  <a:lnTo>
                    <a:pt x="64" y="0"/>
                  </a:lnTo>
                  <a:lnTo>
                    <a:pt x="54" y="1"/>
                  </a:lnTo>
                  <a:lnTo>
                    <a:pt x="46" y="4"/>
                  </a:lnTo>
                  <a:lnTo>
                    <a:pt x="46" y="4"/>
                  </a:lnTo>
                  <a:lnTo>
                    <a:pt x="39" y="5"/>
                  </a:lnTo>
                  <a:lnTo>
                    <a:pt x="31" y="4"/>
                  </a:lnTo>
                  <a:lnTo>
                    <a:pt x="24" y="4"/>
                  </a:lnTo>
                  <a:lnTo>
                    <a:pt x="19" y="4"/>
                  </a:lnTo>
                  <a:lnTo>
                    <a:pt x="17" y="5"/>
                  </a:lnTo>
                  <a:lnTo>
                    <a:pt x="17" y="5"/>
                  </a:lnTo>
                  <a:lnTo>
                    <a:pt x="15" y="5"/>
                  </a:lnTo>
                  <a:lnTo>
                    <a:pt x="15" y="5"/>
                  </a:lnTo>
                  <a:lnTo>
                    <a:pt x="7" y="15"/>
                  </a:lnTo>
                  <a:lnTo>
                    <a:pt x="7" y="15"/>
                  </a:lnTo>
                  <a:lnTo>
                    <a:pt x="4" y="18"/>
                  </a:lnTo>
                  <a:lnTo>
                    <a:pt x="2" y="22"/>
                  </a:lnTo>
                  <a:lnTo>
                    <a:pt x="1" y="25"/>
                  </a:lnTo>
                  <a:lnTo>
                    <a:pt x="0" y="27"/>
                  </a:lnTo>
                  <a:lnTo>
                    <a:pt x="0" y="27"/>
                  </a:lnTo>
                  <a:lnTo>
                    <a:pt x="7" y="31"/>
                  </a:lnTo>
                  <a:lnTo>
                    <a:pt x="7" y="31"/>
                  </a:lnTo>
                  <a:lnTo>
                    <a:pt x="12" y="32"/>
                  </a:lnTo>
                  <a:lnTo>
                    <a:pt x="17" y="34"/>
                  </a:lnTo>
                  <a:lnTo>
                    <a:pt x="21" y="34"/>
                  </a:lnTo>
                  <a:lnTo>
                    <a:pt x="24" y="35"/>
                  </a:lnTo>
                  <a:lnTo>
                    <a:pt x="24" y="35"/>
                  </a:lnTo>
                  <a:lnTo>
                    <a:pt x="25" y="39"/>
                  </a:lnTo>
                  <a:lnTo>
                    <a:pt x="24" y="45"/>
                  </a:lnTo>
                  <a:lnTo>
                    <a:pt x="24" y="45"/>
                  </a:lnTo>
                  <a:lnTo>
                    <a:pt x="27" y="44"/>
                  </a:lnTo>
                  <a:lnTo>
                    <a:pt x="29" y="45"/>
                  </a:lnTo>
                  <a:lnTo>
                    <a:pt x="29" y="45"/>
                  </a:lnTo>
                  <a:lnTo>
                    <a:pt x="31" y="48"/>
                  </a:lnTo>
                  <a:lnTo>
                    <a:pt x="31" y="51"/>
                  </a:lnTo>
                  <a:lnTo>
                    <a:pt x="36" y="49"/>
                  </a:lnTo>
                  <a:lnTo>
                    <a:pt x="36" y="49"/>
                  </a:lnTo>
                  <a:lnTo>
                    <a:pt x="41" y="45"/>
                  </a:lnTo>
                  <a:lnTo>
                    <a:pt x="41" y="4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70" name="Freeform 286"/>
            <p:cNvSpPr>
              <a:spLocks/>
            </p:cNvSpPr>
            <p:nvPr/>
          </p:nvSpPr>
          <p:spPr bwMode="gray">
            <a:xfrm>
              <a:off x="1429525" y="2875451"/>
              <a:ext cx="688925" cy="430047"/>
            </a:xfrm>
            <a:custGeom>
              <a:avLst/>
              <a:gdLst/>
              <a:ahLst/>
              <a:cxnLst>
                <a:cxn ang="0">
                  <a:pos x="427" y="284"/>
                </a:cxn>
                <a:cxn ang="0">
                  <a:pos x="417" y="266"/>
                </a:cxn>
                <a:cxn ang="0">
                  <a:pos x="450" y="256"/>
                </a:cxn>
                <a:cxn ang="0">
                  <a:pos x="468" y="251"/>
                </a:cxn>
                <a:cxn ang="0">
                  <a:pos x="478" y="212"/>
                </a:cxn>
                <a:cxn ang="0">
                  <a:pos x="485" y="195"/>
                </a:cxn>
                <a:cxn ang="0">
                  <a:pos x="448" y="196"/>
                </a:cxn>
                <a:cxn ang="0">
                  <a:pos x="427" y="219"/>
                </a:cxn>
                <a:cxn ang="0">
                  <a:pos x="417" y="237"/>
                </a:cxn>
                <a:cxn ang="0">
                  <a:pos x="407" y="244"/>
                </a:cxn>
                <a:cxn ang="0">
                  <a:pos x="359" y="249"/>
                </a:cxn>
                <a:cxn ang="0">
                  <a:pos x="337" y="236"/>
                </a:cxn>
                <a:cxn ang="0">
                  <a:pos x="317" y="203"/>
                </a:cxn>
                <a:cxn ang="0">
                  <a:pos x="313" y="141"/>
                </a:cxn>
                <a:cxn ang="0">
                  <a:pos x="312" y="118"/>
                </a:cxn>
                <a:cxn ang="0">
                  <a:pos x="285" y="101"/>
                </a:cxn>
                <a:cxn ang="0">
                  <a:pos x="273" y="81"/>
                </a:cxn>
                <a:cxn ang="0">
                  <a:pos x="244" y="52"/>
                </a:cxn>
                <a:cxn ang="0">
                  <a:pos x="225" y="65"/>
                </a:cxn>
                <a:cxn ang="0">
                  <a:pos x="202" y="51"/>
                </a:cxn>
                <a:cxn ang="0">
                  <a:pos x="179" y="24"/>
                </a:cxn>
                <a:cxn ang="0">
                  <a:pos x="54" y="10"/>
                </a:cxn>
                <a:cxn ang="0">
                  <a:pos x="3" y="11"/>
                </a:cxn>
                <a:cxn ang="0">
                  <a:pos x="22" y="49"/>
                </a:cxn>
                <a:cxn ang="0">
                  <a:pos x="49" y="77"/>
                </a:cxn>
                <a:cxn ang="0">
                  <a:pos x="39" y="86"/>
                </a:cxn>
                <a:cxn ang="0">
                  <a:pos x="57" y="102"/>
                </a:cxn>
                <a:cxn ang="0">
                  <a:pos x="81" y="125"/>
                </a:cxn>
                <a:cxn ang="0">
                  <a:pos x="97" y="149"/>
                </a:cxn>
                <a:cxn ang="0">
                  <a:pos x="115" y="172"/>
                </a:cxn>
                <a:cxn ang="0">
                  <a:pos x="120" y="156"/>
                </a:cxn>
                <a:cxn ang="0">
                  <a:pos x="106" y="146"/>
                </a:cxn>
                <a:cxn ang="0">
                  <a:pos x="98" y="128"/>
                </a:cxn>
                <a:cxn ang="0">
                  <a:pos x="73" y="85"/>
                </a:cxn>
                <a:cxn ang="0">
                  <a:pos x="63" y="62"/>
                </a:cxn>
                <a:cxn ang="0">
                  <a:pos x="46" y="52"/>
                </a:cxn>
                <a:cxn ang="0">
                  <a:pos x="36" y="18"/>
                </a:cxn>
                <a:cxn ang="0">
                  <a:pos x="44" y="20"/>
                </a:cxn>
                <a:cxn ang="0">
                  <a:pos x="56" y="22"/>
                </a:cxn>
                <a:cxn ang="0">
                  <a:pos x="66" y="27"/>
                </a:cxn>
                <a:cxn ang="0">
                  <a:pos x="74" y="57"/>
                </a:cxn>
                <a:cxn ang="0">
                  <a:pos x="77" y="69"/>
                </a:cxn>
                <a:cxn ang="0">
                  <a:pos x="94" y="81"/>
                </a:cxn>
                <a:cxn ang="0">
                  <a:pos x="108" y="95"/>
                </a:cxn>
                <a:cxn ang="0">
                  <a:pos x="123" y="105"/>
                </a:cxn>
                <a:cxn ang="0">
                  <a:pos x="125" y="121"/>
                </a:cxn>
                <a:cxn ang="0">
                  <a:pos x="148" y="139"/>
                </a:cxn>
                <a:cxn ang="0">
                  <a:pos x="191" y="195"/>
                </a:cxn>
                <a:cxn ang="0">
                  <a:pos x="188" y="210"/>
                </a:cxn>
                <a:cxn ang="0">
                  <a:pos x="195" y="232"/>
                </a:cxn>
                <a:cxn ang="0">
                  <a:pos x="226" y="251"/>
                </a:cxn>
                <a:cxn ang="0">
                  <a:pos x="269" y="269"/>
                </a:cxn>
                <a:cxn ang="0">
                  <a:pos x="329" y="291"/>
                </a:cxn>
                <a:cxn ang="0">
                  <a:pos x="370" y="287"/>
                </a:cxn>
                <a:cxn ang="0">
                  <a:pos x="406" y="286"/>
                </a:cxn>
              </a:cxnLst>
              <a:rect l="0" t="0" r="r" b="b"/>
              <a:pathLst>
                <a:path w="487" h="304">
                  <a:moveTo>
                    <a:pt x="406" y="286"/>
                  </a:moveTo>
                  <a:lnTo>
                    <a:pt x="406" y="286"/>
                  </a:lnTo>
                  <a:lnTo>
                    <a:pt x="417" y="287"/>
                  </a:lnTo>
                  <a:lnTo>
                    <a:pt x="424" y="286"/>
                  </a:lnTo>
                  <a:lnTo>
                    <a:pt x="426" y="286"/>
                  </a:lnTo>
                  <a:lnTo>
                    <a:pt x="427" y="284"/>
                  </a:lnTo>
                  <a:lnTo>
                    <a:pt x="427" y="284"/>
                  </a:lnTo>
                  <a:lnTo>
                    <a:pt x="427" y="281"/>
                  </a:lnTo>
                  <a:lnTo>
                    <a:pt x="426" y="280"/>
                  </a:lnTo>
                  <a:lnTo>
                    <a:pt x="421" y="274"/>
                  </a:lnTo>
                  <a:lnTo>
                    <a:pt x="417" y="270"/>
                  </a:lnTo>
                  <a:lnTo>
                    <a:pt x="416" y="269"/>
                  </a:lnTo>
                  <a:lnTo>
                    <a:pt x="416" y="269"/>
                  </a:lnTo>
                  <a:lnTo>
                    <a:pt x="417" y="266"/>
                  </a:lnTo>
                  <a:lnTo>
                    <a:pt x="418" y="261"/>
                  </a:lnTo>
                  <a:lnTo>
                    <a:pt x="420" y="259"/>
                  </a:lnTo>
                  <a:lnTo>
                    <a:pt x="421" y="256"/>
                  </a:lnTo>
                  <a:lnTo>
                    <a:pt x="421" y="256"/>
                  </a:lnTo>
                  <a:lnTo>
                    <a:pt x="436" y="257"/>
                  </a:lnTo>
                  <a:lnTo>
                    <a:pt x="450" y="256"/>
                  </a:lnTo>
                  <a:lnTo>
                    <a:pt x="450" y="256"/>
                  </a:lnTo>
                  <a:lnTo>
                    <a:pt x="454" y="251"/>
                  </a:lnTo>
                  <a:lnTo>
                    <a:pt x="457" y="249"/>
                  </a:lnTo>
                  <a:lnTo>
                    <a:pt x="461" y="246"/>
                  </a:lnTo>
                  <a:lnTo>
                    <a:pt x="461" y="246"/>
                  </a:lnTo>
                  <a:lnTo>
                    <a:pt x="464" y="247"/>
                  </a:lnTo>
                  <a:lnTo>
                    <a:pt x="468" y="251"/>
                  </a:lnTo>
                  <a:lnTo>
                    <a:pt x="468" y="251"/>
                  </a:lnTo>
                  <a:lnTo>
                    <a:pt x="471" y="247"/>
                  </a:lnTo>
                  <a:lnTo>
                    <a:pt x="473" y="242"/>
                  </a:lnTo>
                  <a:lnTo>
                    <a:pt x="475" y="229"/>
                  </a:lnTo>
                  <a:lnTo>
                    <a:pt x="475" y="229"/>
                  </a:lnTo>
                  <a:lnTo>
                    <a:pt x="475" y="219"/>
                  </a:lnTo>
                  <a:lnTo>
                    <a:pt x="475" y="215"/>
                  </a:lnTo>
                  <a:lnTo>
                    <a:pt x="478" y="212"/>
                  </a:lnTo>
                  <a:lnTo>
                    <a:pt x="478" y="212"/>
                  </a:lnTo>
                  <a:lnTo>
                    <a:pt x="485" y="206"/>
                  </a:lnTo>
                  <a:lnTo>
                    <a:pt x="487" y="203"/>
                  </a:lnTo>
                  <a:lnTo>
                    <a:pt x="487" y="197"/>
                  </a:lnTo>
                  <a:lnTo>
                    <a:pt x="487" y="197"/>
                  </a:lnTo>
                  <a:lnTo>
                    <a:pt x="487" y="196"/>
                  </a:lnTo>
                  <a:lnTo>
                    <a:pt x="485" y="195"/>
                  </a:lnTo>
                  <a:lnTo>
                    <a:pt x="481" y="195"/>
                  </a:lnTo>
                  <a:lnTo>
                    <a:pt x="477" y="196"/>
                  </a:lnTo>
                  <a:lnTo>
                    <a:pt x="473" y="195"/>
                  </a:lnTo>
                  <a:lnTo>
                    <a:pt x="473" y="195"/>
                  </a:lnTo>
                  <a:lnTo>
                    <a:pt x="468" y="193"/>
                  </a:lnTo>
                  <a:lnTo>
                    <a:pt x="464" y="193"/>
                  </a:lnTo>
                  <a:lnTo>
                    <a:pt x="448" y="196"/>
                  </a:lnTo>
                  <a:lnTo>
                    <a:pt x="448" y="196"/>
                  </a:lnTo>
                  <a:lnTo>
                    <a:pt x="438" y="197"/>
                  </a:lnTo>
                  <a:lnTo>
                    <a:pt x="431" y="202"/>
                  </a:lnTo>
                  <a:lnTo>
                    <a:pt x="428" y="207"/>
                  </a:lnTo>
                  <a:lnTo>
                    <a:pt x="427" y="215"/>
                  </a:lnTo>
                  <a:lnTo>
                    <a:pt x="427" y="215"/>
                  </a:lnTo>
                  <a:lnTo>
                    <a:pt x="427" y="219"/>
                  </a:lnTo>
                  <a:lnTo>
                    <a:pt x="426" y="222"/>
                  </a:lnTo>
                  <a:lnTo>
                    <a:pt x="423" y="224"/>
                  </a:lnTo>
                  <a:lnTo>
                    <a:pt x="423" y="229"/>
                  </a:lnTo>
                  <a:lnTo>
                    <a:pt x="423" y="229"/>
                  </a:lnTo>
                  <a:lnTo>
                    <a:pt x="423" y="232"/>
                  </a:lnTo>
                  <a:lnTo>
                    <a:pt x="421" y="234"/>
                  </a:lnTo>
                  <a:lnTo>
                    <a:pt x="417" y="237"/>
                  </a:lnTo>
                  <a:lnTo>
                    <a:pt x="413" y="240"/>
                  </a:lnTo>
                  <a:lnTo>
                    <a:pt x="413" y="242"/>
                  </a:lnTo>
                  <a:lnTo>
                    <a:pt x="411" y="243"/>
                  </a:lnTo>
                  <a:lnTo>
                    <a:pt x="411" y="243"/>
                  </a:lnTo>
                  <a:lnTo>
                    <a:pt x="411" y="244"/>
                  </a:lnTo>
                  <a:lnTo>
                    <a:pt x="411" y="246"/>
                  </a:lnTo>
                  <a:lnTo>
                    <a:pt x="407" y="244"/>
                  </a:lnTo>
                  <a:lnTo>
                    <a:pt x="400" y="242"/>
                  </a:lnTo>
                  <a:lnTo>
                    <a:pt x="400" y="242"/>
                  </a:lnTo>
                  <a:lnTo>
                    <a:pt x="393" y="242"/>
                  </a:lnTo>
                  <a:lnTo>
                    <a:pt x="381" y="244"/>
                  </a:lnTo>
                  <a:lnTo>
                    <a:pt x="362" y="250"/>
                  </a:lnTo>
                  <a:lnTo>
                    <a:pt x="362" y="250"/>
                  </a:lnTo>
                  <a:lnTo>
                    <a:pt x="359" y="249"/>
                  </a:lnTo>
                  <a:lnTo>
                    <a:pt x="353" y="246"/>
                  </a:lnTo>
                  <a:lnTo>
                    <a:pt x="349" y="243"/>
                  </a:lnTo>
                  <a:lnTo>
                    <a:pt x="345" y="242"/>
                  </a:lnTo>
                  <a:lnTo>
                    <a:pt x="345" y="242"/>
                  </a:lnTo>
                  <a:lnTo>
                    <a:pt x="342" y="240"/>
                  </a:lnTo>
                  <a:lnTo>
                    <a:pt x="340" y="240"/>
                  </a:lnTo>
                  <a:lnTo>
                    <a:pt x="337" y="236"/>
                  </a:lnTo>
                  <a:lnTo>
                    <a:pt x="336" y="230"/>
                  </a:lnTo>
                  <a:lnTo>
                    <a:pt x="335" y="224"/>
                  </a:lnTo>
                  <a:lnTo>
                    <a:pt x="335" y="224"/>
                  </a:lnTo>
                  <a:lnTo>
                    <a:pt x="333" y="219"/>
                  </a:lnTo>
                  <a:lnTo>
                    <a:pt x="327" y="215"/>
                  </a:lnTo>
                  <a:lnTo>
                    <a:pt x="322" y="209"/>
                  </a:lnTo>
                  <a:lnTo>
                    <a:pt x="317" y="203"/>
                  </a:lnTo>
                  <a:lnTo>
                    <a:pt x="317" y="203"/>
                  </a:lnTo>
                  <a:lnTo>
                    <a:pt x="315" y="197"/>
                  </a:lnTo>
                  <a:lnTo>
                    <a:pt x="313" y="189"/>
                  </a:lnTo>
                  <a:lnTo>
                    <a:pt x="312" y="172"/>
                  </a:lnTo>
                  <a:lnTo>
                    <a:pt x="312" y="172"/>
                  </a:lnTo>
                  <a:lnTo>
                    <a:pt x="312" y="153"/>
                  </a:lnTo>
                  <a:lnTo>
                    <a:pt x="313" y="141"/>
                  </a:lnTo>
                  <a:lnTo>
                    <a:pt x="317" y="128"/>
                  </a:lnTo>
                  <a:lnTo>
                    <a:pt x="317" y="128"/>
                  </a:lnTo>
                  <a:lnTo>
                    <a:pt x="319" y="121"/>
                  </a:lnTo>
                  <a:lnTo>
                    <a:pt x="319" y="121"/>
                  </a:lnTo>
                  <a:lnTo>
                    <a:pt x="315" y="119"/>
                  </a:lnTo>
                  <a:lnTo>
                    <a:pt x="312" y="118"/>
                  </a:lnTo>
                  <a:lnTo>
                    <a:pt x="312" y="118"/>
                  </a:lnTo>
                  <a:lnTo>
                    <a:pt x="306" y="118"/>
                  </a:lnTo>
                  <a:lnTo>
                    <a:pt x="299" y="115"/>
                  </a:lnTo>
                  <a:lnTo>
                    <a:pt x="289" y="111"/>
                  </a:lnTo>
                  <a:lnTo>
                    <a:pt x="289" y="111"/>
                  </a:lnTo>
                  <a:lnTo>
                    <a:pt x="288" y="109"/>
                  </a:lnTo>
                  <a:lnTo>
                    <a:pt x="286" y="106"/>
                  </a:lnTo>
                  <a:lnTo>
                    <a:pt x="285" y="101"/>
                  </a:lnTo>
                  <a:lnTo>
                    <a:pt x="285" y="101"/>
                  </a:lnTo>
                  <a:lnTo>
                    <a:pt x="283" y="98"/>
                  </a:lnTo>
                  <a:lnTo>
                    <a:pt x="283" y="94"/>
                  </a:lnTo>
                  <a:lnTo>
                    <a:pt x="282" y="91"/>
                  </a:lnTo>
                  <a:lnTo>
                    <a:pt x="280" y="88"/>
                  </a:lnTo>
                  <a:lnTo>
                    <a:pt x="280" y="88"/>
                  </a:lnTo>
                  <a:lnTo>
                    <a:pt x="273" y="81"/>
                  </a:lnTo>
                  <a:lnTo>
                    <a:pt x="269" y="74"/>
                  </a:lnTo>
                  <a:lnTo>
                    <a:pt x="266" y="67"/>
                  </a:lnTo>
                  <a:lnTo>
                    <a:pt x="266" y="67"/>
                  </a:lnTo>
                  <a:lnTo>
                    <a:pt x="263" y="64"/>
                  </a:lnTo>
                  <a:lnTo>
                    <a:pt x="261" y="59"/>
                  </a:lnTo>
                  <a:lnTo>
                    <a:pt x="253" y="55"/>
                  </a:lnTo>
                  <a:lnTo>
                    <a:pt x="244" y="52"/>
                  </a:lnTo>
                  <a:lnTo>
                    <a:pt x="238" y="51"/>
                  </a:lnTo>
                  <a:lnTo>
                    <a:pt x="238" y="51"/>
                  </a:lnTo>
                  <a:lnTo>
                    <a:pt x="235" y="51"/>
                  </a:lnTo>
                  <a:lnTo>
                    <a:pt x="232" y="52"/>
                  </a:lnTo>
                  <a:lnTo>
                    <a:pt x="229" y="58"/>
                  </a:lnTo>
                  <a:lnTo>
                    <a:pt x="226" y="62"/>
                  </a:lnTo>
                  <a:lnTo>
                    <a:pt x="225" y="65"/>
                  </a:lnTo>
                  <a:lnTo>
                    <a:pt x="225" y="65"/>
                  </a:lnTo>
                  <a:lnTo>
                    <a:pt x="222" y="64"/>
                  </a:lnTo>
                  <a:lnTo>
                    <a:pt x="216" y="61"/>
                  </a:lnTo>
                  <a:lnTo>
                    <a:pt x="207" y="55"/>
                  </a:lnTo>
                  <a:lnTo>
                    <a:pt x="207" y="55"/>
                  </a:lnTo>
                  <a:lnTo>
                    <a:pt x="204" y="54"/>
                  </a:lnTo>
                  <a:lnTo>
                    <a:pt x="202" y="51"/>
                  </a:lnTo>
                  <a:lnTo>
                    <a:pt x="201" y="45"/>
                  </a:lnTo>
                  <a:lnTo>
                    <a:pt x="201" y="45"/>
                  </a:lnTo>
                  <a:lnTo>
                    <a:pt x="199" y="42"/>
                  </a:lnTo>
                  <a:lnTo>
                    <a:pt x="197" y="38"/>
                  </a:lnTo>
                  <a:lnTo>
                    <a:pt x="189" y="32"/>
                  </a:lnTo>
                  <a:lnTo>
                    <a:pt x="189" y="32"/>
                  </a:lnTo>
                  <a:lnTo>
                    <a:pt x="179" y="24"/>
                  </a:lnTo>
                  <a:lnTo>
                    <a:pt x="172" y="17"/>
                  </a:lnTo>
                  <a:lnTo>
                    <a:pt x="147" y="17"/>
                  </a:lnTo>
                  <a:lnTo>
                    <a:pt x="141" y="24"/>
                  </a:lnTo>
                  <a:lnTo>
                    <a:pt x="96" y="24"/>
                  </a:lnTo>
                  <a:lnTo>
                    <a:pt x="96" y="24"/>
                  </a:lnTo>
                  <a:lnTo>
                    <a:pt x="77" y="17"/>
                  </a:lnTo>
                  <a:lnTo>
                    <a:pt x="54" y="10"/>
                  </a:lnTo>
                  <a:lnTo>
                    <a:pt x="54" y="10"/>
                  </a:lnTo>
                  <a:lnTo>
                    <a:pt x="49" y="7"/>
                  </a:lnTo>
                  <a:lnTo>
                    <a:pt x="43" y="4"/>
                  </a:lnTo>
                  <a:lnTo>
                    <a:pt x="37" y="0"/>
                  </a:lnTo>
                  <a:lnTo>
                    <a:pt x="0" y="5"/>
                  </a:lnTo>
                  <a:lnTo>
                    <a:pt x="0" y="5"/>
                  </a:lnTo>
                  <a:lnTo>
                    <a:pt x="3" y="11"/>
                  </a:lnTo>
                  <a:lnTo>
                    <a:pt x="9" y="18"/>
                  </a:lnTo>
                  <a:lnTo>
                    <a:pt x="9" y="18"/>
                  </a:lnTo>
                  <a:lnTo>
                    <a:pt x="13" y="27"/>
                  </a:lnTo>
                  <a:lnTo>
                    <a:pt x="17" y="35"/>
                  </a:lnTo>
                  <a:lnTo>
                    <a:pt x="20" y="44"/>
                  </a:lnTo>
                  <a:lnTo>
                    <a:pt x="22" y="49"/>
                  </a:lnTo>
                  <a:lnTo>
                    <a:pt x="22" y="49"/>
                  </a:lnTo>
                  <a:lnTo>
                    <a:pt x="24" y="54"/>
                  </a:lnTo>
                  <a:lnTo>
                    <a:pt x="29" y="58"/>
                  </a:lnTo>
                  <a:lnTo>
                    <a:pt x="42" y="65"/>
                  </a:lnTo>
                  <a:lnTo>
                    <a:pt x="42" y="65"/>
                  </a:lnTo>
                  <a:lnTo>
                    <a:pt x="44" y="68"/>
                  </a:lnTo>
                  <a:lnTo>
                    <a:pt x="47" y="71"/>
                  </a:lnTo>
                  <a:lnTo>
                    <a:pt x="49" y="77"/>
                  </a:lnTo>
                  <a:lnTo>
                    <a:pt x="50" y="82"/>
                  </a:lnTo>
                  <a:lnTo>
                    <a:pt x="50" y="86"/>
                  </a:lnTo>
                  <a:lnTo>
                    <a:pt x="50" y="86"/>
                  </a:lnTo>
                  <a:lnTo>
                    <a:pt x="49" y="88"/>
                  </a:lnTo>
                  <a:lnTo>
                    <a:pt x="47" y="88"/>
                  </a:lnTo>
                  <a:lnTo>
                    <a:pt x="43" y="88"/>
                  </a:lnTo>
                  <a:lnTo>
                    <a:pt x="39" y="86"/>
                  </a:lnTo>
                  <a:lnTo>
                    <a:pt x="37" y="86"/>
                  </a:lnTo>
                  <a:lnTo>
                    <a:pt x="37" y="88"/>
                  </a:lnTo>
                  <a:lnTo>
                    <a:pt x="37" y="88"/>
                  </a:lnTo>
                  <a:lnTo>
                    <a:pt x="39" y="92"/>
                  </a:lnTo>
                  <a:lnTo>
                    <a:pt x="44" y="96"/>
                  </a:lnTo>
                  <a:lnTo>
                    <a:pt x="51" y="101"/>
                  </a:lnTo>
                  <a:lnTo>
                    <a:pt x="57" y="102"/>
                  </a:lnTo>
                  <a:lnTo>
                    <a:pt x="57" y="102"/>
                  </a:lnTo>
                  <a:lnTo>
                    <a:pt x="60" y="104"/>
                  </a:lnTo>
                  <a:lnTo>
                    <a:pt x="64" y="105"/>
                  </a:lnTo>
                  <a:lnTo>
                    <a:pt x="74" y="114"/>
                  </a:lnTo>
                  <a:lnTo>
                    <a:pt x="74" y="114"/>
                  </a:lnTo>
                  <a:lnTo>
                    <a:pt x="78" y="119"/>
                  </a:lnTo>
                  <a:lnTo>
                    <a:pt x="81" y="125"/>
                  </a:lnTo>
                  <a:lnTo>
                    <a:pt x="81" y="131"/>
                  </a:lnTo>
                  <a:lnTo>
                    <a:pt x="78" y="133"/>
                  </a:lnTo>
                  <a:lnTo>
                    <a:pt x="78" y="133"/>
                  </a:lnTo>
                  <a:lnTo>
                    <a:pt x="78" y="135"/>
                  </a:lnTo>
                  <a:lnTo>
                    <a:pt x="78" y="136"/>
                  </a:lnTo>
                  <a:lnTo>
                    <a:pt x="83" y="139"/>
                  </a:lnTo>
                  <a:lnTo>
                    <a:pt x="97" y="149"/>
                  </a:lnTo>
                  <a:lnTo>
                    <a:pt x="97" y="149"/>
                  </a:lnTo>
                  <a:lnTo>
                    <a:pt x="104" y="156"/>
                  </a:lnTo>
                  <a:lnTo>
                    <a:pt x="110" y="162"/>
                  </a:lnTo>
                  <a:lnTo>
                    <a:pt x="113" y="166"/>
                  </a:lnTo>
                  <a:lnTo>
                    <a:pt x="114" y="170"/>
                  </a:lnTo>
                  <a:lnTo>
                    <a:pt x="114" y="170"/>
                  </a:lnTo>
                  <a:lnTo>
                    <a:pt x="115" y="172"/>
                  </a:lnTo>
                  <a:lnTo>
                    <a:pt x="118" y="172"/>
                  </a:lnTo>
                  <a:lnTo>
                    <a:pt x="120" y="169"/>
                  </a:lnTo>
                  <a:lnTo>
                    <a:pt x="123" y="165"/>
                  </a:lnTo>
                  <a:lnTo>
                    <a:pt x="123" y="165"/>
                  </a:lnTo>
                  <a:lnTo>
                    <a:pt x="123" y="162"/>
                  </a:lnTo>
                  <a:lnTo>
                    <a:pt x="121" y="159"/>
                  </a:lnTo>
                  <a:lnTo>
                    <a:pt x="120" y="156"/>
                  </a:lnTo>
                  <a:lnTo>
                    <a:pt x="118" y="152"/>
                  </a:lnTo>
                  <a:lnTo>
                    <a:pt x="118" y="152"/>
                  </a:lnTo>
                  <a:lnTo>
                    <a:pt x="118" y="150"/>
                  </a:lnTo>
                  <a:lnTo>
                    <a:pt x="117" y="149"/>
                  </a:lnTo>
                  <a:lnTo>
                    <a:pt x="113" y="148"/>
                  </a:lnTo>
                  <a:lnTo>
                    <a:pt x="106" y="146"/>
                  </a:lnTo>
                  <a:lnTo>
                    <a:pt x="106" y="146"/>
                  </a:lnTo>
                  <a:lnTo>
                    <a:pt x="104" y="146"/>
                  </a:lnTo>
                  <a:lnTo>
                    <a:pt x="103" y="145"/>
                  </a:lnTo>
                  <a:lnTo>
                    <a:pt x="103" y="141"/>
                  </a:lnTo>
                  <a:lnTo>
                    <a:pt x="103" y="136"/>
                  </a:lnTo>
                  <a:lnTo>
                    <a:pt x="101" y="132"/>
                  </a:lnTo>
                  <a:lnTo>
                    <a:pt x="101" y="132"/>
                  </a:lnTo>
                  <a:lnTo>
                    <a:pt x="98" y="128"/>
                  </a:lnTo>
                  <a:lnTo>
                    <a:pt x="96" y="122"/>
                  </a:lnTo>
                  <a:lnTo>
                    <a:pt x="91" y="109"/>
                  </a:lnTo>
                  <a:lnTo>
                    <a:pt x="91" y="109"/>
                  </a:lnTo>
                  <a:lnTo>
                    <a:pt x="87" y="104"/>
                  </a:lnTo>
                  <a:lnTo>
                    <a:pt x="83" y="98"/>
                  </a:lnTo>
                  <a:lnTo>
                    <a:pt x="77" y="92"/>
                  </a:lnTo>
                  <a:lnTo>
                    <a:pt x="73" y="85"/>
                  </a:lnTo>
                  <a:lnTo>
                    <a:pt x="73" y="85"/>
                  </a:lnTo>
                  <a:lnTo>
                    <a:pt x="66" y="75"/>
                  </a:lnTo>
                  <a:lnTo>
                    <a:pt x="60" y="68"/>
                  </a:lnTo>
                  <a:lnTo>
                    <a:pt x="60" y="68"/>
                  </a:lnTo>
                  <a:lnTo>
                    <a:pt x="60" y="67"/>
                  </a:lnTo>
                  <a:lnTo>
                    <a:pt x="61" y="64"/>
                  </a:lnTo>
                  <a:lnTo>
                    <a:pt x="63" y="62"/>
                  </a:lnTo>
                  <a:lnTo>
                    <a:pt x="61" y="59"/>
                  </a:lnTo>
                  <a:lnTo>
                    <a:pt x="61" y="59"/>
                  </a:lnTo>
                  <a:lnTo>
                    <a:pt x="60" y="58"/>
                  </a:lnTo>
                  <a:lnTo>
                    <a:pt x="57" y="57"/>
                  </a:lnTo>
                  <a:lnTo>
                    <a:pt x="50" y="54"/>
                  </a:lnTo>
                  <a:lnTo>
                    <a:pt x="50" y="54"/>
                  </a:lnTo>
                  <a:lnTo>
                    <a:pt x="46" y="52"/>
                  </a:lnTo>
                  <a:lnTo>
                    <a:pt x="43" y="49"/>
                  </a:lnTo>
                  <a:lnTo>
                    <a:pt x="42" y="45"/>
                  </a:lnTo>
                  <a:lnTo>
                    <a:pt x="40" y="42"/>
                  </a:lnTo>
                  <a:lnTo>
                    <a:pt x="40" y="42"/>
                  </a:lnTo>
                  <a:lnTo>
                    <a:pt x="39" y="30"/>
                  </a:lnTo>
                  <a:lnTo>
                    <a:pt x="36" y="18"/>
                  </a:lnTo>
                  <a:lnTo>
                    <a:pt x="36" y="18"/>
                  </a:lnTo>
                  <a:lnTo>
                    <a:pt x="36" y="15"/>
                  </a:lnTo>
                  <a:lnTo>
                    <a:pt x="37" y="15"/>
                  </a:lnTo>
                  <a:lnTo>
                    <a:pt x="39" y="15"/>
                  </a:lnTo>
                  <a:lnTo>
                    <a:pt x="42" y="17"/>
                  </a:lnTo>
                  <a:lnTo>
                    <a:pt x="42" y="17"/>
                  </a:lnTo>
                  <a:lnTo>
                    <a:pt x="43" y="20"/>
                  </a:lnTo>
                  <a:lnTo>
                    <a:pt x="44" y="20"/>
                  </a:lnTo>
                  <a:lnTo>
                    <a:pt x="47" y="20"/>
                  </a:lnTo>
                  <a:lnTo>
                    <a:pt x="47" y="20"/>
                  </a:lnTo>
                  <a:lnTo>
                    <a:pt x="49" y="18"/>
                  </a:lnTo>
                  <a:lnTo>
                    <a:pt x="51" y="20"/>
                  </a:lnTo>
                  <a:lnTo>
                    <a:pt x="53" y="20"/>
                  </a:lnTo>
                  <a:lnTo>
                    <a:pt x="56" y="22"/>
                  </a:lnTo>
                  <a:lnTo>
                    <a:pt x="56" y="22"/>
                  </a:lnTo>
                  <a:lnTo>
                    <a:pt x="57" y="24"/>
                  </a:lnTo>
                  <a:lnTo>
                    <a:pt x="60" y="24"/>
                  </a:lnTo>
                  <a:lnTo>
                    <a:pt x="63" y="24"/>
                  </a:lnTo>
                  <a:lnTo>
                    <a:pt x="66" y="25"/>
                  </a:lnTo>
                  <a:lnTo>
                    <a:pt x="66" y="25"/>
                  </a:lnTo>
                  <a:lnTo>
                    <a:pt x="66" y="25"/>
                  </a:lnTo>
                  <a:lnTo>
                    <a:pt x="66" y="27"/>
                  </a:lnTo>
                  <a:lnTo>
                    <a:pt x="64" y="30"/>
                  </a:lnTo>
                  <a:lnTo>
                    <a:pt x="64" y="35"/>
                  </a:lnTo>
                  <a:lnTo>
                    <a:pt x="66" y="40"/>
                  </a:lnTo>
                  <a:lnTo>
                    <a:pt x="69" y="45"/>
                  </a:lnTo>
                  <a:lnTo>
                    <a:pt x="69" y="45"/>
                  </a:lnTo>
                  <a:lnTo>
                    <a:pt x="73" y="54"/>
                  </a:lnTo>
                  <a:lnTo>
                    <a:pt x="74" y="57"/>
                  </a:lnTo>
                  <a:lnTo>
                    <a:pt x="73" y="58"/>
                  </a:lnTo>
                  <a:lnTo>
                    <a:pt x="71" y="64"/>
                  </a:lnTo>
                  <a:lnTo>
                    <a:pt x="71" y="64"/>
                  </a:lnTo>
                  <a:lnTo>
                    <a:pt x="73" y="69"/>
                  </a:lnTo>
                  <a:lnTo>
                    <a:pt x="73" y="69"/>
                  </a:lnTo>
                  <a:lnTo>
                    <a:pt x="74" y="71"/>
                  </a:lnTo>
                  <a:lnTo>
                    <a:pt x="77" y="69"/>
                  </a:lnTo>
                  <a:lnTo>
                    <a:pt x="78" y="68"/>
                  </a:lnTo>
                  <a:lnTo>
                    <a:pt x="78" y="68"/>
                  </a:lnTo>
                  <a:lnTo>
                    <a:pt x="81" y="68"/>
                  </a:lnTo>
                  <a:lnTo>
                    <a:pt x="84" y="69"/>
                  </a:lnTo>
                  <a:lnTo>
                    <a:pt x="90" y="77"/>
                  </a:lnTo>
                  <a:lnTo>
                    <a:pt x="90" y="77"/>
                  </a:lnTo>
                  <a:lnTo>
                    <a:pt x="94" y="81"/>
                  </a:lnTo>
                  <a:lnTo>
                    <a:pt x="98" y="82"/>
                  </a:lnTo>
                  <a:lnTo>
                    <a:pt x="103" y="84"/>
                  </a:lnTo>
                  <a:lnTo>
                    <a:pt x="104" y="86"/>
                  </a:lnTo>
                  <a:lnTo>
                    <a:pt x="104" y="86"/>
                  </a:lnTo>
                  <a:lnTo>
                    <a:pt x="104" y="89"/>
                  </a:lnTo>
                  <a:lnTo>
                    <a:pt x="106" y="92"/>
                  </a:lnTo>
                  <a:lnTo>
                    <a:pt x="108" y="95"/>
                  </a:lnTo>
                  <a:lnTo>
                    <a:pt x="111" y="96"/>
                  </a:lnTo>
                  <a:lnTo>
                    <a:pt x="111" y="96"/>
                  </a:lnTo>
                  <a:lnTo>
                    <a:pt x="115" y="98"/>
                  </a:lnTo>
                  <a:lnTo>
                    <a:pt x="118" y="101"/>
                  </a:lnTo>
                  <a:lnTo>
                    <a:pt x="120" y="104"/>
                  </a:lnTo>
                  <a:lnTo>
                    <a:pt x="123" y="105"/>
                  </a:lnTo>
                  <a:lnTo>
                    <a:pt x="123" y="105"/>
                  </a:lnTo>
                  <a:lnTo>
                    <a:pt x="125" y="106"/>
                  </a:lnTo>
                  <a:lnTo>
                    <a:pt x="127" y="109"/>
                  </a:lnTo>
                  <a:lnTo>
                    <a:pt x="127" y="112"/>
                  </a:lnTo>
                  <a:lnTo>
                    <a:pt x="125" y="115"/>
                  </a:lnTo>
                  <a:lnTo>
                    <a:pt x="125" y="115"/>
                  </a:lnTo>
                  <a:lnTo>
                    <a:pt x="124" y="118"/>
                  </a:lnTo>
                  <a:lnTo>
                    <a:pt x="125" y="121"/>
                  </a:lnTo>
                  <a:lnTo>
                    <a:pt x="130" y="125"/>
                  </a:lnTo>
                  <a:lnTo>
                    <a:pt x="135" y="128"/>
                  </a:lnTo>
                  <a:lnTo>
                    <a:pt x="135" y="128"/>
                  </a:lnTo>
                  <a:lnTo>
                    <a:pt x="140" y="129"/>
                  </a:lnTo>
                  <a:lnTo>
                    <a:pt x="143" y="132"/>
                  </a:lnTo>
                  <a:lnTo>
                    <a:pt x="144" y="135"/>
                  </a:lnTo>
                  <a:lnTo>
                    <a:pt x="148" y="139"/>
                  </a:lnTo>
                  <a:lnTo>
                    <a:pt x="148" y="139"/>
                  </a:lnTo>
                  <a:lnTo>
                    <a:pt x="167" y="159"/>
                  </a:lnTo>
                  <a:lnTo>
                    <a:pt x="182" y="178"/>
                  </a:lnTo>
                  <a:lnTo>
                    <a:pt x="182" y="178"/>
                  </a:lnTo>
                  <a:lnTo>
                    <a:pt x="188" y="187"/>
                  </a:lnTo>
                  <a:lnTo>
                    <a:pt x="191" y="195"/>
                  </a:lnTo>
                  <a:lnTo>
                    <a:pt x="191" y="195"/>
                  </a:lnTo>
                  <a:lnTo>
                    <a:pt x="191" y="199"/>
                  </a:lnTo>
                  <a:lnTo>
                    <a:pt x="189" y="202"/>
                  </a:lnTo>
                  <a:lnTo>
                    <a:pt x="189" y="205"/>
                  </a:lnTo>
                  <a:lnTo>
                    <a:pt x="189" y="207"/>
                  </a:lnTo>
                  <a:lnTo>
                    <a:pt x="189" y="207"/>
                  </a:lnTo>
                  <a:lnTo>
                    <a:pt x="191" y="209"/>
                  </a:lnTo>
                  <a:lnTo>
                    <a:pt x="188" y="210"/>
                  </a:lnTo>
                  <a:lnTo>
                    <a:pt x="187" y="212"/>
                  </a:lnTo>
                  <a:lnTo>
                    <a:pt x="185" y="213"/>
                  </a:lnTo>
                  <a:lnTo>
                    <a:pt x="185" y="213"/>
                  </a:lnTo>
                  <a:lnTo>
                    <a:pt x="187" y="217"/>
                  </a:lnTo>
                  <a:lnTo>
                    <a:pt x="188" y="223"/>
                  </a:lnTo>
                  <a:lnTo>
                    <a:pt x="192" y="230"/>
                  </a:lnTo>
                  <a:lnTo>
                    <a:pt x="195" y="232"/>
                  </a:lnTo>
                  <a:lnTo>
                    <a:pt x="198" y="233"/>
                  </a:lnTo>
                  <a:lnTo>
                    <a:pt x="198" y="233"/>
                  </a:lnTo>
                  <a:lnTo>
                    <a:pt x="204" y="234"/>
                  </a:lnTo>
                  <a:lnTo>
                    <a:pt x="209" y="239"/>
                  </a:lnTo>
                  <a:lnTo>
                    <a:pt x="221" y="249"/>
                  </a:lnTo>
                  <a:lnTo>
                    <a:pt x="221" y="249"/>
                  </a:lnTo>
                  <a:lnTo>
                    <a:pt x="226" y="251"/>
                  </a:lnTo>
                  <a:lnTo>
                    <a:pt x="232" y="253"/>
                  </a:lnTo>
                  <a:lnTo>
                    <a:pt x="239" y="254"/>
                  </a:lnTo>
                  <a:lnTo>
                    <a:pt x="246" y="256"/>
                  </a:lnTo>
                  <a:lnTo>
                    <a:pt x="246" y="256"/>
                  </a:lnTo>
                  <a:lnTo>
                    <a:pt x="253" y="260"/>
                  </a:lnTo>
                  <a:lnTo>
                    <a:pt x="261" y="264"/>
                  </a:lnTo>
                  <a:lnTo>
                    <a:pt x="269" y="269"/>
                  </a:lnTo>
                  <a:lnTo>
                    <a:pt x="278" y="271"/>
                  </a:lnTo>
                  <a:lnTo>
                    <a:pt x="278" y="271"/>
                  </a:lnTo>
                  <a:lnTo>
                    <a:pt x="298" y="279"/>
                  </a:lnTo>
                  <a:lnTo>
                    <a:pt x="315" y="287"/>
                  </a:lnTo>
                  <a:lnTo>
                    <a:pt x="315" y="287"/>
                  </a:lnTo>
                  <a:lnTo>
                    <a:pt x="322" y="290"/>
                  </a:lnTo>
                  <a:lnTo>
                    <a:pt x="329" y="291"/>
                  </a:lnTo>
                  <a:lnTo>
                    <a:pt x="337" y="288"/>
                  </a:lnTo>
                  <a:lnTo>
                    <a:pt x="347" y="286"/>
                  </a:lnTo>
                  <a:lnTo>
                    <a:pt x="347" y="286"/>
                  </a:lnTo>
                  <a:lnTo>
                    <a:pt x="352" y="284"/>
                  </a:lnTo>
                  <a:lnTo>
                    <a:pt x="356" y="284"/>
                  </a:lnTo>
                  <a:lnTo>
                    <a:pt x="363" y="286"/>
                  </a:lnTo>
                  <a:lnTo>
                    <a:pt x="370" y="287"/>
                  </a:lnTo>
                  <a:lnTo>
                    <a:pt x="376" y="290"/>
                  </a:lnTo>
                  <a:lnTo>
                    <a:pt x="376" y="290"/>
                  </a:lnTo>
                  <a:lnTo>
                    <a:pt x="383" y="296"/>
                  </a:lnTo>
                  <a:lnTo>
                    <a:pt x="393" y="304"/>
                  </a:lnTo>
                  <a:lnTo>
                    <a:pt x="393" y="304"/>
                  </a:lnTo>
                  <a:lnTo>
                    <a:pt x="406" y="286"/>
                  </a:lnTo>
                  <a:lnTo>
                    <a:pt x="406" y="28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71" name="Freeform 287"/>
            <p:cNvSpPr>
              <a:spLocks/>
            </p:cNvSpPr>
            <p:nvPr/>
          </p:nvSpPr>
          <p:spPr bwMode="gray">
            <a:xfrm>
              <a:off x="1985474" y="3237596"/>
              <a:ext cx="96195" cy="94781"/>
            </a:xfrm>
            <a:custGeom>
              <a:avLst/>
              <a:gdLst/>
              <a:ahLst/>
              <a:cxnLst>
                <a:cxn ang="0">
                  <a:pos x="60" y="45"/>
                </a:cxn>
                <a:cxn ang="0">
                  <a:pos x="60" y="45"/>
                </a:cxn>
                <a:cxn ang="0">
                  <a:pos x="68" y="35"/>
                </a:cxn>
                <a:cxn ang="0">
                  <a:pos x="68" y="35"/>
                </a:cxn>
                <a:cxn ang="0">
                  <a:pos x="65" y="37"/>
                </a:cxn>
                <a:cxn ang="0">
                  <a:pos x="62" y="37"/>
                </a:cxn>
                <a:cxn ang="0">
                  <a:pos x="62" y="35"/>
                </a:cxn>
                <a:cxn ang="0">
                  <a:pos x="62" y="32"/>
                </a:cxn>
                <a:cxn ang="0">
                  <a:pos x="54" y="32"/>
                </a:cxn>
                <a:cxn ang="0">
                  <a:pos x="55" y="1"/>
                </a:cxn>
                <a:cxn ang="0">
                  <a:pos x="55" y="1"/>
                </a:cxn>
                <a:cxn ang="0">
                  <a:pos x="28" y="0"/>
                </a:cxn>
                <a:cxn ang="0">
                  <a:pos x="28" y="0"/>
                </a:cxn>
                <a:cxn ang="0">
                  <a:pos x="27" y="3"/>
                </a:cxn>
                <a:cxn ang="0">
                  <a:pos x="25" y="5"/>
                </a:cxn>
                <a:cxn ang="0">
                  <a:pos x="24" y="10"/>
                </a:cxn>
                <a:cxn ang="0">
                  <a:pos x="23" y="13"/>
                </a:cxn>
                <a:cxn ang="0">
                  <a:pos x="23" y="13"/>
                </a:cxn>
                <a:cxn ang="0">
                  <a:pos x="24" y="14"/>
                </a:cxn>
                <a:cxn ang="0">
                  <a:pos x="28" y="18"/>
                </a:cxn>
                <a:cxn ang="0">
                  <a:pos x="33" y="24"/>
                </a:cxn>
                <a:cxn ang="0">
                  <a:pos x="34" y="25"/>
                </a:cxn>
                <a:cxn ang="0">
                  <a:pos x="34" y="28"/>
                </a:cxn>
                <a:cxn ang="0">
                  <a:pos x="34" y="28"/>
                </a:cxn>
                <a:cxn ang="0">
                  <a:pos x="33" y="30"/>
                </a:cxn>
                <a:cxn ang="0">
                  <a:pos x="31" y="30"/>
                </a:cxn>
                <a:cxn ang="0">
                  <a:pos x="24" y="31"/>
                </a:cxn>
                <a:cxn ang="0">
                  <a:pos x="13" y="30"/>
                </a:cxn>
                <a:cxn ang="0">
                  <a:pos x="13" y="30"/>
                </a:cxn>
                <a:cxn ang="0">
                  <a:pos x="0" y="48"/>
                </a:cxn>
                <a:cxn ang="0">
                  <a:pos x="0" y="48"/>
                </a:cxn>
                <a:cxn ang="0">
                  <a:pos x="10" y="57"/>
                </a:cxn>
                <a:cxn ang="0">
                  <a:pos x="18" y="62"/>
                </a:cxn>
                <a:cxn ang="0">
                  <a:pos x="18" y="62"/>
                </a:cxn>
                <a:cxn ang="0">
                  <a:pos x="24" y="64"/>
                </a:cxn>
                <a:cxn ang="0">
                  <a:pos x="30" y="65"/>
                </a:cxn>
                <a:cxn ang="0">
                  <a:pos x="35" y="65"/>
                </a:cxn>
                <a:cxn ang="0">
                  <a:pos x="40" y="67"/>
                </a:cxn>
                <a:cxn ang="0">
                  <a:pos x="40" y="67"/>
                </a:cxn>
                <a:cxn ang="0">
                  <a:pos x="41" y="67"/>
                </a:cxn>
                <a:cxn ang="0">
                  <a:pos x="41" y="67"/>
                </a:cxn>
                <a:cxn ang="0">
                  <a:pos x="48" y="61"/>
                </a:cxn>
                <a:cxn ang="0">
                  <a:pos x="53" y="58"/>
                </a:cxn>
                <a:cxn ang="0">
                  <a:pos x="53" y="58"/>
                </a:cxn>
                <a:cxn ang="0">
                  <a:pos x="54" y="55"/>
                </a:cxn>
                <a:cxn ang="0">
                  <a:pos x="55" y="52"/>
                </a:cxn>
                <a:cxn ang="0">
                  <a:pos x="57" y="50"/>
                </a:cxn>
                <a:cxn ang="0">
                  <a:pos x="60" y="45"/>
                </a:cxn>
                <a:cxn ang="0">
                  <a:pos x="60" y="45"/>
                </a:cxn>
              </a:cxnLst>
              <a:rect l="0" t="0" r="r" b="b"/>
              <a:pathLst>
                <a:path w="68" h="67">
                  <a:moveTo>
                    <a:pt x="60" y="45"/>
                  </a:moveTo>
                  <a:lnTo>
                    <a:pt x="60" y="45"/>
                  </a:lnTo>
                  <a:lnTo>
                    <a:pt x="68" y="35"/>
                  </a:lnTo>
                  <a:lnTo>
                    <a:pt x="68" y="35"/>
                  </a:lnTo>
                  <a:lnTo>
                    <a:pt x="65" y="37"/>
                  </a:lnTo>
                  <a:lnTo>
                    <a:pt x="62" y="37"/>
                  </a:lnTo>
                  <a:lnTo>
                    <a:pt x="62" y="35"/>
                  </a:lnTo>
                  <a:lnTo>
                    <a:pt x="62" y="32"/>
                  </a:lnTo>
                  <a:lnTo>
                    <a:pt x="54" y="32"/>
                  </a:lnTo>
                  <a:lnTo>
                    <a:pt x="55" y="1"/>
                  </a:lnTo>
                  <a:lnTo>
                    <a:pt x="55" y="1"/>
                  </a:lnTo>
                  <a:lnTo>
                    <a:pt x="28" y="0"/>
                  </a:lnTo>
                  <a:lnTo>
                    <a:pt x="28" y="0"/>
                  </a:lnTo>
                  <a:lnTo>
                    <a:pt x="27" y="3"/>
                  </a:lnTo>
                  <a:lnTo>
                    <a:pt x="25" y="5"/>
                  </a:lnTo>
                  <a:lnTo>
                    <a:pt x="24" y="10"/>
                  </a:lnTo>
                  <a:lnTo>
                    <a:pt x="23" y="13"/>
                  </a:lnTo>
                  <a:lnTo>
                    <a:pt x="23" y="13"/>
                  </a:lnTo>
                  <a:lnTo>
                    <a:pt x="24" y="14"/>
                  </a:lnTo>
                  <a:lnTo>
                    <a:pt x="28" y="18"/>
                  </a:lnTo>
                  <a:lnTo>
                    <a:pt x="33" y="24"/>
                  </a:lnTo>
                  <a:lnTo>
                    <a:pt x="34" y="25"/>
                  </a:lnTo>
                  <a:lnTo>
                    <a:pt x="34" y="28"/>
                  </a:lnTo>
                  <a:lnTo>
                    <a:pt x="34" y="28"/>
                  </a:lnTo>
                  <a:lnTo>
                    <a:pt x="33" y="30"/>
                  </a:lnTo>
                  <a:lnTo>
                    <a:pt x="31" y="30"/>
                  </a:lnTo>
                  <a:lnTo>
                    <a:pt x="24" y="31"/>
                  </a:lnTo>
                  <a:lnTo>
                    <a:pt x="13" y="30"/>
                  </a:lnTo>
                  <a:lnTo>
                    <a:pt x="13" y="30"/>
                  </a:lnTo>
                  <a:lnTo>
                    <a:pt x="0" y="48"/>
                  </a:lnTo>
                  <a:lnTo>
                    <a:pt x="0" y="48"/>
                  </a:lnTo>
                  <a:lnTo>
                    <a:pt x="10" y="57"/>
                  </a:lnTo>
                  <a:lnTo>
                    <a:pt x="18" y="62"/>
                  </a:lnTo>
                  <a:lnTo>
                    <a:pt x="18" y="62"/>
                  </a:lnTo>
                  <a:lnTo>
                    <a:pt x="24" y="64"/>
                  </a:lnTo>
                  <a:lnTo>
                    <a:pt x="30" y="65"/>
                  </a:lnTo>
                  <a:lnTo>
                    <a:pt x="35" y="65"/>
                  </a:lnTo>
                  <a:lnTo>
                    <a:pt x="40" y="67"/>
                  </a:lnTo>
                  <a:lnTo>
                    <a:pt x="40" y="67"/>
                  </a:lnTo>
                  <a:lnTo>
                    <a:pt x="41" y="67"/>
                  </a:lnTo>
                  <a:lnTo>
                    <a:pt x="41" y="67"/>
                  </a:lnTo>
                  <a:lnTo>
                    <a:pt x="48" y="61"/>
                  </a:lnTo>
                  <a:lnTo>
                    <a:pt x="53" y="58"/>
                  </a:lnTo>
                  <a:lnTo>
                    <a:pt x="53" y="58"/>
                  </a:lnTo>
                  <a:lnTo>
                    <a:pt x="54" y="55"/>
                  </a:lnTo>
                  <a:lnTo>
                    <a:pt x="55" y="52"/>
                  </a:lnTo>
                  <a:lnTo>
                    <a:pt x="57" y="50"/>
                  </a:lnTo>
                  <a:lnTo>
                    <a:pt x="60" y="45"/>
                  </a:lnTo>
                  <a:lnTo>
                    <a:pt x="60" y="4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72" name="Freeform 288"/>
            <p:cNvSpPr>
              <a:spLocks/>
            </p:cNvSpPr>
            <p:nvPr/>
          </p:nvSpPr>
          <p:spPr bwMode="gray">
            <a:xfrm>
              <a:off x="2061864" y="3223449"/>
              <a:ext cx="29708" cy="59414"/>
            </a:xfrm>
            <a:custGeom>
              <a:avLst/>
              <a:gdLst/>
              <a:ahLst/>
              <a:cxnLst>
                <a:cxn ang="0">
                  <a:pos x="3" y="10"/>
                </a:cxn>
                <a:cxn ang="0">
                  <a:pos x="3" y="10"/>
                </a:cxn>
                <a:cxn ang="0">
                  <a:pos x="1" y="11"/>
                </a:cxn>
                <a:cxn ang="0">
                  <a:pos x="0" y="42"/>
                </a:cxn>
                <a:cxn ang="0">
                  <a:pos x="8" y="42"/>
                </a:cxn>
                <a:cxn ang="0">
                  <a:pos x="8" y="42"/>
                </a:cxn>
                <a:cxn ang="0">
                  <a:pos x="10" y="38"/>
                </a:cxn>
                <a:cxn ang="0">
                  <a:pos x="13" y="34"/>
                </a:cxn>
                <a:cxn ang="0">
                  <a:pos x="13" y="34"/>
                </a:cxn>
                <a:cxn ang="0">
                  <a:pos x="16" y="31"/>
                </a:cxn>
                <a:cxn ang="0">
                  <a:pos x="16" y="28"/>
                </a:cxn>
                <a:cxn ang="0">
                  <a:pos x="16" y="20"/>
                </a:cxn>
                <a:cxn ang="0">
                  <a:pos x="14" y="11"/>
                </a:cxn>
                <a:cxn ang="0">
                  <a:pos x="16" y="8"/>
                </a:cxn>
                <a:cxn ang="0">
                  <a:pos x="17" y="7"/>
                </a:cxn>
                <a:cxn ang="0">
                  <a:pos x="17" y="7"/>
                </a:cxn>
                <a:cxn ang="0">
                  <a:pos x="21" y="5"/>
                </a:cxn>
                <a:cxn ang="0">
                  <a:pos x="21" y="5"/>
                </a:cxn>
                <a:cxn ang="0">
                  <a:pos x="17" y="1"/>
                </a:cxn>
                <a:cxn ang="0">
                  <a:pos x="14" y="0"/>
                </a:cxn>
                <a:cxn ang="0">
                  <a:pos x="14" y="0"/>
                </a:cxn>
                <a:cxn ang="0">
                  <a:pos x="10" y="3"/>
                </a:cxn>
                <a:cxn ang="0">
                  <a:pos x="7" y="5"/>
                </a:cxn>
                <a:cxn ang="0">
                  <a:pos x="3" y="10"/>
                </a:cxn>
                <a:cxn ang="0">
                  <a:pos x="3" y="10"/>
                </a:cxn>
              </a:cxnLst>
              <a:rect l="0" t="0" r="r" b="b"/>
              <a:pathLst>
                <a:path w="21" h="42">
                  <a:moveTo>
                    <a:pt x="3" y="10"/>
                  </a:moveTo>
                  <a:lnTo>
                    <a:pt x="3" y="10"/>
                  </a:lnTo>
                  <a:lnTo>
                    <a:pt x="1" y="11"/>
                  </a:lnTo>
                  <a:lnTo>
                    <a:pt x="0" y="42"/>
                  </a:lnTo>
                  <a:lnTo>
                    <a:pt x="8" y="42"/>
                  </a:lnTo>
                  <a:lnTo>
                    <a:pt x="8" y="42"/>
                  </a:lnTo>
                  <a:lnTo>
                    <a:pt x="10" y="38"/>
                  </a:lnTo>
                  <a:lnTo>
                    <a:pt x="13" y="34"/>
                  </a:lnTo>
                  <a:lnTo>
                    <a:pt x="13" y="34"/>
                  </a:lnTo>
                  <a:lnTo>
                    <a:pt x="16" y="31"/>
                  </a:lnTo>
                  <a:lnTo>
                    <a:pt x="16" y="28"/>
                  </a:lnTo>
                  <a:lnTo>
                    <a:pt x="16" y="20"/>
                  </a:lnTo>
                  <a:lnTo>
                    <a:pt x="14" y="11"/>
                  </a:lnTo>
                  <a:lnTo>
                    <a:pt x="16" y="8"/>
                  </a:lnTo>
                  <a:lnTo>
                    <a:pt x="17" y="7"/>
                  </a:lnTo>
                  <a:lnTo>
                    <a:pt x="17" y="7"/>
                  </a:lnTo>
                  <a:lnTo>
                    <a:pt x="21" y="5"/>
                  </a:lnTo>
                  <a:lnTo>
                    <a:pt x="21" y="5"/>
                  </a:lnTo>
                  <a:lnTo>
                    <a:pt x="17" y="1"/>
                  </a:lnTo>
                  <a:lnTo>
                    <a:pt x="14" y="0"/>
                  </a:lnTo>
                  <a:lnTo>
                    <a:pt x="14" y="0"/>
                  </a:lnTo>
                  <a:lnTo>
                    <a:pt x="10" y="3"/>
                  </a:lnTo>
                  <a:lnTo>
                    <a:pt x="7" y="5"/>
                  </a:lnTo>
                  <a:lnTo>
                    <a:pt x="3" y="10"/>
                  </a:lnTo>
                  <a:lnTo>
                    <a:pt x="3" y="1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73" name="Freeform 289"/>
            <p:cNvSpPr>
              <a:spLocks/>
            </p:cNvSpPr>
            <p:nvPr/>
          </p:nvSpPr>
          <p:spPr bwMode="gray">
            <a:xfrm>
              <a:off x="2398546" y="3185255"/>
              <a:ext cx="63659" cy="49512"/>
            </a:xfrm>
            <a:custGeom>
              <a:avLst/>
              <a:gdLst/>
              <a:ahLst/>
              <a:cxnLst>
                <a:cxn ang="0">
                  <a:pos x="19" y="0"/>
                </a:cxn>
                <a:cxn ang="0">
                  <a:pos x="19" y="0"/>
                </a:cxn>
                <a:cxn ang="0">
                  <a:pos x="18" y="3"/>
                </a:cxn>
                <a:cxn ang="0">
                  <a:pos x="18" y="5"/>
                </a:cxn>
                <a:cxn ang="0">
                  <a:pos x="22" y="11"/>
                </a:cxn>
                <a:cxn ang="0">
                  <a:pos x="28" y="17"/>
                </a:cxn>
                <a:cxn ang="0">
                  <a:pos x="29" y="20"/>
                </a:cxn>
                <a:cxn ang="0">
                  <a:pos x="31" y="23"/>
                </a:cxn>
                <a:cxn ang="0">
                  <a:pos x="31" y="23"/>
                </a:cxn>
                <a:cxn ang="0">
                  <a:pos x="29" y="24"/>
                </a:cxn>
                <a:cxn ang="0">
                  <a:pos x="27" y="25"/>
                </a:cxn>
                <a:cxn ang="0">
                  <a:pos x="17" y="25"/>
                </a:cxn>
                <a:cxn ang="0">
                  <a:pos x="5" y="25"/>
                </a:cxn>
                <a:cxn ang="0">
                  <a:pos x="1" y="27"/>
                </a:cxn>
                <a:cxn ang="0">
                  <a:pos x="0" y="28"/>
                </a:cxn>
                <a:cxn ang="0">
                  <a:pos x="0" y="28"/>
                </a:cxn>
                <a:cxn ang="0">
                  <a:pos x="0" y="30"/>
                </a:cxn>
                <a:cxn ang="0">
                  <a:pos x="1" y="31"/>
                </a:cxn>
                <a:cxn ang="0">
                  <a:pos x="5" y="34"/>
                </a:cxn>
                <a:cxn ang="0">
                  <a:pos x="12" y="34"/>
                </a:cxn>
                <a:cxn ang="0">
                  <a:pos x="19" y="32"/>
                </a:cxn>
                <a:cxn ang="0">
                  <a:pos x="19" y="32"/>
                </a:cxn>
                <a:cxn ang="0">
                  <a:pos x="27" y="31"/>
                </a:cxn>
                <a:cxn ang="0">
                  <a:pos x="32" y="32"/>
                </a:cxn>
                <a:cxn ang="0">
                  <a:pos x="38" y="34"/>
                </a:cxn>
                <a:cxn ang="0">
                  <a:pos x="42" y="35"/>
                </a:cxn>
                <a:cxn ang="0">
                  <a:pos x="42" y="35"/>
                </a:cxn>
                <a:cxn ang="0">
                  <a:pos x="45" y="5"/>
                </a:cxn>
                <a:cxn ang="0">
                  <a:pos x="45" y="5"/>
                </a:cxn>
                <a:cxn ang="0">
                  <a:pos x="31" y="0"/>
                </a:cxn>
                <a:cxn ang="0">
                  <a:pos x="25" y="0"/>
                </a:cxn>
                <a:cxn ang="0">
                  <a:pos x="22" y="0"/>
                </a:cxn>
                <a:cxn ang="0">
                  <a:pos x="19" y="0"/>
                </a:cxn>
                <a:cxn ang="0">
                  <a:pos x="19" y="0"/>
                </a:cxn>
              </a:cxnLst>
              <a:rect l="0" t="0" r="r" b="b"/>
              <a:pathLst>
                <a:path w="45" h="35">
                  <a:moveTo>
                    <a:pt x="19" y="0"/>
                  </a:moveTo>
                  <a:lnTo>
                    <a:pt x="19" y="0"/>
                  </a:lnTo>
                  <a:lnTo>
                    <a:pt x="18" y="3"/>
                  </a:lnTo>
                  <a:lnTo>
                    <a:pt x="18" y="5"/>
                  </a:lnTo>
                  <a:lnTo>
                    <a:pt x="22" y="11"/>
                  </a:lnTo>
                  <a:lnTo>
                    <a:pt x="28" y="17"/>
                  </a:lnTo>
                  <a:lnTo>
                    <a:pt x="29" y="20"/>
                  </a:lnTo>
                  <a:lnTo>
                    <a:pt x="31" y="23"/>
                  </a:lnTo>
                  <a:lnTo>
                    <a:pt x="31" y="23"/>
                  </a:lnTo>
                  <a:lnTo>
                    <a:pt x="29" y="24"/>
                  </a:lnTo>
                  <a:lnTo>
                    <a:pt x="27" y="25"/>
                  </a:lnTo>
                  <a:lnTo>
                    <a:pt x="17" y="25"/>
                  </a:lnTo>
                  <a:lnTo>
                    <a:pt x="5" y="25"/>
                  </a:lnTo>
                  <a:lnTo>
                    <a:pt x="1" y="27"/>
                  </a:lnTo>
                  <a:lnTo>
                    <a:pt x="0" y="28"/>
                  </a:lnTo>
                  <a:lnTo>
                    <a:pt x="0" y="28"/>
                  </a:lnTo>
                  <a:lnTo>
                    <a:pt x="0" y="30"/>
                  </a:lnTo>
                  <a:lnTo>
                    <a:pt x="1" y="31"/>
                  </a:lnTo>
                  <a:lnTo>
                    <a:pt x="5" y="34"/>
                  </a:lnTo>
                  <a:lnTo>
                    <a:pt x="12" y="34"/>
                  </a:lnTo>
                  <a:lnTo>
                    <a:pt x="19" y="32"/>
                  </a:lnTo>
                  <a:lnTo>
                    <a:pt x="19" y="32"/>
                  </a:lnTo>
                  <a:lnTo>
                    <a:pt x="27" y="31"/>
                  </a:lnTo>
                  <a:lnTo>
                    <a:pt x="32" y="32"/>
                  </a:lnTo>
                  <a:lnTo>
                    <a:pt x="38" y="34"/>
                  </a:lnTo>
                  <a:lnTo>
                    <a:pt x="42" y="35"/>
                  </a:lnTo>
                  <a:lnTo>
                    <a:pt x="42" y="35"/>
                  </a:lnTo>
                  <a:lnTo>
                    <a:pt x="45" y="5"/>
                  </a:lnTo>
                  <a:lnTo>
                    <a:pt x="45" y="5"/>
                  </a:lnTo>
                  <a:lnTo>
                    <a:pt x="31" y="0"/>
                  </a:lnTo>
                  <a:lnTo>
                    <a:pt x="25" y="0"/>
                  </a:lnTo>
                  <a:lnTo>
                    <a:pt x="22" y="0"/>
                  </a:lnTo>
                  <a:lnTo>
                    <a:pt x="19" y="0"/>
                  </a:lnTo>
                  <a:lnTo>
                    <a:pt x="19"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74" name="Freeform 290"/>
            <p:cNvSpPr>
              <a:spLocks/>
            </p:cNvSpPr>
            <p:nvPr/>
          </p:nvSpPr>
          <p:spPr bwMode="gray">
            <a:xfrm>
              <a:off x="2457961" y="3192327"/>
              <a:ext cx="76390" cy="45268"/>
            </a:xfrm>
            <a:custGeom>
              <a:avLst/>
              <a:gdLst/>
              <a:ahLst/>
              <a:cxnLst>
                <a:cxn ang="0">
                  <a:pos x="22" y="25"/>
                </a:cxn>
                <a:cxn ang="0">
                  <a:pos x="22" y="25"/>
                </a:cxn>
                <a:cxn ang="0">
                  <a:pos x="26" y="23"/>
                </a:cxn>
                <a:cxn ang="0">
                  <a:pos x="31" y="23"/>
                </a:cxn>
                <a:cxn ang="0">
                  <a:pos x="43" y="23"/>
                </a:cxn>
                <a:cxn ang="0">
                  <a:pos x="51" y="23"/>
                </a:cxn>
                <a:cxn ang="0">
                  <a:pos x="54" y="22"/>
                </a:cxn>
                <a:cxn ang="0">
                  <a:pos x="54" y="18"/>
                </a:cxn>
                <a:cxn ang="0">
                  <a:pos x="54" y="18"/>
                </a:cxn>
                <a:cxn ang="0">
                  <a:pos x="53" y="15"/>
                </a:cxn>
                <a:cxn ang="0">
                  <a:pos x="50" y="10"/>
                </a:cxn>
                <a:cxn ang="0">
                  <a:pos x="43" y="8"/>
                </a:cxn>
                <a:cxn ang="0">
                  <a:pos x="37" y="5"/>
                </a:cxn>
                <a:cxn ang="0">
                  <a:pos x="23" y="0"/>
                </a:cxn>
                <a:cxn ang="0">
                  <a:pos x="16" y="0"/>
                </a:cxn>
                <a:cxn ang="0">
                  <a:pos x="12" y="0"/>
                </a:cxn>
                <a:cxn ang="0">
                  <a:pos x="12" y="0"/>
                </a:cxn>
                <a:cxn ang="0">
                  <a:pos x="9" y="0"/>
                </a:cxn>
                <a:cxn ang="0">
                  <a:pos x="3" y="0"/>
                </a:cxn>
                <a:cxn ang="0">
                  <a:pos x="3" y="0"/>
                </a:cxn>
                <a:cxn ang="0">
                  <a:pos x="0" y="30"/>
                </a:cxn>
                <a:cxn ang="0">
                  <a:pos x="0" y="30"/>
                </a:cxn>
                <a:cxn ang="0">
                  <a:pos x="2" y="32"/>
                </a:cxn>
                <a:cxn ang="0">
                  <a:pos x="2" y="32"/>
                </a:cxn>
                <a:cxn ang="0">
                  <a:pos x="4" y="32"/>
                </a:cxn>
                <a:cxn ang="0">
                  <a:pos x="9" y="30"/>
                </a:cxn>
                <a:cxn ang="0">
                  <a:pos x="13" y="27"/>
                </a:cxn>
                <a:cxn ang="0">
                  <a:pos x="22" y="25"/>
                </a:cxn>
                <a:cxn ang="0">
                  <a:pos x="22" y="25"/>
                </a:cxn>
              </a:cxnLst>
              <a:rect l="0" t="0" r="r" b="b"/>
              <a:pathLst>
                <a:path w="54" h="32">
                  <a:moveTo>
                    <a:pt x="22" y="25"/>
                  </a:moveTo>
                  <a:lnTo>
                    <a:pt x="22" y="25"/>
                  </a:lnTo>
                  <a:lnTo>
                    <a:pt x="26" y="23"/>
                  </a:lnTo>
                  <a:lnTo>
                    <a:pt x="31" y="23"/>
                  </a:lnTo>
                  <a:lnTo>
                    <a:pt x="43" y="23"/>
                  </a:lnTo>
                  <a:lnTo>
                    <a:pt x="51" y="23"/>
                  </a:lnTo>
                  <a:lnTo>
                    <a:pt x="54" y="22"/>
                  </a:lnTo>
                  <a:lnTo>
                    <a:pt x="54" y="18"/>
                  </a:lnTo>
                  <a:lnTo>
                    <a:pt x="54" y="18"/>
                  </a:lnTo>
                  <a:lnTo>
                    <a:pt x="53" y="15"/>
                  </a:lnTo>
                  <a:lnTo>
                    <a:pt x="50" y="10"/>
                  </a:lnTo>
                  <a:lnTo>
                    <a:pt x="43" y="8"/>
                  </a:lnTo>
                  <a:lnTo>
                    <a:pt x="37" y="5"/>
                  </a:lnTo>
                  <a:lnTo>
                    <a:pt x="23" y="0"/>
                  </a:lnTo>
                  <a:lnTo>
                    <a:pt x="16" y="0"/>
                  </a:lnTo>
                  <a:lnTo>
                    <a:pt x="12" y="0"/>
                  </a:lnTo>
                  <a:lnTo>
                    <a:pt x="12" y="0"/>
                  </a:lnTo>
                  <a:lnTo>
                    <a:pt x="9" y="0"/>
                  </a:lnTo>
                  <a:lnTo>
                    <a:pt x="3" y="0"/>
                  </a:lnTo>
                  <a:lnTo>
                    <a:pt x="3" y="0"/>
                  </a:lnTo>
                  <a:lnTo>
                    <a:pt x="0" y="30"/>
                  </a:lnTo>
                  <a:lnTo>
                    <a:pt x="0" y="30"/>
                  </a:lnTo>
                  <a:lnTo>
                    <a:pt x="2" y="32"/>
                  </a:lnTo>
                  <a:lnTo>
                    <a:pt x="2" y="32"/>
                  </a:lnTo>
                  <a:lnTo>
                    <a:pt x="4" y="32"/>
                  </a:lnTo>
                  <a:lnTo>
                    <a:pt x="9" y="30"/>
                  </a:lnTo>
                  <a:lnTo>
                    <a:pt x="13" y="27"/>
                  </a:lnTo>
                  <a:lnTo>
                    <a:pt x="22" y="25"/>
                  </a:lnTo>
                  <a:lnTo>
                    <a:pt x="22" y="2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75" name="Freeform 291"/>
            <p:cNvSpPr>
              <a:spLocks/>
            </p:cNvSpPr>
            <p:nvPr/>
          </p:nvSpPr>
          <p:spPr bwMode="gray">
            <a:xfrm>
              <a:off x="2104303" y="3304084"/>
              <a:ext cx="94781" cy="97610"/>
            </a:xfrm>
            <a:custGeom>
              <a:avLst/>
              <a:gdLst/>
              <a:ahLst/>
              <a:cxnLst>
                <a:cxn ang="0">
                  <a:pos x="35" y="67"/>
                </a:cxn>
                <a:cxn ang="0">
                  <a:pos x="44" y="68"/>
                </a:cxn>
                <a:cxn ang="0">
                  <a:pos x="51" y="69"/>
                </a:cxn>
                <a:cxn ang="0">
                  <a:pos x="55" y="69"/>
                </a:cxn>
                <a:cxn ang="0">
                  <a:pos x="60" y="69"/>
                </a:cxn>
                <a:cxn ang="0">
                  <a:pos x="57" y="67"/>
                </a:cxn>
                <a:cxn ang="0">
                  <a:pos x="58" y="57"/>
                </a:cxn>
                <a:cxn ang="0">
                  <a:pos x="61" y="45"/>
                </a:cxn>
                <a:cxn ang="0">
                  <a:pos x="61" y="31"/>
                </a:cxn>
                <a:cxn ang="0">
                  <a:pos x="62" y="21"/>
                </a:cxn>
                <a:cxn ang="0">
                  <a:pos x="64" y="18"/>
                </a:cxn>
                <a:cxn ang="0">
                  <a:pos x="65" y="13"/>
                </a:cxn>
                <a:cxn ang="0">
                  <a:pos x="67" y="1"/>
                </a:cxn>
                <a:cxn ang="0">
                  <a:pos x="67" y="0"/>
                </a:cxn>
                <a:cxn ang="0">
                  <a:pos x="55" y="4"/>
                </a:cxn>
                <a:cxn ang="0">
                  <a:pos x="48" y="8"/>
                </a:cxn>
                <a:cxn ang="0">
                  <a:pos x="35" y="8"/>
                </a:cxn>
                <a:cxn ang="0">
                  <a:pos x="33" y="11"/>
                </a:cxn>
                <a:cxn ang="0">
                  <a:pos x="31" y="14"/>
                </a:cxn>
                <a:cxn ang="0">
                  <a:pos x="21" y="18"/>
                </a:cxn>
                <a:cxn ang="0">
                  <a:pos x="15" y="18"/>
                </a:cxn>
                <a:cxn ang="0">
                  <a:pos x="11" y="20"/>
                </a:cxn>
                <a:cxn ang="0">
                  <a:pos x="10" y="28"/>
                </a:cxn>
                <a:cxn ang="0">
                  <a:pos x="5" y="32"/>
                </a:cxn>
                <a:cxn ang="0">
                  <a:pos x="0" y="34"/>
                </a:cxn>
                <a:cxn ang="0">
                  <a:pos x="1" y="41"/>
                </a:cxn>
                <a:cxn ang="0">
                  <a:pos x="7" y="44"/>
                </a:cxn>
                <a:cxn ang="0">
                  <a:pos x="17" y="55"/>
                </a:cxn>
                <a:cxn ang="0">
                  <a:pos x="21" y="59"/>
                </a:cxn>
                <a:cxn ang="0">
                  <a:pos x="27" y="65"/>
                </a:cxn>
                <a:cxn ang="0">
                  <a:pos x="31" y="65"/>
                </a:cxn>
                <a:cxn ang="0">
                  <a:pos x="35" y="67"/>
                </a:cxn>
              </a:cxnLst>
              <a:rect l="0" t="0" r="r" b="b"/>
              <a:pathLst>
                <a:path w="67" h="69">
                  <a:moveTo>
                    <a:pt x="35" y="67"/>
                  </a:moveTo>
                  <a:lnTo>
                    <a:pt x="35" y="67"/>
                  </a:lnTo>
                  <a:lnTo>
                    <a:pt x="40" y="67"/>
                  </a:lnTo>
                  <a:lnTo>
                    <a:pt x="44" y="68"/>
                  </a:lnTo>
                  <a:lnTo>
                    <a:pt x="48" y="68"/>
                  </a:lnTo>
                  <a:lnTo>
                    <a:pt x="51" y="69"/>
                  </a:lnTo>
                  <a:lnTo>
                    <a:pt x="51" y="69"/>
                  </a:lnTo>
                  <a:lnTo>
                    <a:pt x="55" y="69"/>
                  </a:lnTo>
                  <a:lnTo>
                    <a:pt x="60" y="69"/>
                  </a:lnTo>
                  <a:lnTo>
                    <a:pt x="60" y="69"/>
                  </a:lnTo>
                  <a:lnTo>
                    <a:pt x="57" y="67"/>
                  </a:lnTo>
                  <a:lnTo>
                    <a:pt x="57" y="67"/>
                  </a:lnTo>
                  <a:lnTo>
                    <a:pt x="57" y="62"/>
                  </a:lnTo>
                  <a:lnTo>
                    <a:pt x="58" y="57"/>
                  </a:lnTo>
                  <a:lnTo>
                    <a:pt x="61" y="45"/>
                  </a:lnTo>
                  <a:lnTo>
                    <a:pt x="61" y="45"/>
                  </a:lnTo>
                  <a:lnTo>
                    <a:pt x="62" y="40"/>
                  </a:lnTo>
                  <a:lnTo>
                    <a:pt x="61" y="31"/>
                  </a:lnTo>
                  <a:lnTo>
                    <a:pt x="61" y="24"/>
                  </a:lnTo>
                  <a:lnTo>
                    <a:pt x="62" y="21"/>
                  </a:lnTo>
                  <a:lnTo>
                    <a:pt x="64" y="18"/>
                  </a:lnTo>
                  <a:lnTo>
                    <a:pt x="64" y="18"/>
                  </a:lnTo>
                  <a:lnTo>
                    <a:pt x="65" y="15"/>
                  </a:lnTo>
                  <a:lnTo>
                    <a:pt x="65" y="13"/>
                  </a:lnTo>
                  <a:lnTo>
                    <a:pt x="67" y="1"/>
                  </a:lnTo>
                  <a:lnTo>
                    <a:pt x="67" y="1"/>
                  </a:lnTo>
                  <a:lnTo>
                    <a:pt x="67" y="0"/>
                  </a:lnTo>
                  <a:lnTo>
                    <a:pt x="67" y="0"/>
                  </a:lnTo>
                  <a:lnTo>
                    <a:pt x="61" y="1"/>
                  </a:lnTo>
                  <a:lnTo>
                    <a:pt x="55" y="4"/>
                  </a:lnTo>
                  <a:lnTo>
                    <a:pt x="48" y="8"/>
                  </a:lnTo>
                  <a:lnTo>
                    <a:pt x="48" y="8"/>
                  </a:lnTo>
                  <a:lnTo>
                    <a:pt x="40" y="7"/>
                  </a:lnTo>
                  <a:lnTo>
                    <a:pt x="35" y="8"/>
                  </a:lnTo>
                  <a:lnTo>
                    <a:pt x="34" y="10"/>
                  </a:lnTo>
                  <a:lnTo>
                    <a:pt x="33" y="11"/>
                  </a:lnTo>
                  <a:lnTo>
                    <a:pt x="33" y="11"/>
                  </a:lnTo>
                  <a:lnTo>
                    <a:pt x="31" y="14"/>
                  </a:lnTo>
                  <a:lnTo>
                    <a:pt x="27" y="17"/>
                  </a:lnTo>
                  <a:lnTo>
                    <a:pt x="21" y="18"/>
                  </a:lnTo>
                  <a:lnTo>
                    <a:pt x="15" y="18"/>
                  </a:lnTo>
                  <a:lnTo>
                    <a:pt x="15" y="18"/>
                  </a:lnTo>
                  <a:lnTo>
                    <a:pt x="13" y="20"/>
                  </a:lnTo>
                  <a:lnTo>
                    <a:pt x="11" y="20"/>
                  </a:lnTo>
                  <a:lnTo>
                    <a:pt x="10" y="24"/>
                  </a:lnTo>
                  <a:lnTo>
                    <a:pt x="10" y="28"/>
                  </a:lnTo>
                  <a:lnTo>
                    <a:pt x="10" y="28"/>
                  </a:lnTo>
                  <a:lnTo>
                    <a:pt x="5" y="32"/>
                  </a:lnTo>
                  <a:lnTo>
                    <a:pt x="0" y="34"/>
                  </a:lnTo>
                  <a:lnTo>
                    <a:pt x="0" y="34"/>
                  </a:lnTo>
                  <a:lnTo>
                    <a:pt x="0" y="38"/>
                  </a:lnTo>
                  <a:lnTo>
                    <a:pt x="1" y="41"/>
                  </a:lnTo>
                  <a:lnTo>
                    <a:pt x="1" y="41"/>
                  </a:lnTo>
                  <a:lnTo>
                    <a:pt x="7" y="44"/>
                  </a:lnTo>
                  <a:lnTo>
                    <a:pt x="11" y="49"/>
                  </a:lnTo>
                  <a:lnTo>
                    <a:pt x="17" y="55"/>
                  </a:lnTo>
                  <a:lnTo>
                    <a:pt x="21" y="59"/>
                  </a:lnTo>
                  <a:lnTo>
                    <a:pt x="21" y="59"/>
                  </a:lnTo>
                  <a:lnTo>
                    <a:pt x="25" y="62"/>
                  </a:lnTo>
                  <a:lnTo>
                    <a:pt x="27" y="65"/>
                  </a:lnTo>
                  <a:lnTo>
                    <a:pt x="27" y="65"/>
                  </a:lnTo>
                  <a:lnTo>
                    <a:pt x="31" y="65"/>
                  </a:lnTo>
                  <a:lnTo>
                    <a:pt x="35" y="67"/>
                  </a:lnTo>
                  <a:lnTo>
                    <a:pt x="35" y="6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76" name="Freeform 292"/>
            <p:cNvSpPr>
              <a:spLocks/>
            </p:cNvSpPr>
            <p:nvPr/>
          </p:nvSpPr>
          <p:spPr bwMode="gray">
            <a:xfrm>
              <a:off x="2411277" y="3533253"/>
              <a:ext cx="896875" cy="920924"/>
            </a:xfrm>
            <a:custGeom>
              <a:avLst/>
              <a:gdLst/>
              <a:ahLst/>
              <a:cxnLst>
                <a:cxn ang="0">
                  <a:pos x="358" y="604"/>
                </a:cxn>
                <a:cxn ang="0">
                  <a:pos x="373" y="587"/>
                </a:cxn>
                <a:cxn ang="0">
                  <a:pos x="389" y="576"/>
                </a:cxn>
                <a:cxn ang="0">
                  <a:pos x="409" y="536"/>
                </a:cxn>
                <a:cxn ang="0">
                  <a:pos x="423" y="496"/>
                </a:cxn>
                <a:cxn ang="0">
                  <a:pos x="464" y="471"/>
                </a:cxn>
                <a:cxn ang="0">
                  <a:pos x="517" y="461"/>
                </a:cxn>
                <a:cxn ang="0">
                  <a:pos x="534" y="439"/>
                </a:cxn>
                <a:cxn ang="0">
                  <a:pos x="548" y="407"/>
                </a:cxn>
                <a:cxn ang="0">
                  <a:pos x="564" y="373"/>
                </a:cxn>
                <a:cxn ang="0">
                  <a:pos x="565" y="307"/>
                </a:cxn>
                <a:cxn ang="0">
                  <a:pos x="571" y="287"/>
                </a:cxn>
                <a:cxn ang="0">
                  <a:pos x="601" y="256"/>
                </a:cxn>
                <a:cxn ang="0">
                  <a:pos x="631" y="185"/>
                </a:cxn>
                <a:cxn ang="0">
                  <a:pos x="575" y="145"/>
                </a:cxn>
                <a:cxn ang="0">
                  <a:pos x="520" y="131"/>
                </a:cxn>
                <a:cxn ang="0">
                  <a:pos x="474" y="134"/>
                </a:cxn>
                <a:cxn ang="0">
                  <a:pos x="441" y="95"/>
                </a:cxn>
                <a:cxn ang="0">
                  <a:pos x="410" y="107"/>
                </a:cxn>
                <a:cxn ang="0">
                  <a:pos x="399" y="111"/>
                </a:cxn>
                <a:cxn ang="0">
                  <a:pos x="380" y="84"/>
                </a:cxn>
                <a:cxn ang="0">
                  <a:pos x="367" y="88"/>
                </a:cxn>
                <a:cxn ang="0">
                  <a:pos x="387" y="54"/>
                </a:cxn>
                <a:cxn ang="0">
                  <a:pos x="355" y="28"/>
                </a:cxn>
                <a:cxn ang="0">
                  <a:pos x="316" y="47"/>
                </a:cxn>
                <a:cxn ang="0">
                  <a:pos x="289" y="53"/>
                </a:cxn>
                <a:cxn ang="0">
                  <a:pos x="262" y="57"/>
                </a:cxn>
                <a:cxn ang="0">
                  <a:pos x="234" y="54"/>
                </a:cxn>
                <a:cxn ang="0">
                  <a:pos x="229" y="13"/>
                </a:cxn>
                <a:cxn ang="0">
                  <a:pos x="214" y="6"/>
                </a:cxn>
                <a:cxn ang="0">
                  <a:pos x="181" y="23"/>
                </a:cxn>
                <a:cxn ang="0">
                  <a:pos x="161" y="17"/>
                </a:cxn>
                <a:cxn ang="0">
                  <a:pos x="157" y="34"/>
                </a:cxn>
                <a:cxn ang="0">
                  <a:pos x="170" y="48"/>
                </a:cxn>
                <a:cxn ang="0">
                  <a:pos x="147" y="64"/>
                </a:cxn>
                <a:cxn ang="0">
                  <a:pos x="124" y="71"/>
                </a:cxn>
                <a:cxn ang="0">
                  <a:pos x="76" y="55"/>
                </a:cxn>
                <a:cxn ang="0">
                  <a:pos x="76" y="70"/>
                </a:cxn>
                <a:cxn ang="0">
                  <a:pos x="72" y="101"/>
                </a:cxn>
                <a:cxn ang="0">
                  <a:pos x="63" y="151"/>
                </a:cxn>
                <a:cxn ang="0">
                  <a:pos x="25" y="162"/>
                </a:cxn>
                <a:cxn ang="0">
                  <a:pos x="9" y="189"/>
                </a:cxn>
                <a:cxn ang="0">
                  <a:pos x="6" y="216"/>
                </a:cxn>
                <a:cxn ang="0">
                  <a:pos x="22" y="236"/>
                </a:cxn>
                <a:cxn ang="0">
                  <a:pos x="47" y="240"/>
                </a:cxn>
                <a:cxn ang="0">
                  <a:pos x="67" y="262"/>
                </a:cxn>
                <a:cxn ang="0">
                  <a:pos x="106" y="253"/>
                </a:cxn>
                <a:cxn ang="0">
                  <a:pos x="138" y="259"/>
                </a:cxn>
                <a:cxn ang="0">
                  <a:pos x="170" y="289"/>
                </a:cxn>
                <a:cxn ang="0">
                  <a:pos x="195" y="301"/>
                </a:cxn>
                <a:cxn ang="0">
                  <a:pos x="218" y="317"/>
                </a:cxn>
                <a:cxn ang="0">
                  <a:pos x="222" y="343"/>
                </a:cxn>
                <a:cxn ang="0">
                  <a:pos x="255" y="363"/>
                </a:cxn>
                <a:cxn ang="0">
                  <a:pos x="259" y="401"/>
                </a:cxn>
                <a:cxn ang="0">
                  <a:pos x="261" y="430"/>
                </a:cxn>
                <a:cxn ang="0">
                  <a:pos x="282" y="448"/>
                </a:cxn>
                <a:cxn ang="0">
                  <a:pos x="301" y="479"/>
                </a:cxn>
                <a:cxn ang="0">
                  <a:pos x="319" y="505"/>
                </a:cxn>
                <a:cxn ang="0">
                  <a:pos x="306" y="542"/>
                </a:cxn>
                <a:cxn ang="0">
                  <a:pos x="272" y="586"/>
                </a:cxn>
                <a:cxn ang="0">
                  <a:pos x="294" y="600"/>
                </a:cxn>
                <a:cxn ang="0">
                  <a:pos x="328" y="627"/>
                </a:cxn>
              </a:cxnLst>
              <a:rect l="0" t="0" r="r" b="b"/>
              <a:pathLst>
                <a:path w="634" h="651">
                  <a:moveTo>
                    <a:pt x="338" y="644"/>
                  </a:moveTo>
                  <a:lnTo>
                    <a:pt x="338" y="644"/>
                  </a:lnTo>
                  <a:lnTo>
                    <a:pt x="343" y="639"/>
                  </a:lnTo>
                  <a:lnTo>
                    <a:pt x="346" y="634"/>
                  </a:lnTo>
                  <a:lnTo>
                    <a:pt x="348" y="630"/>
                  </a:lnTo>
                  <a:lnTo>
                    <a:pt x="349" y="624"/>
                  </a:lnTo>
                  <a:lnTo>
                    <a:pt x="349" y="624"/>
                  </a:lnTo>
                  <a:lnTo>
                    <a:pt x="352" y="619"/>
                  </a:lnTo>
                  <a:lnTo>
                    <a:pt x="353" y="614"/>
                  </a:lnTo>
                  <a:lnTo>
                    <a:pt x="355" y="610"/>
                  </a:lnTo>
                  <a:lnTo>
                    <a:pt x="358" y="604"/>
                  </a:lnTo>
                  <a:lnTo>
                    <a:pt x="358" y="604"/>
                  </a:lnTo>
                  <a:lnTo>
                    <a:pt x="360" y="602"/>
                  </a:lnTo>
                  <a:lnTo>
                    <a:pt x="362" y="600"/>
                  </a:lnTo>
                  <a:lnTo>
                    <a:pt x="362" y="595"/>
                  </a:lnTo>
                  <a:lnTo>
                    <a:pt x="362" y="592"/>
                  </a:lnTo>
                  <a:lnTo>
                    <a:pt x="363" y="589"/>
                  </a:lnTo>
                  <a:lnTo>
                    <a:pt x="366" y="587"/>
                  </a:lnTo>
                  <a:lnTo>
                    <a:pt x="366" y="587"/>
                  </a:lnTo>
                  <a:lnTo>
                    <a:pt x="370" y="586"/>
                  </a:lnTo>
                  <a:lnTo>
                    <a:pt x="372" y="586"/>
                  </a:lnTo>
                  <a:lnTo>
                    <a:pt x="373" y="587"/>
                  </a:lnTo>
                  <a:lnTo>
                    <a:pt x="373" y="589"/>
                  </a:lnTo>
                  <a:lnTo>
                    <a:pt x="372" y="595"/>
                  </a:lnTo>
                  <a:lnTo>
                    <a:pt x="367" y="602"/>
                  </a:lnTo>
                  <a:lnTo>
                    <a:pt x="367" y="602"/>
                  </a:lnTo>
                  <a:lnTo>
                    <a:pt x="360" y="612"/>
                  </a:lnTo>
                  <a:lnTo>
                    <a:pt x="362" y="612"/>
                  </a:lnTo>
                  <a:lnTo>
                    <a:pt x="367" y="607"/>
                  </a:lnTo>
                  <a:lnTo>
                    <a:pt x="367" y="607"/>
                  </a:lnTo>
                  <a:lnTo>
                    <a:pt x="375" y="602"/>
                  </a:lnTo>
                  <a:lnTo>
                    <a:pt x="380" y="593"/>
                  </a:lnTo>
                  <a:lnTo>
                    <a:pt x="389" y="576"/>
                  </a:lnTo>
                  <a:lnTo>
                    <a:pt x="389" y="576"/>
                  </a:lnTo>
                  <a:lnTo>
                    <a:pt x="393" y="569"/>
                  </a:lnTo>
                  <a:lnTo>
                    <a:pt x="397" y="563"/>
                  </a:lnTo>
                  <a:lnTo>
                    <a:pt x="400" y="560"/>
                  </a:lnTo>
                  <a:lnTo>
                    <a:pt x="404" y="559"/>
                  </a:lnTo>
                  <a:lnTo>
                    <a:pt x="404" y="559"/>
                  </a:lnTo>
                  <a:lnTo>
                    <a:pt x="406" y="559"/>
                  </a:lnTo>
                  <a:lnTo>
                    <a:pt x="407" y="556"/>
                  </a:lnTo>
                  <a:lnTo>
                    <a:pt x="409" y="550"/>
                  </a:lnTo>
                  <a:lnTo>
                    <a:pt x="409" y="536"/>
                  </a:lnTo>
                  <a:lnTo>
                    <a:pt x="409" y="536"/>
                  </a:lnTo>
                  <a:lnTo>
                    <a:pt x="407" y="523"/>
                  </a:lnTo>
                  <a:lnTo>
                    <a:pt x="407" y="518"/>
                  </a:lnTo>
                  <a:lnTo>
                    <a:pt x="410" y="512"/>
                  </a:lnTo>
                  <a:lnTo>
                    <a:pt x="410" y="512"/>
                  </a:lnTo>
                  <a:lnTo>
                    <a:pt x="412" y="508"/>
                  </a:lnTo>
                  <a:lnTo>
                    <a:pt x="412" y="503"/>
                  </a:lnTo>
                  <a:lnTo>
                    <a:pt x="412" y="502"/>
                  </a:lnTo>
                  <a:lnTo>
                    <a:pt x="414" y="501"/>
                  </a:lnTo>
                  <a:lnTo>
                    <a:pt x="414" y="501"/>
                  </a:lnTo>
                  <a:lnTo>
                    <a:pt x="419" y="499"/>
                  </a:lnTo>
                  <a:lnTo>
                    <a:pt x="423" y="496"/>
                  </a:lnTo>
                  <a:lnTo>
                    <a:pt x="434" y="485"/>
                  </a:lnTo>
                  <a:lnTo>
                    <a:pt x="434" y="485"/>
                  </a:lnTo>
                  <a:lnTo>
                    <a:pt x="440" y="481"/>
                  </a:lnTo>
                  <a:lnTo>
                    <a:pt x="446" y="478"/>
                  </a:lnTo>
                  <a:lnTo>
                    <a:pt x="450" y="476"/>
                  </a:lnTo>
                  <a:lnTo>
                    <a:pt x="456" y="476"/>
                  </a:lnTo>
                  <a:lnTo>
                    <a:pt x="456" y="476"/>
                  </a:lnTo>
                  <a:lnTo>
                    <a:pt x="460" y="475"/>
                  </a:lnTo>
                  <a:lnTo>
                    <a:pt x="461" y="474"/>
                  </a:lnTo>
                  <a:lnTo>
                    <a:pt x="463" y="472"/>
                  </a:lnTo>
                  <a:lnTo>
                    <a:pt x="464" y="471"/>
                  </a:lnTo>
                  <a:lnTo>
                    <a:pt x="464" y="471"/>
                  </a:lnTo>
                  <a:lnTo>
                    <a:pt x="468" y="469"/>
                  </a:lnTo>
                  <a:lnTo>
                    <a:pt x="471" y="466"/>
                  </a:lnTo>
                  <a:lnTo>
                    <a:pt x="477" y="461"/>
                  </a:lnTo>
                  <a:lnTo>
                    <a:pt x="477" y="461"/>
                  </a:lnTo>
                  <a:lnTo>
                    <a:pt x="481" y="461"/>
                  </a:lnTo>
                  <a:lnTo>
                    <a:pt x="488" y="461"/>
                  </a:lnTo>
                  <a:lnTo>
                    <a:pt x="504" y="462"/>
                  </a:lnTo>
                  <a:lnTo>
                    <a:pt x="504" y="462"/>
                  </a:lnTo>
                  <a:lnTo>
                    <a:pt x="514" y="461"/>
                  </a:lnTo>
                  <a:lnTo>
                    <a:pt x="517" y="461"/>
                  </a:lnTo>
                  <a:lnTo>
                    <a:pt x="518" y="457"/>
                  </a:lnTo>
                  <a:lnTo>
                    <a:pt x="518" y="457"/>
                  </a:lnTo>
                  <a:lnTo>
                    <a:pt x="518" y="454"/>
                  </a:lnTo>
                  <a:lnTo>
                    <a:pt x="521" y="451"/>
                  </a:lnTo>
                  <a:lnTo>
                    <a:pt x="524" y="448"/>
                  </a:lnTo>
                  <a:lnTo>
                    <a:pt x="527" y="448"/>
                  </a:lnTo>
                  <a:lnTo>
                    <a:pt x="527" y="448"/>
                  </a:lnTo>
                  <a:lnTo>
                    <a:pt x="530" y="447"/>
                  </a:lnTo>
                  <a:lnTo>
                    <a:pt x="533" y="447"/>
                  </a:lnTo>
                  <a:lnTo>
                    <a:pt x="534" y="444"/>
                  </a:lnTo>
                  <a:lnTo>
                    <a:pt x="534" y="439"/>
                  </a:lnTo>
                  <a:lnTo>
                    <a:pt x="534" y="439"/>
                  </a:lnTo>
                  <a:lnTo>
                    <a:pt x="534" y="434"/>
                  </a:lnTo>
                  <a:lnTo>
                    <a:pt x="535" y="431"/>
                  </a:lnTo>
                  <a:lnTo>
                    <a:pt x="538" y="427"/>
                  </a:lnTo>
                  <a:lnTo>
                    <a:pt x="541" y="424"/>
                  </a:lnTo>
                  <a:lnTo>
                    <a:pt x="541" y="424"/>
                  </a:lnTo>
                  <a:lnTo>
                    <a:pt x="542" y="421"/>
                  </a:lnTo>
                  <a:lnTo>
                    <a:pt x="545" y="418"/>
                  </a:lnTo>
                  <a:lnTo>
                    <a:pt x="547" y="410"/>
                  </a:lnTo>
                  <a:lnTo>
                    <a:pt x="547" y="410"/>
                  </a:lnTo>
                  <a:lnTo>
                    <a:pt x="548" y="407"/>
                  </a:lnTo>
                  <a:lnTo>
                    <a:pt x="551" y="405"/>
                  </a:lnTo>
                  <a:lnTo>
                    <a:pt x="552" y="404"/>
                  </a:lnTo>
                  <a:lnTo>
                    <a:pt x="552" y="401"/>
                  </a:lnTo>
                  <a:lnTo>
                    <a:pt x="552" y="401"/>
                  </a:lnTo>
                  <a:lnTo>
                    <a:pt x="554" y="391"/>
                  </a:lnTo>
                  <a:lnTo>
                    <a:pt x="555" y="381"/>
                  </a:lnTo>
                  <a:lnTo>
                    <a:pt x="555" y="381"/>
                  </a:lnTo>
                  <a:lnTo>
                    <a:pt x="557" y="378"/>
                  </a:lnTo>
                  <a:lnTo>
                    <a:pt x="558" y="377"/>
                  </a:lnTo>
                  <a:lnTo>
                    <a:pt x="561" y="375"/>
                  </a:lnTo>
                  <a:lnTo>
                    <a:pt x="564" y="373"/>
                  </a:lnTo>
                  <a:lnTo>
                    <a:pt x="564" y="373"/>
                  </a:lnTo>
                  <a:lnTo>
                    <a:pt x="564" y="370"/>
                  </a:lnTo>
                  <a:lnTo>
                    <a:pt x="564" y="365"/>
                  </a:lnTo>
                  <a:lnTo>
                    <a:pt x="564" y="360"/>
                  </a:lnTo>
                  <a:lnTo>
                    <a:pt x="565" y="353"/>
                  </a:lnTo>
                  <a:lnTo>
                    <a:pt x="565" y="353"/>
                  </a:lnTo>
                  <a:lnTo>
                    <a:pt x="567" y="344"/>
                  </a:lnTo>
                  <a:lnTo>
                    <a:pt x="567" y="337"/>
                  </a:lnTo>
                  <a:lnTo>
                    <a:pt x="565" y="321"/>
                  </a:lnTo>
                  <a:lnTo>
                    <a:pt x="565" y="321"/>
                  </a:lnTo>
                  <a:lnTo>
                    <a:pt x="565" y="307"/>
                  </a:lnTo>
                  <a:lnTo>
                    <a:pt x="567" y="301"/>
                  </a:lnTo>
                  <a:lnTo>
                    <a:pt x="569" y="299"/>
                  </a:lnTo>
                  <a:lnTo>
                    <a:pt x="569" y="299"/>
                  </a:lnTo>
                  <a:lnTo>
                    <a:pt x="571" y="296"/>
                  </a:lnTo>
                  <a:lnTo>
                    <a:pt x="571" y="294"/>
                  </a:lnTo>
                  <a:lnTo>
                    <a:pt x="568" y="292"/>
                  </a:lnTo>
                  <a:lnTo>
                    <a:pt x="568" y="292"/>
                  </a:lnTo>
                  <a:lnTo>
                    <a:pt x="567" y="290"/>
                  </a:lnTo>
                  <a:lnTo>
                    <a:pt x="567" y="289"/>
                  </a:lnTo>
                  <a:lnTo>
                    <a:pt x="569" y="287"/>
                  </a:lnTo>
                  <a:lnTo>
                    <a:pt x="571" y="287"/>
                  </a:lnTo>
                  <a:lnTo>
                    <a:pt x="571" y="287"/>
                  </a:lnTo>
                  <a:lnTo>
                    <a:pt x="575" y="290"/>
                  </a:lnTo>
                  <a:lnTo>
                    <a:pt x="578" y="292"/>
                  </a:lnTo>
                  <a:lnTo>
                    <a:pt x="581" y="290"/>
                  </a:lnTo>
                  <a:lnTo>
                    <a:pt x="581" y="290"/>
                  </a:lnTo>
                  <a:lnTo>
                    <a:pt x="584" y="287"/>
                  </a:lnTo>
                  <a:lnTo>
                    <a:pt x="588" y="280"/>
                  </a:lnTo>
                  <a:lnTo>
                    <a:pt x="594" y="266"/>
                  </a:lnTo>
                  <a:lnTo>
                    <a:pt x="594" y="266"/>
                  </a:lnTo>
                  <a:lnTo>
                    <a:pt x="597" y="260"/>
                  </a:lnTo>
                  <a:lnTo>
                    <a:pt x="601" y="256"/>
                  </a:lnTo>
                  <a:lnTo>
                    <a:pt x="609" y="253"/>
                  </a:lnTo>
                  <a:lnTo>
                    <a:pt x="609" y="253"/>
                  </a:lnTo>
                  <a:lnTo>
                    <a:pt x="614" y="250"/>
                  </a:lnTo>
                  <a:lnTo>
                    <a:pt x="619" y="243"/>
                  </a:lnTo>
                  <a:lnTo>
                    <a:pt x="625" y="235"/>
                  </a:lnTo>
                  <a:lnTo>
                    <a:pt x="631" y="222"/>
                  </a:lnTo>
                  <a:lnTo>
                    <a:pt x="631" y="222"/>
                  </a:lnTo>
                  <a:lnTo>
                    <a:pt x="634" y="216"/>
                  </a:lnTo>
                  <a:lnTo>
                    <a:pt x="634" y="209"/>
                  </a:lnTo>
                  <a:lnTo>
                    <a:pt x="634" y="196"/>
                  </a:lnTo>
                  <a:lnTo>
                    <a:pt x="631" y="185"/>
                  </a:lnTo>
                  <a:lnTo>
                    <a:pt x="628" y="175"/>
                  </a:lnTo>
                  <a:lnTo>
                    <a:pt x="628" y="175"/>
                  </a:lnTo>
                  <a:lnTo>
                    <a:pt x="625" y="169"/>
                  </a:lnTo>
                  <a:lnTo>
                    <a:pt x="622" y="166"/>
                  </a:lnTo>
                  <a:lnTo>
                    <a:pt x="619" y="166"/>
                  </a:lnTo>
                  <a:lnTo>
                    <a:pt x="614" y="166"/>
                  </a:lnTo>
                  <a:lnTo>
                    <a:pt x="614" y="166"/>
                  </a:lnTo>
                  <a:lnTo>
                    <a:pt x="608" y="166"/>
                  </a:lnTo>
                  <a:lnTo>
                    <a:pt x="599" y="163"/>
                  </a:lnTo>
                  <a:lnTo>
                    <a:pt x="588" y="156"/>
                  </a:lnTo>
                  <a:lnTo>
                    <a:pt x="575" y="145"/>
                  </a:lnTo>
                  <a:lnTo>
                    <a:pt x="575" y="145"/>
                  </a:lnTo>
                  <a:lnTo>
                    <a:pt x="569" y="139"/>
                  </a:lnTo>
                  <a:lnTo>
                    <a:pt x="562" y="135"/>
                  </a:lnTo>
                  <a:lnTo>
                    <a:pt x="557" y="132"/>
                  </a:lnTo>
                  <a:lnTo>
                    <a:pt x="550" y="129"/>
                  </a:lnTo>
                  <a:lnTo>
                    <a:pt x="544" y="129"/>
                  </a:lnTo>
                  <a:lnTo>
                    <a:pt x="538" y="129"/>
                  </a:lnTo>
                  <a:lnTo>
                    <a:pt x="528" y="131"/>
                  </a:lnTo>
                  <a:lnTo>
                    <a:pt x="528" y="131"/>
                  </a:lnTo>
                  <a:lnTo>
                    <a:pt x="524" y="132"/>
                  </a:lnTo>
                  <a:lnTo>
                    <a:pt x="520" y="131"/>
                  </a:lnTo>
                  <a:lnTo>
                    <a:pt x="511" y="129"/>
                  </a:lnTo>
                  <a:lnTo>
                    <a:pt x="504" y="126"/>
                  </a:lnTo>
                  <a:lnTo>
                    <a:pt x="497" y="124"/>
                  </a:lnTo>
                  <a:lnTo>
                    <a:pt x="497" y="124"/>
                  </a:lnTo>
                  <a:lnTo>
                    <a:pt x="494" y="124"/>
                  </a:lnTo>
                  <a:lnTo>
                    <a:pt x="491" y="124"/>
                  </a:lnTo>
                  <a:lnTo>
                    <a:pt x="486" y="128"/>
                  </a:lnTo>
                  <a:lnTo>
                    <a:pt x="481" y="131"/>
                  </a:lnTo>
                  <a:lnTo>
                    <a:pt x="476" y="134"/>
                  </a:lnTo>
                  <a:lnTo>
                    <a:pt x="476" y="134"/>
                  </a:lnTo>
                  <a:lnTo>
                    <a:pt x="474" y="134"/>
                  </a:lnTo>
                  <a:lnTo>
                    <a:pt x="474" y="134"/>
                  </a:lnTo>
                  <a:lnTo>
                    <a:pt x="476" y="129"/>
                  </a:lnTo>
                  <a:lnTo>
                    <a:pt x="478" y="124"/>
                  </a:lnTo>
                  <a:lnTo>
                    <a:pt x="480" y="118"/>
                  </a:lnTo>
                  <a:lnTo>
                    <a:pt x="480" y="118"/>
                  </a:lnTo>
                  <a:lnTo>
                    <a:pt x="478" y="117"/>
                  </a:lnTo>
                  <a:lnTo>
                    <a:pt x="476" y="114"/>
                  </a:lnTo>
                  <a:lnTo>
                    <a:pt x="467" y="107"/>
                  </a:lnTo>
                  <a:lnTo>
                    <a:pt x="454" y="101"/>
                  </a:lnTo>
                  <a:lnTo>
                    <a:pt x="441" y="95"/>
                  </a:lnTo>
                  <a:lnTo>
                    <a:pt x="441" y="95"/>
                  </a:lnTo>
                  <a:lnTo>
                    <a:pt x="432" y="92"/>
                  </a:lnTo>
                  <a:lnTo>
                    <a:pt x="427" y="92"/>
                  </a:lnTo>
                  <a:lnTo>
                    <a:pt x="424" y="94"/>
                  </a:lnTo>
                  <a:lnTo>
                    <a:pt x="422" y="94"/>
                  </a:lnTo>
                  <a:lnTo>
                    <a:pt x="420" y="97"/>
                  </a:lnTo>
                  <a:lnTo>
                    <a:pt x="419" y="102"/>
                  </a:lnTo>
                  <a:lnTo>
                    <a:pt x="419" y="102"/>
                  </a:lnTo>
                  <a:lnTo>
                    <a:pt x="417" y="105"/>
                  </a:lnTo>
                  <a:lnTo>
                    <a:pt x="417" y="107"/>
                  </a:lnTo>
                  <a:lnTo>
                    <a:pt x="414" y="107"/>
                  </a:lnTo>
                  <a:lnTo>
                    <a:pt x="410" y="107"/>
                  </a:lnTo>
                  <a:lnTo>
                    <a:pt x="409" y="108"/>
                  </a:lnTo>
                  <a:lnTo>
                    <a:pt x="407" y="111"/>
                  </a:lnTo>
                  <a:lnTo>
                    <a:pt x="407" y="111"/>
                  </a:lnTo>
                  <a:lnTo>
                    <a:pt x="404" y="114"/>
                  </a:lnTo>
                  <a:lnTo>
                    <a:pt x="403" y="117"/>
                  </a:lnTo>
                  <a:lnTo>
                    <a:pt x="400" y="117"/>
                  </a:lnTo>
                  <a:lnTo>
                    <a:pt x="399" y="117"/>
                  </a:lnTo>
                  <a:lnTo>
                    <a:pt x="396" y="114"/>
                  </a:lnTo>
                  <a:lnTo>
                    <a:pt x="397" y="112"/>
                  </a:lnTo>
                  <a:lnTo>
                    <a:pt x="399" y="111"/>
                  </a:lnTo>
                  <a:lnTo>
                    <a:pt x="399" y="111"/>
                  </a:lnTo>
                  <a:lnTo>
                    <a:pt x="403" y="108"/>
                  </a:lnTo>
                  <a:lnTo>
                    <a:pt x="407" y="104"/>
                  </a:lnTo>
                  <a:lnTo>
                    <a:pt x="410" y="98"/>
                  </a:lnTo>
                  <a:lnTo>
                    <a:pt x="413" y="92"/>
                  </a:lnTo>
                  <a:lnTo>
                    <a:pt x="413" y="92"/>
                  </a:lnTo>
                  <a:lnTo>
                    <a:pt x="412" y="90"/>
                  </a:lnTo>
                  <a:lnTo>
                    <a:pt x="410" y="88"/>
                  </a:lnTo>
                  <a:lnTo>
                    <a:pt x="400" y="84"/>
                  </a:lnTo>
                  <a:lnTo>
                    <a:pt x="389" y="82"/>
                  </a:lnTo>
                  <a:lnTo>
                    <a:pt x="385" y="84"/>
                  </a:lnTo>
                  <a:lnTo>
                    <a:pt x="380" y="84"/>
                  </a:lnTo>
                  <a:lnTo>
                    <a:pt x="380" y="84"/>
                  </a:lnTo>
                  <a:lnTo>
                    <a:pt x="377" y="85"/>
                  </a:lnTo>
                  <a:lnTo>
                    <a:pt x="376" y="88"/>
                  </a:lnTo>
                  <a:lnTo>
                    <a:pt x="375" y="94"/>
                  </a:lnTo>
                  <a:lnTo>
                    <a:pt x="373" y="97"/>
                  </a:lnTo>
                  <a:lnTo>
                    <a:pt x="372" y="97"/>
                  </a:lnTo>
                  <a:lnTo>
                    <a:pt x="370" y="97"/>
                  </a:lnTo>
                  <a:lnTo>
                    <a:pt x="370" y="97"/>
                  </a:lnTo>
                  <a:lnTo>
                    <a:pt x="367" y="95"/>
                  </a:lnTo>
                  <a:lnTo>
                    <a:pt x="366" y="92"/>
                  </a:lnTo>
                  <a:lnTo>
                    <a:pt x="367" y="88"/>
                  </a:lnTo>
                  <a:lnTo>
                    <a:pt x="370" y="85"/>
                  </a:lnTo>
                  <a:lnTo>
                    <a:pt x="375" y="84"/>
                  </a:lnTo>
                  <a:lnTo>
                    <a:pt x="375" y="84"/>
                  </a:lnTo>
                  <a:lnTo>
                    <a:pt x="376" y="82"/>
                  </a:lnTo>
                  <a:lnTo>
                    <a:pt x="379" y="81"/>
                  </a:lnTo>
                  <a:lnTo>
                    <a:pt x="383" y="77"/>
                  </a:lnTo>
                  <a:lnTo>
                    <a:pt x="390" y="64"/>
                  </a:lnTo>
                  <a:lnTo>
                    <a:pt x="390" y="64"/>
                  </a:lnTo>
                  <a:lnTo>
                    <a:pt x="390" y="61"/>
                  </a:lnTo>
                  <a:lnTo>
                    <a:pt x="390" y="58"/>
                  </a:lnTo>
                  <a:lnTo>
                    <a:pt x="387" y="54"/>
                  </a:lnTo>
                  <a:lnTo>
                    <a:pt x="382" y="51"/>
                  </a:lnTo>
                  <a:lnTo>
                    <a:pt x="377" y="47"/>
                  </a:lnTo>
                  <a:lnTo>
                    <a:pt x="377" y="47"/>
                  </a:lnTo>
                  <a:lnTo>
                    <a:pt x="375" y="43"/>
                  </a:lnTo>
                  <a:lnTo>
                    <a:pt x="373" y="40"/>
                  </a:lnTo>
                  <a:lnTo>
                    <a:pt x="372" y="30"/>
                  </a:lnTo>
                  <a:lnTo>
                    <a:pt x="369" y="21"/>
                  </a:lnTo>
                  <a:lnTo>
                    <a:pt x="367" y="17"/>
                  </a:lnTo>
                  <a:lnTo>
                    <a:pt x="366" y="16"/>
                  </a:lnTo>
                  <a:lnTo>
                    <a:pt x="366" y="16"/>
                  </a:lnTo>
                  <a:lnTo>
                    <a:pt x="355" y="28"/>
                  </a:lnTo>
                  <a:lnTo>
                    <a:pt x="349" y="35"/>
                  </a:lnTo>
                  <a:lnTo>
                    <a:pt x="346" y="41"/>
                  </a:lnTo>
                  <a:lnTo>
                    <a:pt x="346" y="41"/>
                  </a:lnTo>
                  <a:lnTo>
                    <a:pt x="343" y="45"/>
                  </a:lnTo>
                  <a:lnTo>
                    <a:pt x="340" y="47"/>
                  </a:lnTo>
                  <a:lnTo>
                    <a:pt x="336" y="47"/>
                  </a:lnTo>
                  <a:lnTo>
                    <a:pt x="329" y="48"/>
                  </a:lnTo>
                  <a:lnTo>
                    <a:pt x="329" y="48"/>
                  </a:lnTo>
                  <a:lnTo>
                    <a:pt x="323" y="50"/>
                  </a:lnTo>
                  <a:lnTo>
                    <a:pt x="319" y="48"/>
                  </a:lnTo>
                  <a:lnTo>
                    <a:pt x="316" y="47"/>
                  </a:lnTo>
                  <a:lnTo>
                    <a:pt x="313" y="44"/>
                  </a:lnTo>
                  <a:lnTo>
                    <a:pt x="313" y="44"/>
                  </a:lnTo>
                  <a:lnTo>
                    <a:pt x="311" y="43"/>
                  </a:lnTo>
                  <a:lnTo>
                    <a:pt x="306" y="43"/>
                  </a:lnTo>
                  <a:lnTo>
                    <a:pt x="296" y="43"/>
                  </a:lnTo>
                  <a:lnTo>
                    <a:pt x="296" y="43"/>
                  </a:lnTo>
                  <a:lnTo>
                    <a:pt x="294" y="43"/>
                  </a:lnTo>
                  <a:lnTo>
                    <a:pt x="292" y="44"/>
                  </a:lnTo>
                  <a:lnTo>
                    <a:pt x="292" y="47"/>
                  </a:lnTo>
                  <a:lnTo>
                    <a:pt x="291" y="51"/>
                  </a:lnTo>
                  <a:lnTo>
                    <a:pt x="289" y="53"/>
                  </a:lnTo>
                  <a:lnTo>
                    <a:pt x="289" y="53"/>
                  </a:lnTo>
                  <a:lnTo>
                    <a:pt x="285" y="54"/>
                  </a:lnTo>
                  <a:lnTo>
                    <a:pt x="279" y="53"/>
                  </a:lnTo>
                  <a:lnTo>
                    <a:pt x="274" y="51"/>
                  </a:lnTo>
                  <a:lnTo>
                    <a:pt x="272" y="51"/>
                  </a:lnTo>
                  <a:lnTo>
                    <a:pt x="269" y="53"/>
                  </a:lnTo>
                  <a:lnTo>
                    <a:pt x="269" y="53"/>
                  </a:lnTo>
                  <a:lnTo>
                    <a:pt x="268" y="54"/>
                  </a:lnTo>
                  <a:lnTo>
                    <a:pt x="265" y="55"/>
                  </a:lnTo>
                  <a:lnTo>
                    <a:pt x="264" y="55"/>
                  </a:lnTo>
                  <a:lnTo>
                    <a:pt x="262" y="57"/>
                  </a:lnTo>
                  <a:lnTo>
                    <a:pt x="262" y="57"/>
                  </a:lnTo>
                  <a:lnTo>
                    <a:pt x="259" y="58"/>
                  </a:lnTo>
                  <a:lnTo>
                    <a:pt x="257" y="60"/>
                  </a:lnTo>
                  <a:lnTo>
                    <a:pt x="254" y="60"/>
                  </a:lnTo>
                  <a:lnTo>
                    <a:pt x="251" y="61"/>
                  </a:lnTo>
                  <a:lnTo>
                    <a:pt x="251" y="61"/>
                  </a:lnTo>
                  <a:lnTo>
                    <a:pt x="249" y="62"/>
                  </a:lnTo>
                  <a:lnTo>
                    <a:pt x="245" y="62"/>
                  </a:lnTo>
                  <a:lnTo>
                    <a:pt x="239" y="60"/>
                  </a:lnTo>
                  <a:lnTo>
                    <a:pt x="234" y="54"/>
                  </a:lnTo>
                  <a:lnTo>
                    <a:pt x="234" y="54"/>
                  </a:lnTo>
                  <a:lnTo>
                    <a:pt x="231" y="51"/>
                  </a:lnTo>
                  <a:lnTo>
                    <a:pt x="229" y="47"/>
                  </a:lnTo>
                  <a:lnTo>
                    <a:pt x="228" y="38"/>
                  </a:lnTo>
                  <a:lnTo>
                    <a:pt x="228" y="31"/>
                  </a:lnTo>
                  <a:lnTo>
                    <a:pt x="231" y="25"/>
                  </a:lnTo>
                  <a:lnTo>
                    <a:pt x="231" y="25"/>
                  </a:lnTo>
                  <a:lnTo>
                    <a:pt x="232" y="23"/>
                  </a:lnTo>
                  <a:lnTo>
                    <a:pt x="234" y="20"/>
                  </a:lnTo>
                  <a:lnTo>
                    <a:pt x="232" y="16"/>
                  </a:lnTo>
                  <a:lnTo>
                    <a:pt x="229" y="13"/>
                  </a:lnTo>
                  <a:lnTo>
                    <a:pt x="229" y="13"/>
                  </a:lnTo>
                  <a:lnTo>
                    <a:pt x="228" y="11"/>
                  </a:lnTo>
                  <a:lnTo>
                    <a:pt x="227" y="10"/>
                  </a:lnTo>
                  <a:lnTo>
                    <a:pt x="227" y="6"/>
                  </a:lnTo>
                  <a:lnTo>
                    <a:pt x="225" y="1"/>
                  </a:lnTo>
                  <a:lnTo>
                    <a:pt x="224" y="0"/>
                  </a:lnTo>
                  <a:lnTo>
                    <a:pt x="222" y="0"/>
                  </a:lnTo>
                  <a:lnTo>
                    <a:pt x="222" y="0"/>
                  </a:lnTo>
                  <a:lnTo>
                    <a:pt x="220" y="0"/>
                  </a:lnTo>
                  <a:lnTo>
                    <a:pt x="218" y="0"/>
                  </a:lnTo>
                  <a:lnTo>
                    <a:pt x="217" y="3"/>
                  </a:lnTo>
                  <a:lnTo>
                    <a:pt x="214" y="6"/>
                  </a:lnTo>
                  <a:lnTo>
                    <a:pt x="212" y="8"/>
                  </a:lnTo>
                  <a:lnTo>
                    <a:pt x="212" y="8"/>
                  </a:lnTo>
                  <a:lnTo>
                    <a:pt x="202" y="13"/>
                  </a:lnTo>
                  <a:lnTo>
                    <a:pt x="197" y="16"/>
                  </a:lnTo>
                  <a:lnTo>
                    <a:pt x="193" y="16"/>
                  </a:lnTo>
                  <a:lnTo>
                    <a:pt x="193" y="16"/>
                  </a:lnTo>
                  <a:lnTo>
                    <a:pt x="188" y="16"/>
                  </a:lnTo>
                  <a:lnTo>
                    <a:pt x="185" y="17"/>
                  </a:lnTo>
                  <a:lnTo>
                    <a:pt x="183" y="18"/>
                  </a:lnTo>
                  <a:lnTo>
                    <a:pt x="181" y="23"/>
                  </a:lnTo>
                  <a:lnTo>
                    <a:pt x="181" y="23"/>
                  </a:lnTo>
                  <a:lnTo>
                    <a:pt x="181" y="25"/>
                  </a:lnTo>
                  <a:lnTo>
                    <a:pt x="178" y="25"/>
                  </a:lnTo>
                  <a:lnTo>
                    <a:pt x="177" y="24"/>
                  </a:lnTo>
                  <a:lnTo>
                    <a:pt x="175" y="21"/>
                  </a:lnTo>
                  <a:lnTo>
                    <a:pt x="175" y="21"/>
                  </a:lnTo>
                  <a:lnTo>
                    <a:pt x="174" y="21"/>
                  </a:lnTo>
                  <a:lnTo>
                    <a:pt x="173" y="20"/>
                  </a:lnTo>
                  <a:lnTo>
                    <a:pt x="168" y="18"/>
                  </a:lnTo>
                  <a:lnTo>
                    <a:pt x="164" y="18"/>
                  </a:lnTo>
                  <a:lnTo>
                    <a:pt x="161" y="17"/>
                  </a:lnTo>
                  <a:lnTo>
                    <a:pt x="161" y="17"/>
                  </a:lnTo>
                  <a:lnTo>
                    <a:pt x="157" y="16"/>
                  </a:lnTo>
                  <a:lnTo>
                    <a:pt x="153" y="16"/>
                  </a:lnTo>
                  <a:lnTo>
                    <a:pt x="150" y="17"/>
                  </a:lnTo>
                  <a:lnTo>
                    <a:pt x="150" y="18"/>
                  </a:lnTo>
                  <a:lnTo>
                    <a:pt x="150" y="18"/>
                  </a:lnTo>
                  <a:lnTo>
                    <a:pt x="150" y="18"/>
                  </a:lnTo>
                  <a:lnTo>
                    <a:pt x="154" y="21"/>
                  </a:lnTo>
                  <a:lnTo>
                    <a:pt x="156" y="24"/>
                  </a:lnTo>
                  <a:lnTo>
                    <a:pt x="157" y="31"/>
                  </a:lnTo>
                  <a:lnTo>
                    <a:pt x="157" y="31"/>
                  </a:lnTo>
                  <a:lnTo>
                    <a:pt x="157" y="34"/>
                  </a:lnTo>
                  <a:lnTo>
                    <a:pt x="158" y="35"/>
                  </a:lnTo>
                  <a:lnTo>
                    <a:pt x="160" y="38"/>
                  </a:lnTo>
                  <a:lnTo>
                    <a:pt x="161" y="41"/>
                  </a:lnTo>
                  <a:lnTo>
                    <a:pt x="161" y="41"/>
                  </a:lnTo>
                  <a:lnTo>
                    <a:pt x="161" y="44"/>
                  </a:lnTo>
                  <a:lnTo>
                    <a:pt x="164" y="44"/>
                  </a:lnTo>
                  <a:lnTo>
                    <a:pt x="170" y="43"/>
                  </a:lnTo>
                  <a:lnTo>
                    <a:pt x="170" y="43"/>
                  </a:lnTo>
                  <a:lnTo>
                    <a:pt x="171" y="44"/>
                  </a:lnTo>
                  <a:lnTo>
                    <a:pt x="171" y="45"/>
                  </a:lnTo>
                  <a:lnTo>
                    <a:pt x="170" y="48"/>
                  </a:lnTo>
                  <a:lnTo>
                    <a:pt x="167" y="50"/>
                  </a:lnTo>
                  <a:lnTo>
                    <a:pt x="167" y="50"/>
                  </a:lnTo>
                  <a:lnTo>
                    <a:pt x="164" y="51"/>
                  </a:lnTo>
                  <a:lnTo>
                    <a:pt x="161" y="53"/>
                  </a:lnTo>
                  <a:lnTo>
                    <a:pt x="160" y="55"/>
                  </a:lnTo>
                  <a:lnTo>
                    <a:pt x="158" y="58"/>
                  </a:lnTo>
                  <a:lnTo>
                    <a:pt x="158" y="58"/>
                  </a:lnTo>
                  <a:lnTo>
                    <a:pt x="157" y="61"/>
                  </a:lnTo>
                  <a:lnTo>
                    <a:pt x="154" y="61"/>
                  </a:lnTo>
                  <a:lnTo>
                    <a:pt x="151" y="62"/>
                  </a:lnTo>
                  <a:lnTo>
                    <a:pt x="147" y="64"/>
                  </a:lnTo>
                  <a:lnTo>
                    <a:pt x="147" y="64"/>
                  </a:lnTo>
                  <a:lnTo>
                    <a:pt x="141" y="68"/>
                  </a:lnTo>
                  <a:lnTo>
                    <a:pt x="138" y="70"/>
                  </a:lnTo>
                  <a:lnTo>
                    <a:pt x="137" y="70"/>
                  </a:lnTo>
                  <a:lnTo>
                    <a:pt x="137" y="70"/>
                  </a:lnTo>
                  <a:lnTo>
                    <a:pt x="134" y="68"/>
                  </a:lnTo>
                  <a:lnTo>
                    <a:pt x="133" y="68"/>
                  </a:lnTo>
                  <a:lnTo>
                    <a:pt x="128" y="71"/>
                  </a:lnTo>
                  <a:lnTo>
                    <a:pt x="128" y="71"/>
                  </a:lnTo>
                  <a:lnTo>
                    <a:pt x="126" y="71"/>
                  </a:lnTo>
                  <a:lnTo>
                    <a:pt x="124" y="71"/>
                  </a:lnTo>
                  <a:lnTo>
                    <a:pt x="119" y="67"/>
                  </a:lnTo>
                  <a:lnTo>
                    <a:pt x="119" y="67"/>
                  </a:lnTo>
                  <a:lnTo>
                    <a:pt x="116" y="64"/>
                  </a:lnTo>
                  <a:lnTo>
                    <a:pt x="113" y="60"/>
                  </a:lnTo>
                  <a:lnTo>
                    <a:pt x="110" y="55"/>
                  </a:lnTo>
                  <a:lnTo>
                    <a:pt x="106" y="51"/>
                  </a:lnTo>
                  <a:lnTo>
                    <a:pt x="106" y="51"/>
                  </a:lnTo>
                  <a:lnTo>
                    <a:pt x="99" y="54"/>
                  </a:lnTo>
                  <a:lnTo>
                    <a:pt x="90" y="55"/>
                  </a:lnTo>
                  <a:lnTo>
                    <a:pt x="90" y="55"/>
                  </a:lnTo>
                  <a:lnTo>
                    <a:pt x="76" y="55"/>
                  </a:lnTo>
                  <a:lnTo>
                    <a:pt x="69" y="55"/>
                  </a:lnTo>
                  <a:lnTo>
                    <a:pt x="67" y="57"/>
                  </a:lnTo>
                  <a:lnTo>
                    <a:pt x="66" y="57"/>
                  </a:lnTo>
                  <a:lnTo>
                    <a:pt x="66" y="57"/>
                  </a:lnTo>
                  <a:lnTo>
                    <a:pt x="66" y="60"/>
                  </a:lnTo>
                  <a:lnTo>
                    <a:pt x="67" y="62"/>
                  </a:lnTo>
                  <a:lnTo>
                    <a:pt x="69" y="65"/>
                  </a:lnTo>
                  <a:lnTo>
                    <a:pt x="70" y="67"/>
                  </a:lnTo>
                  <a:lnTo>
                    <a:pt x="70" y="67"/>
                  </a:lnTo>
                  <a:lnTo>
                    <a:pt x="74" y="68"/>
                  </a:lnTo>
                  <a:lnTo>
                    <a:pt x="76" y="70"/>
                  </a:lnTo>
                  <a:lnTo>
                    <a:pt x="73" y="72"/>
                  </a:lnTo>
                  <a:lnTo>
                    <a:pt x="73" y="72"/>
                  </a:lnTo>
                  <a:lnTo>
                    <a:pt x="69" y="74"/>
                  </a:lnTo>
                  <a:lnTo>
                    <a:pt x="66" y="75"/>
                  </a:lnTo>
                  <a:lnTo>
                    <a:pt x="63" y="77"/>
                  </a:lnTo>
                  <a:lnTo>
                    <a:pt x="63" y="81"/>
                  </a:lnTo>
                  <a:lnTo>
                    <a:pt x="63" y="81"/>
                  </a:lnTo>
                  <a:lnTo>
                    <a:pt x="63" y="85"/>
                  </a:lnTo>
                  <a:lnTo>
                    <a:pt x="64" y="88"/>
                  </a:lnTo>
                  <a:lnTo>
                    <a:pt x="69" y="95"/>
                  </a:lnTo>
                  <a:lnTo>
                    <a:pt x="72" y="101"/>
                  </a:lnTo>
                  <a:lnTo>
                    <a:pt x="73" y="104"/>
                  </a:lnTo>
                  <a:lnTo>
                    <a:pt x="73" y="108"/>
                  </a:lnTo>
                  <a:lnTo>
                    <a:pt x="73" y="108"/>
                  </a:lnTo>
                  <a:lnTo>
                    <a:pt x="70" y="118"/>
                  </a:lnTo>
                  <a:lnTo>
                    <a:pt x="70" y="129"/>
                  </a:lnTo>
                  <a:lnTo>
                    <a:pt x="70" y="129"/>
                  </a:lnTo>
                  <a:lnTo>
                    <a:pt x="67" y="142"/>
                  </a:lnTo>
                  <a:lnTo>
                    <a:pt x="66" y="148"/>
                  </a:lnTo>
                  <a:lnTo>
                    <a:pt x="64" y="151"/>
                  </a:lnTo>
                  <a:lnTo>
                    <a:pt x="63" y="151"/>
                  </a:lnTo>
                  <a:lnTo>
                    <a:pt x="63" y="151"/>
                  </a:lnTo>
                  <a:lnTo>
                    <a:pt x="60" y="151"/>
                  </a:lnTo>
                  <a:lnTo>
                    <a:pt x="57" y="151"/>
                  </a:lnTo>
                  <a:lnTo>
                    <a:pt x="53" y="151"/>
                  </a:lnTo>
                  <a:lnTo>
                    <a:pt x="50" y="152"/>
                  </a:lnTo>
                  <a:lnTo>
                    <a:pt x="50" y="152"/>
                  </a:lnTo>
                  <a:lnTo>
                    <a:pt x="45" y="155"/>
                  </a:lnTo>
                  <a:lnTo>
                    <a:pt x="40" y="155"/>
                  </a:lnTo>
                  <a:lnTo>
                    <a:pt x="35" y="156"/>
                  </a:lnTo>
                  <a:lnTo>
                    <a:pt x="30" y="159"/>
                  </a:lnTo>
                  <a:lnTo>
                    <a:pt x="30" y="159"/>
                  </a:lnTo>
                  <a:lnTo>
                    <a:pt x="25" y="162"/>
                  </a:lnTo>
                  <a:lnTo>
                    <a:pt x="20" y="163"/>
                  </a:lnTo>
                  <a:lnTo>
                    <a:pt x="18" y="165"/>
                  </a:lnTo>
                  <a:lnTo>
                    <a:pt x="16" y="169"/>
                  </a:lnTo>
                  <a:lnTo>
                    <a:pt x="16" y="169"/>
                  </a:lnTo>
                  <a:lnTo>
                    <a:pt x="15" y="173"/>
                  </a:lnTo>
                  <a:lnTo>
                    <a:pt x="13" y="176"/>
                  </a:lnTo>
                  <a:lnTo>
                    <a:pt x="10" y="181"/>
                  </a:lnTo>
                  <a:lnTo>
                    <a:pt x="10" y="183"/>
                  </a:lnTo>
                  <a:lnTo>
                    <a:pt x="10" y="183"/>
                  </a:lnTo>
                  <a:lnTo>
                    <a:pt x="10" y="186"/>
                  </a:lnTo>
                  <a:lnTo>
                    <a:pt x="9" y="189"/>
                  </a:lnTo>
                  <a:lnTo>
                    <a:pt x="6" y="191"/>
                  </a:lnTo>
                  <a:lnTo>
                    <a:pt x="3" y="192"/>
                  </a:lnTo>
                  <a:lnTo>
                    <a:pt x="3" y="192"/>
                  </a:lnTo>
                  <a:lnTo>
                    <a:pt x="2" y="195"/>
                  </a:lnTo>
                  <a:lnTo>
                    <a:pt x="2" y="198"/>
                  </a:lnTo>
                  <a:lnTo>
                    <a:pt x="2" y="200"/>
                  </a:lnTo>
                  <a:lnTo>
                    <a:pt x="2" y="203"/>
                  </a:lnTo>
                  <a:lnTo>
                    <a:pt x="2" y="203"/>
                  </a:lnTo>
                  <a:lnTo>
                    <a:pt x="0" y="206"/>
                  </a:lnTo>
                  <a:lnTo>
                    <a:pt x="0" y="209"/>
                  </a:lnTo>
                  <a:lnTo>
                    <a:pt x="6" y="216"/>
                  </a:lnTo>
                  <a:lnTo>
                    <a:pt x="6" y="216"/>
                  </a:lnTo>
                  <a:lnTo>
                    <a:pt x="10" y="223"/>
                  </a:lnTo>
                  <a:lnTo>
                    <a:pt x="12" y="227"/>
                  </a:lnTo>
                  <a:lnTo>
                    <a:pt x="12" y="230"/>
                  </a:lnTo>
                  <a:lnTo>
                    <a:pt x="12" y="230"/>
                  </a:lnTo>
                  <a:lnTo>
                    <a:pt x="12" y="233"/>
                  </a:lnTo>
                  <a:lnTo>
                    <a:pt x="15" y="235"/>
                  </a:lnTo>
                  <a:lnTo>
                    <a:pt x="18" y="236"/>
                  </a:lnTo>
                  <a:lnTo>
                    <a:pt x="20" y="236"/>
                  </a:lnTo>
                  <a:lnTo>
                    <a:pt x="20" y="236"/>
                  </a:lnTo>
                  <a:lnTo>
                    <a:pt x="22" y="236"/>
                  </a:lnTo>
                  <a:lnTo>
                    <a:pt x="22" y="237"/>
                  </a:lnTo>
                  <a:lnTo>
                    <a:pt x="23" y="240"/>
                  </a:lnTo>
                  <a:lnTo>
                    <a:pt x="25" y="245"/>
                  </a:lnTo>
                  <a:lnTo>
                    <a:pt x="26" y="245"/>
                  </a:lnTo>
                  <a:lnTo>
                    <a:pt x="29" y="246"/>
                  </a:lnTo>
                  <a:lnTo>
                    <a:pt x="29" y="246"/>
                  </a:lnTo>
                  <a:lnTo>
                    <a:pt x="39" y="246"/>
                  </a:lnTo>
                  <a:lnTo>
                    <a:pt x="43" y="245"/>
                  </a:lnTo>
                  <a:lnTo>
                    <a:pt x="46" y="243"/>
                  </a:lnTo>
                  <a:lnTo>
                    <a:pt x="46" y="243"/>
                  </a:lnTo>
                  <a:lnTo>
                    <a:pt x="47" y="240"/>
                  </a:lnTo>
                  <a:lnTo>
                    <a:pt x="50" y="239"/>
                  </a:lnTo>
                  <a:lnTo>
                    <a:pt x="52" y="239"/>
                  </a:lnTo>
                  <a:lnTo>
                    <a:pt x="53" y="242"/>
                  </a:lnTo>
                  <a:lnTo>
                    <a:pt x="53" y="242"/>
                  </a:lnTo>
                  <a:lnTo>
                    <a:pt x="53" y="255"/>
                  </a:lnTo>
                  <a:lnTo>
                    <a:pt x="55" y="260"/>
                  </a:lnTo>
                  <a:lnTo>
                    <a:pt x="55" y="263"/>
                  </a:lnTo>
                  <a:lnTo>
                    <a:pt x="57" y="263"/>
                  </a:lnTo>
                  <a:lnTo>
                    <a:pt x="57" y="263"/>
                  </a:lnTo>
                  <a:lnTo>
                    <a:pt x="62" y="262"/>
                  </a:lnTo>
                  <a:lnTo>
                    <a:pt x="67" y="262"/>
                  </a:lnTo>
                  <a:lnTo>
                    <a:pt x="77" y="263"/>
                  </a:lnTo>
                  <a:lnTo>
                    <a:pt x="77" y="263"/>
                  </a:lnTo>
                  <a:lnTo>
                    <a:pt x="82" y="263"/>
                  </a:lnTo>
                  <a:lnTo>
                    <a:pt x="86" y="263"/>
                  </a:lnTo>
                  <a:lnTo>
                    <a:pt x="89" y="262"/>
                  </a:lnTo>
                  <a:lnTo>
                    <a:pt x="92" y="260"/>
                  </a:lnTo>
                  <a:lnTo>
                    <a:pt x="92" y="260"/>
                  </a:lnTo>
                  <a:lnTo>
                    <a:pt x="94" y="257"/>
                  </a:lnTo>
                  <a:lnTo>
                    <a:pt x="97" y="256"/>
                  </a:lnTo>
                  <a:lnTo>
                    <a:pt x="106" y="253"/>
                  </a:lnTo>
                  <a:lnTo>
                    <a:pt x="106" y="253"/>
                  </a:lnTo>
                  <a:lnTo>
                    <a:pt x="114" y="247"/>
                  </a:lnTo>
                  <a:lnTo>
                    <a:pt x="120" y="245"/>
                  </a:lnTo>
                  <a:lnTo>
                    <a:pt x="124" y="245"/>
                  </a:lnTo>
                  <a:lnTo>
                    <a:pt x="124" y="245"/>
                  </a:lnTo>
                  <a:lnTo>
                    <a:pt x="134" y="243"/>
                  </a:lnTo>
                  <a:lnTo>
                    <a:pt x="138" y="243"/>
                  </a:lnTo>
                  <a:lnTo>
                    <a:pt x="140" y="243"/>
                  </a:lnTo>
                  <a:lnTo>
                    <a:pt x="140" y="245"/>
                  </a:lnTo>
                  <a:lnTo>
                    <a:pt x="140" y="245"/>
                  </a:lnTo>
                  <a:lnTo>
                    <a:pt x="138" y="250"/>
                  </a:lnTo>
                  <a:lnTo>
                    <a:pt x="138" y="259"/>
                  </a:lnTo>
                  <a:lnTo>
                    <a:pt x="140" y="269"/>
                  </a:lnTo>
                  <a:lnTo>
                    <a:pt x="141" y="273"/>
                  </a:lnTo>
                  <a:lnTo>
                    <a:pt x="144" y="276"/>
                  </a:lnTo>
                  <a:lnTo>
                    <a:pt x="144" y="276"/>
                  </a:lnTo>
                  <a:lnTo>
                    <a:pt x="150" y="282"/>
                  </a:lnTo>
                  <a:lnTo>
                    <a:pt x="154" y="286"/>
                  </a:lnTo>
                  <a:lnTo>
                    <a:pt x="158" y="287"/>
                  </a:lnTo>
                  <a:lnTo>
                    <a:pt x="164" y="287"/>
                  </a:lnTo>
                  <a:lnTo>
                    <a:pt x="164" y="287"/>
                  </a:lnTo>
                  <a:lnTo>
                    <a:pt x="167" y="287"/>
                  </a:lnTo>
                  <a:lnTo>
                    <a:pt x="170" y="289"/>
                  </a:lnTo>
                  <a:lnTo>
                    <a:pt x="171" y="290"/>
                  </a:lnTo>
                  <a:lnTo>
                    <a:pt x="175" y="290"/>
                  </a:lnTo>
                  <a:lnTo>
                    <a:pt x="175" y="290"/>
                  </a:lnTo>
                  <a:lnTo>
                    <a:pt x="177" y="290"/>
                  </a:lnTo>
                  <a:lnTo>
                    <a:pt x="178" y="293"/>
                  </a:lnTo>
                  <a:lnTo>
                    <a:pt x="180" y="294"/>
                  </a:lnTo>
                  <a:lnTo>
                    <a:pt x="181" y="296"/>
                  </a:lnTo>
                  <a:lnTo>
                    <a:pt x="181" y="296"/>
                  </a:lnTo>
                  <a:lnTo>
                    <a:pt x="190" y="297"/>
                  </a:lnTo>
                  <a:lnTo>
                    <a:pt x="194" y="299"/>
                  </a:lnTo>
                  <a:lnTo>
                    <a:pt x="195" y="301"/>
                  </a:lnTo>
                  <a:lnTo>
                    <a:pt x="195" y="301"/>
                  </a:lnTo>
                  <a:lnTo>
                    <a:pt x="195" y="303"/>
                  </a:lnTo>
                  <a:lnTo>
                    <a:pt x="197" y="304"/>
                  </a:lnTo>
                  <a:lnTo>
                    <a:pt x="202" y="304"/>
                  </a:lnTo>
                  <a:lnTo>
                    <a:pt x="208" y="304"/>
                  </a:lnTo>
                  <a:lnTo>
                    <a:pt x="212" y="306"/>
                  </a:lnTo>
                  <a:lnTo>
                    <a:pt x="212" y="306"/>
                  </a:lnTo>
                  <a:lnTo>
                    <a:pt x="217" y="310"/>
                  </a:lnTo>
                  <a:lnTo>
                    <a:pt x="218" y="313"/>
                  </a:lnTo>
                  <a:lnTo>
                    <a:pt x="218" y="317"/>
                  </a:lnTo>
                  <a:lnTo>
                    <a:pt x="218" y="317"/>
                  </a:lnTo>
                  <a:lnTo>
                    <a:pt x="220" y="320"/>
                  </a:lnTo>
                  <a:lnTo>
                    <a:pt x="221" y="324"/>
                  </a:lnTo>
                  <a:lnTo>
                    <a:pt x="222" y="327"/>
                  </a:lnTo>
                  <a:lnTo>
                    <a:pt x="222" y="328"/>
                  </a:lnTo>
                  <a:lnTo>
                    <a:pt x="221" y="328"/>
                  </a:lnTo>
                  <a:lnTo>
                    <a:pt x="221" y="328"/>
                  </a:lnTo>
                  <a:lnTo>
                    <a:pt x="220" y="331"/>
                  </a:lnTo>
                  <a:lnTo>
                    <a:pt x="220" y="334"/>
                  </a:lnTo>
                  <a:lnTo>
                    <a:pt x="221" y="338"/>
                  </a:lnTo>
                  <a:lnTo>
                    <a:pt x="222" y="343"/>
                  </a:lnTo>
                  <a:lnTo>
                    <a:pt x="222" y="343"/>
                  </a:lnTo>
                  <a:lnTo>
                    <a:pt x="224" y="346"/>
                  </a:lnTo>
                  <a:lnTo>
                    <a:pt x="228" y="348"/>
                  </a:lnTo>
                  <a:lnTo>
                    <a:pt x="234" y="350"/>
                  </a:lnTo>
                  <a:lnTo>
                    <a:pt x="241" y="350"/>
                  </a:lnTo>
                  <a:lnTo>
                    <a:pt x="241" y="350"/>
                  </a:lnTo>
                  <a:lnTo>
                    <a:pt x="247" y="350"/>
                  </a:lnTo>
                  <a:lnTo>
                    <a:pt x="251" y="351"/>
                  </a:lnTo>
                  <a:lnTo>
                    <a:pt x="252" y="354"/>
                  </a:lnTo>
                  <a:lnTo>
                    <a:pt x="254" y="358"/>
                  </a:lnTo>
                  <a:lnTo>
                    <a:pt x="254" y="358"/>
                  </a:lnTo>
                  <a:lnTo>
                    <a:pt x="255" y="363"/>
                  </a:lnTo>
                  <a:lnTo>
                    <a:pt x="258" y="367"/>
                  </a:lnTo>
                  <a:lnTo>
                    <a:pt x="261" y="370"/>
                  </a:lnTo>
                  <a:lnTo>
                    <a:pt x="264" y="374"/>
                  </a:lnTo>
                  <a:lnTo>
                    <a:pt x="264" y="374"/>
                  </a:lnTo>
                  <a:lnTo>
                    <a:pt x="264" y="380"/>
                  </a:lnTo>
                  <a:lnTo>
                    <a:pt x="262" y="385"/>
                  </a:lnTo>
                  <a:lnTo>
                    <a:pt x="261" y="390"/>
                  </a:lnTo>
                  <a:lnTo>
                    <a:pt x="261" y="395"/>
                  </a:lnTo>
                  <a:lnTo>
                    <a:pt x="261" y="395"/>
                  </a:lnTo>
                  <a:lnTo>
                    <a:pt x="261" y="398"/>
                  </a:lnTo>
                  <a:lnTo>
                    <a:pt x="259" y="401"/>
                  </a:lnTo>
                  <a:lnTo>
                    <a:pt x="257" y="405"/>
                  </a:lnTo>
                  <a:lnTo>
                    <a:pt x="257" y="405"/>
                  </a:lnTo>
                  <a:lnTo>
                    <a:pt x="259" y="411"/>
                  </a:lnTo>
                  <a:lnTo>
                    <a:pt x="258" y="412"/>
                  </a:lnTo>
                  <a:lnTo>
                    <a:pt x="257" y="414"/>
                  </a:lnTo>
                  <a:lnTo>
                    <a:pt x="257" y="414"/>
                  </a:lnTo>
                  <a:lnTo>
                    <a:pt x="257" y="415"/>
                  </a:lnTo>
                  <a:lnTo>
                    <a:pt x="257" y="417"/>
                  </a:lnTo>
                  <a:lnTo>
                    <a:pt x="258" y="421"/>
                  </a:lnTo>
                  <a:lnTo>
                    <a:pt x="259" y="427"/>
                  </a:lnTo>
                  <a:lnTo>
                    <a:pt x="261" y="430"/>
                  </a:lnTo>
                  <a:lnTo>
                    <a:pt x="259" y="434"/>
                  </a:lnTo>
                  <a:lnTo>
                    <a:pt x="259" y="434"/>
                  </a:lnTo>
                  <a:lnTo>
                    <a:pt x="258" y="441"/>
                  </a:lnTo>
                  <a:lnTo>
                    <a:pt x="259" y="444"/>
                  </a:lnTo>
                  <a:lnTo>
                    <a:pt x="262" y="447"/>
                  </a:lnTo>
                  <a:lnTo>
                    <a:pt x="268" y="447"/>
                  </a:lnTo>
                  <a:lnTo>
                    <a:pt x="268" y="447"/>
                  </a:lnTo>
                  <a:lnTo>
                    <a:pt x="274" y="448"/>
                  </a:lnTo>
                  <a:lnTo>
                    <a:pt x="278" y="449"/>
                  </a:lnTo>
                  <a:lnTo>
                    <a:pt x="279" y="449"/>
                  </a:lnTo>
                  <a:lnTo>
                    <a:pt x="282" y="448"/>
                  </a:lnTo>
                  <a:lnTo>
                    <a:pt x="282" y="448"/>
                  </a:lnTo>
                  <a:lnTo>
                    <a:pt x="284" y="448"/>
                  </a:lnTo>
                  <a:lnTo>
                    <a:pt x="285" y="449"/>
                  </a:lnTo>
                  <a:lnTo>
                    <a:pt x="288" y="452"/>
                  </a:lnTo>
                  <a:lnTo>
                    <a:pt x="291" y="457"/>
                  </a:lnTo>
                  <a:lnTo>
                    <a:pt x="294" y="462"/>
                  </a:lnTo>
                  <a:lnTo>
                    <a:pt x="294" y="462"/>
                  </a:lnTo>
                  <a:lnTo>
                    <a:pt x="296" y="472"/>
                  </a:lnTo>
                  <a:lnTo>
                    <a:pt x="299" y="478"/>
                  </a:lnTo>
                  <a:lnTo>
                    <a:pt x="301" y="479"/>
                  </a:lnTo>
                  <a:lnTo>
                    <a:pt x="301" y="479"/>
                  </a:lnTo>
                  <a:lnTo>
                    <a:pt x="306" y="478"/>
                  </a:lnTo>
                  <a:lnTo>
                    <a:pt x="311" y="476"/>
                  </a:lnTo>
                  <a:lnTo>
                    <a:pt x="315" y="476"/>
                  </a:lnTo>
                  <a:lnTo>
                    <a:pt x="315" y="476"/>
                  </a:lnTo>
                  <a:lnTo>
                    <a:pt x="316" y="478"/>
                  </a:lnTo>
                  <a:lnTo>
                    <a:pt x="316" y="481"/>
                  </a:lnTo>
                  <a:lnTo>
                    <a:pt x="315" y="489"/>
                  </a:lnTo>
                  <a:lnTo>
                    <a:pt x="313" y="498"/>
                  </a:lnTo>
                  <a:lnTo>
                    <a:pt x="312" y="505"/>
                  </a:lnTo>
                  <a:lnTo>
                    <a:pt x="312" y="505"/>
                  </a:lnTo>
                  <a:lnTo>
                    <a:pt x="319" y="505"/>
                  </a:lnTo>
                  <a:lnTo>
                    <a:pt x="323" y="506"/>
                  </a:lnTo>
                  <a:lnTo>
                    <a:pt x="323" y="506"/>
                  </a:lnTo>
                  <a:lnTo>
                    <a:pt x="325" y="511"/>
                  </a:lnTo>
                  <a:lnTo>
                    <a:pt x="326" y="518"/>
                  </a:lnTo>
                  <a:lnTo>
                    <a:pt x="326" y="526"/>
                  </a:lnTo>
                  <a:lnTo>
                    <a:pt x="326" y="531"/>
                  </a:lnTo>
                  <a:lnTo>
                    <a:pt x="326" y="531"/>
                  </a:lnTo>
                  <a:lnTo>
                    <a:pt x="323" y="533"/>
                  </a:lnTo>
                  <a:lnTo>
                    <a:pt x="318" y="536"/>
                  </a:lnTo>
                  <a:lnTo>
                    <a:pt x="306" y="542"/>
                  </a:lnTo>
                  <a:lnTo>
                    <a:pt x="306" y="542"/>
                  </a:lnTo>
                  <a:lnTo>
                    <a:pt x="301" y="546"/>
                  </a:lnTo>
                  <a:lnTo>
                    <a:pt x="294" y="553"/>
                  </a:lnTo>
                  <a:lnTo>
                    <a:pt x="285" y="562"/>
                  </a:lnTo>
                  <a:lnTo>
                    <a:pt x="279" y="570"/>
                  </a:lnTo>
                  <a:lnTo>
                    <a:pt x="279" y="570"/>
                  </a:lnTo>
                  <a:lnTo>
                    <a:pt x="272" y="580"/>
                  </a:lnTo>
                  <a:lnTo>
                    <a:pt x="265" y="587"/>
                  </a:lnTo>
                  <a:lnTo>
                    <a:pt x="265" y="587"/>
                  </a:lnTo>
                  <a:lnTo>
                    <a:pt x="269" y="587"/>
                  </a:lnTo>
                  <a:lnTo>
                    <a:pt x="269" y="587"/>
                  </a:lnTo>
                  <a:lnTo>
                    <a:pt x="272" y="586"/>
                  </a:lnTo>
                  <a:lnTo>
                    <a:pt x="275" y="587"/>
                  </a:lnTo>
                  <a:lnTo>
                    <a:pt x="279" y="589"/>
                  </a:lnTo>
                  <a:lnTo>
                    <a:pt x="284" y="592"/>
                  </a:lnTo>
                  <a:lnTo>
                    <a:pt x="284" y="592"/>
                  </a:lnTo>
                  <a:lnTo>
                    <a:pt x="286" y="597"/>
                  </a:lnTo>
                  <a:lnTo>
                    <a:pt x="288" y="600"/>
                  </a:lnTo>
                  <a:lnTo>
                    <a:pt x="289" y="603"/>
                  </a:lnTo>
                  <a:lnTo>
                    <a:pt x="291" y="603"/>
                  </a:lnTo>
                  <a:lnTo>
                    <a:pt x="291" y="603"/>
                  </a:lnTo>
                  <a:lnTo>
                    <a:pt x="292" y="602"/>
                  </a:lnTo>
                  <a:lnTo>
                    <a:pt x="294" y="600"/>
                  </a:lnTo>
                  <a:lnTo>
                    <a:pt x="296" y="599"/>
                  </a:lnTo>
                  <a:lnTo>
                    <a:pt x="299" y="602"/>
                  </a:lnTo>
                  <a:lnTo>
                    <a:pt x="299" y="602"/>
                  </a:lnTo>
                  <a:lnTo>
                    <a:pt x="303" y="606"/>
                  </a:lnTo>
                  <a:lnTo>
                    <a:pt x="309" y="609"/>
                  </a:lnTo>
                  <a:lnTo>
                    <a:pt x="318" y="614"/>
                  </a:lnTo>
                  <a:lnTo>
                    <a:pt x="318" y="614"/>
                  </a:lnTo>
                  <a:lnTo>
                    <a:pt x="323" y="619"/>
                  </a:lnTo>
                  <a:lnTo>
                    <a:pt x="326" y="623"/>
                  </a:lnTo>
                  <a:lnTo>
                    <a:pt x="328" y="627"/>
                  </a:lnTo>
                  <a:lnTo>
                    <a:pt x="328" y="627"/>
                  </a:lnTo>
                  <a:lnTo>
                    <a:pt x="328" y="639"/>
                  </a:lnTo>
                  <a:lnTo>
                    <a:pt x="328" y="644"/>
                  </a:lnTo>
                  <a:lnTo>
                    <a:pt x="331" y="651"/>
                  </a:lnTo>
                  <a:lnTo>
                    <a:pt x="331" y="651"/>
                  </a:lnTo>
                  <a:lnTo>
                    <a:pt x="333" y="647"/>
                  </a:lnTo>
                  <a:lnTo>
                    <a:pt x="338" y="644"/>
                  </a:lnTo>
                  <a:lnTo>
                    <a:pt x="338" y="64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77" name="Freeform 293"/>
            <p:cNvSpPr>
              <a:spLocks/>
            </p:cNvSpPr>
            <p:nvPr/>
          </p:nvSpPr>
          <p:spPr bwMode="gray">
            <a:xfrm>
              <a:off x="2763520" y="4362226"/>
              <a:ext cx="116000" cy="120244"/>
            </a:xfrm>
            <a:custGeom>
              <a:avLst/>
              <a:gdLst/>
              <a:ahLst/>
              <a:cxnLst>
                <a:cxn ang="0">
                  <a:pos x="79" y="41"/>
                </a:cxn>
                <a:cxn ang="0">
                  <a:pos x="74" y="33"/>
                </a:cxn>
                <a:cxn ang="0">
                  <a:pos x="69" y="28"/>
                </a:cxn>
                <a:cxn ang="0">
                  <a:pos x="54" y="20"/>
                </a:cxn>
                <a:cxn ang="0">
                  <a:pos x="50" y="16"/>
                </a:cxn>
                <a:cxn ang="0">
                  <a:pos x="45" y="14"/>
                </a:cxn>
                <a:cxn ang="0">
                  <a:pos x="42" y="17"/>
                </a:cxn>
                <a:cxn ang="0">
                  <a:pos x="40" y="17"/>
                </a:cxn>
                <a:cxn ang="0">
                  <a:pos x="37" y="11"/>
                </a:cxn>
                <a:cxn ang="0">
                  <a:pos x="35" y="6"/>
                </a:cxn>
                <a:cxn ang="0">
                  <a:pos x="26" y="1"/>
                </a:cxn>
                <a:cxn ang="0">
                  <a:pos x="20" y="1"/>
                </a:cxn>
                <a:cxn ang="0">
                  <a:pos x="16" y="1"/>
                </a:cxn>
                <a:cxn ang="0">
                  <a:pos x="12" y="6"/>
                </a:cxn>
                <a:cxn ang="0">
                  <a:pos x="10" y="10"/>
                </a:cxn>
                <a:cxn ang="0">
                  <a:pos x="8" y="23"/>
                </a:cxn>
                <a:cxn ang="0">
                  <a:pos x="5" y="38"/>
                </a:cxn>
                <a:cxn ang="0">
                  <a:pos x="5" y="46"/>
                </a:cxn>
                <a:cxn ang="0">
                  <a:pos x="2" y="53"/>
                </a:cxn>
                <a:cxn ang="0">
                  <a:pos x="0" y="58"/>
                </a:cxn>
                <a:cxn ang="0">
                  <a:pos x="3" y="67"/>
                </a:cxn>
                <a:cxn ang="0">
                  <a:pos x="6" y="68"/>
                </a:cxn>
                <a:cxn ang="0">
                  <a:pos x="5" y="75"/>
                </a:cxn>
                <a:cxn ang="0">
                  <a:pos x="8" y="78"/>
                </a:cxn>
                <a:cxn ang="0">
                  <a:pos x="10" y="78"/>
                </a:cxn>
                <a:cxn ang="0">
                  <a:pos x="20" y="80"/>
                </a:cxn>
                <a:cxn ang="0">
                  <a:pos x="32" y="84"/>
                </a:cxn>
                <a:cxn ang="0">
                  <a:pos x="37" y="85"/>
                </a:cxn>
                <a:cxn ang="0">
                  <a:pos x="45" y="84"/>
                </a:cxn>
                <a:cxn ang="0">
                  <a:pos x="56" y="84"/>
                </a:cxn>
                <a:cxn ang="0">
                  <a:pos x="69" y="81"/>
                </a:cxn>
                <a:cxn ang="0">
                  <a:pos x="72" y="78"/>
                </a:cxn>
                <a:cxn ang="0">
                  <a:pos x="82" y="65"/>
                </a:cxn>
                <a:cxn ang="0">
                  <a:pos x="79" y="58"/>
                </a:cxn>
                <a:cxn ang="0">
                  <a:pos x="79" y="41"/>
                </a:cxn>
              </a:cxnLst>
              <a:rect l="0" t="0" r="r" b="b"/>
              <a:pathLst>
                <a:path w="82" h="85">
                  <a:moveTo>
                    <a:pt x="79" y="41"/>
                  </a:moveTo>
                  <a:lnTo>
                    <a:pt x="79" y="41"/>
                  </a:lnTo>
                  <a:lnTo>
                    <a:pt x="77" y="37"/>
                  </a:lnTo>
                  <a:lnTo>
                    <a:pt x="74" y="33"/>
                  </a:lnTo>
                  <a:lnTo>
                    <a:pt x="69" y="28"/>
                  </a:lnTo>
                  <a:lnTo>
                    <a:pt x="69" y="28"/>
                  </a:lnTo>
                  <a:lnTo>
                    <a:pt x="60" y="23"/>
                  </a:lnTo>
                  <a:lnTo>
                    <a:pt x="54" y="20"/>
                  </a:lnTo>
                  <a:lnTo>
                    <a:pt x="50" y="16"/>
                  </a:lnTo>
                  <a:lnTo>
                    <a:pt x="50" y="16"/>
                  </a:lnTo>
                  <a:lnTo>
                    <a:pt x="47" y="13"/>
                  </a:lnTo>
                  <a:lnTo>
                    <a:pt x="45" y="14"/>
                  </a:lnTo>
                  <a:lnTo>
                    <a:pt x="43" y="16"/>
                  </a:lnTo>
                  <a:lnTo>
                    <a:pt x="42" y="17"/>
                  </a:lnTo>
                  <a:lnTo>
                    <a:pt x="42" y="17"/>
                  </a:lnTo>
                  <a:lnTo>
                    <a:pt x="40" y="17"/>
                  </a:lnTo>
                  <a:lnTo>
                    <a:pt x="39" y="14"/>
                  </a:lnTo>
                  <a:lnTo>
                    <a:pt x="37" y="11"/>
                  </a:lnTo>
                  <a:lnTo>
                    <a:pt x="35" y="6"/>
                  </a:lnTo>
                  <a:lnTo>
                    <a:pt x="35" y="6"/>
                  </a:lnTo>
                  <a:lnTo>
                    <a:pt x="30" y="3"/>
                  </a:lnTo>
                  <a:lnTo>
                    <a:pt x="26" y="1"/>
                  </a:lnTo>
                  <a:lnTo>
                    <a:pt x="23" y="0"/>
                  </a:lnTo>
                  <a:lnTo>
                    <a:pt x="20" y="1"/>
                  </a:lnTo>
                  <a:lnTo>
                    <a:pt x="20" y="1"/>
                  </a:lnTo>
                  <a:lnTo>
                    <a:pt x="16" y="1"/>
                  </a:lnTo>
                  <a:lnTo>
                    <a:pt x="16" y="1"/>
                  </a:lnTo>
                  <a:lnTo>
                    <a:pt x="12" y="6"/>
                  </a:lnTo>
                  <a:lnTo>
                    <a:pt x="10" y="10"/>
                  </a:lnTo>
                  <a:lnTo>
                    <a:pt x="10" y="10"/>
                  </a:lnTo>
                  <a:lnTo>
                    <a:pt x="10" y="16"/>
                  </a:lnTo>
                  <a:lnTo>
                    <a:pt x="8" y="23"/>
                  </a:lnTo>
                  <a:lnTo>
                    <a:pt x="6" y="30"/>
                  </a:lnTo>
                  <a:lnTo>
                    <a:pt x="5" y="38"/>
                  </a:lnTo>
                  <a:lnTo>
                    <a:pt x="5" y="38"/>
                  </a:lnTo>
                  <a:lnTo>
                    <a:pt x="5" y="46"/>
                  </a:lnTo>
                  <a:lnTo>
                    <a:pt x="3" y="50"/>
                  </a:lnTo>
                  <a:lnTo>
                    <a:pt x="2" y="53"/>
                  </a:lnTo>
                  <a:lnTo>
                    <a:pt x="0" y="58"/>
                  </a:lnTo>
                  <a:lnTo>
                    <a:pt x="0" y="58"/>
                  </a:lnTo>
                  <a:lnTo>
                    <a:pt x="2" y="64"/>
                  </a:lnTo>
                  <a:lnTo>
                    <a:pt x="3" y="67"/>
                  </a:lnTo>
                  <a:lnTo>
                    <a:pt x="6" y="68"/>
                  </a:lnTo>
                  <a:lnTo>
                    <a:pt x="6" y="68"/>
                  </a:lnTo>
                  <a:lnTo>
                    <a:pt x="6" y="71"/>
                  </a:lnTo>
                  <a:lnTo>
                    <a:pt x="5" y="75"/>
                  </a:lnTo>
                  <a:lnTo>
                    <a:pt x="5" y="75"/>
                  </a:lnTo>
                  <a:lnTo>
                    <a:pt x="8" y="78"/>
                  </a:lnTo>
                  <a:lnTo>
                    <a:pt x="10" y="78"/>
                  </a:lnTo>
                  <a:lnTo>
                    <a:pt x="10" y="78"/>
                  </a:lnTo>
                  <a:lnTo>
                    <a:pt x="16" y="78"/>
                  </a:lnTo>
                  <a:lnTo>
                    <a:pt x="20" y="80"/>
                  </a:lnTo>
                  <a:lnTo>
                    <a:pt x="32" y="84"/>
                  </a:lnTo>
                  <a:lnTo>
                    <a:pt x="32" y="84"/>
                  </a:lnTo>
                  <a:lnTo>
                    <a:pt x="36" y="85"/>
                  </a:lnTo>
                  <a:lnTo>
                    <a:pt x="37" y="85"/>
                  </a:lnTo>
                  <a:lnTo>
                    <a:pt x="40" y="84"/>
                  </a:lnTo>
                  <a:lnTo>
                    <a:pt x="45" y="84"/>
                  </a:lnTo>
                  <a:lnTo>
                    <a:pt x="45" y="84"/>
                  </a:lnTo>
                  <a:lnTo>
                    <a:pt x="56" y="84"/>
                  </a:lnTo>
                  <a:lnTo>
                    <a:pt x="62" y="84"/>
                  </a:lnTo>
                  <a:lnTo>
                    <a:pt x="69" y="81"/>
                  </a:lnTo>
                  <a:lnTo>
                    <a:pt x="69" y="81"/>
                  </a:lnTo>
                  <a:lnTo>
                    <a:pt x="72" y="78"/>
                  </a:lnTo>
                  <a:lnTo>
                    <a:pt x="74" y="74"/>
                  </a:lnTo>
                  <a:lnTo>
                    <a:pt x="82" y="65"/>
                  </a:lnTo>
                  <a:lnTo>
                    <a:pt x="82" y="65"/>
                  </a:lnTo>
                  <a:lnTo>
                    <a:pt x="79" y="58"/>
                  </a:lnTo>
                  <a:lnTo>
                    <a:pt x="79" y="53"/>
                  </a:lnTo>
                  <a:lnTo>
                    <a:pt x="79" y="41"/>
                  </a:lnTo>
                  <a:lnTo>
                    <a:pt x="79" y="4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78" name="Freeform 294"/>
            <p:cNvSpPr>
              <a:spLocks noEditPoints="1"/>
            </p:cNvSpPr>
            <p:nvPr/>
          </p:nvSpPr>
          <p:spPr bwMode="gray">
            <a:xfrm>
              <a:off x="2418351" y="4161349"/>
              <a:ext cx="454096" cy="899704"/>
            </a:xfrm>
            <a:custGeom>
              <a:avLst/>
              <a:gdLst/>
              <a:ahLst/>
              <a:cxnLst>
                <a:cxn ang="0">
                  <a:pos x="87" y="597"/>
                </a:cxn>
                <a:cxn ang="0">
                  <a:pos x="84" y="587"/>
                </a:cxn>
                <a:cxn ang="0">
                  <a:pos x="78" y="633"/>
                </a:cxn>
                <a:cxn ang="0">
                  <a:pos x="116" y="633"/>
                </a:cxn>
                <a:cxn ang="0">
                  <a:pos x="318" y="62"/>
                </a:cxn>
                <a:cxn ang="0">
                  <a:pos x="303" y="84"/>
                </a:cxn>
                <a:cxn ang="0">
                  <a:pos x="284" y="94"/>
                </a:cxn>
                <a:cxn ang="0">
                  <a:pos x="257" y="95"/>
                </a:cxn>
                <a:cxn ang="0">
                  <a:pos x="249" y="81"/>
                </a:cxn>
                <a:cxn ang="0">
                  <a:pos x="256" y="55"/>
                </a:cxn>
                <a:cxn ang="0">
                  <a:pos x="213" y="35"/>
                </a:cxn>
                <a:cxn ang="0">
                  <a:pos x="173" y="1"/>
                </a:cxn>
                <a:cxn ang="0">
                  <a:pos x="148" y="11"/>
                </a:cxn>
                <a:cxn ang="0">
                  <a:pos x="115" y="4"/>
                </a:cxn>
                <a:cxn ang="0">
                  <a:pos x="89" y="40"/>
                </a:cxn>
                <a:cxn ang="0">
                  <a:pos x="81" y="61"/>
                </a:cxn>
                <a:cxn ang="0">
                  <a:pos x="84" y="84"/>
                </a:cxn>
                <a:cxn ang="0">
                  <a:pos x="71" y="105"/>
                </a:cxn>
                <a:cxn ang="0">
                  <a:pos x="58" y="125"/>
                </a:cxn>
                <a:cxn ang="0">
                  <a:pos x="55" y="148"/>
                </a:cxn>
                <a:cxn ang="0">
                  <a:pos x="50" y="176"/>
                </a:cxn>
                <a:cxn ang="0">
                  <a:pos x="59" y="206"/>
                </a:cxn>
                <a:cxn ang="0">
                  <a:pos x="50" y="232"/>
                </a:cxn>
                <a:cxn ang="0">
                  <a:pos x="42" y="256"/>
                </a:cxn>
                <a:cxn ang="0">
                  <a:pos x="41" y="294"/>
                </a:cxn>
                <a:cxn ang="0">
                  <a:pos x="34" y="311"/>
                </a:cxn>
                <a:cxn ang="0">
                  <a:pos x="25" y="333"/>
                </a:cxn>
                <a:cxn ang="0">
                  <a:pos x="27" y="358"/>
                </a:cxn>
                <a:cxn ang="0">
                  <a:pos x="22" y="382"/>
                </a:cxn>
                <a:cxn ang="0">
                  <a:pos x="27" y="401"/>
                </a:cxn>
                <a:cxn ang="0">
                  <a:pos x="37" y="415"/>
                </a:cxn>
                <a:cxn ang="0">
                  <a:pos x="34" y="425"/>
                </a:cxn>
                <a:cxn ang="0">
                  <a:pos x="28" y="448"/>
                </a:cxn>
                <a:cxn ang="0">
                  <a:pos x="25" y="466"/>
                </a:cxn>
                <a:cxn ang="0">
                  <a:pos x="15" y="481"/>
                </a:cxn>
                <a:cxn ang="0">
                  <a:pos x="11" y="500"/>
                </a:cxn>
                <a:cxn ang="0">
                  <a:pos x="1" y="526"/>
                </a:cxn>
                <a:cxn ang="0">
                  <a:pos x="18" y="539"/>
                </a:cxn>
                <a:cxn ang="0">
                  <a:pos x="22" y="562"/>
                </a:cxn>
                <a:cxn ang="0">
                  <a:pos x="61" y="569"/>
                </a:cxn>
                <a:cxn ang="0">
                  <a:pos x="79" y="570"/>
                </a:cxn>
                <a:cxn ang="0">
                  <a:pos x="71" y="535"/>
                </a:cxn>
                <a:cxn ang="0">
                  <a:pos x="91" y="519"/>
                </a:cxn>
                <a:cxn ang="0">
                  <a:pos x="122" y="482"/>
                </a:cxn>
                <a:cxn ang="0">
                  <a:pos x="118" y="462"/>
                </a:cxn>
                <a:cxn ang="0">
                  <a:pos x="98" y="435"/>
                </a:cxn>
                <a:cxn ang="0">
                  <a:pos x="126" y="414"/>
                </a:cxn>
                <a:cxn ang="0">
                  <a:pos x="136" y="385"/>
                </a:cxn>
                <a:cxn ang="0">
                  <a:pos x="139" y="377"/>
                </a:cxn>
                <a:cxn ang="0">
                  <a:pos x="156" y="377"/>
                </a:cxn>
                <a:cxn ang="0">
                  <a:pos x="148" y="368"/>
                </a:cxn>
                <a:cxn ang="0">
                  <a:pos x="136" y="355"/>
                </a:cxn>
                <a:cxn ang="0">
                  <a:pos x="146" y="340"/>
                </a:cxn>
                <a:cxn ang="0">
                  <a:pos x="178" y="327"/>
                </a:cxn>
                <a:cxn ang="0">
                  <a:pos x="180" y="308"/>
                </a:cxn>
                <a:cxn ang="0">
                  <a:pos x="227" y="300"/>
                </a:cxn>
                <a:cxn ang="0">
                  <a:pos x="273" y="263"/>
                </a:cxn>
                <a:cxn ang="0">
                  <a:pos x="263" y="239"/>
                </a:cxn>
                <a:cxn ang="0">
                  <a:pos x="242" y="222"/>
                </a:cxn>
                <a:cxn ang="0">
                  <a:pos x="250" y="210"/>
                </a:cxn>
                <a:cxn ang="0">
                  <a:pos x="249" y="180"/>
                </a:cxn>
                <a:cxn ang="0">
                  <a:pos x="269" y="135"/>
                </a:cxn>
                <a:cxn ang="0">
                  <a:pos x="318" y="89"/>
                </a:cxn>
              </a:cxnLst>
              <a:rect l="0" t="0" r="r" b="b"/>
              <a:pathLst>
                <a:path w="321" h="636">
                  <a:moveTo>
                    <a:pt x="121" y="624"/>
                  </a:moveTo>
                  <a:lnTo>
                    <a:pt x="121" y="624"/>
                  </a:lnTo>
                  <a:lnTo>
                    <a:pt x="118" y="623"/>
                  </a:lnTo>
                  <a:lnTo>
                    <a:pt x="114" y="621"/>
                  </a:lnTo>
                  <a:lnTo>
                    <a:pt x="104" y="614"/>
                  </a:lnTo>
                  <a:lnTo>
                    <a:pt x="89" y="603"/>
                  </a:lnTo>
                  <a:lnTo>
                    <a:pt x="89" y="603"/>
                  </a:lnTo>
                  <a:lnTo>
                    <a:pt x="87" y="600"/>
                  </a:lnTo>
                  <a:lnTo>
                    <a:pt x="87" y="597"/>
                  </a:lnTo>
                  <a:lnTo>
                    <a:pt x="85" y="596"/>
                  </a:lnTo>
                  <a:lnTo>
                    <a:pt x="82" y="596"/>
                  </a:lnTo>
                  <a:lnTo>
                    <a:pt x="82" y="596"/>
                  </a:lnTo>
                  <a:lnTo>
                    <a:pt x="79" y="594"/>
                  </a:lnTo>
                  <a:lnTo>
                    <a:pt x="78" y="593"/>
                  </a:lnTo>
                  <a:lnTo>
                    <a:pt x="81" y="590"/>
                  </a:lnTo>
                  <a:lnTo>
                    <a:pt x="84" y="589"/>
                  </a:lnTo>
                  <a:lnTo>
                    <a:pt x="84" y="589"/>
                  </a:lnTo>
                  <a:lnTo>
                    <a:pt x="84" y="587"/>
                  </a:lnTo>
                  <a:lnTo>
                    <a:pt x="84" y="584"/>
                  </a:lnTo>
                  <a:lnTo>
                    <a:pt x="81" y="582"/>
                  </a:lnTo>
                  <a:lnTo>
                    <a:pt x="78" y="580"/>
                  </a:lnTo>
                  <a:lnTo>
                    <a:pt x="78" y="580"/>
                  </a:lnTo>
                  <a:lnTo>
                    <a:pt x="77" y="610"/>
                  </a:lnTo>
                  <a:lnTo>
                    <a:pt x="77" y="626"/>
                  </a:lnTo>
                  <a:lnTo>
                    <a:pt x="77" y="631"/>
                  </a:lnTo>
                  <a:lnTo>
                    <a:pt x="78" y="633"/>
                  </a:lnTo>
                  <a:lnTo>
                    <a:pt x="78" y="633"/>
                  </a:lnTo>
                  <a:lnTo>
                    <a:pt x="89" y="633"/>
                  </a:lnTo>
                  <a:lnTo>
                    <a:pt x="98" y="633"/>
                  </a:lnTo>
                  <a:lnTo>
                    <a:pt x="105" y="634"/>
                  </a:lnTo>
                  <a:lnTo>
                    <a:pt x="105" y="634"/>
                  </a:lnTo>
                  <a:lnTo>
                    <a:pt x="108" y="636"/>
                  </a:lnTo>
                  <a:lnTo>
                    <a:pt x="111" y="636"/>
                  </a:lnTo>
                  <a:lnTo>
                    <a:pt x="112" y="634"/>
                  </a:lnTo>
                  <a:lnTo>
                    <a:pt x="112" y="634"/>
                  </a:lnTo>
                  <a:lnTo>
                    <a:pt x="116" y="633"/>
                  </a:lnTo>
                  <a:lnTo>
                    <a:pt x="121" y="631"/>
                  </a:lnTo>
                  <a:lnTo>
                    <a:pt x="126" y="630"/>
                  </a:lnTo>
                  <a:lnTo>
                    <a:pt x="132" y="629"/>
                  </a:lnTo>
                  <a:lnTo>
                    <a:pt x="132" y="629"/>
                  </a:lnTo>
                  <a:lnTo>
                    <a:pt x="133" y="627"/>
                  </a:lnTo>
                  <a:lnTo>
                    <a:pt x="132" y="626"/>
                  </a:lnTo>
                  <a:lnTo>
                    <a:pt x="121" y="624"/>
                  </a:lnTo>
                  <a:lnTo>
                    <a:pt x="121" y="624"/>
                  </a:lnTo>
                  <a:close/>
                  <a:moveTo>
                    <a:pt x="318" y="62"/>
                  </a:moveTo>
                  <a:lnTo>
                    <a:pt x="318" y="62"/>
                  </a:lnTo>
                  <a:lnTo>
                    <a:pt x="314" y="61"/>
                  </a:lnTo>
                  <a:lnTo>
                    <a:pt x="307" y="61"/>
                  </a:lnTo>
                  <a:lnTo>
                    <a:pt x="307" y="61"/>
                  </a:lnTo>
                  <a:lnTo>
                    <a:pt x="307" y="64"/>
                  </a:lnTo>
                  <a:lnTo>
                    <a:pt x="307" y="64"/>
                  </a:lnTo>
                  <a:lnTo>
                    <a:pt x="307" y="69"/>
                  </a:lnTo>
                  <a:lnTo>
                    <a:pt x="306" y="78"/>
                  </a:lnTo>
                  <a:lnTo>
                    <a:pt x="303" y="84"/>
                  </a:lnTo>
                  <a:lnTo>
                    <a:pt x="301" y="87"/>
                  </a:lnTo>
                  <a:lnTo>
                    <a:pt x="300" y="87"/>
                  </a:lnTo>
                  <a:lnTo>
                    <a:pt x="300" y="87"/>
                  </a:lnTo>
                  <a:lnTo>
                    <a:pt x="296" y="88"/>
                  </a:lnTo>
                  <a:lnTo>
                    <a:pt x="293" y="89"/>
                  </a:lnTo>
                  <a:lnTo>
                    <a:pt x="290" y="92"/>
                  </a:lnTo>
                  <a:lnTo>
                    <a:pt x="287" y="94"/>
                  </a:lnTo>
                  <a:lnTo>
                    <a:pt x="287" y="94"/>
                  </a:lnTo>
                  <a:lnTo>
                    <a:pt x="284" y="94"/>
                  </a:lnTo>
                  <a:lnTo>
                    <a:pt x="280" y="95"/>
                  </a:lnTo>
                  <a:lnTo>
                    <a:pt x="277" y="96"/>
                  </a:lnTo>
                  <a:lnTo>
                    <a:pt x="273" y="96"/>
                  </a:lnTo>
                  <a:lnTo>
                    <a:pt x="273" y="96"/>
                  </a:lnTo>
                  <a:lnTo>
                    <a:pt x="269" y="95"/>
                  </a:lnTo>
                  <a:lnTo>
                    <a:pt x="264" y="95"/>
                  </a:lnTo>
                  <a:lnTo>
                    <a:pt x="261" y="95"/>
                  </a:lnTo>
                  <a:lnTo>
                    <a:pt x="257" y="95"/>
                  </a:lnTo>
                  <a:lnTo>
                    <a:pt x="257" y="95"/>
                  </a:lnTo>
                  <a:lnTo>
                    <a:pt x="254" y="94"/>
                  </a:lnTo>
                  <a:lnTo>
                    <a:pt x="249" y="94"/>
                  </a:lnTo>
                  <a:lnTo>
                    <a:pt x="244" y="92"/>
                  </a:lnTo>
                  <a:lnTo>
                    <a:pt x="243" y="91"/>
                  </a:lnTo>
                  <a:lnTo>
                    <a:pt x="243" y="91"/>
                  </a:lnTo>
                  <a:lnTo>
                    <a:pt x="243" y="89"/>
                  </a:lnTo>
                  <a:lnTo>
                    <a:pt x="246" y="88"/>
                  </a:lnTo>
                  <a:lnTo>
                    <a:pt x="247" y="85"/>
                  </a:lnTo>
                  <a:lnTo>
                    <a:pt x="249" y="81"/>
                  </a:lnTo>
                  <a:lnTo>
                    <a:pt x="249" y="81"/>
                  </a:lnTo>
                  <a:lnTo>
                    <a:pt x="249" y="77"/>
                  </a:lnTo>
                  <a:lnTo>
                    <a:pt x="250" y="74"/>
                  </a:lnTo>
                  <a:lnTo>
                    <a:pt x="254" y="68"/>
                  </a:lnTo>
                  <a:lnTo>
                    <a:pt x="260" y="62"/>
                  </a:lnTo>
                  <a:lnTo>
                    <a:pt x="260" y="61"/>
                  </a:lnTo>
                  <a:lnTo>
                    <a:pt x="260" y="59"/>
                  </a:lnTo>
                  <a:lnTo>
                    <a:pt x="260" y="59"/>
                  </a:lnTo>
                  <a:lnTo>
                    <a:pt x="256" y="55"/>
                  </a:lnTo>
                  <a:lnTo>
                    <a:pt x="246" y="52"/>
                  </a:lnTo>
                  <a:lnTo>
                    <a:pt x="236" y="48"/>
                  </a:lnTo>
                  <a:lnTo>
                    <a:pt x="230" y="44"/>
                  </a:lnTo>
                  <a:lnTo>
                    <a:pt x="230" y="44"/>
                  </a:lnTo>
                  <a:lnTo>
                    <a:pt x="227" y="41"/>
                  </a:lnTo>
                  <a:lnTo>
                    <a:pt x="224" y="38"/>
                  </a:lnTo>
                  <a:lnTo>
                    <a:pt x="219" y="35"/>
                  </a:lnTo>
                  <a:lnTo>
                    <a:pt x="213" y="35"/>
                  </a:lnTo>
                  <a:lnTo>
                    <a:pt x="213" y="35"/>
                  </a:lnTo>
                  <a:lnTo>
                    <a:pt x="207" y="34"/>
                  </a:lnTo>
                  <a:lnTo>
                    <a:pt x="203" y="31"/>
                  </a:lnTo>
                  <a:lnTo>
                    <a:pt x="200" y="28"/>
                  </a:lnTo>
                  <a:lnTo>
                    <a:pt x="195" y="24"/>
                  </a:lnTo>
                  <a:lnTo>
                    <a:pt x="195" y="24"/>
                  </a:lnTo>
                  <a:lnTo>
                    <a:pt x="189" y="20"/>
                  </a:lnTo>
                  <a:lnTo>
                    <a:pt x="183" y="13"/>
                  </a:lnTo>
                  <a:lnTo>
                    <a:pt x="178" y="7"/>
                  </a:lnTo>
                  <a:lnTo>
                    <a:pt x="173" y="1"/>
                  </a:lnTo>
                  <a:lnTo>
                    <a:pt x="173" y="1"/>
                  </a:lnTo>
                  <a:lnTo>
                    <a:pt x="163" y="0"/>
                  </a:lnTo>
                  <a:lnTo>
                    <a:pt x="159" y="0"/>
                  </a:lnTo>
                  <a:lnTo>
                    <a:pt x="158" y="1"/>
                  </a:lnTo>
                  <a:lnTo>
                    <a:pt x="158" y="1"/>
                  </a:lnTo>
                  <a:lnTo>
                    <a:pt x="152" y="10"/>
                  </a:lnTo>
                  <a:lnTo>
                    <a:pt x="151" y="13"/>
                  </a:lnTo>
                  <a:lnTo>
                    <a:pt x="149" y="13"/>
                  </a:lnTo>
                  <a:lnTo>
                    <a:pt x="148" y="11"/>
                  </a:lnTo>
                  <a:lnTo>
                    <a:pt x="148" y="11"/>
                  </a:lnTo>
                  <a:lnTo>
                    <a:pt x="145" y="7"/>
                  </a:lnTo>
                  <a:lnTo>
                    <a:pt x="139" y="4"/>
                  </a:lnTo>
                  <a:lnTo>
                    <a:pt x="129" y="3"/>
                  </a:lnTo>
                  <a:lnTo>
                    <a:pt x="129" y="3"/>
                  </a:lnTo>
                  <a:lnTo>
                    <a:pt x="125" y="1"/>
                  </a:lnTo>
                  <a:lnTo>
                    <a:pt x="122" y="0"/>
                  </a:lnTo>
                  <a:lnTo>
                    <a:pt x="119" y="0"/>
                  </a:lnTo>
                  <a:lnTo>
                    <a:pt x="115" y="4"/>
                  </a:lnTo>
                  <a:lnTo>
                    <a:pt x="115" y="4"/>
                  </a:lnTo>
                  <a:lnTo>
                    <a:pt x="109" y="8"/>
                  </a:lnTo>
                  <a:lnTo>
                    <a:pt x="104" y="13"/>
                  </a:lnTo>
                  <a:lnTo>
                    <a:pt x="104" y="13"/>
                  </a:lnTo>
                  <a:lnTo>
                    <a:pt x="102" y="24"/>
                  </a:lnTo>
                  <a:lnTo>
                    <a:pt x="99" y="32"/>
                  </a:lnTo>
                  <a:lnTo>
                    <a:pt x="99" y="32"/>
                  </a:lnTo>
                  <a:lnTo>
                    <a:pt x="96" y="35"/>
                  </a:lnTo>
                  <a:lnTo>
                    <a:pt x="89" y="40"/>
                  </a:lnTo>
                  <a:lnTo>
                    <a:pt x="84" y="42"/>
                  </a:lnTo>
                  <a:lnTo>
                    <a:pt x="81" y="47"/>
                  </a:lnTo>
                  <a:lnTo>
                    <a:pt x="81" y="47"/>
                  </a:lnTo>
                  <a:lnTo>
                    <a:pt x="82" y="52"/>
                  </a:lnTo>
                  <a:lnTo>
                    <a:pt x="82" y="55"/>
                  </a:lnTo>
                  <a:lnTo>
                    <a:pt x="81" y="58"/>
                  </a:lnTo>
                  <a:lnTo>
                    <a:pt x="81" y="58"/>
                  </a:lnTo>
                  <a:lnTo>
                    <a:pt x="79" y="59"/>
                  </a:lnTo>
                  <a:lnTo>
                    <a:pt x="81" y="61"/>
                  </a:lnTo>
                  <a:lnTo>
                    <a:pt x="82" y="67"/>
                  </a:lnTo>
                  <a:lnTo>
                    <a:pt x="84" y="72"/>
                  </a:lnTo>
                  <a:lnTo>
                    <a:pt x="84" y="74"/>
                  </a:lnTo>
                  <a:lnTo>
                    <a:pt x="82" y="75"/>
                  </a:lnTo>
                  <a:lnTo>
                    <a:pt x="82" y="75"/>
                  </a:lnTo>
                  <a:lnTo>
                    <a:pt x="81" y="77"/>
                  </a:lnTo>
                  <a:lnTo>
                    <a:pt x="81" y="78"/>
                  </a:lnTo>
                  <a:lnTo>
                    <a:pt x="81" y="81"/>
                  </a:lnTo>
                  <a:lnTo>
                    <a:pt x="84" y="84"/>
                  </a:lnTo>
                  <a:lnTo>
                    <a:pt x="84" y="85"/>
                  </a:lnTo>
                  <a:lnTo>
                    <a:pt x="82" y="85"/>
                  </a:lnTo>
                  <a:lnTo>
                    <a:pt x="82" y="85"/>
                  </a:lnTo>
                  <a:lnTo>
                    <a:pt x="77" y="89"/>
                  </a:lnTo>
                  <a:lnTo>
                    <a:pt x="74" y="91"/>
                  </a:lnTo>
                  <a:lnTo>
                    <a:pt x="72" y="94"/>
                  </a:lnTo>
                  <a:lnTo>
                    <a:pt x="72" y="94"/>
                  </a:lnTo>
                  <a:lnTo>
                    <a:pt x="72" y="101"/>
                  </a:lnTo>
                  <a:lnTo>
                    <a:pt x="71" y="105"/>
                  </a:lnTo>
                  <a:lnTo>
                    <a:pt x="68" y="106"/>
                  </a:lnTo>
                  <a:lnTo>
                    <a:pt x="68" y="106"/>
                  </a:lnTo>
                  <a:lnTo>
                    <a:pt x="65" y="109"/>
                  </a:lnTo>
                  <a:lnTo>
                    <a:pt x="62" y="114"/>
                  </a:lnTo>
                  <a:lnTo>
                    <a:pt x="61" y="118"/>
                  </a:lnTo>
                  <a:lnTo>
                    <a:pt x="61" y="122"/>
                  </a:lnTo>
                  <a:lnTo>
                    <a:pt x="61" y="122"/>
                  </a:lnTo>
                  <a:lnTo>
                    <a:pt x="59" y="123"/>
                  </a:lnTo>
                  <a:lnTo>
                    <a:pt x="58" y="125"/>
                  </a:lnTo>
                  <a:lnTo>
                    <a:pt x="57" y="126"/>
                  </a:lnTo>
                  <a:lnTo>
                    <a:pt x="57" y="131"/>
                  </a:lnTo>
                  <a:lnTo>
                    <a:pt x="57" y="131"/>
                  </a:lnTo>
                  <a:lnTo>
                    <a:pt x="59" y="141"/>
                  </a:lnTo>
                  <a:lnTo>
                    <a:pt x="59" y="145"/>
                  </a:lnTo>
                  <a:lnTo>
                    <a:pt x="58" y="146"/>
                  </a:lnTo>
                  <a:lnTo>
                    <a:pt x="57" y="146"/>
                  </a:lnTo>
                  <a:lnTo>
                    <a:pt x="57" y="146"/>
                  </a:lnTo>
                  <a:lnTo>
                    <a:pt x="55" y="148"/>
                  </a:lnTo>
                  <a:lnTo>
                    <a:pt x="54" y="149"/>
                  </a:lnTo>
                  <a:lnTo>
                    <a:pt x="52" y="153"/>
                  </a:lnTo>
                  <a:lnTo>
                    <a:pt x="51" y="158"/>
                  </a:lnTo>
                  <a:lnTo>
                    <a:pt x="50" y="159"/>
                  </a:lnTo>
                  <a:lnTo>
                    <a:pt x="50" y="159"/>
                  </a:lnTo>
                  <a:lnTo>
                    <a:pt x="48" y="160"/>
                  </a:lnTo>
                  <a:lnTo>
                    <a:pt x="47" y="166"/>
                  </a:lnTo>
                  <a:lnTo>
                    <a:pt x="48" y="172"/>
                  </a:lnTo>
                  <a:lnTo>
                    <a:pt x="50" y="176"/>
                  </a:lnTo>
                  <a:lnTo>
                    <a:pt x="50" y="176"/>
                  </a:lnTo>
                  <a:lnTo>
                    <a:pt x="52" y="180"/>
                  </a:lnTo>
                  <a:lnTo>
                    <a:pt x="54" y="185"/>
                  </a:lnTo>
                  <a:lnTo>
                    <a:pt x="55" y="192"/>
                  </a:lnTo>
                  <a:lnTo>
                    <a:pt x="55" y="192"/>
                  </a:lnTo>
                  <a:lnTo>
                    <a:pt x="55" y="196"/>
                  </a:lnTo>
                  <a:lnTo>
                    <a:pt x="58" y="199"/>
                  </a:lnTo>
                  <a:lnTo>
                    <a:pt x="59" y="202"/>
                  </a:lnTo>
                  <a:lnTo>
                    <a:pt x="59" y="206"/>
                  </a:lnTo>
                  <a:lnTo>
                    <a:pt x="59" y="206"/>
                  </a:lnTo>
                  <a:lnTo>
                    <a:pt x="57" y="215"/>
                  </a:lnTo>
                  <a:lnTo>
                    <a:pt x="57" y="217"/>
                  </a:lnTo>
                  <a:lnTo>
                    <a:pt x="54" y="220"/>
                  </a:lnTo>
                  <a:lnTo>
                    <a:pt x="54" y="220"/>
                  </a:lnTo>
                  <a:lnTo>
                    <a:pt x="52" y="222"/>
                  </a:lnTo>
                  <a:lnTo>
                    <a:pt x="52" y="226"/>
                  </a:lnTo>
                  <a:lnTo>
                    <a:pt x="52" y="229"/>
                  </a:lnTo>
                  <a:lnTo>
                    <a:pt x="50" y="232"/>
                  </a:lnTo>
                  <a:lnTo>
                    <a:pt x="50" y="232"/>
                  </a:lnTo>
                  <a:lnTo>
                    <a:pt x="48" y="233"/>
                  </a:lnTo>
                  <a:lnTo>
                    <a:pt x="48" y="234"/>
                  </a:lnTo>
                  <a:lnTo>
                    <a:pt x="50" y="242"/>
                  </a:lnTo>
                  <a:lnTo>
                    <a:pt x="51" y="247"/>
                  </a:lnTo>
                  <a:lnTo>
                    <a:pt x="51" y="250"/>
                  </a:lnTo>
                  <a:lnTo>
                    <a:pt x="50" y="252"/>
                  </a:lnTo>
                  <a:lnTo>
                    <a:pt x="50" y="252"/>
                  </a:lnTo>
                  <a:lnTo>
                    <a:pt x="42" y="256"/>
                  </a:lnTo>
                  <a:lnTo>
                    <a:pt x="40" y="260"/>
                  </a:lnTo>
                  <a:lnTo>
                    <a:pt x="38" y="267"/>
                  </a:lnTo>
                  <a:lnTo>
                    <a:pt x="38" y="267"/>
                  </a:lnTo>
                  <a:lnTo>
                    <a:pt x="38" y="280"/>
                  </a:lnTo>
                  <a:lnTo>
                    <a:pt x="38" y="289"/>
                  </a:lnTo>
                  <a:lnTo>
                    <a:pt x="38" y="289"/>
                  </a:lnTo>
                  <a:lnTo>
                    <a:pt x="38" y="291"/>
                  </a:lnTo>
                  <a:lnTo>
                    <a:pt x="40" y="293"/>
                  </a:lnTo>
                  <a:lnTo>
                    <a:pt x="41" y="294"/>
                  </a:lnTo>
                  <a:lnTo>
                    <a:pt x="42" y="297"/>
                  </a:lnTo>
                  <a:lnTo>
                    <a:pt x="42" y="297"/>
                  </a:lnTo>
                  <a:lnTo>
                    <a:pt x="41" y="300"/>
                  </a:lnTo>
                  <a:lnTo>
                    <a:pt x="40" y="301"/>
                  </a:lnTo>
                  <a:lnTo>
                    <a:pt x="37" y="301"/>
                  </a:lnTo>
                  <a:lnTo>
                    <a:pt x="34" y="303"/>
                  </a:lnTo>
                  <a:lnTo>
                    <a:pt x="32" y="304"/>
                  </a:lnTo>
                  <a:lnTo>
                    <a:pt x="32" y="304"/>
                  </a:lnTo>
                  <a:lnTo>
                    <a:pt x="34" y="311"/>
                  </a:lnTo>
                  <a:lnTo>
                    <a:pt x="32" y="314"/>
                  </a:lnTo>
                  <a:lnTo>
                    <a:pt x="32" y="316"/>
                  </a:lnTo>
                  <a:lnTo>
                    <a:pt x="32" y="316"/>
                  </a:lnTo>
                  <a:lnTo>
                    <a:pt x="30" y="317"/>
                  </a:lnTo>
                  <a:lnTo>
                    <a:pt x="28" y="318"/>
                  </a:lnTo>
                  <a:lnTo>
                    <a:pt x="28" y="325"/>
                  </a:lnTo>
                  <a:lnTo>
                    <a:pt x="28" y="325"/>
                  </a:lnTo>
                  <a:lnTo>
                    <a:pt x="27" y="330"/>
                  </a:lnTo>
                  <a:lnTo>
                    <a:pt x="25" y="333"/>
                  </a:lnTo>
                  <a:lnTo>
                    <a:pt x="24" y="335"/>
                  </a:lnTo>
                  <a:lnTo>
                    <a:pt x="22" y="337"/>
                  </a:lnTo>
                  <a:lnTo>
                    <a:pt x="22" y="337"/>
                  </a:lnTo>
                  <a:lnTo>
                    <a:pt x="24" y="340"/>
                  </a:lnTo>
                  <a:lnTo>
                    <a:pt x="25" y="343"/>
                  </a:lnTo>
                  <a:lnTo>
                    <a:pt x="25" y="345"/>
                  </a:lnTo>
                  <a:lnTo>
                    <a:pt x="27" y="348"/>
                  </a:lnTo>
                  <a:lnTo>
                    <a:pt x="27" y="348"/>
                  </a:lnTo>
                  <a:lnTo>
                    <a:pt x="27" y="358"/>
                  </a:lnTo>
                  <a:lnTo>
                    <a:pt x="27" y="362"/>
                  </a:lnTo>
                  <a:lnTo>
                    <a:pt x="27" y="365"/>
                  </a:lnTo>
                  <a:lnTo>
                    <a:pt x="25" y="365"/>
                  </a:lnTo>
                  <a:lnTo>
                    <a:pt x="25" y="365"/>
                  </a:lnTo>
                  <a:lnTo>
                    <a:pt x="24" y="368"/>
                  </a:lnTo>
                  <a:lnTo>
                    <a:pt x="22" y="374"/>
                  </a:lnTo>
                  <a:lnTo>
                    <a:pt x="22" y="380"/>
                  </a:lnTo>
                  <a:lnTo>
                    <a:pt x="22" y="382"/>
                  </a:lnTo>
                  <a:lnTo>
                    <a:pt x="22" y="382"/>
                  </a:lnTo>
                  <a:lnTo>
                    <a:pt x="25" y="384"/>
                  </a:lnTo>
                  <a:lnTo>
                    <a:pt x="25" y="387"/>
                  </a:lnTo>
                  <a:lnTo>
                    <a:pt x="24" y="391"/>
                  </a:lnTo>
                  <a:lnTo>
                    <a:pt x="24" y="391"/>
                  </a:lnTo>
                  <a:lnTo>
                    <a:pt x="25" y="394"/>
                  </a:lnTo>
                  <a:lnTo>
                    <a:pt x="27" y="395"/>
                  </a:lnTo>
                  <a:lnTo>
                    <a:pt x="28" y="398"/>
                  </a:lnTo>
                  <a:lnTo>
                    <a:pt x="28" y="399"/>
                  </a:lnTo>
                  <a:lnTo>
                    <a:pt x="27" y="401"/>
                  </a:lnTo>
                  <a:lnTo>
                    <a:pt x="27" y="401"/>
                  </a:lnTo>
                  <a:lnTo>
                    <a:pt x="25" y="405"/>
                  </a:lnTo>
                  <a:lnTo>
                    <a:pt x="25" y="408"/>
                  </a:lnTo>
                  <a:lnTo>
                    <a:pt x="28" y="409"/>
                  </a:lnTo>
                  <a:lnTo>
                    <a:pt x="32" y="409"/>
                  </a:lnTo>
                  <a:lnTo>
                    <a:pt x="32" y="409"/>
                  </a:lnTo>
                  <a:lnTo>
                    <a:pt x="35" y="409"/>
                  </a:lnTo>
                  <a:lnTo>
                    <a:pt x="37" y="412"/>
                  </a:lnTo>
                  <a:lnTo>
                    <a:pt x="37" y="415"/>
                  </a:lnTo>
                  <a:lnTo>
                    <a:pt x="35" y="417"/>
                  </a:lnTo>
                  <a:lnTo>
                    <a:pt x="34" y="417"/>
                  </a:lnTo>
                  <a:lnTo>
                    <a:pt x="34" y="417"/>
                  </a:lnTo>
                  <a:lnTo>
                    <a:pt x="28" y="417"/>
                  </a:lnTo>
                  <a:lnTo>
                    <a:pt x="27" y="418"/>
                  </a:lnTo>
                  <a:lnTo>
                    <a:pt x="28" y="419"/>
                  </a:lnTo>
                  <a:lnTo>
                    <a:pt x="28" y="419"/>
                  </a:lnTo>
                  <a:lnTo>
                    <a:pt x="31" y="422"/>
                  </a:lnTo>
                  <a:lnTo>
                    <a:pt x="34" y="425"/>
                  </a:lnTo>
                  <a:lnTo>
                    <a:pt x="34" y="428"/>
                  </a:lnTo>
                  <a:lnTo>
                    <a:pt x="31" y="431"/>
                  </a:lnTo>
                  <a:lnTo>
                    <a:pt x="31" y="431"/>
                  </a:lnTo>
                  <a:lnTo>
                    <a:pt x="28" y="432"/>
                  </a:lnTo>
                  <a:lnTo>
                    <a:pt x="27" y="435"/>
                  </a:lnTo>
                  <a:lnTo>
                    <a:pt x="28" y="439"/>
                  </a:lnTo>
                  <a:lnTo>
                    <a:pt x="28" y="444"/>
                  </a:lnTo>
                  <a:lnTo>
                    <a:pt x="28" y="444"/>
                  </a:lnTo>
                  <a:lnTo>
                    <a:pt x="28" y="448"/>
                  </a:lnTo>
                  <a:lnTo>
                    <a:pt x="30" y="451"/>
                  </a:lnTo>
                  <a:lnTo>
                    <a:pt x="30" y="454"/>
                  </a:lnTo>
                  <a:lnTo>
                    <a:pt x="28" y="455"/>
                  </a:lnTo>
                  <a:lnTo>
                    <a:pt x="28" y="455"/>
                  </a:lnTo>
                  <a:lnTo>
                    <a:pt x="27" y="456"/>
                  </a:lnTo>
                  <a:lnTo>
                    <a:pt x="25" y="458"/>
                  </a:lnTo>
                  <a:lnTo>
                    <a:pt x="25" y="461"/>
                  </a:lnTo>
                  <a:lnTo>
                    <a:pt x="25" y="465"/>
                  </a:lnTo>
                  <a:lnTo>
                    <a:pt x="25" y="466"/>
                  </a:lnTo>
                  <a:lnTo>
                    <a:pt x="22" y="466"/>
                  </a:lnTo>
                  <a:lnTo>
                    <a:pt x="22" y="466"/>
                  </a:lnTo>
                  <a:lnTo>
                    <a:pt x="20" y="468"/>
                  </a:lnTo>
                  <a:lnTo>
                    <a:pt x="18" y="471"/>
                  </a:lnTo>
                  <a:lnTo>
                    <a:pt x="18" y="475"/>
                  </a:lnTo>
                  <a:lnTo>
                    <a:pt x="15" y="478"/>
                  </a:lnTo>
                  <a:lnTo>
                    <a:pt x="15" y="478"/>
                  </a:lnTo>
                  <a:lnTo>
                    <a:pt x="15" y="479"/>
                  </a:lnTo>
                  <a:lnTo>
                    <a:pt x="15" y="481"/>
                  </a:lnTo>
                  <a:lnTo>
                    <a:pt x="17" y="483"/>
                  </a:lnTo>
                  <a:lnTo>
                    <a:pt x="18" y="486"/>
                  </a:lnTo>
                  <a:lnTo>
                    <a:pt x="18" y="488"/>
                  </a:lnTo>
                  <a:lnTo>
                    <a:pt x="17" y="489"/>
                  </a:lnTo>
                  <a:lnTo>
                    <a:pt x="17" y="489"/>
                  </a:lnTo>
                  <a:lnTo>
                    <a:pt x="14" y="493"/>
                  </a:lnTo>
                  <a:lnTo>
                    <a:pt x="13" y="496"/>
                  </a:lnTo>
                  <a:lnTo>
                    <a:pt x="13" y="499"/>
                  </a:lnTo>
                  <a:lnTo>
                    <a:pt x="11" y="500"/>
                  </a:lnTo>
                  <a:lnTo>
                    <a:pt x="10" y="500"/>
                  </a:lnTo>
                  <a:lnTo>
                    <a:pt x="10" y="500"/>
                  </a:lnTo>
                  <a:lnTo>
                    <a:pt x="7" y="502"/>
                  </a:lnTo>
                  <a:lnTo>
                    <a:pt x="4" y="505"/>
                  </a:lnTo>
                  <a:lnTo>
                    <a:pt x="1" y="512"/>
                  </a:lnTo>
                  <a:lnTo>
                    <a:pt x="1" y="512"/>
                  </a:lnTo>
                  <a:lnTo>
                    <a:pt x="0" y="519"/>
                  </a:lnTo>
                  <a:lnTo>
                    <a:pt x="0" y="522"/>
                  </a:lnTo>
                  <a:lnTo>
                    <a:pt x="1" y="526"/>
                  </a:lnTo>
                  <a:lnTo>
                    <a:pt x="1" y="526"/>
                  </a:lnTo>
                  <a:lnTo>
                    <a:pt x="3" y="530"/>
                  </a:lnTo>
                  <a:lnTo>
                    <a:pt x="3" y="533"/>
                  </a:lnTo>
                  <a:lnTo>
                    <a:pt x="3" y="535"/>
                  </a:lnTo>
                  <a:lnTo>
                    <a:pt x="4" y="537"/>
                  </a:lnTo>
                  <a:lnTo>
                    <a:pt x="4" y="537"/>
                  </a:lnTo>
                  <a:lnTo>
                    <a:pt x="8" y="537"/>
                  </a:lnTo>
                  <a:lnTo>
                    <a:pt x="14" y="537"/>
                  </a:lnTo>
                  <a:lnTo>
                    <a:pt x="18" y="539"/>
                  </a:lnTo>
                  <a:lnTo>
                    <a:pt x="20" y="540"/>
                  </a:lnTo>
                  <a:lnTo>
                    <a:pt x="20" y="542"/>
                  </a:lnTo>
                  <a:lnTo>
                    <a:pt x="20" y="542"/>
                  </a:lnTo>
                  <a:lnTo>
                    <a:pt x="18" y="547"/>
                  </a:lnTo>
                  <a:lnTo>
                    <a:pt x="18" y="553"/>
                  </a:lnTo>
                  <a:lnTo>
                    <a:pt x="18" y="557"/>
                  </a:lnTo>
                  <a:lnTo>
                    <a:pt x="20" y="560"/>
                  </a:lnTo>
                  <a:lnTo>
                    <a:pt x="20" y="560"/>
                  </a:lnTo>
                  <a:lnTo>
                    <a:pt x="22" y="562"/>
                  </a:lnTo>
                  <a:lnTo>
                    <a:pt x="24" y="563"/>
                  </a:lnTo>
                  <a:lnTo>
                    <a:pt x="25" y="566"/>
                  </a:lnTo>
                  <a:lnTo>
                    <a:pt x="28" y="567"/>
                  </a:lnTo>
                  <a:lnTo>
                    <a:pt x="28" y="567"/>
                  </a:lnTo>
                  <a:lnTo>
                    <a:pt x="41" y="566"/>
                  </a:lnTo>
                  <a:lnTo>
                    <a:pt x="50" y="566"/>
                  </a:lnTo>
                  <a:lnTo>
                    <a:pt x="57" y="566"/>
                  </a:lnTo>
                  <a:lnTo>
                    <a:pt x="57" y="566"/>
                  </a:lnTo>
                  <a:lnTo>
                    <a:pt x="61" y="569"/>
                  </a:lnTo>
                  <a:lnTo>
                    <a:pt x="65" y="572"/>
                  </a:lnTo>
                  <a:lnTo>
                    <a:pt x="65" y="572"/>
                  </a:lnTo>
                  <a:lnTo>
                    <a:pt x="69" y="572"/>
                  </a:lnTo>
                  <a:lnTo>
                    <a:pt x="74" y="573"/>
                  </a:lnTo>
                  <a:lnTo>
                    <a:pt x="78" y="573"/>
                  </a:lnTo>
                  <a:lnTo>
                    <a:pt x="81" y="573"/>
                  </a:lnTo>
                  <a:lnTo>
                    <a:pt x="81" y="573"/>
                  </a:lnTo>
                  <a:lnTo>
                    <a:pt x="81" y="572"/>
                  </a:lnTo>
                  <a:lnTo>
                    <a:pt x="79" y="570"/>
                  </a:lnTo>
                  <a:lnTo>
                    <a:pt x="77" y="566"/>
                  </a:lnTo>
                  <a:lnTo>
                    <a:pt x="74" y="562"/>
                  </a:lnTo>
                  <a:lnTo>
                    <a:pt x="72" y="559"/>
                  </a:lnTo>
                  <a:lnTo>
                    <a:pt x="72" y="559"/>
                  </a:lnTo>
                  <a:lnTo>
                    <a:pt x="71" y="553"/>
                  </a:lnTo>
                  <a:lnTo>
                    <a:pt x="69" y="546"/>
                  </a:lnTo>
                  <a:lnTo>
                    <a:pt x="69" y="546"/>
                  </a:lnTo>
                  <a:lnTo>
                    <a:pt x="69" y="539"/>
                  </a:lnTo>
                  <a:lnTo>
                    <a:pt x="71" y="535"/>
                  </a:lnTo>
                  <a:lnTo>
                    <a:pt x="74" y="532"/>
                  </a:lnTo>
                  <a:lnTo>
                    <a:pt x="74" y="532"/>
                  </a:lnTo>
                  <a:lnTo>
                    <a:pt x="78" y="526"/>
                  </a:lnTo>
                  <a:lnTo>
                    <a:pt x="79" y="525"/>
                  </a:lnTo>
                  <a:lnTo>
                    <a:pt x="82" y="525"/>
                  </a:lnTo>
                  <a:lnTo>
                    <a:pt x="82" y="525"/>
                  </a:lnTo>
                  <a:lnTo>
                    <a:pt x="85" y="525"/>
                  </a:lnTo>
                  <a:lnTo>
                    <a:pt x="88" y="523"/>
                  </a:lnTo>
                  <a:lnTo>
                    <a:pt x="91" y="519"/>
                  </a:lnTo>
                  <a:lnTo>
                    <a:pt x="92" y="513"/>
                  </a:lnTo>
                  <a:lnTo>
                    <a:pt x="92" y="513"/>
                  </a:lnTo>
                  <a:lnTo>
                    <a:pt x="92" y="508"/>
                  </a:lnTo>
                  <a:lnTo>
                    <a:pt x="95" y="503"/>
                  </a:lnTo>
                  <a:lnTo>
                    <a:pt x="104" y="496"/>
                  </a:lnTo>
                  <a:lnTo>
                    <a:pt x="104" y="496"/>
                  </a:lnTo>
                  <a:lnTo>
                    <a:pt x="116" y="486"/>
                  </a:lnTo>
                  <a:lnTo>
                    <a:pt x="121" y="483"/>
                  </a:lnTo>
                  <a:lnTo>
                    <a:pt x="122" y="482"/>
                  </a:lnTo>
                  <a:lnTo>
                    <a:pt x="122" y="481"/>
                  </a:lnTo>
                  <a:lnTo>
                    <a:pt x="122" y="481"/>
                  </a:lnTo>
                  <a:lnTo>
                    <a:pt x="122" y="476"/>
                  </a:lnTo>
                  <a:lnTo>
                    <a:pt x="122" y="472"/>
                  </a:lnTo>
                  <a:lnTo>
                    <a:pt x="125" y="465"/>
                  </a:lnTo>
                  <a:lnTo>
                    <a:pt x="125" y="465"/>
                  </a:lnTo>
                  <a:lnTo>
                    <a:pt x="123" y="463"/>
                  </a:lnTo>
                  <a:lnTo>
                    <a:pt x="122" y="462"/>
                  </a:lnTo>
                  <a:lnTo>
                    <a:pt x="118" y="462"/>
                  </a:lnTo>
                  <a:lnTo>
                    <a:pt x="109" y="461"/>
                  </a:lnTo>
                  <a:lnTo>
                    <a:pt x="109" y="461"/>
                  </a:lnTo>
                  <a:lnTo>
                    <a:pt x="105" y="458"/>
                  </a:lnTo>
                  <a:lnTo>
                    <a:pt x="99" y="452"/>
                  </a:lnTo>
                  <a:lnTo>
                    <a:pt x="96" y="449"/>
                  </a:lnTo>
                  <a:lnTo>
                    <a:pt x="96" y="445"/>
                  </a:lnTo>
                  <a:lnTo>
                    <a:pt x="96" y="441"/>
                  </a:lnTo>
                  <a:lnTo>
                    <a:pt x="98" y="435"/>
                  </a:lnTo>
                  <a:lnTo>
                    <a:pt x="98" y="435"/>
                  </a:lnTo>
                  <a:lnTo>
                    <a:pt x="101" y="431"/>
                  </a:lnTo>
                  <a:lnTo>
                    <a:pt x="104" y="428"/>
                  </a:lnTo>
                  <a:lnTo>
                    <a:pt x="112" y="424"/>
                  </a:lnTo>
                  <a:lnTo>
                    <a:pt x="119" y="421"/>
                  </a:lnTo>
                  <a:lnTo>
                    <a:pt x="123" y="421"/>
                  </a:lnTo>
                  <a:lnTo>
                    <a:pt x="123" y="421"/>
                  </a:lnTo>
                  <a:lnTo>
                    <a:pt x="126" y="419"/>
                  </a:lnTo>
                  <a:lnTo>
                    <a:pt x="126" y="417"/>
                  </a:lnTo>
                  <a:lnTo>
                    <a:pt x="126" y="414"/>
                  </a:lnTo>
                  <a:lnTo>
                    <a:pt x="128" y="412"/>
                  </a:lnTo>
                  <a:lnTo>
                    <a:pt x="128" y="412"/>
                  </a:lnTo>
                  <a:lnTo>
                    <a:pt x="131" y="411"/>
                  </a:lnTo>
                  <a:lnTo>
                    <a:pt x="132" y="408"/>
                  </a:lnTo>
                  <a:lnTo>
                    <a:pt x="132" y="401"/>
                  </a:lnTo>
                  <a:lnTo>
                    <a:pt x="132" y="401"/>
                  </a:lnTo>
                  <a:lnTo>
                    <a:pt x="133" y="391"/>
                  </a:lnTo>
                  <a:lnTo>
                    <a:pt x="135" y="387"/>
                  </a:lnTo>
                  <a:lnTo>
                    <a:pt x="136" y="385"/>
                  </a:lnTo>
                  <a:lnTo>
                    <a:pt x="139" y="385"/>
                  </a:lnTo>
                  <a:lnTo>
                    <a:pt x="139" y="385"/>
                  </a:lnTo>
                  <a:lnTo>
                    <a:pt x="142" y="384"/>
                  </a:lnTo>
                  <a:lnTo>
                    <a:pt x="145" y="382"/>
                  </a:lnTo>
                  <a:lnTo>
                    <a:pt x="145" y="381"/>
                  </a:lnTo>
                  <a:lnTo>
                    <a:pt x="143" y="380"/>
                  </a:lnTo>
                  <a:lnTo>
                    <a:pt x="143" y="380"/>
                  </a:lnTo>
                  <a:lnTo>
                    <a:pt x="141" y="378"/>
                  </a:lnTo>
                  <a:lnTo>
                    <a:pt x="139" y="377"/>
                  </a:lnTo>
                  <a:lnTo>
                    <a:pt x="141" y="374"/>
                  </a:lnTo>
                  <a:lnTo>
                    <a:pt x="143" y="372"/>
                  </a:lnTo>
                  <a:lnTo>
                    <a:pt x="143" y="372"/>
                  </a:lnTo>
                  <a:lnTo>
                    <a:pt x="148" y="374"/>
                  </a:lnTo>
                  <a:lnTo>
                    <a:pt x="149" y="375"/>
                  </a:lnTo>
                  <a:lnTo>
                    <a:pt x="151" y="378"/>
                  </a:lnTo>
                  <a:lnTo>
                    <a:pt x="152" y="378"/>
                  </a:lnTo>
                  <a:lnTo>
                    <a:pt x="152" y="378"/>
                  </a:lnTo>
                  <a:lnTo>
                    <a:pt x="156" y="377"/>
                  </a:lnTo>
                  <a:lnTo>
                    <a:pt x="159" y="374"/>
                  </a:lnTo>
                  <a:lnTo>
                    <a:pt x="160" y="370"/>
                  </a:lnTo>
                  <a:lnTo>
                    <a:pt x="160" y="368"/>
                  </a:lnTo>
                  <a:lnTo>
                    <a:pt x="159" y="365"/>
                  </a:lnTo>
                  <a:lnTo>
                    <a:pt x="159" y="365"/>
                  </a:lnTo>
                  <a:lnTo>
                    <a:pt x="155" y="364"/>
                  </a:lnTo>
                  <a:lnTo>
                    <a:pt x="152" y="365"/>
                  </a:lnTo>
                  <a:lnTo>
                    <a:pt x="151" y="367"/>
                  </a:lnTo>
                  <a:lnTo>
                    <a:pt x="148" y="368"/>
                  </a:lnTo>
                  <a:lnTo>
                    <a:pt x="148" y="368"/>
                  </a:lnTo>
                  <a:lnTo>
                    <a:pt x="145" y="368"/>
                  </a:lnTo>
                  <a:lnTo>
                    <a:pt x="143" y="367"/>
                  </a:lnTo>
                  <a:lnTo>
                    <a:pt x="141" y="365"/>
                  </a:lnTo>
                  <a:lnTo>
                    <a:pt x="139" y="364"/>
                  </a:lnTo>
                  <a:lnTo>
                    <a:pt x="139" y="364"/>
                  </a:lnTo>
                  <a:lnTo>
                    <a:pt x="138" y="362"/>
                  </a:lnTo>
                  <a:lnTo>
                    <a:pt x="138" y="360"/>
                  </a:lnTo>
                  <a:lnTo>
                    <a:pt x="136" y="355"/>
                  </a:lnTo>
                  <a:lnTo>
                    <a:pt x="136" y="353"/>
                  </a:lnTo>
                  <a:lnTo>
                    <a:pt x="136" y="353"/>
                  </a:lnTo>
                  <a:lnTo>
                    <a:pt x="135" y="345"/>
                  </a:lnTo>
                  <a:lnTo>
                    <a:pt x="135" y="341"/>
                  </a:lnTo>
                  <a:lnTo>
                    <a:pt x="136" y="337"/>
                  </a:lnTo>
                  <a:lnTo>
                    <a:pt x="136" y="337"/>
                  </a:lnTo>
                  <a:lnTo>
                    <a:pt x="138" y="337"/>
                  </a:lnTo>
                  <a:lnTo>
                    <a:pt x="139" y="337"/>
                  </a:lnTo>
                  <a:lnTo>
                    <a:pt x="146" y="340"/>
                  </a:lnTo>
                  <a:lnTo>
                    <a:pt x="153" y="343"/>
                  </a:lnTo>
                  <a:lnTo>
                    <a:pt x="162" y="344"/>
                  </a:lnTo>
                  <a:lnTo>
                    <a:pt x="162" y="344"/>
                  </a:lnTo>
                  <a:lnTo>
                    <a:pt x="169" y="344"/>
                  </a:lnTo>
                  <a:lnTo>
                    <a:pt x="175" y="341"/>
                  </a:lnTo>
                  <a:lnTo>
                    <a:pt x="179" y="338"/>
                  </a:lnTo>
                  <a:lnTo>
                    <a:pt x="180" y="335"/>
                  </a:lnTo>
                  <a:lnTo>
                    <a:pt x="180" y="335"/>
                  </a:lnTo>
                  <a:lnTo>
                    <a:pt x="178" y="327"/>
                  </a:lnTo>
                  <a:lnTo>
                    <a:pt x="179" y="323"/>
                  </a:lnTo>
                  <a:lnTo>
                    <a:pt x="179" y="321"/>
                  </a:lnTo>
                  <a:lnTo>
                    <a:pt x="182" y="320"/>
                  </a:lnTo>
                  <a:lnTo>
                    <a:pt x="182" y="320"/>
                  </a:lnTo>
                  <a:lnTo>
                    <a:pt x="185" y="317"/>
                  </a:lnTo>
                  <a:lnTo>
                    <a:pt x="185" y="314"/>
                  </a:lnTo>
                  <a:lnTo>
                    <a:pt x="182" y="311"/>
                  </a:lnTo>
                  <a:lnTo>
                    <a:pt x="180" y="308"/>
                  </a:lnTo>
                  <a:lnTo>
                    <a:pt x="180" y="308"/>
                  </a:lnTo>
                  <a:lnTo>
                    <a:pt x="180" y="304"/>
                  </a:lnTo>
                  <a:lnTo>
                    <a:pt x="182" y="301"/>
                  </a:lnTo>
                  <a:lnTo>
                    <a:pt x="183" y="301"/>
                  </a:lnTo>
                  <a:lnTo>
                    <a:pt x="186" y="301"/>
                  </a:lnTo>
                  <a:lnTo>
                    <a:pt x="186" y="301"/>
                  </a:lnTo>
                  <a:lnTo>
                    <a:pt x="192" y="303"/>
                  </a:lnTo>
                  <a:lnTo>
                    <a:pt x="202" y="303"/>
                  </a:lnTo>
                  <a:lnTo>
                    <a:pt x="227" y="300"/>
                  </a:lnTo>
                  <a:lnTo>
                    <a:pt x="227" y="300"/>
                  </a:lnTo>
                  <a:lnTo>
                    <a:pt x="240" y="296"/>
                  </a:lnTo>
                  <a:lnTo>
                    <a:pt x="249" y="293"/>
                  </a:lnTo>
                  <a:lnTo>
                    <a:pt x="256" y="289"/>
                  </a:lnTo>
                  <a:lnTo>
                    <a:pt x="259" y="284"/>
                  </a:lnTo>
                  <a:lnTo>
                    <a:pt x="259" y="284"/>
                  </a:lnTo>
                  <a:lnTo>
                    <a:pt x="260" y="280"/>
                  </a:lnTo>
                  <a:lnTo>
                    <a:pt x="264" y="274"/>
                  </a:lnTo>
                  <a:lnTo>
                    <a:pt x="273" y="263"/>
                  </a:lnTo>
                  <a:lnTo>
                    <a:pt x="273" y="263"/>
                  </a:lnTo>
                  <a:lnTo>
                    <a:pt x="274" y="260"/>
                  </a:lnTo>
                  <a:lnTo>
                    <a:pt x="273" y="257"/>
                  </a:lnTo>
                  <a:lnTo>
                    <a:pt x="270" y="254"/>
                  </a:lnTo>
                  <a:lnTo>
                    <a:pt x="266" y="253"/>
                  </a:lnTo>
                  <a:lnTo>
                    <a:pt x="266" y="253"/>
                  </a:lnTo>
                  <a:lnTo>
                    <a:pt x="261" y="252"/>
                  </a:lnTo>
                  <a:lnTo>
                    <a:pt x="260" y="247"/>
                  </a:lnTo>
                  <a:lnTo>
                    <a:pt x="261" y="243"/>
                  </a:lnTo>
                  <a:lnTo>
                    <a:pt x="263" y="239"/>
                  </a:lnTo>
                  <a:lnTo>
                    <a:pt x="263" y="239"/>
                  </a:lnTo>
                  <a:lnTo>
                    <a:pt x="264" y="236"/>
                  </a:lnTo>
                  <a:lnTo>
                    <a:pt x="263" y="233"/>
                  </a:lnTo>
                  <a:lnTo>
                    <a:pt x="259" y="230"/>
                  </a:lnTo>
                  <a:lnTo>
                    <a:pt x="254" y="229"/>
                  </a:lnTo>
                  <a:lnTo>
                    <a:pt x="254" y="229"/>
                  </a:lnTo>
                  <a:lnTo>
                    <a:pt x="249" y="229"/>
                  </a:lnTo>
                  <a:lnTo>
                    <a:pt x="243" y="226"/>
                  </a:lnTo>
                  <a:lnTo>
                    <a:pt x="242" y="222"/>
                  </a:lnTo>
                  <a:lnTo>
                    <a:pt x="242" y="220"/>
                  </a:lnTo>
                  <a:lnTo>
                    <a:pt x="243" y="219"/>
                  </a:lnTo>
                  <a:lnTo>
                    <a:pt x="243" y="219"/>
                  </a:lnTo>
                  <a:lnTo>
                    <a:pt x="246" y="216"/>
                  </a:lnTo>
                  <a:lnTo>
                    <a:pt x="249" y="217"/>
                  </a:lnTo>
                  <a:lnTo>
                    <a:pt x="249" y="217"/>
                  </a:lnTo>
                  <a:lnTo>
                    <a:pt x="250" y="213"/>
                  </a:lnTo>
                  <a:lnTo>
                    <a:pt x="250" y="210"/>
                  </a:lnTo>
                  <a:lnTo>
                    <a:pt x="250" y="210"/>
                  </a:lnTo>
                  <a:lnTo>
                    <a:pt x="247" y="209"/>
                  </a:lnTo>
                  <a:lnTo>
                    <a:pt x="246" y="206"/>
                  </a:lnTo>
                  <a:lnTo>
                    <a:pt x="244" y="200"/>
                  </a:lnTo>
                  <a:lnTo>
                    <a:pt x="244" y="200"/>
                  </a:lnTo>
                  <a:lnTo>
                    <a:pt x="246" y="195"/>
                  </a:lnTo>
                  <a:lnTo>
                    <a:pt x="247" y="192"/>
                  </a:lnTo>
                  <a:lnTo>
                    <a:pt x="249" y="188"/>
                  </a:lnTo>
                  <a:lnTo>
                    <a:pt x="249" y="180"/>
                  </a:lnTo>
                  <a:lnTo>
                    <a:pt x="249" y="180"/>
                  </a:lnTo>
                  <a:lnTo>
                    <a:pt x="250" y="172"/>
                  </a:lnTo>
                  <a:lnTo>
                    <a:pt x="252" y="165"/>
                  </a:lnTo>
                  <a:lnTo>
                    <a:pt x="254" y="158"/>
                  </a:lnTo>
                  <a:lnTo>
                    <a:pt x="254" y="152"/>
                  </a:lnTo>
                  <a:lnTo>
                    <a:pt x="254" y="152"/>
                  </a:lnTo>
                  <a:lnTo>
                    <a:pt x="256" y="151"/>
                  </a:lnTo>
                  <a:lnTo>
                    <a:pt x="257" y="148"/>
                  </a:lnTo>
                  <a:lnTo>
                    <a:pt x="261" y="142"/>
                  </a:lnTo>
                  <a:lnTo>
                    <a:pt x="269" y="135"/>
                  </a:lnTo>
                  <a:lnTo>
                    <a:pt x="274" y="126"/>
                  </a:lnTo>
                  <a:lnTo>
                    <a:pt x="274" y="126"/>
                  </a:lnTo>
                  <a:lnTo>
                    <a:pt x="280" y="118"/>
                  </a:lnTo>
                  <a:lnTo>
                    <a:pt x="289" y="109"/>
                  </a:lnTo>
                  <a:lnTo>
                    <a:pt x="296" y="102"/>
                  </a:lnTo>
                  <a:lnTo>
                    <a:pt x="301" y="98"/>
                  </a:lnTo>
                  <a:lnTo>
                    <a:pt x="301" y="98"/>
                  </a:lnTo>
                  <a:lnTo>
                    <a:pt x="313" y="92"/>
                  </a:lnTo>
                  <a:lnTo>
                    <a:pt x="318" y="89"/>
                  </a:lnTo>
                  <a:lnTo>
                    <a:pt x="321" y="87"/>
                  </a:lnTo>
                  <a:lnTo>
                    <a:pt x="321" y="87"/>
                  </a:lnTo>
                  <a:lnTo>
                    <a:pt x="321" y="82"/>
                  </a:lnTo>
                  <a:lnTo>
                    <a:pt x="321" y="74"/>
                  </a:lnTo>
                  <a:lnTo>
                    <a:pt x="320" y="67"/>
                  </a:lnTo>
                  <a:lnTo>
                    <a:pt x="318" y="62"/>
                  </a:lnTo>
                  <a:lnTo>
                    <a:pt x="318" y="6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79" name="Freeform 295"/>
            <p:cNvSpPr>
              <a:spLocks/>
            </p:cNvSpPr>
            <p:nvPr/>
          </p:nvSpPr>
          <p:spPr bwMode="gray">
            <a:xfrm>
              <a:off x="2370254" y="4056666"/>
              <a:ext cx="196634" cy="1019948"/>
            </a:xfrm>
            <a:custGeom>
              <a:avLst/>
              <a:gdLst/>
              <a:ahLst/>
              <a:cxnLst>
                <a:cxn ang="0">
                  <a:pos x="52" y="613"/>
                </a:cxn>
                <a:cxn ang="0">
                  <a:pos x="38" y="579"/>
                </a:cxn>
                <a:cxn ang="0">
                  <a:pos x="49" y="553"/>
                </a:cxn>
                <a:cxn ang="0">
                  <a:pos x="62" y="529"/>
                </a:cxn>
                <a:cxn ang="0">
                  <a:pos x="62" y="493"/>
                </a:cxn>
                <a:cxn ang="0">
                  <a:pos x="59" y="479"/>
                </a:cxn>
                <a:cxn ang="0">
                  <a:pos x="56" y="448"/>
                </a:cxn>
                <a:cxn ang="0">
                  <a:pos x="58" y="409"/>
                </a:cxn>
                <a:cxn ang="0">
                  <a:pos x="71" y="375"/>
                </a:cxn>
                <a:cxn ang="0">
                  <a:pos x="76" y="330"/>
                </a:cxn>
                <a:cxn ang="0">
                  <a:pos x="88" y="294"/>
                </a:cxn>
                <a:cxn ang="0">
                  <a:pos x="82" y="246"/>
                </a:cxn>
                <a:cxn ang="0">
                  <a:pos x="91" y="205"/>
                </a:cxn>
                <a:cxn ang="0">
                  <a:pos x="106" y="168"/>
                </a:cxn>
                <a:cxn ang="0">
                  <a:pos x="118" y="146"/>
                </a:cxn>
                <a:cxn ang="0">
                  <a:pos x="133" y="106"/>
                </a:cxn>
                <a:cxn ang="0">
                  <a:pos x="119" y="61"/>
                </a:cxn>
                <a:cxn ang="0">
                  <a:pos x="116" y="31"/>
                </a:cxn>
                <a:cxn ang="0">
                  <a:pos x="98" y="0"/>
                </a:cxn>
                <a:cxn ang="0">
                  <a:pos x="89" y="48"/>
                </a:cxn>
                <a:cxn ang="0">
                  <a:pos x="82" y="126"/>
                </a:cxn>
                <a:cxn ang="0">
                  <a:pos x="64" y="195"/>
                </a:cxn>
                <a:cxn ang="0">
                  <a:pos x="64" y="264"/>
                </a:cxn>
                <a:cxn ang="0">
                  <a:pos x="42" y="330"/>
                </a:cxn>
                <a:cxn ang="0">
                  <a:pos x="35" y="375"/>
                </a:cxn>
                <a:cxn ang="0">
                  <a:pos x="29" y="428"/>
                </a:cxn>
                <a:cxn ang="0">
                  <a:pos x="31" y="459"/>
                </a:cxn>
                <a:cxn ang="0">
                  <a:pos x="44" y="431"/>
                </a:cxn>
                <a:cxn ang="0">
                  <a:pos x="41" y="459"/>
                </a:cxn>
                <a:cxn ang="0">
                  <a:pos x="38" y="486"/>
                </a:cxn>
                <a:cxn ang="0">
                  <a:pos x="29" y="508"/>
                </a:cxn>
                <a:cxn ang="0">
                  <a:pos x="29" y="496"/>
                </a:cxn>
                <a:cxn ang="0">
                  <a:pos x="22" y="503"/>
                </a:cxn>
                <a:cxn ang="0">
                  <a:pos x="10" y="520"/>
                </a:cxn>
                <a:cxn ang="0">
                  <a:pos x="11" y="530"/>
                </a:cxn>
                <a:cxn ang="0">
                  <a:pos x="17" y="550"/>
                </a:cxn>
                <a:cxn ang="0">
                  <a:pos x="24" y="553"/>
                </a:cxn>
                <a:cxn ang="0">
                  <a:pos x="4" y="570"/>
                </a:cxn>
                <a:cxn ang="0">
                  <a:pos x="15" y="573"/>
                </a:cxn>
                <a:cxn ang="0">
                  <a:pos x="12" y="596"/>
                </a:cxn>
                <a:cxn ang="0">
                  <a:pos x="24" y="587"/>
                </a:cxn>
                <a:cxn ang="0">
                  <a:pos x="11" y="614"/>
                </a:cxn>
                <a:cxn ang="0">
                  <a:pos x="21" y="624"/>
                </a:cxn>
                <a:cxn ang="0">
                  <a:pos x="29" y="636"/>
                </a:cxn>
                <a:cxn ang="0">
                  <a:pos x="47" y="640"/>
                </a:cxn>
                <a:cxn ang="0">
                  <a:pos x="39" y="650"/>
                </a:cxn>
                <a:cxn ang="0">
                  <a:pos x="49" y="657"/>
                </a:cxn>
                <a:cxn ang="0">
                  <a:pos x="38" y="668"/>
                </a:cxn>
                <a:cxn ang="0">
                  <a:pos x="68" y="663"/>
                </a:cxn>
                <a:cxn ang="0">
                  <a:pos x="31" y="671"/>
                </a:cxn>
                <a:cxn ang="0">
                  <a:pos x="56" y="690"/>
                </a:cxn>
                <a:cxn ang="0">
                  <a:pos x="74" y="668"/>
                </a:cxn>
                <a:cxn ang="0">
                  <a:pos x="79" y="664"/>
                </a:cxn>
                <a:cxn ang="0">
                  <a:pos x="91" y="675"/>
                </a:cxn>
                <a:cxn ang="0">
                  <a:pos x="82" y="675"/>
                </a:cxn>
                <a:cxn ang="0">
                  <a:pos x="66" y="690"/>
                </a:cxn>
                <a:cxn ang="0">
                  <a:pos x="72" y="700"/>
                </a:cxn>
                <a:cxn ang="0">
                  <a:pos x="86" y="701"/>
                </a:cxn>
                <a:cxn ang="0">
                  <a:pos x="105" y="710"/>
                </a:cxn>
                <a:cxn ang="0">
                  <a:pos x="125" y="711"/>
                </a:cxn>
                <a:cxn ang="0">
                  <a:pos x="111" y="684"/>
                </a:cxn>
                <a:cxn ang="0">
                  <a:pos x="91" y="640"/>
                </a:cxn>
              </a:cxnLst>
              <a:rect l="0" t="0" r="r" b="b"/>
              <a:pathLst>
                <a:path w="139" h="721">
                  <a:moveTo>
                    <a:pt x="62" y="641"/>
                  </a:moveTo>
                  <a:lnTo>
                    <a:pt x="62" y="641"/>
                  </a:lnTo>
                  <a:lnTo>
                    <a:pt x="59" y="640"/>
                  </a:lnTo>
                  <a:lnTo>
                    <a:pt x="58" y="637"/>
                  </a:lnTo>
                  <a:lnTo>
                    <a:pt x="56" y="636"/>
                  </a:lnTo>
                  <a:lnTo>
                    <a:pt x="54" y="634"/>
                  </a:lnTo>
                  <a:lnTo>
                    <a:pt x="54" y="634"/>
                  </a:lnTo>
                  <a:lnTo>
                    <a:pt x="52" y="631"/>
                  </a:lnTo>
                  <a:lnTo>
                    <a:pt x="52" y="627"/>
                  </a:lnTo>
                  <a:lnTo>
                    <a:pt x="52" y="621"/>
                  </a:lnTo>
                  <a:lnTo>
                    <a:pt x="54" y="616"/>
                  </a:lnTo>
                  <a:lnTo>
                    <a:pt x="54" y="616"/>
                  </a:lnTo>
                  <a:lnTo>
                    <a:pt x="54" y="614"/>
                  </a:lnTo>
                  <a:lnTo>
                    <a:pt x="52" y="613"/>
                  </a:lnTo>
                  <a:lnTo>
                    <a:pt x="48" y="611"/>
                  </a:lnTo>
                  <a:lnTo>
                    <a:pt x="42" y="611"/>
                  </a:lnTo>
                  <a:lnTo>
                    <a:pt x="38" y="611"/>
                  </a:lnTo>
                  <a:lnTo>
                    <a:pt x="38" y="611"/>
                  </a:lnTo>
                  <a:lnTo>
                    <a:pt x="37" y="609"/>
                  </a:lnTo>
                  <a:lnTo>
                    <a:pt x="37" y="607"/>
                  </a:lnTo>
                  <a:lnTo>
                    <a:pt x="37" y="604"/>
                  </a:lnTo>
                  <a:lnTo>
                    <a:pt x="35" y="600"/>
                  </a:lnTo>
                  <a:lnTo>
                    <a:pt x="35" y="600"/>
                  </a:lnTo>
                  <a:lnTo>
                    <a:pt x="34" y="596"/>
                  </a:lnTo>
                  <a:lnTo>
                    <a:pt x="34" y="593"/>
                  </a:lnTo>
                  <a:lnTo>
                    <a:pt x="35" y="586"/>
                  </a:lnTo>
                  <a:lnTo>
                    <a:pt x="35" y="586"/>
                  </a:lnTo>
                  <a:lnTo>
                    <a:pt x="38" y="579"/>
                  </a:lnTo>
                  <a:lnTo>
                    <a:pt x="41" y="576"/>
                  </a:lnTo>
                  <a:lnTo>
                    <a:pt x="44" y="574"/>
                  </a:lnTo>
                  <a:lnTo>
                    <a:pt x="44" y="574"/>
                  </a:lnTo>
                  <a:lnTo>
                    <a:pt x="45" y="574"/>
                  </a:lnTo>
                  <a:lnTo>
                    <a:pt x="47" y="573"/>
                  </a:lnTo>
                  <a:lnTo>
                    <a:pt x="47" y="570"/>
                  </a:lnTo>
                  <a:lnTo>
                    <a:pt x="48" y="567"/>
                  </a:lnTo>
                  <a:lnTo>
                    <a:pt x="51" y="563"/>
                  </a:lnTo>
                  <a:lnTo>
                    <a:pt x="51" y="563"/>
                  </a:lnTo>
                  <a:lnTo>
                    <a:pt x="52" y="562"/>
                  </a:lnTo>
                  <a:lnTo>
                    <a:pt x="52" y="560"/>
                  </a:lnTo>
                  <a:lnTo>
                    <a:pt x="51" y="557"/>
                  </a:lnTo>
                  <a:lnTo>
                    <a:pt x="49" y="555"/>
                  </a:lnTo>
                  <a:lnTo>
                    <a:pt x="49" y="553"/>
                  </a:lnTo>
                  <a:lnTo>
                    <a:pt x="49" y="552"/>
                  </a:lnTo>
                  <a:lnTo>
                    <a:pt x="49" y="552"/>
                  </a:lnTo>
                  <a:lnTo>
                    <a:pt x="52" y="549"/>
                  </a:lnTo>
                  <a:lnTo>
                    <a:pt x="52" y="545"/>
                  </a:lnTo>
                  <a:lnTo>
                    <a:pt x="54" y="542"/>
                  </a:lnTo>
                  <a:lnTo>
                    <a:pt x="56" y="540"/>
                  </a:lnTo>
                  <a:lnTo>
                    <a:pt x="56" y="540"/>
                  </a:lnTo>
                  <a:lnTo>
                    <a:pt x="59" y="540"/>
                  </a:lnTo>
                  <a:lnTo>
                    <a:pt x="59" y="539"/>
                  </a:lnTo>
                  <a:lnTo>
                    <a:pt x="59" y="535"/>
                  </a:lnTo>
                  <a:lnTo>
                    <a:pt x="59" y="532"/>
                  </a:lnTo>
                  <a:lnTo>
                    <a:pt x="61" y="530"/>
                  </a:lnTo>
                  <a:lnTo>
                    <a:pt x="62" y="529"/>
                  </a:lnTo>
                  <a:lnTo>
                    <a:pt x="62" y="529"/>
                  </a:lnTo>
                  <a:lnTo>
                    <a:pt x="64" y="528"/>
                  </a:lnTo>
                  <a:lnTo>
                    <a:pt x="64" y="525"/>
                  </a:lnTo>
                  <a:lnTo>
                    <a:pt x="62" y="522"/>
                  </a:lnTo>
                  <a:lnTo>
                    <a:pt x="62" y="518"/>
                  </a:lnTo>
                  <a:lnTo>
                    <a:pt x="62" y="518"/>
                  </a:lnTo>
                  <a:lnTo>
                    <a:pt x="62" y="513"/>
                  </a:lnTo>
                  <a:lnTo>
                    <a:pt x="61" y="509"/>
                  </a:lnTo>
                  <a:lnTo>
                    <a:pt x="62" y="506"/>
                  </a:lnTo>
                  <a:lnTo>
                    <a:pt x="65" y="505"/>
                  </a:lnTo>
                  <a:lnTo>
                    <a:pt x="65" y="505"/>
                  </a:lnTo>
                  <a:lnTo>
                    <a:pt x="68" y="502"/>
                  </a:lnTo>
                  <a:lnTo>
                    <a:pt x="68" y="499"/>
                  </a:lnTo>
                  <a:lnTo>
                    <a:pt x="65" y="496"/>
                  </a:lnTo>
                  <a:lnTo>
                    <a:pt x="62" y="493"/>
                  </a:lnTo>
                  <a:lnTo>
                    <a:pt x="62" y="493"/>
                  </a:lnTo>
                  <a:lnTo>
                    <a:pt x="61" y="492"/>
                  </a:lnTo>
                  <a:lnTo>
                    <a:pt x="62" y="491"/>
                  </a:lnTo>
                  <a:lnTo>
                    <a:pt x="68" y="491"/>
                  </a:lnTo>
                  <a:lnTo>
                    <a:pt x="68" y="491"/>
                  </a:lnTo>
                  <a:lnTo>
                    <a:pt x="69" y="491"/>
                  </a:lnTo>
                  <a:lnTo>
                    <a:pt x="71" y="489"/>
                  </a:lnTo>
                  <a:lnTo>
                    <a:pt x="71" y="486"/>
                  </a:lnTo>
                  <a:lnTo>
                    <a:pt x="69" y="483"/>
                  </a:lnTo>
                  <a:lnTo>
                    <a:pt x="66" y="483"/>
                  </a:lnTo>
                  <a:lnTo>
                    <a:pt x="66" y="483"/>
                  </a:lnTo>
                  <a:lnTo>
                    <a:pt x="62" y="483"/>
                  </a:lnTo>
                  <a:lnTo>
                    <a:pt x="59" y="482"/>
                  </a:lnTo>
                  <a:lnTo>
                    <a:pt x="59" y="479"/>
                  </a:lnTo>
                  <a:lnTo>
                    <a:pt x="61" y="475"/>
                  </a:lnTo>
                  <a:lnTo>
                    <a:pt x="61" y="475"/>
                  </a:lnTo>
                  <a:lnTo>
                    <a:pt x="62" y="473"/>
                  </a:lnTo>
                  <a:lnTo>
                    <a:pt x="62" y="472"/>
                  </a:lnTo>
                  <a:lnTo>
                    <a:pt x="61" y="469"/>
                  </a:lnTo>
                  <a:lnTo>
                    <a:pt x="59" y="468"/>
                  </a:lnTo>
                  <a:lnTo>
                    <a:pt x="58" y="465"/>
                  </a:lnTo>
                  <a:lnTo>
                    <a:pt x="58" y="465"/>
                  </a:lnTo>
                  <a:lnTo>
                    <a:pt x="59" y="461"/>
                  </a:lnTo>
                  <a:lnTo>
                    <a:pt x="59" y="458"/>
                  </a:lnTo>
                  <a:lnTo>
                    <a:pt x="56" y="456"/>
                  </a:lnTo>
                  <a:lnTo>
                    <a:pt x="56" y="456"/>
                  </a:lnTo>
                  <a:lnTo>
                    <a:pt x="56" y="454"/>
                  </a:lnTo>
                  <a:lnTo>
                    <a:pt x="56" y="448"/>
                  </a:lnTo>
                  <a:lnTo>
                    <a:pt x="58" y="442"/>
                  </a:lnTo>
                  <a:lnTo>
                    <a:pt x="59" y="439"/>
                  </a:lnTo>
                  <a:lnTo>
                    <a:pt x="59" y="439"/>
                  </a:lnTo>
                  <a:lnTo>
                    <a:pt x="61" y="439"/>
                  </a:lnTo>
                  <a:lnTo>
                    <a:pt x="61" y="436"/>
                  </a:lnTo>
                  <a:lnTo>
                    <a:pt x="61" y="432"/>
                  </a:lnTo>
                  <a:lnTo>
                    <a:pt x="61" y="422"/>
                  </a:lnTo>
                  <a:lnTo>
                    <a:pt x="61" y="422"/>
                  </a:lnTo>
                  <a:lnTo>
                    <a:pt x="59" y="419"/>
                  </a:lnTo>
                  <a:lnTo>
                    <a:pt x="59" y="417"/>
                  </a:lnTo>
                  <a:lnTo>
                    <a:pt x="58" y="414"/>
                  </a:lnTo>
                  <a:lnTo>
                    <a:pt x="56" y="411"/>
                  </a:lnTo>
                  <a:lnTo>
                    <a:pt x="56" y="411"/>
                  </a:lnTo>
                  <a:lnTo>
                    <a:pt x="58" y="409"/>
                  </a:lnTo>
                  <a:lnTo>
                    <a:pt x="59" y="407"/>
                  </a:lnTo>
                  <a:lnTo>
                    <a:pt x="61" y="404"/>
                  </a:lnTo>
                  <a:lnTo>
                    <a:pt x="62" y="399"/>
                  </a:lnTo>
                  <a:lnTo>
                    <a:pt x="62" y="399"/>
                  </a:lnTo>
                  <a:lnTo>
                    <a:pt x="62" y="392"/>
                  </a:lnTo>
                  <a:lnTo>
                    <a:pt x="64" y="391"/>
                  </a:lnTo>
                  <a:lnTo>
                    <a:pt x="66" y="390"/>
                  </a:lnTo>
                  <a:lnTo>
                    <a:pt x="66" y="390"/>
                  </a:lnTo>
                  <a:lnTo>
                    <a:pt x="66" y="388"/>
                  </a:lnTo>
                  <a:lnTo>
                    <a:pt x="68" y="385"/>
                  </a:lnTo>
                  <a:lnTo>
                    <a:pt x="66" y="378"/>
                  </a:lnTo>
                  <a:lnTo>
                    <a:pt x="66" y="378"/>
                  </a:lnTo>
                  <a:lnTo>
                    <a:pt x="68" y="377"/>
                  </a:lnTo>
                  <a:lnTo>
                    <a:pt x="71" y="375"/>
                  </a:lnTo>
                  <a:lnTo>
                    <a:pt x="74" y="375"/>
                  </a:lnTo>
                  <a:lnTo>
                    <a:pt x="75" y="374"/>
                  </a:lnTo>
                  <a:lnTo>
                    <a:pt x="76" y="371"/>
                  </a:lnTo>
                  <a:lnTo>
                    <a:pt x="76" y="371"/>
                  </a:lnTo>
                  <a:lnTo>
                    <a:pt x="75" y="368"/>
                  </a:lnTo>
                  <a:lnTo>
                    <a:pt x="74" y="367"/>
                  </a:lnTo>
                  <a:lnTo>
                    <a:pt x="72" y="365"/>
                  </a:lnTo>
                  <a:lnTo>
                    <a:pt x="72" y="363"/>
                  </a:lnTo>
                  <a:lnTo>
                    <a:pt x="72" y="363"/>
                  </a:lnTo>
                  <a:lnTo>
                    <a:pt x="72" y="354"/>
                  </a:lnTo>
                  <a:lnTo>
                    <a:pt x="72" y="341"/>
                  </a:lnTo>
                  <a:lnTo>
                    <a:pt x="72" y="341"/>
                  </a:lnTo>
                  <a:lnTo>
                    <a:pt x="74" y="334"/>
                  </a:lnTo>
                  <a:lnTo>
                    <a:pt x="76" y="330"/>
                  </a:lnTo>
                  <a:lnTo>
                    <a:pt x="84" y="326"/>
                  </a:lnTo>
                  <a:lnTo>
                    <a:pt x="84" y="326"/>
                  </a:lnTo>
                  <a:lnTo>
                    <a:pt x="85" y="324"/>
                  </a:lnTo>
                  <a:lnTo>
                    <a:pt x="85" y="321"/>
                  </a:lnTo>
                  <a:lnTo>
                    <a:pt x="84" y="316"/>
                  </a:lnTo>
                  <a:lnTo>
                    <a:pt x="82" y="308"/>
                  </a:lnTo>
                  <a:lnTo>
                    <a:pt x="82" y="307"/>
                  </a:lnTo>
                  <a:lnTo>
                    <a:pt x="84" y="306"/>
                  </a:lnTo>
                  <a:lnTo>
                    <a:pt x="84" y="306"/>
                  </a:lnTo>
                  <a:lnTo>
                    <a:pt x="86" y="303"/>
                  </a:lnTo>
                  <a:lnTo>
                    <a:pt x="86" y="300"/>
                  </a:lnTo>
                  <a:lnTo>
                    <a:pt x="86" y="296"/>
                  </a:lnTo>
                  <a:lnTo>
                    <a:pt x="88" y="294"/>
                  </a:lnTo>
                  <a:lnTo>
                    <a:pt x="88" y="294"/>
                  </a:lnTo>
                  <a:lnTo>
                    <a:pt x="91" y="291"/>
                  </a:lnTo>
                  <a:lnTo>
                    <a:pt x="91" y="289"/>
                  </a:lnTo>
                  <a:lnTo>
                    <a:pt x="93" y="280"/>
                  </a:lnTo>
                  <a:lnTo>
                    <a:pt x="93" y="280"/>
                  </a:lnTo>
                  <a:lnTo>
                    <a:pt x="93" y="276"/>
                  </a:lnTo>
                  <a:lnTo>
                    <a:pt x="92" y="273"/>
                  </a:lnTo>
                  <a:lnTo>
                    <a:pt x="89" y="270"/>
                  </a:lnTo>
                  <a:lnTo>
                    <a:pt x="89" y="266"/>
                  </a:lnTo>
                  <a:lnTo>
                    <a:pt x="89" y="266"/>
                  </a:lnTo>
                  <a:lnTo>
                    <a:pt x="88" y="259"/>
                  </a:lnTo>
                  <a:lnTo>
                    <a:pt x="86" y="254"/>
                  </a:lnTo>
                  <a:lnTo>
                    <a:pt x="84" y="250"/>
                  </a:lnTo>
                  <a:lnTo>
                    <a:pt x="84" y="250"/>
                  </a:lnTo>
                  <a:lnTo>
                    <a:pt x="82" y="246"/>
                  </a:lnTo>
                  <a:lnTo>
                    <a:pt x="81" y="240"/>
                  </a:lnTo>
                  <a:lnTo>
                    <a:pt x="82" y="234"/>
                  </a:lnTo>
                  <a:lnTo>
                    <a:pt x="84" y="233"/>
                  </a:lnTo>
                  <a:lnTo>
                    <a:pt x="84" y="233"/>
                  </a:lnTo>
                  <a:lnTo>
                    <a:pt x="85" y="232"/>
                  </a:lnTo>
                  <a:lnTo>
                    <a:pt x="86" y="227"/>
                  </a:lnTo>
                  <a:lnTo>
                    <a:pt x="88" y="223"/>
                  </a:lnTo>
                  <a:lnTo>
                    <a:pt x="89" y="222"/>
                  </a:lnTo>
                  <a:lnTo>
                    <a:pt x="91" y="220"/>
                  </a:lnTo>
                  <a:lnTo>
                    <a:pt x="91" y="220"/>
                  </a:lnTo>
                  <a:lnTo>
                    <a:pt x="92" y="220"/>
                  </a:lnTo>
                  <a:lnTo>
                    <a:pt x="93" y="219"/>
                  </a:lnTo>
                  <a:lnTo>
                    <a:pt x="93" y="215"/>
                  </a:lnTo>
                  <a:lnTo>
                    <a:pt x="91" y="205"/>
                  </a:lnTo>
                  <a:lnTo>
                    <a:pt x="91" y="205"/>
                  </a:lnTo>
                  <a:lnTo>
                    <a:pt x="91" y="200"/>
                  </a:lnTo>
                  <a:lnTo>
                    <a:pt x="92" y="199"/>
                  </a:lnTo>
                  <a:lnTo>
                    <a:pt x="93" y="197"/>
                  </a:lnTo>
                  <a:lnTo>
                    <a:pt x="95" y="196"/>
                  </a:lnTo>
                  <a:lnTo>
                    <a:pt x="95" y="196"/>
                  </a:lnTo>
                  <a:lnTo>
                    <a:pt x="95" y="192"/>
                  </a:lnTo>
                  <a:lnTo>
                    <a:pt x="96" y="188"/>
                  </a:lnTo>
                  <a:lnTo>
                    <a:pt x="99" y="183"/>
                  </a:lnTo>
                  <a:lnTo>
                    <a:pt x="102" y="180"/>
                  </a:lnTo>
                  <a:lnTo>
                    <a:pt x="102" y="180"/>
                  </a:lnTo>
                  <a:lnTo>
                    <a:pt x="105" y="179"/>
                  </a:lnTo>
                  <a:lnTo>
                    <a:pt x="106" y="175"/>
                  </a:lnTo>
                  <a:lnTo>
                    <a:pt x="106" y="168"/>
                  </a:lnTo>
                  <a:lnTo>
                    <a:pt x="106" y="168"/>
                  </a:lnTo>
                  <a:lnTo>
                    <a:pt x="108" y="165"/>
                  </a:lnTo>
                  <a:lnTo>
                    <a:pt x="111" y="163"/>
                  </a:lnTo>
                  <a:lnTo>
                    <a:pt x="116" y="159"/>
                  </a:lnTo>
                  <a:lnTo>
                    <a:pt x="116" y="159"/>
                  </a:lnTo>
                  <a:lnTo>
                    <a:pt x="118" y="159"/>
                  </a:lnTo>
                  <a:lnTo>
                    <a:pt x="118" y="158"/>
                  </a:lnTo>
                  <a:lnTo>
                    <a:pt x="115" y="155"/>
                  </a:lnTo>
                  <a:lnTo>
                    <a:pt x="115" y="152"/>
                  </a:lnTo>
                  <a:lnTo>
                    <a:pt x="115" y="151"/>
                  </a:lnTo>
                  <a:lnTo>
                    <a:pt x="116" y="149"/>
                  </a:lnTo>
                  <a:lnTo>
                    <a:pt x="116" y="149"/>
                  </a:lnTo>
                  <a:lnTo>
                    <a:pt x="118" y="148"/>
                  </a:lnTo>
                  <a:lnTo>
                    <a:pt x="118" y="146"/>
                  </a:lnTo>
                  <a:lnTo>
                    <a:pt x="116" y="141"/>
                  </a:lnTo>
                  <a:lnTo>
                    <a:pt x="115" y="135"/>
                  </a:lnTo>
                  <a:lnTo>
                    <a:pt x="113" y="133"/>
                  </a:lnTo>
                  <a:lnTo>
                    <a:pt x="115" y="132"/>
                  </a:lnTo>
                  <a:lnTo>
                    <a:pt x="115" y="132"/>
                  </a:lnTo>
                  <a:lnTo>
                    <a:pt x="116" y="129"/>
                  </a:lnTo>
                  <a:lnTo>
                    <a:pt x="116" y="126"/>
                  </a:lnTo>
                  <a:lnTo>
                    <a:pt x="115" y="121"/>
                  </a:lnTo>
                  <a:lnTo>
                    <a:pt x="115" y="121"/>
                  </a:lnTo>
                  <a:lnTo>
                    <a:pt x="118" y="116"/>
                  </a:lnTo>
                  <a:lnTo>
                    <a:pt x="123" y="114"/>
                  </a:lnTo>
                  <a:lnTo>
                    <a:pt x="130" y="109"/>
                  </a:lnTo>
                  <a:lnTo>
                    <a:pt x="133" y="106"/>
                  </a:lnTo>
                  <a:lnTo>
                    <a:pt x="133" y="106"/>
                  </a:lnTo>
                  <a:lnTo>
                    <a:pt x="136" y="98"/>
                  </a:lnTo>
                  <a:lnTo>
                    <a:pt x="138" y="87"/>
                  </a:lnTo>
                  <a:lnTo>
                    <a:pt x="138" y="87"/>
                  </a:lnTo>
                  <a:lnTo>
                    <a:pt x="130" y="91"/>
                  </a:lnTo>
                  <a:lnTo>
                    <a:pt x="128" y="91"/>
                  </a:lnTo>
                  <a:lnTo>
                    <a:pt x="128" y="91"/>
                  </a:lnTo>
                  <a:lnTo>
                    <a:pt x="128" y="91"/>
                  </a:lnTo>
                  <a:lnTo>
                    <a:pt x="126" y="82"/>
                  </a:lnTo>
                  <a:lnTo>
                    <a:pt x="125" y="77"/>
                  </a:lnTo>
                  <a:lnTo>
                    <a:pt x="123" y="72"/>
                  </a:lnTo>
                  <a:lnTo>
                    <a:pt x="123" y="72"/>
                  </a:lnTo>
                  <a:lnTo>
                    <a:pt x="121" y="69"/>
                  </a:lnTo>
                  <a:lnTo>
                    <a:pt x="121" y="64"/>
                  </a:lnTo>
                  <a:lnTo>
                    <a:pt x="119" y="61"/>
                  </a:lnTo>
                  <a:lnTo>
                    <a:pt x="118" y="58"/>
                  </a:lnTo>
                  <a:lnTo>
                    <a:pt x="118" y="58"/>
                  </a:lnTo>
                  <a:lnTo>
                    <a:pt x="115" y="55"/>
                  </a:lnTo>
                  <a:lnTo>
                    <a:pt x="112" y="52"/>
                  </a:lnTo>
                  <a:lnTo>
                    <a:pt x="111" y="48"/>
                  </a:lnTo>
                  <a:lnTo>
                    <a:pt x="111" y="47"/>
                  </a:lnTo>
                  <a:lnTo>
                    <a:pt x="112" y="45"/>
                  </a:lnTo>
                  <a:lnTo>
                    <a:pt x="112" y="45"/>
                  </a:lnTo>
                  <a:lnTo>
                    <a:pt x="113" y="42"/>
                  </a:lnTo>
                  <a:lnTo>
                    <a:pt x="113" y="40"/>
                  </a:lnTo>
                  <a:lnTo>
                    <a:pt x="113" y="35"/>
                  </a:lnTo>
                  <a:lnTo>
                    <a:pt x="115" y="34"/>
                  </a:lnTo>
                  <a:lnTo>
                    <a:pt x="115" y="34"/>
                  </a:lnTo>
                  <a:lnTo>
                    <a:pt x="116" y="31"/>
                  </a:lnTo>
                  <a:lnTo>
                    <a:pt x="115" y="30"/>
                  </a:lnTo>
                  <a:lnTo>
                    <a:pt x="112" y="28"/>
                  </a:lnTo>
                  <a:lnTo>
                    <a:pt x="109" y="24"/>
                  </a:lnTo>
                  <a:lnTo>
                    <a:pt x="109" y="24"/>
                  </a:lnTo>
                  <a:lnTo>
                    <a:pt x="108" y="23"/>
                  </a:lnTo>
                  <a:lnTo>
                    <a:pt x="106" y="20"/>
                  </a:lnTo>
                  <a:lnTo>
                    <a:pt x="106" y="15"/>
                  </a:lnTo>
                  <a:lnTo>
                    <a:pt x="106" y="11"/>
                  </a:lnTo>
                  <a:lnTo>
                    <a:pt x="106" y="8"/>
                  </a:lnTo>
                  <a:lnTo>
                    <a:pt x="105" y="7"/>
                  </a:lnTo>
                  <a:lnTo>
                    <a:pt x="105" y="7"/>
                  </a:lnTo>
                  <a:lnTo>
                    <a:pt x="102" y="4"/>
                  </a:lnTo>
                  <a:lnTo>
                    <a:pt x="99" y="1"/>
                  </a:lnTo>
                  <a:lnTo>
                    <a:pt x="98" y="0"/>
                  </a:lnTo>
                  <a:lnTo>
                    <a:pt x="98" y="0"/>
                  </a:lnTo>
                  <a:lnTo>
                    <a:pt x="98" y="0"/>
                  </a:lnTo>
                  <a:lnTo>
                    <a:pt x="95" y="7"/>
                  </a:lnTo>
                  <a:lnTo>
                    <a:pt x="93" y="10"/>
                  </a:lnTo>
                  <a:lnTo>
                    <a:pt x="91" y="13"/>
                  </a:lnTo>
                  <a:lnTo>
                    <a:pt x="91" y="13"/>
                  </a:lnTo>
                  <a:lnTo>
                    <a:pt x="88" y="15"/>
                  </a:lnTo>
                  <a:lnTo>
                    <a:pt x="88" y="15"/>
                  </a:lnTo>
                  <a:lnTo>
                    <a:pt x="86" y="23"/>
                  </a:lnTo>
                  <a:lnTo>
                    <a:pt x="86" y="27"/>
                  </a:lnTo>
                  <a:lnTo>
                    <a:pt x="88" y="30"/>
                  </a:lnTo>
                  <a:lnTo>
                    <a:pt x="88" y="30"/>
                  </a:lnTo>
                  <a:lnTo>
                    <a:pt x="89" y="37"/>
                  </a:lnTo>
                  <a:lnTo>
                    <a:pt x="89" y="48"/>
                  </a:lnTo>
                  <a:lnTo>
                    <a:pt x="89" y="61"/>
                  </a:lnTo>
                  <a:lnTo>
                    <a:pt x="89" y="71"/>
                  </a:lnTo>
                  <a:lnTo>
                    <a:pt x="89" y="71"/>
                  </a:lnTo>
                  <a:lnTo>
                    <a:pt x="82" y="95"/>
                  </a:lnTo>
                  <a:lnTo>
                    <a:pt x="82" y="95"/>
                  </a:lnTo>
                  <a:lnTo>
                    <a:pt x="82" y="99"/>
                  </a:lnTo>
                  <a:lnTo>
                    <a:pt x="84" y="101"/>
                  </a:lnTo>
                  <a:lnTo>
                    <a:pt x="85" y="102"/>
                  </a:lnTo>
                  <a:lnTo>
                    <a:pt x="85" y="105"/>
                  </a:lnTo>
                  <a:lnTo>
                    <a:pt x="85" y="105"/>
                  </a:lnTo>
                  <a:lnTo>
                    <a:pt x="84" y="108"/>
                  </a:lnTo>
                  <a:lnTo>
                    <a:pt x="82" y="112"/>
                  </a:lnTo>
                  <a:lnTo>
                    <a:pt x="82" y="126"/>
                  </a:lnTo>
                  <a:lnTo>
                    <a:pt x="82" y="126"/>
                  </a:lnTo>
                  <a:lnTo>
                    <a:pt x="82" y="135"/>
                  </a:lnTo>
                  <a:lnTo>
                    <a:pt x="79" y="146"/>
                  </a:lnTo>
                  <a:lnTo>
                    <a:pt x="75" y="162"/>
                  </a:lnTo>
                  <a:lnTo>
                    <a:pt x="75" y="162"/>
                  </a:lnTo>
                  <a:lnTo>
                    <a:pt x="75" y="166"/>
                  </a:lnTo>
                  <a:lnTo>
                    <a:pt x="74" y="170"/>
                  </a:lnTo>
                  <a:lnTo>
                    <a:pt x="72" y="175"/>
                  </a:lnTo>
                  <a:lnTo>
                    <a:pt x="71" y="179"/>
                  </a:lnTo>
                  <a:lnTo>
                    <a:pt x="71" y="179"/>
                  </a:lnTo>
                  <a:lnTo>
                    <a:pt x="71" y="183"/>
                  </a:lnTo>
                  <a:lnTo>
                    <a:pt x="69" y="188"/>
                  </a:lnTo>
                  <a:lnTo>
                    <a:pt x="64" y="193"/>
                  </a:lnTo>
                  <a:lnTo>
                    <a:pt x="64" y="193"/>
                  </a:lnTo>
                  <a:lnTo>
                    <a:pt x="64" y="195"/>
                  </a:lnTo>
                  <a:lnTo>
                    <a:pt x="64" y="196"/>
                  </a:lnTo>
                  <a:lnTo>
                    <a:pt x="66" y="202"/>
                  </a:lnTo>
                  <a:lnTo>
                    <a:pt x="69" y="207"/>
                  </a:lnTo>
                  <a:lnTo>
                    <a:pt x="71" y="212"/>
                  </a:lnTo>
                  <a:lnTo>
                    <a:pt x="71" y="212"/>
                  </a:lnTo>
                  <a:lnTo>
                    <a:pt x="69" y="216"/>
                  </a:lnTo>
                  <a:lnTo>
                    <a:pt x="66" y="220"/>
                  </a:lnTo>
                  <a:lnTo>
                    <a:pt x="64" y="225"/>
                  </a:lnTo>
                  <a:lnTo>
                    <a:pt x="64" y="230"/>
                  </a:lnTo>
                  <a:lnTo>
                    <a:pt x="64" y="230"/>
                  </a:lnTo>
                  <a:lnTo>
                    <a:pt x="65" y="240"/>
                  </a:lnTo>
                  <a:lnTo>
                    <a:pt x="65" y="250"/>
                  </a:lnTo>
                  <a:lnTo>
                    <a:pt x="64" y="264"/>
                  </a:lnTo>
                  <a:lnTo>
                    <a:pt x="64" y="264"/>
                  </a:lnTo>
                  <a:lnTo>
                    <a:pt x="64" y="267"/>
                  </a:lnTo>
                  <a:lnTo>
                    <a:pt x="62" y="269"/>
                  </a:lnTo>
                  <a:lnTo>
                    <a:pt x="61" y="271"/>
                  </a:lnTo>
                  <a:lnTo>
                    <a:pt x="61" y="276"/>
                  </a:lnTo>
                  <a:lnTo>
                    <a:pt x="61" y="276"/>
                  </a:lnTo>
                  <a:lnTo>
                    <a:pt x="61" y="281"/>
                  </a:lnTo>
                  <a:lnTo>
                    <a:pt x="58" y="284"/>
                  </a:lnTo>
                  <a:lnTo>
                    <a:pt x="56" y="290"/>
                  </a:lnTo>
                  <a:lnTo>
                    <a:pt x="55" y="296"/>
                  </a:lnTo>
                  <a:lnTo>
                    <a:pt x="55" y="296"/>
                  </a:lnTo>
                  <a:lnTo>
                    <a:pt x="52" y="304"/>
                  </a:lnTo>
                  <a:lnTo>
                    <a:pt x="49" y="314"/>
                  </a:lnTo>
                  <a:lnTo>
                    <a:pt x="42" y="330"/>
                  </a:lnTo>
                  <a:lnTo>
                    <a:pt x="42" y="330"/>
                  </a:lnTo>
                  <a:lnTo>
                    <a:pt x="39" y="340"/>
                  </a:lnTo>
                  <a:lnTo>
                    <a:pt x="38" y="343"/>
                  </a:lnTo>
                  <a:lnTo>
                    <a:pt x="35" y="343"/>
                  </a:lnTo>
                  <a:lnTo>
                    <a:pt x="35" y="343"/>
                  </a:lnTo>
                  <a:lnTo>
                    <a:pt x="32" y="344"/>
                  </a:lnTo>
                  <a:lnTo>
                    <a:pt x="31" y="345"/>
                  </a:lnTo>
                  <a:lnTo>
                    <a:pt x="31" y="350"/>
                  </a:lnTo>
                  <a:lnTo>
                    <a:pt x="32" y="354"/>
                  </a:lnTo>
                  <a:lnTo>
                    <a:pt x="32" y="354"/>
                  </a:lnTo>
                  <a:lnTo>
                    <a:pt x="34" y="360"/>
                  </a:lnTo>
                  <a:lnTo>
                    <a:pt x="34" y="365"/>
                  </a:lnTo>
                  <a:lnTo>
                    <a:pt x="34" y="370"/>
                  </a:lnTo>
                  <a:lnTo>
                    <a:pt x="35" y="375"/>
                  </a:lnTo>
                  <a:lnTo>
                    <a:pt x="35" y="375"/>
                  </a:lnTo>
                  <a:lnTo>
                    <a:pt x="37" y="380"/>
                  </a:lnTo>
                  <a:lnTo>
                    <a:pt x="38" y="384"/>
                  </a:lnTo>
                  <a:lnTo>
                    <a:pt x="35" y="391"/>
                  </a:lnTo>
                  <a:lnTo>
                    <a:pt x="35" y="391"/>
                  </a:lnTo>
                  <a:lnTo>
                    <a:pt x="32" y="398"/>
                  </a:lnTo>
                  <a:lnTo>
                    <a:pt x="31" y="401"/>
                  </a:lnTo>
                  <a:lnTo>
                    <a:pt x="31" y="405"/>
                  </a:lnTo>
                  <a:lnTo>
                    <a:pt x="31" y="405"/>
                  </a:lnTo>
                  <a:lnTo>
                    <a:pt x="29" y="409"/>
                  </a:lnTo>
                  <a:lnTo>
                    <a:pt x="28" y="414"/>
                  </a:lnTo>
                  <a:lnTo>
                    <a:pt x="28" y="418"/>
                  </a:lnTo>
                  <a:lnTo>
                    <a:pt x="28" y="424"/>
                  </a:lnTo>
                  <a:lnTo>
                    <a:pt x="28" y="424"/>
                  </a:lnTo>
                  <a:lnTo>
                    <a:pt x="29" y="428"/>
                  </a:lnTo>
                  <a:lnTo>
                    <a:pt x="31" y="431"/>
                  </a:lnTo>
                  <a:lnTo>
                    <a:pt x="29" y="432"/>
                  </a:lnTo>
                  <a:lnTo>
                    <a:pt x="27" y="434"/>
                  </a:lnTo>
                  <a:lnTo>
                    <a:pt x="27" y="434"/>
                  </a:lnTo>
                  <a:lnTo>
                    <a:pt x="25" y="434"/>
                  </a:lnTo>
                  <a:lnTo>
                    <a:pt x="22" y="438"/>
                  </a:lnTo>
                  <a:lnTo>
                    <a:pt x="21" y="451"/>
                  </a:lnTo>
                  <a:lnTo>
                    <a:pt x="21" y="451"/>
                  </a:lnTo>
                  <a:lnTo>
                    <a:pt x="20" y="458"/>
                  </a:lnTo>
                  <a:lnTo>
                    <a:pt x="21" y="461"/>
                  </a:lnTo>
                  <a:lnTo>
                    <a:pt x="22" y="462"/>
                  </a:lnTo>
                  <a:lnTo>
                    <a:pt x="28" y="461"/>
                  </a:lnTo>
                  <a:lnTo>
                    <a:pt x="28" y="461"/>
                  </a:lnTo>
                  <a:lnTo>
                    <a:pt x="31" y="459"/>
                  </a:lnTo>
                  <a:lnTo>
                    <a:pt x="32" y="456"/>
                  </a:lnTo>
                  <a:lnTo>
                    <a:pt x="32" y="446"/>
                  </a:lnTo>
                  <a:lnTo>
                    <a:pt x="32" y="436"/>
                  </a:lnTo>
                  <a:lnTo>
                    <a:pt x="34" y="434"/>
                  </a:lnTo>
                  <a:lnTo>
                    <a:pt x="35" y="432"/>
                  </a:lnTo>
                  <a:lnTo>
                    <a:pt x="35" y="432"/>
                  </a:lnTo>
                  <a:lnTo>
                    <a:pt x="38" y="432"/>
                  </a:lnTo>
                  <a:lnTo>
                    <a:pt x="38" y="429"/>
                  </a:lnTo>
                  <a:lnTo>
                    <a:pt x="38" y="428"/>
                  </a:lnTo>
                  <a:lnTo>
                    <a:pt x="41" y="427"/>
                  </a:lnTo>
                  <a:lnTo>
                    <a:pt x="41" y="427"/>
                  </a:lnTo>
                  <a:lnTo>
                    <a:pt x="44" y="427"/>
                  </a:lnTo>
                  <a:lnTo>
                    <a:pt x="44" y="428"/>
                  </a:lnTo>
                  <a:lnTo>
                    <a:pt x="44" y="431"/>
                  </a:lnTo>
                  <a:lnTo>
                    <a:pt x="45" y="432"/>
                  </a:lnTo>
                  <a:lnTo>
                    <a:pt x="45" y="432"/>
                  </a:lnTo>
                  <a:lnTo>
                    <a:pt x="48" y="434"/>
                  </a:lnTo>
                  <a:lnTo>
                    <a:pt x="49" y="435"/>
                  </a:lnTo>
                  <a:lnTo>
                    <a:pt x="49" y="438"/>
                  </a:lnTo>
                  <a:lnTo>
                    <a:pt x="47" y="439"/>
                  </a:lnTo>
                  <a:lnTo>
                    <a:pt x="47" y="439"/>
                  </a:lnTo>
                  <a:lnTo>
                    <a:pt x="45" y="441"/>
                  </a:lnTo>
                  <a:lnTo>
                    <a:pt x="44" y="442"/>
                  </a:lnTo>
                  <a:lnTo>
                    <a:pt x="45" y="446"/>
                  </a:lnTo>
                  <a:lnTo>
                    <a:pt x="45" y="449"/>
                  </a:lnTo>
                  <a:lnTo>
                    <a:pt x="45" y="454"/>
                  </a:lnTo>
                  <a:lnTo>
                    <a:pt x="45" y="454"/>
                  </a:lnTo>
                  <a:lnTo>
                    <a:pt x="41" y="459"/>
                  </a:lnTo>
                  <a:lnTo>
                    <a:pt x="41" y="462"/>
                  </a:lnTo>
                  <a:lnTo>
                    <a:pt x="41" y="466"/>
                  </a:lnTo>
                  <a:lnTo>
                    <a:pt x="41" y="466"/>
                  </a:lnTo>
                  <a:lnTo>
                    <a:pt x="41" y="469"/>
                  </a:lnTo>
                  <a:lnTo>
                    <a:pt x="41" y="471"/>
                  </a:lnTo>
                  <a:lnTo>
                    <a:pt x="39" y="472"/>
                  </a:lnTo>
                  <a:lnTo>
                    <a:pt x="38" y="476"/>
                  </a:lnTo>
                  <a:lnTo>
                    <a:pt x="38" y="476"/>
                  </a:lnTo>
                  <a:lnTo>
                    <a:pt x="38" y="479"/>
                  </a:lnTo>
                  <a:lnTo>
                    <a:pt x="39" y="482"/>
                  </a:lnTo>
                  <a:lnTo>
                    <a:pt x="39" y="483"/>
                  </a:lnTo>
                  <a:lnTo>
                    <a:pt x="39" y="483"/>
                  </a:lnTo>
                  <a:lnTo>
                    <a:pt x="39" y="483"/>
                  </a:lnTo>
                  <a:lnTo>
                    <a:pt x="38" y="486"/>
                  </a:lnTo>
                  <a:lnTo>
                    <a:pt x="39" y="488"/>
                  </a:lnTo>
                  <a:lnTo>
                    <a:pt x="39" y="489"/>
                  </a:lnTo>
                  <a:lnTo>
                    <a:pt x="38" y="491"/>
                  </a:lnTo>
                  <a:lnTo>
                    <a:pt x="38" y="491"/>
                  </a:lnTo>
                  <a:lnTo>
                    <a:pt x="37" y="492"/>
                  </a:lnTo>
                  <a:lnTo>
                    <a:pt x="37" y="495"/>
                  </a:lnTo>
                  <a:lnTo>
                    <a:pt x="39" y="501"/>
                  </a:lnTo>
                  <a:lnTo>
                    <a:pt x="39" y="501"/>
                  </a:lnTo>
                  <a:lnTo>
                    <a:pt x="39" y="502"/>
                  </a:lnTo>
                  <a:lnTo>
                    <a:pt x="37" y="503"/>
                  </a:lnTo>
                  <a:lnTo>
                    <a:pt x="34" y="503"/>
                  </a:lnTo>
                  <a:lnTo>
                    <a:pt x="31" y="505"/>
                  </a:lnTo>
                  <a:lnTo>
                    <a:pt x="31" y="505"/>
                  </a:lnTo>
                  <a:lnTo>
                    <a:pt x="29" y="508"/>
                  </a:lnTo>
                  <a:lnTo>
                    <a:pt x="31" y="510"/>
                  </a:lnTo>
                  <a:lnTo>
                    <a:pt x="32" y="513"/>
                  </a:lnTo>
                  <a:lnTo>
                    <a:pt x="32" y="516"/>
                  </a:lnTo>
                  <a:lnTo>
                    <a:pt x="32" y="516"/>
                  </a:lnTo>
                  <a:lnTo>
                    <a:pt x="31" y="518"/>
                  </a:lnTo>
                  <a:lnTo>
                    <a:pt x="28" y="516"/>
                  </a:lnTo>
                  <a:lnTo>
                    <a:pt x="22" y="512"/>
                  </a:lnTo>
                  <a:lnTo>
                    <a:pt x="22" y="512"/>
                  </a:lnTo>
                  <a:lnTo>
                    <a:pt x="22" y="509"/>
                  </a:lnTo>
                  <a:lnTo>
                    <a:pt x="24" y="506"/>
                  </a:lnTo>
                  <a:lnTo>
                    <a:pt x="29" y="501"/>
                  </a:lnTo>
                  <a:lnTo>
                    <a:pt x="29" y="501"/>
                  </a:lnTo>
                  <a:lnTo>
                    <a:pt x="29" y="499"/>
                  </a:lnTo>
                  <a:lnTo>
                    <a:pt x="29" y="496"/>
                  </a:lnTo>
                  <a:lnTo>
                    <a:pt x="28" y="492"/>
                  </a:lnTo>
                  <a:lnTo>
                    <a:pt x="25" y="489"/>
                  </a:lnTo>
                  <a:lnTo>
                    <a:pt x="22" y="489"/>
                  </a:lnTo>
                  <a:lnTo>
                    <a:pt x="21" y="489"/>
                  </a:lnTo>
                  <a:lnTo>
                    <a:pt x="21" y="489"/>
                  </a:lnTo>
                  <a:lnTo>
                    <a:pt x="20" y="491"/>
                  </a:lnTo>
                  <a:lnTo>
                    <a:pt x="20" y="492"/>
                  </a:lnTo>
                  <a:lnTo>
                    <a:pt x="21" y="495"/>
                  </a:lnTo>
                  <a:lnTo>
                    <a:pt x="24" y="498"/>
                  </a:lnTo>
                  <a:lnTo>
                    <a:pt x="27" y="502"/>
                  </a:lnTo>
                  <a:lnTo>
                    <a:pt x="27" y="502"/>
                  </a:lnTo>
                  <a:lnTo>
                    <a:pt x="25" y="503"/>
                  </a:lnTo>
                  <a:lnTo>
                    <a:pt x="25" y="503"/>
                  </a:lnTo>
                  <a:lnTo>
                    <a:pt x="22" y="503"/>
                  </a:lnTo>
                  <a:lnTo>
                    <a:pt x="18" y="503"/>
                  </a:lnTo>
                  <a:lnTo>
                    <a:pt x="18" y="505"/>
                  </a:lnTo>
                  <a:lnTo>
                    <a:pt x="18" y="506"/>
                  </a:lnTo>
                  <a:lnTo>
                    <a:pt x="18" y="506"/>
                  </a:lnTo>
                  <a:lnTo>
                    <a:pt x="17" y="509"/>
                  </a:lnTo>
                  <a:lnTo>
                    <a:pt x="14" y="509"/>
                  </a:lnTo>
                  <a:lnTo>
                    <a:pt x="11" y="510"/>
                  </a:lnTo>
                  <a:lnTo>
                    <a:pt x="8" y="512"/>
                  </a:lnTo>
                  <a:lnTo>
                    <a:pt x="8" y="512"/>
                  </a:lnTo>
                  <a:lnTo>
                    <a:pt x="8" y="515"/>
                  </a:lnTo>
                  <a:lnTo>
                    <a:pt x="8" y="518"/>
                  </a:lnTo>
                  <a:lnTo>
                    <a:pt x="10" y="519"/>
                  </a:lnTo>
                  <a:lnTo>
                    <a:pt x="10" y="520"/>
                  </a:lnTo>
                  <a:lnTo>
                    <a:pt x="10" y="520"/>
                  </a:lnTo>
                  <a:lnTo>
                    <a:pt x="2" y="525"/>
                  </a:lnTo>
                  <a:lnTo>
                    <a:pt x="0" y="528"/>
                  </a:lnTo>
                  <a:lnTo>
                    <a:pt x="0" y="530"/>
                  </a:lnTo>
                  <a:lnTo>
                    <a:pt x="0" y="530"/>
                  </a:lnTo>
                  <a:lnTo>
                    <a:pt x="0" y="532"/>
                  </a:lnTo>
                  <a:lnTo>
                    <a:pt x="1" y="533"/>
                  </a:lnTo>
                  <a:lnTo>
                    <a:pt x="2" y="532"/>
                  </a:lnTo>
                  <a:lnTo>
                    <a:pt x="2" y="530"/>
                  </a:lnTo>
                  <a:lnTo>
                    <a:pt x="2" y="530"/>
                  </a:lnTo>
                  <a:lnTo>
                    <a:pt x="4" y="529"/>
                  </a:lnTo>
                  <a:lnTo>
                    <a:pt x="7" y="528"/>
                  </a:lnTo>
                  <a:lnTo>
                    <a:pt x="8" y="528"/>
                  </a:lnTo>
                  <a:lnTo>
                    <a:pt x="11" y="530"/>
                  </a:lnTo>
                  <a:lnTo>
                    <a:pt x="11" y="530"/>
                  </a:lnTo>
                  <a:lnTo>
                    <a:pt x="12" y="533"/>
                  </a:lnTo>
                  <a:lnTo>
                    <a:pt x="14" y="532"/>
                  </a:lnTo>
                  <a:lnTo>
                    <a:pt x="17" y="532"/>
                  </a:lnTo>
                  <a:lnTo>
                    <a:pt x="20" y="532"/>
                  </a:lnTo>
                  <a:lnTo>
                    <a:pt x="20" y="532"/>
                  </a:lnTo>
                  <a:lnTo>
                    <a:pt x="22" y="533"/>
                  </a:lnTo>
                  <a:lnTo>
                    <a:pt x="24" y="536"/>
                  </a:lnTo>
                  <a:lnTo>
                    <a:pt x="22" y="539"/>
                  </a:lnTo>
                  <a:lnTo>
                    <a:pt x="21" y="540"/>
                  </a:lnTo>
                  <a:lnTo>
                    <a:pt x="21" y="540"/>
                  </a:lnTo>
                  <a:lnTo>
                    <a:pt x="20" y="540"/>
                  </a:lnTo>
                  <a:lnTo>
                    <a:pt x="17" y="543"/>
                  </a:lnTo>
                  <a:lnTo>
                    <a:pt x="17" y="546"/>
                  </a:lnTo>
                  <a:lnTo>
                    <a:pt x="17" y="550"/>
                  </a:lnTo>
                  <a:lnTo>
                    <a:pt x="17" y="550"/>
                  </a:lnTo>
                  <a:lnTo>
                    <a:pt x="17" y="552"/>
                  </a:lnTo>
                  <a:lnTo>
                    <a:pt x="18" y="552"/>
                  </a:lnTo>
                  <a:lnTo>
                    <a:pt x="22" y="552"/>
                  </a:lnTo>
                  <a:lnTo>
                    <a:pt x="27" y="552"/>
                  </a:lnTo>
                  <a:lnTo>
                    <a:pt x="31" y="552"/>
                  </a:lnTo>
                  <a:lnTo>
                    <a:pt x="31" y="552"/>
                  </a:lnTo>
                  <a:lnTo>
                    <a:pt x="34" y="553"/>
                  </a:lnTo>
                  <a:lnTo>
                    <a:pt x="34" y="556"/>
                  </a:lnTo>
                  <a:lnTo>
                    <a:pt x="32" y="557"/>
                  </a:lnTo>
                  <a:lnTo>
                    <a:pt x="31" y="557"/>
                  </a:lnTo>
                  <a:lnTo>
                    <a:pt x="31" y="557"/>
                  </a:lnTo>
                  <a:lnTo>
                    <a:pt x="27" y="555"/>
                  </a:lnTo>
                  <a:lnTo>
                    <a:pt x="24" y="553"/>
                  </a:lnTo>
                  <a:lnTo>
                    <a:pt x="21" y="555"/>
                  </a:lnTo>
                  <a:lnTo>
                    <a:pt x="21" y="555"/>
                  </a:lnTo>
                  <a:lnTo>
                    <a:pt x="18" y="557"/>
                  </a:lnTo>
                  <a:lnTo>
                    <a:pt x="17" y="557"/>
                  </a:lnTo>
                  <a:lnTo>
                    <a:pt x="11" y="556"/>
                  </a:lnTo>
                  <a:lnTo>
                    <a:pt x="11" y="556"/>
                  </a:lnTo>
                  <a:lnTo>
                    <a:pt x="8" y="556"/>
                  </a:lnTo>
                  <a:lnTo>
                    <a:pt x="2" y="559"/>
                  </a:lnTo>
                  <a:lnTo>
                    <a:pt x="0" y="562"/>
                  </a:lnTo>
                  <a:lnTo>
                    <a:pt x="0" y="563"/>
                  </a:lnTo>
                  <a:lnTo>
                    <a:pt x="1" y="565"/>
                  </a:lnTo>
                  <a:lnTo>
                    <a:pt x="1" y="565"/>
                  </a:lnTo>
                  <a:lnTo>
                    <a:pt x="2" y="567"/>
                  </a:lnTo>
                  <a:lnTo>
                    <a:pt x="4" y="570"/>
                  </a:lnTo>
                  <a:lnTo>
                    <a:pt x="5" y="572"/>
                  </a:lnTo>
                  <a:lnTo>
                    <a:pt x="7" y="572"/>
                  </a:lnTo>
                  <a:lnTo>
                    <a:pt x="7" y="572"/>
                  </a:lnTo>
                  <a:lnTo>
                    <a:pt x="11" y="570"/>
                  </a:lnTo>
                  <a:lnTo>
                    <a:pt x="14" y="567"/>
                  </a:lnTo>
                  <a:lnTo>
                    <a:pt x="14" y="567"/>
                  </a:lnTo>
                  <a:lnTo>
                    <a:pt x="15" y="565"/>
                  </a:lnTo>
                  <a:lnTo>
                    <a:pt x="18" y="563"/>
                  </a:lnTo>
                  <a:lnTo>
                    <a:pt x="20" y="565"/>
                  </a:lnTo>
                  <a:lnTo>
                    <a:pt x="21" y="567"/>
                  </a:lnTo>
                  <a:lnTo>
                    <a:pt x="21" y="567"/>
                  </a:lnTo>
                  <a:lnTo>
                    <a:pt x="20" y="570"/>
                  </a:lnTo>
                  <a:lnTo>
                    <a:pt x="18" y="572"/>
                  </a:lnTo>
                  <a:lnTo>
                    <a:pt x="15" y="573"/>
                  </a:lnTo>
                  <a:lnTo>
                    <a:pt x="12" y="574"/>
                  </a:lnTo>
                  <a:lnTo>
                    <a:pt x="12" y="574"/>
                  </a:lnTo>
                  <a:lnTo>
                    <a:pt x="10" y="579"/>
                  </a:lnTo>
                  <a:lnTo>
                    <a:pt x="4" y="584"/>
                  </a:lnTo>
                  <a:lnTo>
                    <a:pt x="4" y="584"/>
                  </a:lnTo>
                  <a:lnTo>
                    <a:pt x="2" y="587"/>
                  </a:lnTo>
                  <a:lnTo>
                    <a:pt x="4" y="589"/>
                  </a:lnTo>
                  <a:lnTo>
                    <a:pt x="5" y="592"/>
                  </a:lnTo>
                  <a:lnTo>
                    <a:pt x="8" y="590"/>
                  </a:lnTo>
                  <a:lnTo>
                    <a:pt x="8" y="590"/>
                  </a:lnTo>
                  <a:lnTo>
                    <a:pt x="10" y="590"/>
                  </a:lnTo>
                  <a:lnTo>
                    <a:pt x="10" y="593"/>
                  </a:lnTo>
                  <a:lnTo>
                    <a:pt x="10" y="594"/>
                  </a:lnTo>
                  <a:lnTo>
                    <a:pt x="12" y="596"/>
                  </a:lnTo>
                  <a:lnTo>
                    <a:pt x="12" y="596"/>
                  </a:lnTo>
                  <a:lnTo>
                    <a:pt x="15" y="596"/>
                  </a:lnTo>
                  <a:lnTo>
                    <a:pt x="17" y="594"/>
                  </a:lnTo>
                  <a:lnTo>
                    <a:pt x="17" y="592"/>
                  </a:lnTo>
                  <a:lnTo>
                    <a:pt x="17" y="589"/>
                  </a:lnTo>
                  <a:lnTo>
                    <a:pt x="17" y="589"/>
                  </a:lnTo>
                  <a:lnTo>
                    <a:pt x="17" y="586"/>
                  </a:lnTo>
                  <a:lnTo>
                    <a:pt x="18" y="583"/>
                  </a:lnTo>
                  <a:lnTo>
                    <a:pt x="21" y="580"/>
                  </a:lnTo>
                  <a:lnTo>
                    <a:pt x="22" y="582"/>
                  </a:lnTo>
                  <a:lnTo>
                    <a:pt x="24" y="582"/>
                  </a:lnTo>
                  <a:lnTo>
                    <a:pt x="24" y="582"/>
                  </a:lnTo>
                  <a:lnTo>
                    <a:pt x="25" y="584"/>
                  </a:lnTo>
                  <a:lnTo>
                    <a:pt x="24" y="587"/>
                  </a:lnTo>
                  <a:lnTo>
                    <a:pt x="22" y="590"/>
                  </a:lnTo>
                  <a:lnTo>
                    <a:pt x="21" y="593"/>
                  </a:lnTo>
                  <a:lnTo>
                    <a:pt x="21" y="593"/>
                  </a:lnTo>
                  <a:lnTo>
                    <a:pt x="20" y="599"/>
                  </a:lnTo>
                  <a:lnTo>
                    <a:pt x="20" y="606"/>
                  </a:lnTo>
                  <a:lnTo>
                    <a:pt x="20" y="606"/>
                  </a:lnTo>
                  <a:lnTo>
                    <a:pt x="18" y="607"/>
                  </a:lnTo>
                  <a:lnTo>
                    <a:pt x="17" y="609"/>
                  </a:lnTo>
                  <a:lnTo>
                    <a:pt x="15" y="609"/>
                  </a:lnTo>
                  <a:lnTo>
                    <a:pt x="15" y="611"/>
                  </a:lnTo>
                  <a:lnTo>
                    <a:pt x="15" y="611"/>
                  </a:lnTo>
                  <a:lnTo>
                    <a:pt x="14" y="613"/>
                  </a:lnTo>
                  <a:lnTo>
                    <a:pt x="14" y="613"/>
                  </a:lnTo>
                  <a:lnTo>
                    <a:pt x="11" y="614"/>
                  </a:lnTo>
                  <a:lnTo>
                    <a:pt x="8" y="614"/>
                  </a:lnTo>
                  <a:lnTo>
                    <a:pt x="10" y="616"/>
                  </a:lnTo>
                  <a:lnTo>
                    <a:pt x="10" y="616"/>
                  </a:lnTo>
                  <a:lnTo>
                    <a:pt x="11" y="619"/>
                  </a:lnTo>
                  <a:lnTo>
                    <a:pt x="10" y="620"/>
                  </a:lnTo>
                  <a:lnTo>
                    <a:pt x="8" y="623"/>
                  </a:lnTo>
                  <a:lnTo>
                    <a:pt x="10" y="626"/>
                  </a:lnTo>
                  <a:lnTo>
                    <a:pt x="10" y="626"/>
                  </a:lnTo>
                  <a:lnTo>
                    <a:pt x="11" y="626"/>
                  </a:lnTo>
                  <a:lnTo>
                    <a:pt x="12" y="624"/>
                  </a:lnTo>
                  <a:lnTo>
                    <a:pt x="15" y="623"/>
                  </a:lnTo>
                  <a:lnTo>
                    <a:pt x="18" y="623"/>
                  </a:lnTo>
                  <a:lnTo>
                    <a:pt x="18" y="623"/>
                  </a:lnTo>
                  <a:lnTo>
                    <a:pt x="21" y="624"/>
                  </a:lnTo>
                  <a:lnTo>
                    <a:pt x="25" y="623"/>
                  </a:lnTo>
                  <a:lnTo>
                    <a:pt x="25" y="623"/>
                  </a:lnTo>
                  <a:lnTo>
                    <a:pt x="29" y="623"/>
                  </a:lnTo>
                  <a:lnTo>
                    <a:pt x="31" y="624"/>
                  </a:lnTo>
                  <a:lnTo>
                    <a:pt x="31" y="627"/>
                  </a:lnTo>
                  <a:lnTo>
                    <a:pt x="29" y="629"/>
                  </a:lnTo>
                  <a:lnTo>
                    <a:pt x="29" y="629"/>
                  </a:lnTo>
                  <a:lnTo>
                    <a:pt x="25" y="630"/>
                  </a:lnTo>
                  <a:lnTo>
                    <a:pt x="22" y="633"/>
                  </a:lnTo>
                  <a:lnTo>
                    <a:pt x="21" y="634"/>
                  </a:lnTo>
                  <a:lnTo>
                    <a:pt x="21" y="636"/>
                  </a:lnTo>
                  <a:lnTo>
                    <a:pt x="21" y="636"/>
                  </a:lnTo>
                  <a:lnTo>
                    <a:pt x="27" y="636"/>
                  </a:lnTo>
                  <a:lnTo>
                    <a:pt x="29" y="636"/>
                  </a:lnTo>
                  <a:lnTo>
                    <a:pt x="31" y="637"/>
                  </a:lnTo>
                  <a:lnTo>
                    <a:pt x="31" y="637"/>
                  </a:lnTo>
                  <a:lnTo>
                    <a:pt x="32" y="640"/>
                  </a:lnTo>
                  <a:lnTo>
                    <a:pt x="34" y="640"/>
                  </a:lnTo>
                  <a:lnTo>
                    <a:pt x="35" y="638"/>
                  </a:lnTo>
                  <a:lnTo>
                    <a:pt x="37" y="636"/>
                  </a:lnTo>
                  <a:lnTo>
                    <a:pt x="37" y="636"/>
                  </a:lnTo>
                  <a:lnTo>
                    <a:pt x="37" y="634"/>
                  </a:lnTo>
                  <a:lnTo>
                    <a:pt x="38" y="633"/>
                  </a:lnTo>
                  <a:lnTo>
                    <a:pt x="41" y="633"/>
                  </a:lnTo>
                  <a:lnTo>
                    <a:pt x="45" y="636"/>
                  </a:lnTo>
                  <a:lnTo>
                    <a:pt x="47" y="638"/>
                  </a:lnTo>
                  <a:lnTo>
                    <a:pt x="47" y="638"/>
                  </a:lnTo>
                  <a:lnTo>
                    <a:pt x="47" y="640"/>
                  </a:lnTo>
                  <a:lnTo>
                    <a:pt x="45" y="641"/>
                  </a:lnTo>
                  <a:lnTo>
                    <a:pt x="42" y="644"/>
                  </a:lnTo>
                  <a:lnTo>
                    <a:pt x="37" y="644"/>
                  </a:lnTo>
                  <a:lnTo>
                    <a:pt x="32" y="644"/>
                  </a:lnTo>
                  <a:lnTo>
                    <a:pt x="32" y="644"/>
                  </a:lnTo>
                  <a:lnTo>
                    <a:pt x="29" y="644"/>
                  </a:lnTo>
                  <a:lnTo>
                    <a:pt x="27" y="647"/>
                  </a:lnTo>
                  <a:lnTo>
                    <a:pt x="27" y="650"/>
                  </a:lnTo>
                  <a:lnTo>
                    <a:pt x="28" y="654"/>
                  </a:lnTo>
                  <a:lnTo>
                    <a:pt x="28" y="654"/>
                  </a:lnTo>
                  <a:lnTo>
                    <a:pt x="31" y="656"/>
                  </a:lnTo>
                  <a:lnTo>
                    <a:pt x="34" y="656"/>
                  </a:lnTo>
                  <a:lnTo>
                    <a:pt x="39" y="650"/>
                  </a:lnTo>
                  <a:lnTo>
                    <a:pt x="39" y="650"/>
                  </a:lnTo>
                  <a:lnTo>
                    <a:pt x="45" y="648"/>
                  </a:lnTo>
                  <a:lnTo>
                    <a:pt x="52" y="648"/>
                  </a:lnTo>
                  <a:lnTo>
                    <a:pt x="61" y="648"/>
                  </a:lnTo>
                  <a:lnTo>
                    <a:pt x="62" y="650"/>
                  </a:lnTo>
                  <a:lnTo>
                    <a:pt x="64" y="651"/>
                  </a:lnTo>
                  <a:lnTo>
                    <a:pt x="64" y="651"/>
                  </a:lnTo>
                  <a:lnTo>
                    <a:pt x="64" y="653"/>
                  </a:lnTo>
                  <a:lnTo>
                    <a:pt x="64" y="654"/>
                  </a:lnTo>
                  <a:lnTo>
                    <a:pt x="61" y="654"/>
                  </a:lnTo>
                  <a:lnTo>
                    <a:pt x="56" y="654"/>
                  </a:lnTo>
                  <a:lnTo>
                    <a:pt x="54" y="654"/>
                  </a:lnTo>
                  <a:lnTo>
                    <a:pt x="54" y="654"/>
                  </a:lnTo>
                  <a:lnTo>
                    <a:pt x="52" y="657"/>
                  </a:lnTo>
                  <a:lnTo>
                    <a:pt x="49" y="657"/>
                  </a:lnTo>
                  <a:lnTo>
                    <a:pt x="47" y="658"/>
                  </a:lnTo>
                  <a:lnTo>
                    <a:pt x="44" y="657"/>
                  </a:lnTo>
                  <a:lnTo>
                    <a:pt x="44" y="657"/>
                  </a:lnTo>
                  <a:lnTo>
                    <a:pt x="42" y="656"/>
                  </a:lnTo>
                  <a:lnTo>
                    <a:pt x="39" y="657"/>
                  </a:lnTo>
                  <a:lnTo>
                    <a:pt x="37" y="658"/>
                  </a:lnTo>
                  <a:lnTo>
                    <a:pt x="35" y="663"/>
                  </a:lnTo>
                  <a:lnTo>
                    <a:pt x="35" y="663"/>
                  </a:lnTo>
                  <a:lnTo>
                    <a:pt x="34" y="666"/>
                  </a:lnTo>
                  <a:lnTo>
                    <a:pt x="32" y="667"/>
                  </a:lnTo>
                  <a:lnTo>
                    <a:pt x="32" y="667"/>
                  </a:lnTo>
                  <a:lnTo>
                    <a:pt x="35" y="668"/>
                  </a:lnTo>
                  <a:lnTo>
                    <a:pt x="35" y="668"/>
                  </a:lnTo>
                  <a:lnTo>
                    <a:pt x="38" y="668"/>
                  </a:lnTo>
                  <a:lnTo>
                    <a:pt x="39" y="668"/>
                  </a:lnTo>
                  <a:lnTo>
                    <a:pt x="42" y="666"/>
                  </a:lnTo>
                  <a:lnTo>
                    <a:pt x="45" y="664"/>
                  </a:lnTo>
                  <a:lnTo>
                    <a:pt x="47" y="663"/>
                  </a:lnTo>
                  <a:lnTo>
                    <a:pt x="51" y="663"/>
                  </a:lnTo>
                  <a:lnTo>
                    <a:pt x="51" y="663"/>
                  </a:lnTo>
                  <a:lnTo>
                    <a:pt x="56" y="661"/>
                  </a:lnTo>
                  <a:lnTo>
                    <a:pt x="62" y="658"/>
                  </a:lnTo>
                  <a:lnTo>
                    <a:pt x="65" y="657"/>
                  </a:lnTo>
                  <a:lnTo>
                    <a:pt x="68" y="657"/>
                  </a:lnTo>
                  <a:lnTo>
                    <a:pt x="68" y="658"/>
                  </a:lnTo>
                  <a:lnTo>
                    <a:pt x="68" y="658"/>
                  </a:lnTo>
                  <a:lnTo>
                    <a:pt x="69" y="661"/>
                  </a:lnTo>
                  <a:lnTo>
                    <a:pt x="68" y="663"/>
                  </a:lnTo>
                  <a:lnTo>
                    <a:pt x="65" y="666"/>
                  </a:lnTo>
                  <a:lnTo>
                    <a:pt x="61" y="667"/>
                  </a:lnTo>
                  <a:lnTo>
                    <a:pt x="56" y="666"/>
                  </a:lnTo>
                  <a:lnTo>
                    <a:pt x="56" y="666"/>
                  </a:lnTo>
                  <a:lnTo>
                    <a:pt x="54" y="664"/>
                  </a:lnTo>
                  <a:lnTo>
                    <a:pt x="51" y="667"/>
                  </a:lnTo>
                  <a:lnTo>
                    <a:pt x="49" y="670"/>
                  </a:lnTo>
                  <a:lnTo>
                    <a:pt x="48" y="674"/>
                  </a:lnTo>
                  <a:lnTo>
                    <a:pt x="48" y="674"/>
                  </a:lnTo>
                  <a:lnTo>
                    <a:pt x="48" y="675"/>
                  </a:lnTo>
                  <a:lnTo>
                    <a:pt x="47" y="675"/>
                  </a:lnTo>
                  <a:lnTo>
                    <a:pt x="42" y="675"/>
                  </a:lnTo>
                  <a:lnTo>
                    <a:pt x="31" y="671"/>
                  </a:lnTo>
                  <a:lnTo>
                    <a:pt x="31" y="671"/>
                  </a:lnTo>
                  <a:lnTo>
                    <a:pt x="28" y="673"/>
                  </a:lnTo>
                  <a:lnTo>
                    <a:pt x="28" y="674"/>
                  </a:lnTo>
                  <a:lnTo>
                    <a:pt x="29" y="678"/>
                  </a:lnTo>
                  <a:lnTo>
                    <a:pt x="32" y="683"/>
                  </a:lnTo>
                  <a:lnTo>
                    <a:pt x="32" y="683"/>
                  </a:lnTo>
                  <a:lnTo>
                    <a:pt x="37" y="684"/>
                  </a:lnTo>
                  <a:lnTo>
                    <a:pt x="39" y="684"/>
                  </a:lnTo>
                  <a:lnTo>
                    <a:pt x="42" y="684"/>
                  </a:lnTo>
                  <a:lnTo>
                    <a:pt x="47" y="685"/>
                  </a:lnTo>
                  <a:lnTo>
                    <a:pt x="47" y="685"/>
                  </a:lnTo>
                  <a:lnTo>
                    <a:pt x="52" y="690"/>
                  </a:lnTo>
                  <a:lnTo>
                    <a:pt x="55" y="691"/>
                  </a:lnTo>
                  <a:lnTo>
                    <a:pt x="56" y="690"/>
                  </a:lnTo>
                  <a:lnTo>
                    <a:pt x="56" y="690"/>
                  </a:lnTo>
                  <a:lnTo>
                    <a:pt x="59" y="687"/>
                  </a:lnTo>
                  <a:lnTo>
                    <a:pt x="58" y="685"/>
                  </a:lnTo>
                  <a:lnTo>
                    <a:pt x="54" y="684"/>
                  </a:lnTo>
                  <a:lnTo>
                    <a:pt x="54" y="684"/>
                  </a:lnTo>
                  <a:lnTo>
                    <a:pt x="54" y="683"/>
                  </a:lnTo>
                  <a:lnTo>
                    <a:pt x="54" y="680"/>
                  </a:lnTo>
                  <a:lnTo>
                    <a:pt x="56" y="678"/>
                  </a:lnTo>
                  <a:lnTo>
                    <a:pt x="61" y="680"/>
                  </a:lnTo>
                  <a:lnTo>
                    <a:pt x="61" y="680"/>
                  </a:lnTo>
                  <a:lnTo>
                    <a:pt x="65" y="680"/>
                  </a:lnTo>
                  <a:lnTo>
                    <a:pt x="71" y="678"/>
                  </a:lnTo>
                  <a:lnTo>
                    <a:pt x="74" y="674"/>
                  </a:lnTo>
                  <a:lnTo>
                    <a:pt x="74" y="668"/>
                  </a:lnTo>
                  <a:lnTo>
                    <a:pt x="74" y="668"/>
                  </a:lnTo>
                  <a:lnTo>
                    <a:pt x="72" y="666"/>
                  </a:lnTo>
                  <a:lnTo>
                    <a:pt x="74" y="663"/>
                  </a:lnTo>
                  <a:lnTo>
                    <a:pt x="76" y="658"/>
                  </a:lnTo>
                  <a:lnTo>
                    <a:pt x="81" y="656"/>
                  </a:lnTo>
                  <a:lnTo>
                    <a:pt x="88" y="653"/>
                  </a:lnTo>
                  <a:lnTo>
                    <a:pt x="88" y="653"/>
                  </a:lnTo>
                  <a:lnTo>
                    <a:pt x="91" y="653"/>
                  </a:lnTo>
                  <a:lnTo>
                    <a:pt x="92" y="654"/>
                  </a:lnTo>
                  <a:lnTo>
                    <a:pt x="92" y="656"/>
                  </a:lnTo>
                  <a:lnTo>
                    <a:pt x="89" y="658"/>
                  </a:lnTo>
                  <a:lnTo>
                    <a:pt x="85" y="661"/>
                  </a:lnTo>
                  <a:lnTo>
                    <a:pt x="85" y="661"/>
                  </a:lnTo>
                  <a:lnTo>
                    <a:pt x="82" y="663"/>
                  </a:lnTo>
                  <a:lnTo>
                    <a:pt x="79" y="664"/>
                  </a:lnTo>
                  <a:lnTo>
                    <a:pt x="81" y="667"/>
                  </a:lnTo>
                  <a:lnTo>
                    <a:pt x="82" y="670"/>
                  </a:lnTo>
                  <a:lnTo>
                    <a:pt x="82" y="670"/>
                  </a:lnTo>
                  <a:lnTo>
                    <a:pt x="85" y="671"/>
                  </a:lnTo>
                  <a:lnTo>
                    <a:pt x="86" y="671"/>
                  </a:lnTo>
                  <a:lnTo>
                    <a:pt x="91" y="671"/>
                  </a:lnTo>
                  <a:lnTo>
                    <a:pt x="93" y="670"/>
                  </a:lnTo>
                  <a:lnTo>
                    <a:pt x="96" y="670"/>
                  </a:lnTo>
                  <a:lnTo>
                    <a:pt x="98" y="671"/>
                  </a:lnTo>
                  <a:lnTo>
                    <a:pt x="98" y="671"/>
                  </a:lnTo>
                  <a:lnTo>
                    <a:pt x="98" y="673"/>
                  </a:lnTo>
                  <a:lnTo>
                    <a:pt x="98" y="673"/>
                  </a:lnTo>
                  <a:lnTo>
                    <a:pt x="95" y="674"/>
                  </a:lnTo>
                  <a:lnTo>
                    <a:pt x="91" y="675"/>
                  </a:lnTo>
                  <a:lnTo>
                    <a:pt x="88" y="678"/>
                  </a:lnTo>
                  <a:lnTo>
                    <a:pt x="88" y="678"/>
                  </a:lnTo>
                  <a:lnTo>
                    <a:pt x="88" y="681"/>
                  </a:lnTo>
                  <a:lnTo>
                    <a:pt x="91" y="684"/>
                  </a:lnTo>
                  <a:lnTo>
                    <a:pt x="91" y="687"/>
                  </a:lnTo>
                  <a:lnTo>
                    <a:pt x="91" y="688"/>
                  </a:lnTo>
                  <a:lnTo>
                    <a:pt x="89" y="690"/>
                  </a:lnTo>
                  <a:lnTo>
                    <a:pt x="89" y="690"/>
                  </a:lnTo>
                  <a:lnTo>
                    <a:pt x="88" y="690"/>
                  </a:lnTo>
                  <a:lnTo>
                    <a:pt x="86" y="688"/>
                  </a:lnTo>
                  <a:lnTo>
                    <a:pt x="85" y="684"/>
                  </a:lnTo>
                  <a:lnTo>
                    <a:pt x="84" y="680"/>
                  </a:lnTo>
                  <a:lnTo>
                    <a:pt x="84" y="677"/>
                  </a:lnTo>
                  <a:lnTo>
                    <a:pt x="82" y="675"/>
                  </a:lnTo>
                  <a:lnTo>
                    <a:pt x="82" y="675"/>
                  </a:lnTo>
                  <a:lnTo>
                    <a:pt x="79" y="675"/>
                  </a:lnTo>
                  <a:lnTo>
                    <a:pt x="78" y="677"/>
                  </a:lnTo>
                  <a:lnTo>
                    <a:pt x="78" y="681"/>
                  </a:lnTo>
                  <a:lnTo>
                    <a:pt x="79" y="685"/>
                  </a:lnTo>
                  <a:lnTo>
                    <a:pt x="79" y="685"/>
                  </a:lnTo>
                  <a:lnTo>
                    <a:pt x="79" y="690"/>
                  </a:lnTo>
                  <a:lnTo>
                    <a:pt x="78" y="690"/>
                  </a:lnTo>
                  <a:lnTo>
                    <a:pt x="71" y="683"/>
                  </a:lnTo>
                  <a:lnTo>
                    <a:pt x="71" y="683"/>
                  </a:lnTo>
                  <a:lnTo>
                    <a:pt x="68" y="683"/>
                  </a:lnTo>
                  <a:lnTo>
                    <a:pt x="66" y="683"/>
                  </a:lnTo>
                  <a:lnTo>
                    <a:pt x="65" y="685"/>
                  </a:lnTo>
                  <a:lnTo>
                    <a:pt x="66" y="690"/>
                  </a:lnTo>
                  <a:lnTo>
                    <a:pt x="66" y="690"/>
                  </a:lnTo>
                  <a:lnTo>
                    <a:pt x="68" y="691"/>
                  </a:lnTo>
                  <a:lnTo>
                    <a:pt x="68" y="691"/>
                  </a:lnTo>
                  <a:lnTo>
                    <a:pt x="65" y="691"/>
                  </a:lnTo>
                  <a:lnTo>
                    <a:pt x="61" y="693"/>
                  </a:lnTo>
                  <a:lnTo>
                    <a:pt x="59" y="694"/>
                  </a:lnTo>
                  <a:lnTo>
                    <a:pt x="59" y="695"/>
                  </a:lnTo>
                  <a:lnTo>
                    <a:pt x="59" y="695"/>
                  </a:lnTo>
                  <a:lnTo>
                    <a:pt x="59" y="698"/>
                  </a:lnTo>
                  <a:lnTo>
                    <a:pt x="62" y="698"/>
                  </a:lnTo>
                  <a:lnTo>
                    <a:pt x="66" y="698"/>
                  </a:lnTo>
                  <a:lnTo>
                    <a:pt x="71" y="698"/>
                  </a:lnTo>
                  <a:lnTo>
                    <a:pt x="71" y="698"/>
                  </a:lnTo>
                  <a:lnTo>
                    <a:pt x="72" y="700"/>
                  </a:lnTo>
                  <a:lnTo>
                    <a:pt x="74" y="701"/>
                  </a:lnTo>
                  <a:lnTo>
                    <a:pt x="75" y="704"/>
                  </a:lnTo>
                  <a:lnTo>
                    <a:pt x="76" y="708"/>
                  </a:lnTo>
                  <a:lnTo>
                    <a:pt x="79" y="712"/>
                  </a:lnTo>
                  <a:lnTo>
                    <a:pt x="79" y="712"/>
                  </a:lnTo>
                  <a:lnTo>
                    <a:pt x="81" y="712"/>
                  </a:lnTo>
                  <a:lnTo>
                    <a:pt x="81" y="712"/>
                  </a:lnTo>
                  <a:lnTo>
                    <a:pt x="82" y="708"/>
                  </a:lnTo>
                  <a:lnTo>
                    <a:pt x="82" y="703"/>
                  </a:lnTo>
                  <a:lnTo>
                    <a:pt x="84" y="701"/>
                  </a:lnTo>
                  <a:lnTo>
                    <a:pt x="85" y="700"/>
                  </a:lnTo>
                  <a:lnTo>
                    <a:pt x="85" y="700"/>
                  </a:lnTo>
                  <a:lnTo>
                    <a:pt x="86" y="700"/>
                  </a:lnTo>
                  <a:lnTo>
                    <a:pt x="86" y="701"/>
                  </a:lnTo>
                  <a:lnTo>
                    <a:pt x="88" y="705"/>
                  </a:lnTo>
                  <a:lnTo>
                    <a:pt x="91" y="711"/>
                  </a:lnTo>
                  <a:lnTo>
                    <a:pt x="92" y="712"/>
                  </a:lnTo>
                  <a:lnTo>
                    <a:pt x="96" y="715"/>
                  </a:lnTo>
                  <a:lnTo>
                    <a:pt x="96" y="715"/>
                  </a:lnTo>
                  <a:lnTo>
                    <a:pt x="101" y="715"/>
                  </a:lnTo>
                  <a:lnTo>
                    <a:pt x="101" y="715"/>
                  </a:lnTo>
                  <a:lnTo>
                    <a:pt x="101" y="715"/>
                  </a:lnTo>
                  <a:lnTo>
                    <a:pt x="101" y="712"/>
                  </a:lnTo>
                  <a:lnTo>
                    <a:pt x="101" y="711"/>
                  </a:lnTo>
                  <a:lnTo>
                    <a:pt x="102" y="710"/>
                  </a:lnTo>
                  <a:lnTo>
                    <a:pt x="102" y="710"/>
                  </a:lnTo>
                  <a:lnTo>
                    <a:pt x="103" y="708"/>
                  </a:lnTo>
                  <a:lnTo>
                    <a:pt x="105" y="710"/>
                  </a:lnTo>
                  <a:lnTo>
                    <a:pt x="109" y="714"/>
                  </a:lnTo>
                  <a:lnTo>
                    <a:pt x="113" y="718"/>
                  </a:lnTo>
                  <a:lnTo>
                    <a:pt x="118" y="721"/>
                  </a:lnTo>
                  <a:lnTo>
                    <a:pt x="118" y="721"/>
                  </a:lnTo>
                  <a:lnTo>
                    <a:pt x="119" y="721"/>
                  </a:lnTo>
                  <a:lnTo>
                    <a:pt x="121" y="721"/>
                  </a:lnTo>
                  <a:lnTo>
                    <a:pt x="121" y="718"/>
                  </a:lnTo>
                  <a:lnTo>
                    <a:pt x="119" y="714"/>
                  </a:lnTo>
                  <a:lnTo>
                    <a:pt x="116" y="711"/>
                  </a:lnTo>
                  <a:lnTo>
                    <a:pt x="116" y="711"/>
                  </a:lnTo>
                  <a:lnTo>
                    <a:pt x="115" y="708"/>
                  </a:lnTo>
                  <a:lnTo>
                    <a:pt x="118" y="708"/>
                  </a:lnTo>
                  <a:lnTo>
                    <a:pt x="125" y="711"/>
                  </a:lnTo>
                  <a:lnTo>
                    <a:pt x="125" y="711"/>
                  </a:lnTo>
                  <a:lnTo>
                    <a:pt x="132" y="712"/>
                  </a:lnTo>
                  <a:lnTo>
                    <a:pt x="135" y="711"/>
                  </a:lnTo>
                  <a:lnTo>
                    <a:pt x="136" y="710"/>
                  </a:lnTo>
                  <a:lnTo>
                    <a:pt x="136" y="710"/>
                  </a:lnTo>
                  <a:lnTo>
                    <a:pt x="138" y="708"/>
                  </a:lnTo>
                  <a:lnTo>
                    <a:pt x="139" y="708"/>
                  </a:lnTo>
                  <a:lnTo>
                    <a:pt x="139" y="708"/>
                  </a:lnTo>
                  <a:lnTo>
                    <a:pt x="132" y="707"/>
                  </a:lnTo>
                  <a:lnTo>
                    <a:pt x="123" y="707"/>
                  </a:lnTo>
                  <a:lnTo>
                    <a:pt x="112" y="707"/>
                  </a:lnTo>
                  <a:lnTo>
                    <a:pt x="112" y="707"/>
                  </a:lnTo>
                  <a:lnTo>
                    <a:pt x="111" y="705"/>
                  </a:lnTo>
                  <a:lnTo>
                    <a:pt x="111" y="700"/>
                  </a:lnTo>
                  <a:lnTo>
                    <a:pt x="111" y="684"/>
                  </a:lnTo>
                  <a:lnTo>
                    <a:pt x="112" y="654"/>
                  </a:lnTo>
                  <a:lnTo>
                    <a:pt x="112" y="654"/>
                  </a:lnTo>
                  <a:lnTo>
                    <a:pt x="111" y="654"/>
                  </a:lnTo>
                  <a:lnTo>
                    <a:pt x="111" y="654"/>
                  </a:lnTo>
                  <a:lnTo>
                    <a:pt x="102" y="653"/>
                  </a:lnTo>
                  <a:lnTo>
                    <a:pt x="98" y="651"/>
                  </a:lnTo>
                  <a:lnTo>
                    <a:pt x="98" y="650"/>
                  </a:lnTo>
                  <a:lnTo>
                    <a:pt x="98" y="647"/>
                  </a:lnTo>
                  <a:lnTo>
                    <a:pt x="98" y="647"/>
                  </a:lnTo>
                  <a:lnTo>
                    <a:pt x="99" y="646"/>
                  </a:lnTo>
                  <a:lnTo>
                    <a:pt x="99" y="646"/>
                  </a:lnTo>
                  <a:lnTo>
                    <a:pt x="95" y="643"/>
                  </a:lnTo>
                  <a:lnTo>
                    <a:pt x="91" y="640"/>
                  </a:lnTo>
                  <a:lnTo>
                    <a:pt x="91" y="640"/>
                  </a:lnTo>
                  <a:lnTo>
                    <a:pt x="84" y="640"/>
                  </a:lnTo>
                  <a:lnTo>
                    <a:pt x="75" y="640"/>
                  </a:lnTo>
                  <a:lnTo>
                    <a:pt x="62" y="641"/>
                  </a:lnTo>
                  <a:lnTo>
                    <a:pt x="62" y="64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80" name="Freeform 296"/>
            <p:cNvSpPr>
              <a:spLocks/>
            </p:cNvSpPr>
            <p:nvPr/>
          </p:nvSpPr>
          <p:spPr bwMode="gray">
            <a:xfrm>
              <a:off x="2663081" y="4099105"/>
              <a:ext cx="195219" cy="198048"/>
            </a:xfrm>
            <a:custGeom>
              <a:avLst/>
              <a:gdLst/>
              <a:ahLst/>
              <a:cxnLst>
                <a:cxn ang="0">
                  <a:pos x="137" y="76"/>
                </a:cxn>
                <a:cxn ang="0">
                  <a:pos x="128" y="78"/>
                </a:cxn>
                <a:cxn ang="0">
                  <a:pos x="123" y="79"/>
                </a:cxn>
                <a:cxn ang="0">
                  <a:pos x="118" y="72"/>
                </a:cxn>
                <a:cxn ang="0">
                  <a:pos x="116" y="62"/>
                </a:cxn>
                <a:cxn ang="0">
                  <a:pos x="110" y="52"/>
                </a:cxn>
                <a:cxn ang="0">
                  <a:pos x="106" y="48"/>
                </a:cxn>
                <a:cxn ang="0">
                  <a:pos x="104" y="48"/>
                </a:cxn>
                <a:cxn ang="0">
                  <a:pos x="100" y="49"/>
                </a:cxn>
                <a:cxn ang="0">
                  <a:pos x="90" y="47"/>
                </a:cxn>
                <a:cxn ang="0">
                  <a:pos x="84" y="47"/>
                </a:cxn>
                <a:cxn ang="0">
                  <a:pos x="80" y="41"/>
                </a:cxn>
                <a:cxn ang="0">
                  <a:pos x="81" y="34"/>
                </a:cxn>
                <a:cxn ang="0">
                  <a:pos x="81" y="27"/>
                </a:cxn>
                <a:cxn ang="0">
                  <a:pos x="79" y="17"/>
                </a:cxn>
                <a:cxn ang="0">
                  <a:pos x="79" y="14"/>
                </a:cxn>
                <a:cxn ang="0">
                  <a:pos x="80" y="12"/>
                </a:cxn>
                <a:cxn ang="0">
                  <a:pos x="79" y="5"/>
                </a:cxn>
                <a:cxn ang="0">
                  <a:pos x="76" y="7"/>
                </a:cxn>
                <a:cxn ang="0">
                  <a:pos x="73" y="5"/>
                </a:cxn>
                <a:cxn ang="0">
                  <a:pos x="64" y="1"/>
                </a:cxn>
                <a:cxn ang="0">
                  <a:pos x="60" y="0"/>
                </a:cxn>
                <a:cxn ang="0">
                  <a:pos x="46" y="1"/>
                </a:cxn>
                <a:cxn ang="0">
                  <a:pos x="42" y="2"/>
                </a:cxn>
                <a:cxn ang="0">
                  <a:pos x="33" y="2"/>
                </a:cxn>
                <a:cxn ang="0">
                  <a:pos x="23" y="5"/>
                </a:cxn>
                <a:cxn ang="0">
                  <a:pos x="15" y="12"/>
                </a:cxn>
                <a:cxn ang="0">
                  <a:pos x="10" y="21"/>
                </a:cxn>
                <a:cxn ang="0">
                  <a:pos x="9" y="34"/>
                </a:cxn>
                <a:cxn ang="0">
                  <a:pos x="6" y="45"/>
                </a:cxn>
                <a:cxn ang="0">
                  <a:pos x="0" y="45"/>
                </a:cxn>
                <a:cxn ang="0">
                  <a:pos x="5" y="51"/>
                </a:cxn>
                <a:cxn ang="0">
                  <a:pos x="16" y="64"/>
                </a:cxn>
                <a:cxn ang="0">
                  <a:pos x="22" y="68"/>
                </a:cxn>
                <a:cxn ang="0">
                  <a:pos x="30" y="75"/>
                </a:cxn>
                <a:cxn ang="0">
                  <a:pos x="40" y="79"/>
                </a:cxn>
                <a:cxn ang="0">
                  <a:pos x="46" y="79"/>
                </a:cxn>
                <a:cxn ang="0">
                  <a:pos x="54" y="85"/>
                </a:cxn>
                <a:cxn ang="0">
                  <a:pos x="57" y="88"/>
                </a:cxn>
                <a:cxn ang="0">
                  <a:pos x="73" y="96"/>
                </a:cxn>
                <a:cxn ang="0">
                  <a:pos x="87" y="103"/>
                </a:cxn>
                <a:cxn ang="0">
                  <a:pos x="87" y="105"/>
                </a:cxn>
                <a:cxn ang="0">
                  <a:pos x="81" y="112"/>
                </a:cxn>
                <a:cxn ang="0">
                  <a:pos x="76" y="121"/>
                </a:cxn>
                <a:cxn ang="0">
                  <a:pos x="76" y="125"/>
                </a:cxn>
                <a:cxn ang="0">
                  <a:pos x="73" y="132"/>
                </a:cxn>
                <a:cxn ang="0">
                  <a:pos x="70" y="135"/>
                </a:cxn>
                <a:cxn ang="0">
                  <a:pos x="71" y="136"/>
                </a:cxn>
                <a:cxn ang="0">
                  <a:pos x="81" y="138"/>
                </a:cxn>
                <a:cxn ang="0">
                  <a:pos x="84" y="139"/>
                </a:cxn>
                <a:cxn ang="0">
                  <a:pos x="91" y="139"/>
                </a:cxn>
                <a:cxn ang="0">
                  <a:pos x="100" y="140"/>
                </a:cxn>
                <a:cxn ang="0">
                  <a:pos x="104" y="140"/>
                </a:cxn>
                <a:cxn ang="0">
                  <a:pos x="111" y="138"/>
                </a:cxn>
                <a:cxn ang="0">
                  <a:pos x="114" y="138"/>
                </a:cxn>
                <a:cxn ang="0">
                  <a:pos x="120" y="133"/>
                </a:cxn>
                <a:cxn ang="0">
                  <a:pos x="127" y="131"/>
                </a:cxn>
                <a:cxn ang="0">
                  <a:pos x="128" y="131"/>
                </a:cxn>
                <a:cxn ang="0">
                  <a:pos x="133" y="122"/>
                </a:cxn>
                <a:cxn ang="0">
                  <a:pos x="134" y="108"/>
                </a:cxn>
                <a:cxn ang="0">
                  <a:pos x="135" y="101"/>
                </a:cxn>
                <a:cxn ang="0">
                  <a:pos x="138" y="82"/>
                </a:cxn>
                <a:cxn ang="0">
                  <a:pos x="137" y="76"/>
                </a:cxn>
              </a:cxnLst>
              <a:rect l="0" t="0" r="r" b="b"/>
              <a:pathLst>
                <a:path w="138" h="140">
                  <a:moveTo>
                    <a:pt x="137" y="76"/>
                  </a:moveTo>
                  <a:lnTo>
                    <a:pt x="137" y="76"/>
                  </a:lnTo>
                  <a:lnTo>
                    <a:pt x="133" y="76"/>
                  </a:lnTo>
                  <a:lnTo>
                    <a:pt x="128" y="78"/>
                  </a:lnTo>
                  <a:lnTo>
                    <a:pt x="123" y="79"/>
                  </a:lnTo>
                  <a:lnTo>
                    <a:pt x="123" y="79"/>
                  </a:lnTo>
                  <a:lnTo>
                    <a:pt x="121" y="78"/>
                  </a:lnTo>
                  <a:lnTo>
                    <a:pt x="118" y="72"/>
                  </a:lnTo>
                  <a:lnTo>
                    <a:pt x="116" y="62"/>
                  </a:lnTo>
                  <a:lnTo>
                    <a:pt x="116" y="62"/>
                  </a:lnTo>
                  <a:lnTo>
                    <a:pt x="113" y="57"/>
                  </a:lnTo>
                  <a:lnTo>
                    <a:pt x="110" y="52"/>
                  </a:lnTo>
                  <a:lnTo>
                    <a:pt x="107" y="49"/>
                  </a:lnTo>
                  <a:lnTo>
                    <a:pt x="106" y="48"/>
                  </a:lnTo>
                  <a:lnTo>
                    <a:pt x="104" y="48"/>
                  </a:lnTo>
                  <a:lnTo>
                    <a:pt x="104" y="48"/>
                  </a:lnTo>
                  <a:lnTo>
                    <a:pt x="101" y="49"/>
                  </a:lnTo>
                  <a:lnTo>
                    <a:pt x="100" y="49"/>
                  </a:lnTo>
                  <a:lnTo>
                    <a:pt x="96" y="48"/>
                  </a:lnTo>
                  <a:lnTo>
                    <a:pt x="90" y="47"/>
                  </a:lnTo>
                  <a:lnTo>
                    <a:pt x="90" y="47"/>
                  </a:lnTo>
                  <a:lnTo>
                    <a:pt x="84" y="47"/>
                  </a:lnTo>
                  <a:lnTo>
                    <a:pt x="81" y="44"/>
                  </a:lnTo>
                  <a:lnTo>
                    <a:pt x="80" y="41"/>
                  </a:lnTo>
                  <a:lnTo>
                    <a:pt x="81" y="34"/>
                  </a:lnTo>
                  <a:lnTo>
                    <a:pt x="81" y="34"/>
                  </a:lnTo>
                  <a:lnTo>
                    <a:pt x="83" y="30"/>
                  </a:lnTo>
                  <a:lnTo>
                    <a:pt x="81" y="27"/>
                  </a:lnTo>
                  <a:lnTo>
                    <a:pt x="80" y="21"/>
                  </a:lnTo>
                  <a:lnTo>
                    <a:pt x="79" y="17"/>
                  </a:lnTo>
                  <a:lnTo>
                    <a:pt x="79" y="15"/>
                  </a:lnTo>
                  <a:lnTo>
                    <a:pt x="79" y="14"/>
                  </a:lnTo>
                  <a:lnTo>
                    <a:pt x="79" y="14"/>
                  </a:lnTo>
                  <a:lnTo>
                    <a:pt x="80" y="12"/>
                  </a:lnTo>
                  <a:lnTo>
                    <a:pt x="81" y="11"/>
                  </a:lnTo>
                  <a:lnTo>
                    <a:pt x="79" y="5"/>
                  </a:lnTo>
                  <a:lnTo>
                    <a:pt x="79" y="5"/>
                  </a:lnTo>
                  <a:lnTo>
                    <a:pt x="76" y="7"/>
                  </a:lnTo>
                  <a:lnTo>
                    <a:pt x="76" y="7"/>
                  </a:lnTo>
                  <a:lnTo>
                    <a:pt x="73" y="5"/>
                  </a:lnTo>
                  <a:lnTo>
                    <a:pt x="69" y="4"/>
                  </a:lnTo>
                  <a:lnTo>
                    <a:pt x="64" y="1"/>
                  </a:lnTo>
                  <a:lnTo>
                    <a:pt x="60" y="0"/>
                  </a:lnTo>
                  <a:lnTo>
                    <a:pt x="60" y="0"/>
                  </a:lnTo>
                  <a:lnTo>
                    <a:pt x="50" y="0"/>
                  </a:lnTo>
                  <a:lnTo>
                    <a:pt x="46" y="1"/>
                  </a:lnTo>
                  <a:lnTo>
                    <a:pt x="42" y="2"/>
                  </a:lnTo>
                  <a:lnTo>
                    <a:pt x="42" y="2"/>
                  </a:lnTo>
                  <a:lnTo>
                    <a:pt x="37" y="2"/>
                  </a:lnTo>
                  <a:lnTo>
                    <a:pt x="33" y="2"/>
                  </a:lnTo>
                  <a:lnTo>
                    <a:pt x="27" y="4"/>
                  </a:lnTo>
                  <a:lnTo>
                    <a:pt x="23" y="5"/>
                  </a:lnTo>
                  <a:lnTo>
                    <a:pt x="23" y="5"/>
                  </a:lnTo>
                  <a:lnTo>
                    <a:pt x="15" y="12"/>
                  </a:lnTo>
                  <a:lnTo>
                    <a:pt x="10" y="17"/>
                  </a:lnTo>
                  <a:lnTo>
                    <a:pt x="10" y="21"/>
                  </a:lnTo>
                  <a:lnTo>
                    <a:pt x="10" y="21"/>
                  </a:lnTo>
                  <a:lnTo>
                    <a:pt x="9" y="34"/>
                  </a:lnTo>
                  <a:lnTo>
                    <a:pt x="7" y="41"/>
                  </a:lnTo>
                  <a:lnTo>
                    <a:pt x="6" y="45"/>
                  </a:lnTo>
                  <a:lnTo>
                    <a:pt x="6" y="45"/>
                  </a:lnTo>
                  <a:lnTo>
                    <a:pt x="0" y="45"/>
                  </a:lnTo>
                  <a:lnTo>
                    <a:pt x="0" y="45"/>
                  </a:lnTo>
                  <a:lnTo>
                    <a:pt x="5" y="51"/>
                  </a:lnTo>
                  <a:lnTo>
                    <a:pt x="10" y="57"/>
                  </a:lnTo>
                  <a:lnTo>
                    <a:pt x="16" y="64"/>
                  </a:lnTo>
                  <a:lnTo>
                    <a:pt x="22" y="68"/>
                  </a:lnTo>
                  <a:lnTo>
                    <a:pt x="22" y="68"/>
                  </a:lnTo>
                  <a:lnTo>
                    <a:pt x="27" y="72"/>
                  </a:lnTo>
                  <a:lnTo>
                    <a:pt x="30" y="75"/>
                  </a:lnTo>
                  <a:lnTo>
                    <a:pt x="34" y="78"/>
                  </a:lnTo>
                  <a:lnTo>
                    <a:pt x="40" y="79"/>
                  </a:lnTo>
                  <a:lnTo>
                    <a:pt x="40" y="79"/>
                  </a:lnTo>
                  <a:lnTo>
                    <a:pt x="46" y="79"/>
                  </a:lnTo>
                  <a:lnTo>
                    <a:pt x="51" y="82"/>
                  </a:lnTo>
                  <a:lnTo>
                    <a:pt x="54" y="85"/>
                  </a:lnTo>
                  <a:lnTo>
                    <a:pt x="57" y="88"/>
                  </a:lnTo>
                  <a:lnTo>
                    <a:pt x="57" y="88"/>
                  </a:lnTo>
                  <a:lnTo>
                    <a:pt x="63" y="92"/>
                  </a:lnTo>
                  <a:lnTo>
                    <a:pt x="73" y="96"/>
                  </a:lnTo>
                  <a:lnTo>
                    <a:pt x="83" y="99"/>
                  </a:lnTo>
                  <a:lnTo>
                    <a:pt x="87" y="103"/>
                  </a:lnTo>
                  <a:lnTo>
                    <a:pt x="87" y="103"/>
                  </a:lnTo>
                  <a:lnTo>
                    <a:pt x="87" y="105"/>
                  </a:lnTo>
                  <a:lnTo>
                    <a:pt x="87" y="106"/>
                  </a:lnTo>
                  <a:lnTo>
                    <a:pt x="81" y="112"/>
                  </a:lnTo>
                  <a:lnTo>
                    <a:pt x="77" y="118"/>
                  </a:lnTo>
                  <a:lnTo>
                    <a:pt x="76" y="121"/>
                  </a:lnTo>
                  <a:lnTo>
                    <a:pt x="76" y="125"/>
                  </a:lnTo>
                  <a:lnTo>
                    <a:pt x="76" y="125"/>
                  </a:lnTo>
                  <a:lnTo>
                    <a:pt x="74" y="129"/>
                  </a:lnTo>
                  <a:lnTo>
                    <a:pt x="73" y="132"/>
                  </a:lnTo>
                  <a:lnTo>
                    <a:pt x="70" y="133"/>
                  </a:lnTo>
                  <a:lnTo>
                    <a:pt x="70" y="135"/>
                  </a:lnTo>
                  <a:lnTo>
                    <a:pt x="70" y="135"/>
                  </a:lnTo>
                  <a:lnTo>
                    <a:pt x="71" y="136"/>
                  </a:lnTo>
                  <a:lnTo>
                    <a:pt x="76" y="138"/>
                  </a:lnTo>
                  <a:lnTo>
                    <a:pt x="81" y="138"/>
                  </a:lnTo>
                  <a:lnTo>
                    <a:pt x="84" y="139"/>
                  </a:lnTo>
                  <a:lnTo>
                    <a:pt x="84" y="139"/>
                  </a:lnTo>
                  <a:lnTo>
                    <a:pt x="88" y="139"/>
                  </a:lnTo>
                  <a:lnTo>
                    <a:pt x="91" y="139"/>
                  </a:lnTo>
                  <a:lnTo>
                    <a:pt x="96" y="139"/>
                  </a:lnTo>
                  <a:lnTo>
                    <a:pt x="100" y="140"/>
                  </a:lnTo>
                  <a:lnTo>
                    <a:pt x="100" y="140"/>
                  </a:lnTo>
                  <a:lnTo>
                    <a:pt x="104" y="140"/>
                  </a:lnTo>
                  <a:lnTo>
                    <a:pt x="107" y="139"/>
                  </a:lnTo>
                  <a:lnTo>
                    <a:pt x="111" y="138"/>
                  </a:lnTo>
                  <a:lnTo>
                    <a:pt x="114" y="138"/>
                  </a:lnTo>
                  <a:lnTo>
                    <a:pt x="114" y="138"/>
                  </a:lnTo>
                  <a:lnTo>
                    <a:pt x="117" y="136"/>
                  </a:lnTo>
                  <a:lnTo>
                    <a:pt x="120" y="133"/>
                  </a:lnTo>
                  <a:lnTo>
                    <a:pt x="123" y="132"/>
                  </a:lnTo>
                  <a:lnTo>
                    <a:pt x="127" y="131"/>
                  </a:lnTo>
                  <a:lnTo>
                    <a:pt x="127" y="131"/>
                  </a:lnTo>
                  <a:lnTo>
                    <a:pt x="128" y="131"/>
                  </a:lnTo>
                  <a:lnTo>
                    <a:pt x="130" y="128"/>
                  </a:lnTo>
                  <a:lnTo>
                    <a:pt x="133" y="122"/>
                  </a:lnTo>
                  <a:lnTo>
                    <a:pt x="134" y="113"/>
                  </a:lnTo>
                  <a:lnTo>
                    <a:pt x="134" y="108"/>
                  </a:lnTo>
                  <a:lnTo>
                    <a:pt x="134" y="108"/>
                  </a:lnTo>
                  <a:lnTo>
                    <a:pt x="135" y="101"/>
                  </a:lnTo>
                  <a:lnTo>
                    <a:pt x="137" y="91"/>
                  </a:lnTo>
                  <a:lnTo>
                    <a:pt x="138" y="82"/>
                  </a:lnTo>
                  <a:lnTo>
                    <a:pt x="138" y="79"/>
                  </a:lnTo>
                  <a:lnTo>
                    <a:pt x="137" y="76"/>
                  </a:lnTo>
                  <a:lnTo>
                    <a:pt x="137" y="7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81" name="Freeform 297"/>
            <p:cNvSpPr>
              <a:spLocks/>
            </p:cNvSpPr>
            <p:nvPr/>
          </p:nvSpPr>
          <p:spPr bwMode="gray">
            <a:xfrm>
              <a:off x="2138254" y="3396034"/>
              <a:ext cx="72147" cy="62244"/>
            </a:xfrm>
            <a:custGeom>
              <a:avLst/>
              <a:gdLst/>
              <a:ahLst/>
              <a:cxnLst>
                <a:cxn ang="0">
                  <a:pos x="48" y="34"/>
                </a:cxn>
                <a:cxn ang="0">
                  <a:pos x="48" y="34"/>
                </a:cxn>
                <a:cxn ang="0">
                  <a:pos x="48" y="30"/>
                </a:cxn>
                <a:cxn ang="0">
                  <a:pos x="51" y="24"/>
                </a:cxn>
                <a:cxn ang="0">
                  <a:pos x="51" y="24"/>
                </a:cxn>
                <a:cxn ang="0">
                  <a:pos x="43" y="14"/>
                </a:cxn>
                <a:cxn ang="0">
                  <a:pos x="36" y="4"/>
                </a:cxn>
                <a:cxn ang="0">
                  <a:pos x="36" y="4"/>
                </a:cxn>
                <a:cxn ang="0">
                  <a:pos x="31" y="4"/>
                </a:cxn>
                <a:cxn ang="0">
                  <a:pos x="27" y="4"/>
                </a:cxn>
                <a:cxn ang="0">
                  <a:pos x="27" y="4"/>
                </a:cxn>
                <a:cxn ang="0">
                  <a:pos x="24" y="3"/>
                </a:cxn>
                <a:cxn ang="0">
                  <a:pos x="20" y="3"/>
                </a:cxn>
                <a:cxn ang="0">
                  <a:pos x="16" y="2"/>
                </a:cxn>
                <a:cxn ang="0">
                  <a:pos x="11" y="2"/>
                </a:cxn>
                <a:cxn ang="0">
                  <a:pos x="11" y="2"/>
                </a:cxn>
                <a:cxn ang="0">
                  <a:pos x="7" y="0"/>
                </a:cxn>
                <a:cxn ang="0">
                  <a:pos x="3" y="0"/>
                </a:cxn>
                <a:cxn ang="0">
                  <a:pos x="3" y="0"/>
                </a:cxn>
                <a:cxn ang="0">
                  <a:pos x="3" y="4"/>
                </a:cxn>
                <a:cxn ang="0">
                  <a:pos x="1" y="7"/>
                </a:cxn>
                <a:cxn ang="0">
                  <a:pos x="1" y="7"/>
                </a:cxn>
                <a:cxn ang="0">
                  <a:pos x="0" y="10"/>
                </a:cxn>
                <a:cxn ang="0">
                  <a:pos x="0" y="14"/>
                </a:cxn>
                <a:cxn ang="0">
                  <a:pos x="1" y="17"/>
                </a:cxn>
                <a:cxn ang="0">
                  <a:pos x="6" y="21"/>
                </a:cxn>
                <a:cxn ang="0">
                  <a:pos x="6" y="21"/>
                </a:cxn>
                <a:cxn ang="0">
                  <a:pos x="10" y="21"/>
                </a:cxn>
                <a:cxn ang="0">
                  <a:pos x="11" y="21"/>
                </a:cxn>
                <a:cxn ang="0">
                  <a:pos x="13" y="20"/>
                </a:cxn>
                <a:cxn ang="0">
                  <a:pos x="16" y="19"/>
                </a:cxn>
                <a:cxn ang="0">
                  <a:pos x="16" y="19"/>
                </a:cxn>
                <a:cxn ang="0">
                  <a:pos x="17" y="20"/>
                </a:cxn>
                <a:cxn ang="0">
                  <a:pos x="18" y="23"/>
                </a:cxn>
                <a:cxn ang="0">
                  <a:pos x="20" y="24"/>
                </a:cxn>
                <a:cxn ang="0">
                  <a:pos x="23" y="26"/>
                </a:cxn>
                <a:cxn ang="0">
                  <a:pos x="23" y="26"/>
                </a:cxn>
                <a:cxn ang="0">
                  <a:pos x="26" y="26"/>
                </a:cxn>
                <a:cxn ang="0">
                  <a:pos x="30" y="29"/>
                </a:cxn>
                <a:cxn ang="0">
                  <a:pos x="33" y="31"/>
                </a:cxn>
                <a:cxn ang="0">
                  <a:pos x="34" y="36"/>
                </a:cxn>
                <a:cxn ang="0">
                  <a:pos x="34" y="36"/>
                </a:cxn>
                <a:cxn ang="0">
                  <a:pos x="34" y="39"/>
                </a:cxn>
                <a:cxn ang="0">
                  <a:pos x="36" y="41"/>
                </a:cxn>
                <a:cxn ang="0">
                  <a:pos x="38" y="43"/>
                </a:cxn>
                <a:cxn ang="0">
                  <a:pos x="43" y="43"/>
                </a:cxn>
                <a:cxn ang="0">
                  <a:pos x="43" y="43"/>
                </a:cxn>
                <a:cxn ang="0">
                  <a:pos x="47" y="44"/>
                </a:cxn>
                <a:cxn ang="0">
                  <a:pos x="47" y="44"/>
                </a:cxn>
                <a:cxn ang="0">
                  <a:pos x="48" y="39"/>
                </a:cxn>
                <a:cxn ang="0">
                  <a:pos x="48" y="34"/>
                </a:cxn>
                <a:cxn ang="0">
                  <a:pos x="48" y="34"/>
                </a:cxn>
              </a:cxnLst>
              <a:rect l="0" t="0" r="r" b="b"/>
              <a:pathLst>
                <a:path w="51" h="44">
                  <a:moveTo>
                    <a:pt x="48" y="34"/>
                  </a:moveTo>
                  <a:lnTo>
                    <a:pt x="48" y="34"/>
                  </a:lnTo>
                  <a:lnTo>
                    <a:pt x="48" y="30"/>
                  </a:lnTo>
                  <a:lnTo>
                    <a:pt x="51" y="24"/>
                  </a:lnTo>
                  <a:lnTo>
                    <a:pt x="51" y="24"/>
                  </a:lnTo>
                  <a:lnTo>
                    <a:pt x="43" y="14"/>
                  </a:lnTo>
                  <a:lnTo>
                    <a:pt x="36" y="4"/>
                  </a:lnTo>
                  <a:lnTo>
                    <a:pt x="36" y="4"/>
                  </a:lnTo>
                  <a:lnTo>
                    <a:pt x="31" y="4"/>
                  </a:lnTo>
                  <a:lnTo>
                    <a:pt x="27" y="4"/>
                  </a:lnTo>
                  <a:lnTo>
                    <a:pt x="27" y="4"/>
                  </a:lnTo>
                  <a:lnTo>
                    <a:pt x="24" y="3"/>
                  </a:lnTo>
                  <a:lnTo>
                    <a:pt x="20" y="3"/>
                  </a:lnTo>
                  <a:lnTo>
                    <a:pt x="16" y="2"/>
                  </a:lnTo>
                  <a:lnTo>
                    <a:pt x="11" y="2"/>
                  </a:lnTo>
                  <a:lnTo>
                    <a:pt x="11" y="2"/>
                  </a:lnTo>
                  <a:lnTo>
                    <a:pt x="7" y="0"/>
                  </a:lnTo>
                  <a:lnTo>
                    <a:pt x="3" y="0"/>
                  </a:lnTo>
                  <a:lnTo>
                    <a:pt x="3" y="0"/>
                  </a:lnTo>
                  <a:lnTo>
                    <a:pt x="3" y="4"/>
                  </a:lnTo>
                  <a:lnTo>
                    <a:pt x="1" y="7"/>
                  </a:lnTo>
                  <a:lnTo>
                    <a:pt x="1" y="7"/>
                  </a:lnTo>
                  <a:lnTo>
                    <a:pt x="0" y="10"/>
                  </a:lnTo>
                  <a:lnTo>
                    <a:pt x="0" y="14"/>
                  </a:lnTo>
                  <a:lnTo>
                    <a:pt x="1" y="17"/>
                  </a:lnTo>
                  <a:lnTo>
                    <a:pt x="6" y="21"/>
                  </a:lnTo>
                  <a:lnTo>
                    <a:pt x="6" y="21"/>
                  </a:lnTo>
                  <a:lnTo>
                    <a:pt x="10" y="21"/>
                  </a:lnTo>
                  <a:lnTo>
                    <a:pt x="11" y="21"/>
                  </a:lnTo>
                  <a:lnTo>
                    <a:pt x="13" y="20"/>
                  </a:lnTo>
                  <a:lnTo>
                    <a:pt x="16" y="19"/>
                  </a:lnTo>
                  <a:lnTo>
                    <a:pt x="16" y="19"/>
                  </a:lnTo>
                  <a:lnTo>
                    <a:pt x="17" y="20"/>
                  </a:lnTo>
                  <a:lnTo>
                    <a:pt x="18" y="23"/>
                  </a:lnTo>
                  <a:lnTo>
                    <a:pt x="20" y="24"/>
                  </a:lnTo>
                  <a:lnTo>
                    <a:pt x="23" y="26"/>
                  </a:lnTo>
                  <a:lnTo>
                    <a:pt x="23" y="26"/>
                  </a:lnTo>
                  <a:lnTo>
                    <a:pt x="26" y="26"/>
                  </a:lnTo>
                  <a:lnTo>
                    <a:pt x="30" y="29"/>
                  </a:lnTo>
                  <a:lnTo>
                    <a:pt x="33" y="31"/>
                  </a:lnTo>
                  <a:lnTo>
                    <a:pt x="34" y="36"/>
                  </a:lnTo>
                  <a:lnTo>
                    <a:pt x="34" y="36"/>
                  </a:lnTo>
                  <a:lnTo>
                    <a:pt x="34" y="39"/>
                  </a:lnTo>
                  <a:lnTo>
                    <a:pt x="36" y="41"/>
                  </a:lnTo>
                  <a:lnTo>
                    <a:pt x="38" y="43"/>
                  </a:lnTo>
                  <a:lnTo>
                    <a:pt x="43" y="43"/>
                  </a:lnTo>
                  <a:lnTo>
                    <a:pt x="43" y="43"/>
                  </a:lnTo>
                  <a:lnTo>
                    <a:pt x="47" y="44"/>
                  </a:lnTo>
                  <a:lnTo>
                    <a:pt x="47" y="44"/>
                  </a:lnTo>
                  <a:lnTo>
                    <a:pt x="48" y="39"/>
                  </a:lnTo>
                  <a:lnTo>
                    <a:pt x="48" y="34"/>
                  </a:lnTo>
                  <a:lnTo>
                    <a:pt x="48" y="3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82" name="Freeform 298"/>
            <p:cNvSpPr>
              <a:spLocks/>
            </p:cNvSpPr>
            <p:nvPr/>
          </p:nvSpPr>
          <p:spPr bwMode="gray">
            <a:xfrm>
              <a:off x="2204742" y="3428571"/>
              <a:ext cx="132975" cy="56585"/>
            </a:xfrm>
            <a:custGeom>
              <a:avLst/>
              <a:gdLst/>
              <a:ahLst/>
              <a:cxnLst>
                <a:cxn ang="0">
                  <a:pos x="84" y="11"/>
                </a:cxn>
                <a:cxn ang="0">
                  <a:pos x="72" y="4"/>
                </a:cxn>
                <a:cxn ang="0">
                  <a:pos x="61" y="1"/>
                </a:cxn>
                <a:cxn ang="0">
                  <a:pos x="50" y="1"/>
                </a:cxn>
                <a:cxn ang="0">
                  <a:pos x="38" y="10"/>
                </a:cxn>
                <a:cxn ang="0">
                  <a:pos x="36" y="13"/>
                </a:cxn>
                <a:cxn ang="0">
                  <a:pos x="26" y="14"/>
                </a:cxn>
                <a:cxn ang="0">
                  <a:pos x="13" y="8"/>
                </a:cxn>
                <a:cxn ang="0">
                  <a:pos x="4" y="1"/>
                </a:cxn>
                <a:cxn ang="0">
                  <a:pos x="1" y="7"/>
                </a:cxn>
                <a:cxn ang="0">
                  <a:pos x="1" y="11"/>
                </a:cxn>
                <a:cxn ang="0">
                  <a:pos x="0" y="21"/>
                </a:cxn>
                <a:cxn ang="0">
                  <a:pos x="11" y="24"/>
                </a:cxn>
                <a:cxn ang="0">
                  <a:pos x="20" y="30"/>
                </a:cxn>
                <a:cxn ang="0">
                  <a:pos x="24" y="33"/>
                </a:cxn>
                <a:cxn ang="0">
                  <a:pos x="30" y="35"/>
                </a:cxn>
                <a:cxn ang="0">
                  <a:pos x="33" y="38"/>
                </a:cxn>
                <a:cxn ang="0">
                  <a:pos x="36" y="40"/>
                </a:cxn>
                <a:cxn ang="0">
                  <a:pos x="43" y="37"/>
                </a:cxn>
                <a:cxn ang="0">
                  <a:pos x="44" y="34"/>
                </a:cxn>
                <a:cxn ang="0">
                  <a:pos x="43" y="30"/>
                </a:cxn>
                <a:cxn ang="0">
                  <a:pos x="40" y="26"/>
                </a:cxn>
                <a:cxn ang="0">
                  <a:pos x="41" y="24"/>
                </a:cxn>
                <a:cxn ang="0">
                  <a:pos x="47" y="21"/>
                </a:cxn>
                <a:cxn ang="0">
                  <a:pos x="48" y="18"/>
                </a:cxn>
                <a:cxn ang="0">
                  <a:pos x="55" y="13"/>
                </a:cxn>
                <a:cxn ang="0">
                  <a:pos x="67" y="13"/>
                </a:cxn>
                <a:cxn ang="0">
                  <a:pos x="70" y="14"/>
                </a:cxn>
                <a:cxn ang="0">
                  <a:pos x="72" y="20"/>
                </a:cxn>
                <a:cxn ang="0">
                  <a:pos x="71" y="23"/>
                </a:cxn>
                <a:cxn ang="0">
                  <a:pos x="70" y="27"/>
                </a:cxn>
                <a:cxn ang="0">
                  <a:pos x="80" y="40"/>
                </a:cxn>
                <a:cxn ang="0">
                  <a:pos x="91" y="30"/>
                </a:cxn>
                <a:cxn ang="0">
                  <a:pos x="92" y="27"/>
                </a:cxn>
                <a:cxn ang="0">
                  <a:pos x="94" y="24"/>
                </a:cxn>
                <a:cxn ang="0">
                  <a:pos x="84" y="11"/>
                </a:cxn>
              </a:cxnLst>
              <a:rect l="0" t="0" r="r" b="b"/>
              <a:pathLst>
                <a:path w="94" h="40">
                  <a:moveTo>
                    <a:pt x="84" y="11"/>
                  </a:moveTo>
                  <a:lnTo>
                    <a:pt x="84" y="11"/>
                  </a:lnTo>
                  <a:lnTo>
                    <a:pt x="78" y="7"/>
                  </a:lnTo>
                  <a:lnTo>
                    <a:pt x="72" y="4"/>
                  </a:lnTo>
                  <a:lnTo>
                    <a:pt x="61" y="1"/>
                  </a:lnTo>
                  <a:lnTo>
                    <a:pt x="61" y="1"/>
                  </a:lnTo>
                  <a:lnTo>
                    <a:pt x="55" y="0"/>
                  </a:lnTo>
                  <a:lnTo>
                    <a:pt x="50" y="1"/>
                  </a:lnTo>
                  <a:lnTo>
                    <a:pt x="44" y="4"/>
                  </a:lnTo>
                  <a:lnTo>
                    <a:pt x="38" y="10"/>
                  </a:lnTo>
                  <a:lnTo>
                    <a:pt x="38" y="10"/>
                  </a:lnTo>
                  <a:lnTo>
                    <a:pt x="36" y="13"/>
                  </a:lnTo>
                  <a:lnTo>
                    <a:pt x="31" y="13"/>
                  </a:lnTo>
                  <a:lnTo>
                    <a:pt x="26" y="14"/>
                  </a:lnTo>
                  <a:lnTo>
                    <a:pt x="18" y="11"/>
                  </a:lnTo>
                  <a:lnTo>
                    <a:pt x="13" y="8"/>
                  </a:lnTo>
                  <a:lnTo>
                    <a:pt x="13" y="8"/>
                  </a:lnTo>
                  <a:lnTo>
                    <a:pt x="4" y="1"/>
                  </a:lnTo>
                  <a:lnTo>
                    <a:pt x="4" y="1"/>
                  </a:lnTo>
                  <a:lnTo>
                    <a:pt x="1" y="7"/>
                  </a:lnTo>
                  <a:lnTo>
                    <a:pt x="1" y="11"/>
                  </a:lnTo>
                  <a:lnTo>
                    <a:pt x="1" y="11"/>
                  </a:lnTo>
                  <a:lnTo>
                    <a:pt x="1" y="16"/>
                  </a:lnTo>
                  <a:lnTo>
                    <a:pt x="0" y="21"/>
                  </a:lnTo>
                  <a:lnTo>
                    <a:pt x="0" y="21"/>
                  </a:lnTo>
                  <a:lnTo>
                    <a:pt x="11" y="24"/>
                  </a:lnTo>
                  <a:lnTo>
                    <a:pt x="16" y="27"/>
                  </a:lnTo>
                  <a:lnTo>
                    <a:pt x="20" y="30"/>
                  </a:lnTo>
                  <a:lnTo>
                    <a:pt x="20" y="30"/>
                  </a:lnTo>
                  <a:lnTo>
                    <a:pt x="24" y="33"/>
                  </a:lnTo>
                  <a:lnTo>
                    <a:pt x="27" y="34"/>
                  </a:lnTo>
                  <a:lnTo>
                    <a:pt x="30" y="35"/>
                  </a:lnTo>
                  <a:lnTo>
                    <a:pt x="33" y="38"/>
                  </a:lnTo>
                  <a:lnTo>
                    <a:pt x="33" y="38"/>
                  </a:lnTo>
                  <a:lnTo>
                    <a:pt x="34" y="40"/>
                  </a:lnTo>
                  <a:lnTo>
                    <a:pt x="36" y="40"/>
                  </a:lnTo>
                  <a:lnTo>
                    <a:pt x="38" y="40"/>
                  </a:lnTo>
                  <a:lnTo>
                    <a:pt x="43" y="37"/>
                  </a:lnTo>
                  <a:lnTo>
                    <a:pt x="44" y="34"/>
                  </a:lnTo>
                  <a:lnTo>
                    <a:pt x="44" y="34"/>
                  </a:lnTo>
                  <a:lnTo>
                    <a:pt x="44" y="33"/>
                  </a:lnTo>
                  <a:lnTo>
                    <a:pt x="43" y="30"/>
                  </a:lnTo>
                  <a:lnTo>
                    <a:pt x="41" y="28"/>
                  </a:lnTo>
                  <a:lnTo>
                    <a:pt x="40" y="26"/>
                  </a:lnTo>
                  <a:lnTo>
                    <a:pt x="40" y="26"/>
                  </a:lnTo>
                  <a:lnTo>
                    <a:pt x="41" y="24"/>
                  </a:lnTo>
                  <a:lnTo>
                    <a:pt x="44" y="23"/>
                  </a:lnTo>
                  <a:lnTo>
                    <a:pt x="47" y="21"/>
                  </a:lnTo>
                  <a:lnTo>
                    <a:pt x="48" y="18"/>
                  </a:lnTo>
                  <a:lnTo>
                    <a:pt x="48" y="18"/>
                  </a:lnTo>
                  <a:lnTo>
                    <a:pt x="51" y="14"/>
                  </a:lnTo>
                  <a:lnTo>
                    <a:pt x="55" y="13"/>
                  </a:lnTo>
                  <a:lnTo>
                    <a:pt x="61" y="11"/>
                  </a:lnTo>
                  <a:lnTo>
                    <a:pt x="67" y="13"/>
                  </a:lnTo>
                  <a:lnTo>
                    <a:pt x="67" y="13"/>
                  </a:lnTo>
                  <a:lnTo>
                    <a:pt x="70" y="14"/>
                  </a:lnTo>
                  <a:lnTo>
                    <a:pt x="72" y="17"/>
                  </a:lnTo>
                  <a:lnTo>
                    <a:pt x="72" y="20"/>
                  </a:lnTo>
                  <a:lnTo>
                    <a:pt x="71" y="23"/>
                  </a:lnTo>
                  <a:lnTo>
                    <a:pt x="71" y="23"/>
                  </a:lnTo>
                  <a:lnTo>
                    <a:pt x="70" y="26"/>
                  </a:lnTo>
                  <a:lnTo>
                    <a:pt x="70" y="27"/>
                  </a:lnTo>
                  <a:lnTo>
                    <a:pt x="72" y="31"/>
                  </a:lnTo>
                  <a:lnTo>
                    <a:pt x="80" y="40"/>
                  </a:lnTo>
                  <a:lnTo>
                    <a:pt x="80" y="40"/>
                  </a:lnTo>
                  <a:lnTo>
                    <a:pt x="91" y="30"/>
                  </a:lnTo>
                  <a:lnTo>
                    <a:pt x="91" y="30"/>
                  </a:lnTo>
                  <a:lnTo>
                    <a:pt x="92" y="27"/>
                  </a:lnTo>
                  <a:lnTo>
                    <a:pt x="94" y="24"/>
                  </a:lnTo>
                  <a:lnTo>
                    <a:pt x="94" y="24"/>
                  </a:lnTo>
                  <a:lnTo>
                    <a:pt x="88" y="20"/>
                  </a:lnTo>
                  <a:lnTo>
                    <a:pt x="84" y="11"/>
                  </a:lnTo>
                  <a:lnTo>
                    <a:pt x="84" y="1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83" name="Freeform 299"/>
            <p:cNvSpPr>
              <a:spLocks/>
            </p:cNvSpPr>
            <p:nvPr/>
          </p:nvSpPr>
          <p:spPr bwMode="gray">
            <a:xfrm>
              <a:off x="2295278" y="3363498"/>
              <a:ext cx="270195" cy="383365"/>
            </a:xfrm>
            <a:custGeom>
              <a:avLst/>
              <a:gdLst/>
              <a:ahLst/>
              <a:cxnLst>
                <a:cxn ang="0">
                  <a:pos x="40" y="198"/>
                </a:cxn>
                <a:cxn ang="0">
                  <a:pos x="53" y="207"/>
                </a:cxn>
                <a:cxn ang="0">
                  <a:pos x="65" y="205"/>
                </a:cxn>
                <a:cxn ang="0">
                  <a:pos x="74" y="218"/>
                </a:cxn>
                <a:cxn ang="0">
                  <a:pos x="84" y="224"/>
                </a:cxn>
                <a:cxn ang="0">
                  <a:pos x="90" y="234"/>
                </a:cxn>
                <a:cxn ang="0">
                  <a:pos x="95" y="242"/>
                </a:cxn>
                <a:cxn ang="0">
                  <a:pos x="117" y="241"/>
                </a:cxn>
                <a:cxn ang="0">
                  <a:pos x="127" y="241"/>
                </a:cxn>
                <a:cxn ang="0">
                  <a:pos x="142" y="246"/>
                </a:cxn>
                <a:cxn ang="0">
                  <a:pos x="135" y="261"/>
                </a:cxn>
                <a:cxn ang="0">
                  <a:pos x="142" y="269"/>
                </a:cxn>
                <a:cxn ang="0">
                  <a:pos x="146" y="271"/>
                </a:cxn>
                <a:cxn ang="0">
                  <a:pos x="152" y="238"/>
                </a:cxn>
                <a:cxn ang="0">
                  <a:pos x="151" y="215"/>
                </a:cxn>
                <a:cxn ang="0">
                  <a:pos x="145" y="197"/>
                </a:cxn>
                <a:cxn ang="0">
                  <a:pos x="158" y="190"/>
                </a:cxn>
                <a:cxn ang="0">
                  <a:pos x="149" y="182"/>
                </a:cxn>
                <a:cxn ang="0">
                  <a:pos x="151" y="175"/>
                </a:cxn>
                <a:cxn ang="0">
                  <a:pos x="183" y="173"/>
                </a:cxn>
                <a:cxn ang="0">
                  <a:pos x="188" y="161"/>
                </a:cxn>
                <a:cxn ang="0">
                  <a:pos x="188" y="150"/>
                </a:cxn>
                <a:cxn ang="0">
                  <a:pos x="182" y="137"/>
                </a:cxn>
                <a:cxn ang="0">
                  <a:pos x="185" y="107"/>
                </a:cxn>
                <a:cxn ang="0">
                  <a:pos x="182" y="101"/>
                </a:cxn>
                <a:cxn ang="0">
                  <a:pos x="155" y="101"/>
                </a:cxn>
                <a:cxn ang="0">
                  <a:pos x="139" y="90"/>
                </a:cxn>
                <a:cxn ang="0">
                  <a:pos x="109" y="89"/>
                </a:cxn>
                <a:cxn ang="0">
                  <a:pos x="107" y="69"/>
                </a:cxn>
                <a:cxn ang="0">
                  <a:pos x="100" y="59"/>
                </a:cxn>
                <a:cxn ang="0">
                  <a:pos x="91" y="54"/>
                </a:cxn>
                <a:cxn ang="0">
                  <a:pos x="97" y="36"/>
                </a:cxn>
                <a:cxn ang="0">
                  <a:pos x="111" y="17"/>
                </a:cxn>
                <a:cxn ang="0">
                  <a:pos x="119" y="12"/>
                </a:cxn>
                <a:cxn ang="0">
                  <a:pos x="124" y="2"/>
                </a:cxn>
                <a:cxn ang="0">
                  <a:pos x="111" y="7"/>
                </a:cxn>
                <a:cxn ang="0">
                  <a:pos x="91" y="19"/>
                </a:cxn>
                <a:cxn ang="0">
                  <a:pos x="77" y="22"/>
                </a:cxn>
                <a:cxn ang="0">
                  <a:pos x="70" y="22"/>
                </a:cxn>
                <a:cxn ang="0">
                  <a:pos x="54" y="36"/>
                </a:cxn>
                <a:cxn ang="0">
                  <a:pos x="48" y="52"/>
                </a:cxn>
                <a:cxn ang="0">
                  <a:pos x="31" y="70"/>
                </a:cxn>
                <a:cxn ang="0">
                  <a:pos x="27" y="76"/>
                </a:cxn>
                <a:cxn ang="0">
                  <a:pos x="24" y="94"/>
                </a:cxn>
                <a:cxn ang="0">
                  <a:pos x="26" y="109"/>
                </a:cxn>
                <a:cxn ang="0">
                  <a:pos x="24" y="124"/>
                </a:cxn>
                <a:cxn ang="0">
                  <a:pos x="28" y="143"/>
                </a:cxn>
                <a:cxn ang="0">
                  <a:pos x="16" y="161"/>
                </a:cxn>
                <a:cxn ang="0">
                  <a:pos x="6" y="167"/>
                </a:cxn>
                <a:cxn ang="0">
                  <a:pos x="0" y="174"/>
                </a:cxn>
                <a:cxn ang="0">
                  <a:pos x="20" y="190"/>
                </a:cxn>
                <a:cxn ang="0">
                  <a:pos x="30" y="197"/>
                </a:cxn>
              </a:cxnLst>
              <a:rect l="0" t="0" r="r" b="b"/>
              <a:pathLst>
                <a:path w="191" h="271">
                  <a:moveTo>
                    <a:pt x="30" y="197"/>
                  </a:moveTo>
                  <a:lnTo>
                    <a:pt x="30" y="197"/>
                  </a:lnTo>
                  <a:lnTo>
                    <a:pt x="33" y="198"/>
                  </a:lnTo>
                  <a:lnTo>
                    <a:pt x="37" y="200"/>
                  </a:lnTo>
                  <a:lnTo>
                    <a:pt x="40" y="198"/>
                  </a:lnTo>
                  <a:lnTo>
                    <a:pt x="41" y="197"/>
                  </a:lnTo>
                  <a:lnTo>
                    <a:pt x="41" y="197"/>
                  </a:lnTo>
                  <a:lnTo>
                    <a:pt x="43" y="197"/>
                  </a:lnTo>
                  <a:lnTo>
                    <a:pt x="45" y="198"/>
                  </a:lnTo>
                  <a:lnTo>
                    <a:pt x="53" y="207"/>
                  </a:lnTo>
                  <a:lnTo>
                    <a:pt x="53" y="207"/>
                  </a:lnTo>
                  <a:lnTo>
                    <a:pt x="54" y="207"/>
                  </a:lnTo>
                  <a:lnTo>
                    <a:pt x="54" y="207"/>
                  </a:lnTo>
                  <a:lnTo>
                    <a:pt x="61" y="205"/>
                  </a:lnTo>
                  <a:lnTo>
                    <a:pt x="65" y="205"/>
                  </a:lnTo>
                  <a:lnTo>
                    <a:pt x="67" y="207"/>
                  </a:lnTo>
                  <a:lnTo>
                    <a:pt x="67" y="207"/>
                  </a:lnTo>
                  <a:lnTo>
                    <a:pt x="70" y="210"/>
                  </a:lnTo>
                  <a:lnTo>
                    <a:pt x="71" y="214"/>
                  </a:lnTo>
                  <a:lnTo>
                    <a:pt x="74" y="218"/>
                  </a:lnTo>
                  <a:lnTo>
                    <a:pt x="75" y="219"/>
                  </a:lnTo>
                  <a:lnTo>
                    <a:pt x="77" y="219"/>
                  </a:lnTo>
                  <a:lnTo>
                    <a:pt x="77" y="219"/>
                  </a:lnTo>
                  <a:lnTo>
                    <a:pt x="81" y="221"/>
                  </a:lnTo>
                  <a:lnTo>
                    <a:pt x="84" y="224"/>
                  </a:lnTo>
                  <a:lnTo>
                    <a:pt x="87" y="227"/>
                  </a:lnTo>
                  <a:lnTo>
                    <a:pt x="87" y="229"/>
                  </a:lnTo>
                  <a:lnTo>
                    <a:pt x="87" y="229"/>
                  </a:lnTo>
                  <a:lnTo>
                    <a:pt x="88" y="232"/>
                  </a:lnTo>
                  <a:lnTo>
                    <a:pt x="90" y="234"/>
                  </a:lnTo>
                  <a:lnTo>
                    <a:pt x="92" y="237"/>
                  </a:lnTo>
                  <a:lnTo>
                    <a:pt x="92" y="239"/>
                  </a:lnTo>
                  <a:lnTo>
                    <a:pt x="92" y="239"/>
                  </a:lnTo>
                  <a:lnTo>
                    <a:pt x="94" y="242"/>
                  </a:lnTo>
                  <a:lnTo>
                    <a:pt x="95" y="242"/>
                  </a:lnTo>
                  <a:lnTo>
                    <a:pt x="101" y="244"/>
                  </a:lnTo>
                  <a:lnTo>
                    <a:pt x="108" y="244"/>
                  </a:lnTo>
                  <a:lnTo>
                    <a:pt x="111" y="242"/>
                  </a:lnTo>
                  <a:lnTo>
                    <a:pt x="111" y="242"/>
                  </a:lnTo>
                  <a:lnTo>
                    <a:pt x="117" y="241"/>
                  </a:lnTo>
                  <a:lnTo>
                    <a:pt x="118" y="241"/>
                  </a:lnTo>
                  <a:lnTo>
                    <a:pt x="121" y="241"/>
                  </a:lnTo>
                  <a:lnTo>
                    <a:pt x="121" y="241"/>
                  </a:lnTo>
                  <a:lnTo>
                    <a:pt x="124" y="242"/>
                  </a:lnTo>
                  <a:lnTo>
                    <a:pt x="127" y="241"/>
                  </a:lnTo>
                  <a:lnTo>
                    <a:pt x="129" y="241"/>
                  </a:lnTo>
                  <a:lnTo>
                    <a:pt x="132" y="241"/>
                  </a:lnTo>
                  <a:lnTo>
                    <a:pt x="132" y="241"/>
                  </a:lnTo>
                  <a:lnTo>
                    <a:pt x="139" y="244"/>
                  </a:lnTo>
                  <a:lnTo>
                    <a:pt x="142" y="246"/>
                  </a:lnTo>
                  <a:lnTo>
                    <a:pt x="144" y="248"/>
                  </a:lnTo>
                  <a:lnTo>
                    <a:pt x="144" y="251"/>
                  </a:lnTo>
                  <a:lnTo>
                    <a:pt x="144" y="251"/>
                  </a:lnTo>
                  <a:lnTo>
                    <a:pt x="138" y="256"/>
                  </a:lnTo>
                  <a:lnTo>
                    <a:pt x="135" y="261"/>
                  </a:lnTo>
                  <a:lnTo>
                    <a:pt x="135" y="264"/>
                  </a:lnTo>
                  <a:lnTo>
                    <a:pt x="135" y="264"/>
                  </a:lnTo>
                  <a:lnTo>
                    <a:pt x="137" y="265"/>
                  </a:lnTo>
                  <a:lnTo>
                    <a:pt x="139" y="266"/>
                  </a:lnTo>
                  <a:lnTo>
                    <a:pt x="142" y="269"/>
                  </a:lnTo>
                  <a:lnTo>
                    <a:pt x="145" y="271"/>
                  </a:lnTo>
                  <a:lnTo>
                    <a:pt x="145" y="271"/>
                  </a:lnTo>
                  <a:lnTo>
                    <a:pt x="145" y="271"/>
                  </a:lnTo>
                  <a:lnTo>
                    <a:pt x="145" y="271"/>
                  </a:lnTo>
                  <a:lnTo>
                    <a:pt x="146" y="271"/>
                  </a:lnTo>
                  <a:lnTo>
                    <a:pt x="148" y="268"/>
                  </a:lnTo>
                  <a:lnTo>
                    <a:pt x="149" y="262"/>
                  </a:lnTo>
                  <a:lnTo>
                    <a:pt x="152" y="249"/>
                  </a:lnTo>
                  <a:lnTo>
                    <a:pt x="152" y="249"/>
                  </a:lnTo>
                  <a:lnTo>
                    <a:pt x="152" y="238"/>
                  </a:lnTo>
                  <a:lnTo>
                    <a:pt x="155" y="228"/>
                  </a:lnTo>
                  <a:lnTo>
                    <a:pt x="155" y="228"/>
                  </a:lnTo>
                  <a:lnTo>
                    <a:pt x="155" y="224"/>
                  </a:lnTo>
                  <a:lnTo>
                    <a:pt x="154" y="221"/>
                  </a:lnTo>
                  <a:lnTo>
                    <a:pt x="151" y="215"/>
                  </a:lnTo>
                  <a:lnTo>
                    <a:pt x="146" y="208"/>
                  </a:lnTo>
                  <a:lnTo>
                    <a:pt x="145" y="205"/>
                  </a:lnTo>
                  <a:lnTo>
                    <a:pt x="145" y="201"/>
                  </a:lnTo>
                  <a:lnTo>
                    <a:pt x="145" y="201"/>
                  </a:lnTo>
                  <a:lnTo>
                    <a:pt x="145" y="197"/>
                  </a:lnTo>
                  <a:lnTo>
                    <a:pt x="148" y="195"/>
                  </a:lnTo>
                  <a:lnTo>
                    <a:pt x="151" y="194"/>
                  </a:lnTo>
                  <a:lnTo>
                    <a:pt x="155" y="192"/>
                  </a:lnTo>
                  <a:lnTo>
                    <a:pt x="155" y="192"/>
                  </a:lnTo>
                  <a:lnTo>
                    <a:pt x="158" y="190"/>
                  </a:lnTo>
                  <a:lnTo>
                    <a:pt x="156" y="188"/>
                  </a:lnTo>
                  <a:lnTo>
                    <a:pt x="152" y="187"/>
                  </a:lnTo>
                  <a:lnTo>
                    <a:pt x="152" y="187"/>
                  </a:lnTo>
                  <a:lnTo>
                    <a:pt x="151" y="185"/>
                  </a:lnTo>
                  <a:lnTo>
                    <a:pt x="149" y="182"/>
                  </a:lnTo>
                  <a:lnTo>
                    <a:pt x="148" y="180"/>
                  </a:lnTo>
                  <a:lnTo>
                    <a:pt x="148" y="177"/>
                  </a:lnTo>
                  <a:lnTo>
                    <a:pt x="148" y="177"/>
                  </a:lnTo>
                  <a:lnTo>
                    <a:pt x="149" y="177"/>
                  </a:lnTo>
                  <a:lnTo>
                    <a:pt x="151" y="175"/>
                  </a:lnTo>
                  <a:lnTo>
                    <a:pt x="158" y="175"/>
                  </a:lnTo>
                  <a:lnTo>
                    <a:pt x="172" y="175"/>
                  </a:lnTo>
                  <a:lnTo>
                    <a:pt x="172" y="175"/>
                  </a:lnTo>
                  <a:lnTo>
                    <a:pt x="178" y="175"/>
                  </a:lnTo>
                  <a:lnTo>
                    <a:pt x="183" y="173"/>
                  </a:lnTo>
                  <a:lnTo>
                    <a:pt x="191" y="170"/>
                  </a:lnTo>
                  <a:lnTo>
                    <a:pt x="191" y="170"/>
                  </a:lnTo>
                  <a:lnTo>
                    <a:pt x="191" y="167"/>
                  </a:lnTo>
                  <a:lnTo>
                    <a:pt x="189" y="164"/>
                  </a:lnTo>
                  <a:lnTo>
                    <a:pt x="188" y="161"/>
                  </a:lnTo>
                  <a:lnTo>
                    <a:pt x="188" y="161"/>
                  </a:lnTo>
                  <a:lnTo>
                    <a:pt x="185" y="158"/>
                  </a:lnTo>
                  <a:lnTo>
                    <a:pt x="185" y="155"/>
                  </a:lnTo>
                  <a:lnTo>
                    <a:pt x="186" y="153"/>
                  </a:lnTo>
                  <a:lnTo>
                    <a:pt x="188" y="150"/>
                  </a:lnTo>
                  <a:lnTo>
                    <a:pt x="188" y="150"/>
                  </a:lnTo>
                  <a:lnTo>
                    <a:pt x="189" y="147"/>
                  </a:lnTo>
                  <a:lnTo>
                    <a:pt x="188" y="144"/>
                  </a:lnTo>
                  <a:lnTo>
                    <a:pt x="182" y="137"/>
                  </a:lnTo>
                  <a:lnTo>
                    <a:pt x="182" y="137"/>
                  </a:lnTo>
                  <a:lnTo>
                    <a:pt x="181" y="134"/>
                  </a:lnTo>
                  <a:lnTo>
                    <a:pt x="179" y="131"/>
                  </a:lnTo>
                  <a:lnTo>
                    <a:pt x="181" y="124"/>
                  </a:lnTo>
                  <a:lnTo>
                    <a:pt x="182" y="116"/>
                  </a:lnTo>
                  <a:lnTo>
                    <a:pt x="185" y="107"/>
                  </a:lnTo>
                  <a:lnTo>
                    <a:pt x="185" y="107"/>
                  </a:lnTo>
                  <a:lnTo>
                    <a:pt x="186" y="106"/>
                  </a:lnTo>
                  <a:lnTo>
                    <a:pt x="186" y="103"/>
                  </a:lnTo>
                  <a:lnTo>
                    <a:pt x="183" y="103"/>
                  </a:lnTo>
                  <a:lnTo>
                    <a:pt x="182" y="101"/>
                  </a:lnTo>
                  <a:lnTo>
                    <a:pt x="174" y="101"/>
                  </a:lnTo>
                  <a:lnTo>
                    <a:pt x="166" y="103"/>
                  </a:lnTo>
                  <a:lnTo>
                    <a:pt x="166" y="103"/>
                  </a:lnTo>
                  <a:lnTo>
                    <a:pt x="161" y="103"/>
                  </a:lnTo>
                  <a:lnTo>
                    <a:pt x="155" y="101"/>
                  </a:lnTo>
                  <a:lnTo>
                    <a:pt x="149" y="97"/>
                  </a:lnTo>
                  <a:lnTo>
                    <a:pt x="144" y="93"/>
                  </a:lnTo>
                  <a:lnTo>
                    <a:pt x="144" y="93"/>
                  </a:lnTo>
                  <a:lnTo>
                    <a:pt x="142" y="90"/>
                  </a:lnTo>
                  <a:lnTo>
                    <a:pt x="139" y="90"/>
                  </a:lnTo>
                  <a:lnTo>
                    <a:pt x="134" y="89"/>
                  </a:lnTo>
                  <a:lnTo>
                    <a:pt x="117" y="90"/>
                  </a:lnTo>
                  <a:lnTo>
                    <a:pt x="117" y="90"/>
                  </a:lnTo>
                  <a:lnTo>
                    <a:pt x="112" y="90"/>
                  </a:lnTo>
                  <a:lnTo>
                    <a:pt x="109" y="89"/>
                  </a:lnTo>
                  <a:lnTo>
                    <a:pt x="108" y="86"/>
                  </a:lnTo>
                  <a:lnTo>
                    <a:pt x="107" y="83"/>
                  </a:lnTo>
                  <a:lnTo>
                    <a:pt x="105" y="76"/>
                  </a:lnTo>
                  <a:lnTo>
                    <a:pt x="107" y="69"/>
                  </a:lnTo>
                  <a:lnTo>
                    <a:pt x="107" y="69"/>
                  </a:lnTo>
                  <a:lnTo>
                    <a:pt x="105" y="66"/>
                  </a:lnTo>
                  <a:lnTo>
                    <a:pt x="104" y="63"/>
                  </a:lnTo>
                  <a:lnTo>
                    <a:pt x="101" y="62"/>
                  </a:lnTo>
                  <a:lnTo>
                    <a:pt x="100" y="59"/>
                  </a:lnTo>
                  <a:lnTo>
                    <a:pt x="100" y="59"/>
                  </a:lnTo>
                  <a:lnTo>
                    <a:pt x="98" y="56"/>
                  </a:lnTo>
                  <a:lnTo>
                    <a:pt x="97" y="56"/>
                  </a:lnTo>
                  <a:lnTo>
                    <a:pt x="92" y="56"/>
                  </a:lnTo>
                  <a:lnTo>
                    <a:pt x="92" y="56"/>
                  </a:lnTo>
                  <a:lnTo>
                    <a:pt x="91" y="54"/>
                  </a:lnTo>
                  <a:lnTo>
                    <a:pt x="91" y="53"/>
                  </a:lnTo>
                  <a:lnTo>
                    <a:pt x="94" y="47"/>
                  </a:lnTo>
                  <a:lnTo>
                    <a:pt x="94" y="47"/>
                  </a:lnTo>
                  <a:lnTo>
                    <a:pt x="97" y="43"/>
                  </a:lnTo>
                  <a:lnTo>
                    <a:pt x="97" y="36"/>
                  </a:lnTo>
                  <a:lnTo>
                    <a:pt x="97" y="36"/>
                  </a:lnTo>
                  <a:lnTo>
                    <a:pt x="98" y="32"/>
                  </a:lnTo>
                  <a:lnTo>
                    <a:pt x="102" y="27"/>
                  </a:lnTo>
                  <a:lnTo>
                    <a:pt x="111" y="17"/>
                  </a:lnTo>
                  <a:lnTo>
                    <a:pt x="111" y="17"/>
                  </a:lnTo>
                  <a:lnTo>
                    <a:pt x="112" y="16"/>
                  </a:lnTo>
                  <a:lnTo>
                    <a:pt x="115" y="15"/>
                  </a:lnTo>
                  <a:lnTo>
                    <a:pt x="115" y="15"/>
                  </a:lnTo>
                  <a:lnTo>
                    <a:pt x="117" y="13"/>
                  </a:lnTo>
                  <a:lnTo>
                    <a:pt x="119" y="12"/>
                  </a:lnTo>
                  <a:lnTo>
                    <a:pt x="119" y="12"/>
                  </a:lnTo>
                  <a:lnTo>
                    <a:pt x="124" y="10"/>
                  </a:lnTo>
                  <a:lnTo>
                    <a:pt x="127" y="7"/>
                  </a:lnTo>
                  <a:lnTo>
                    <a:pt x="127" y="5"/>
                  </a:lnTo>
                  <a:lnTo>
                    <a:pt x="124" y="2"/>
                  </a:lnTo>
                  <a:lnTo>
                    <a:pt x="124" y="2"/>
                  </a:lnTo>
                  <a:lnTo>
                    <a:pt x="121" y="0"/>
                  </a:lnTo>
                  <a:lnTo>
                    <a:pt x="119" y="2"/>
                  </a:lnTo>
                  <a:lnTo>
                    <a:pt x="115" y="5"/>
                  </a:lnTo>
                  <a:lnTo>
                    <a:pt x="111" y="7"/>
                  </a:lnTo>
                  <a:lnTo>
                    <a:pt x="105" y="10"/>
                  </a:lnTo>
                  <a:lnTo>
                    <a:pt x="105" y="10"/>
                  </a:lnTo>
                  <a:lnTo>
                    <a:pt x="101" y="12"/>
                  </a:lnTo>
                  <a:lnTo>
                    <a:pt x="98" y="13"/>
                  </a:lnTo>
                  <a:lnTo>
                    <a:pt x="91" y="19"/>
                  </a:lnTo>
                  <a:lnTo>
                    <a:pt x="91" y="19"/>
                  </a:lnTo>
                  <a:lnTo>
                    <a:pt x="87" y="19"/>
                  </a:lnTo>
                  <a:lnTo>
                    <a:pt x="82" y="20"/>
                  </a:lnTo>
                  <a:lnTo>
                    <a:pt x="78" y="20"/>
                  </a:lnTo>
                  <a:lnTo>
                    <a:pt x="77" y="22"/>
                  </a:lnTo>
                  <a:lnTo>
                    <a:pt x="77" y="23"/>
                  </a:lnTo>
                  <a:lnTo>
                    <a:pt x="77" y="23"/>
                  </a:lnTo>
                  <a:lnTo>
                    <a:pt x="77" y="25"/>
                  </a:lnTo>
                  <a:lnTo>
                    <a:pt x="74" y="25"/>
                  </a:lnTo>
                  <a:lnTo>
                    <a:pt x="70" y="22"/>
                  </a:lnTo>
                  <a:lnTo>
                    <a:pt x="70" y="22"/>
                  </a:lnTo>
                  <a:lnTo>
                    <a:pt x="65" y="23"/>
                  </a:lnTo>
                  <a:lnTo>
                    <a:pt x="60" y="26"/>
                  </a:lnTo>
                  <a:lnTo>
                    <a:pt x="55" y="32"/>
                  </a:lnTo>
                  <a:lnTo>
                    <a:pt x="54" y="36"/>
                  </a:lnTo>
                  <a:lnTo>
                    <a:pt x="54" y="36"/>
                  </a:lnTo>
                  <a:lnTo>
                    <a:pt x="55" y="43"/>
                  </a:lnTo>
                  <a:lnTo>
                    <a:pt x="53" y="47"/>
                  </a:lnTo>
                  <a:lnTo>
                    <a:pt x="48" y="52"/>
                  </a:lnTo>
                  <a:lnTo>
                    <a:pt x="48" y="52"/>
                  </a:lnTo>
                  <a:lnTo>
                    <a:pt x="44" y="56"/>
                  </a:lnTo>
                  <a:lnTo>
                    <a:pt x="40" y="60"/>
                  </a:lnTo>
                  <a:lnTo>
                    <a:pt x="33" y="70"/>
                  </a:lnTo>
                  <a:lnTo>
                    <a:pt x="33" y="70"/>
                  </a:lnTo>
                  <a:lnTo>
                    <a:pt x="31" y="70"/>
                  </a:lnTo>
                  <a:lnTo>
                    <a:pt x="30" y="70"/>
                  </a:lnTo>
                  <a:lnTo>
                    <a:pt x="30" y="70"/>
                  </a:lnTo>
                  <a:lnTo>
                    <a:pt x="28" y="73"/>
                  </a:lnTo>
                  <a:lnTo>
                    <a:pt x="27" y="76"/>
                  </a:lnTo>
                  <a:lnTo>
                    <a:pt x="27" y="76"/>
                  </a:lnTo>
                  <a:lnTo>
                    <a:pt x="16" y="86"/>
                  </a:lnTo>
                  <a:lnTo>
                    <a:pt x="16" y="86"/>
                  </a:lnTo>
                  <a:lnTo>
                    <a:pt x="21" y="91"/>
                  </a:lnTo>
                  <a:lnTo>
                    <a:pt x="21" y="91"/>
                  </a:lnTo>
                  <a:lnTo>
                    <a:pt x="24" y="94"/>
                  </a:lnTo>
                  <a:lnTo>
                    <a:pt x="24" y="99"/>
                  </a:lnTo>
                  <a:lnTo>
                    <a:pt x="24" y="101"/>
                  </a:lnTo>
                  <a:lnTo>
                    <a:pt x="24" y="103"/>
                  </a:lnTo>
                  <a:lnTo>
                    <a:pt x="24" y="103"/>
                  </a:lnTo>
                  <a:lnTo>
                    <a:pt x="26" y="109"/>
                  </a:lnTo>
                  <a:lnTo>
                    <a:pt x="26" y="110"/>
                  </a:lnTo>
                  <a:lnTo>
                    <a:pt x="24" y="113"/>
                  </a:lnTo>
                  <a:lnTo>
                    <a:pt x="24" y="113"/>
                  </a:lnTo>
                  <a:lnTo>
                    <a:pt x="24" y="117"/>
                  </a:lnTo>
                  <a:lnTo>
                    <a:pt x="24" y="124"/>
                  </a:lnTo>
                  <a:lnTo>
                    <a:pt x="26" y="133"/>
                  </a:lnTo>
                  <a:lnTo>
                    <a:pt x="27" y="137"/>
                  </a:lnTo>
                  <a:lnTo>
                    <a:pt x="27" y="137"/>
                  </a:lnTo>
                  <a:lnTo>
                    <a:pt x="28" y="140"/>
                  </a:lnTo>
                  <a:lnTo>
                    <a:pt x="28" y="143"/>
                  </a:lnTo>
                  <a:lnTo>
                    <a:pt x="24" y="151"/>
                  </a:lnTo>
                  <a:lnTo>
                    <a:pt x="24" y="151"/>
                  </a:lnTo>
                  <a:lnTo>
                    <a:pt x="21" y="155"/>
                  </a:lnTo>
                  <a:lnTo>
                    <a:pt x="18" y="158"/>
                  </a:lnTo>
                  <a:lnTo>
                    <a:pt x="16" y="161"/>
                  </a:lnTo>
                  <a:lnTo>
                    <a:pt x="11" y="161"/>
                  </a:lnTo>
                  <a:lnTo>
                    <a:pt x="11" y="161"/>
                  </a:lnTo>
                  <a:lnTo>
                    <a:pt x="8" y="163"/>
                  </a:lnTo>
                  <a:lnTo>
                    <a:pt x="7" y="164"/>
                  </a:lnTo>
                  <a:lnTo>
                    <a:pt x="6" y="167"/>
                  </a:lnTo>
                  <a:lnTo>
                    <a:pt x="4" y="171"/>
                  </a:lnTo>
                  <a:lnTo>
                    <a:pt x="3" y="173"/>
                  </a:lnTo>
                  <a:lnTo>
                    <a:pt x="3" y="173"/>
                  </a:lnTo>
                  <a:lnTo>
                    <a:pt x="1" y="173"/>
                  </a:lnTo>
                  <a:lnTo>
                    <a:pt x="0" y="174"/>
                  </a:lnTo>
                  <a:lnTo>
                    <a:pt x="0" y="178"/>
                  </a:lnTo>
                  <a:lnTo>
                    <a:pt x="0" y="178"/>
                  </a:lnTo>
                  <a:lnTo>
                    <a:pt x="10" y="187"/>
                  </a:lnTo>
                  <a:lnTo>
                    <a:pt x="16" y="188"/>
                  </a:lnTo>
                  <a:lnTo>
                    <a:pt x="20" y="190"/>
                  </a:lnTo>
                  <a:lnTo>
                    <a:pt x="20" y="190"/>
                  </a:lnTo>
                  <a:lnTo>
                    <a:pt x="21" y="191"/>
                  </a:lnTo>
                  <a:lnTo>
                    <a:pt x="24" y="192"/>
                  </a:lnTo>
                  <a:lnTo>
                    <a:pt x="30" y="197"/>
                  </a:lnTo>
                  <a:lnTo>
                    <a:pt x="30" y="19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84" name="Freeform 300"/>
            <p:cNvSpPr>
              <a:spLocks/>
            </p:cNvSpPr>
            <p:nvPr/>
          </p:nvSpPr>
          <p:spPr bwMode="gray">
            <a:xfrm>
              <a:off x="2508887" y="3877008"/>
              <a:ext cx="275853" cy="308389"/>
            </a:xfrm>
            <a:custGeom>
              <a:avLst/>
              <a:gdLst/>
              <a:ahLst/>
              <a:cxnLst>
                <a:cxn ang="0">
                  <a:pos x="189" y="124"/>
                </a:cxn>
                <a:cxn ang="0">
                  <a:pos x="183" y="111"/>
                </a:cxn>
                <a:cxn ang="0">
                  <a:pos x="172" y="107"/>
                </a:cxn>
                <a:cxn ang="0">
                  <a:pos x="153" y="100"/>
                </a:cxn>
                <a:cxn ang="0">
                  <a:pos x="151" y="88"/>
                </a:cxn>
                <a:cxn ang="0">
                  <a:pos x="153" y="84"/>
                </a:cxn>
                <a:cxn ang="0">
                  <a:pos x="149" y="74"/>
                </a:cxn>
                <a:cxn ang="0">
                  <a:pos x="143" y="63"/>
                </a:cxn>
                <a:cxn ang="0">
                  <a:pos x="126" y="60"/>
                </a:cxn>
                <a:cxn ang="0">
                  <a:pos x="121" y="54"/>
                </a:cxn>
                <a:cxn ang="0">
                  <a:pos x="109" y="50"/>
                </a:cxn>
                <a:cxn ang="0">
                  <a:pos x="102" y="47"/>
                </a:cxn>
                <a:cxn ang="0">
                  <a:pos x="95" y="44"/>
                </a:cxn>
                <a:cxn ang="0">
                  <a:pos x="75" y="33"/>
                </a:cxn>
                <a:cxn ang="0">
                  <a:pos x="69" y="16"/>
                </a:cxn>
                <a:cxn ang="0">
                  <a:pos x="71" y="0"/>
                </a:cxn>
                <a:cxn ang="0">
                  <a:pos x="55" y="2"/>
                </a:cxn>
                <a:cxn ang="0">
                  <a:pos x="37" y="10"/>
                </a:cxn>
                <a:cxn ang="0">
                  <a:pos x="23" y="17"/>
                </a:cxn>
                <a:cxn ang="0">
                  <a:pos x="8" y="20"/>
                </a:cxn>
                <a:cxn ang="0">
                  <a:pos x="14" y="41"/>
                </a:cxn>
                <a:cxn ang="0">
                  <a:pos x="10" y="50"/>
                </a:cxn>
                <a:cxn ang="0">
                  <a:pos x="11" y="73"/>
                </a:cxn>
                <a:cxn ang="0">
                  <a:pos x="7" y="83"/>
                </a:cxn>
                <a:cxn ang="0">
                  <a:pos x="8" y="88"/>
                </a:cxn>
                <a:cxn ang="0">
                  <a:pos x="4" y="100"/>
                </a:cxn>
                <a:cxn ang="0">
                  <a:pos x="10" y="107"/>
                </a:cxn>
                <a:cxn ang="0">
                  <a:pos x="1" y="120"/>
                </a:cxn>
                <a:cxn ang="0">
                  <a:pos x="0" y="127"/>
                </a:cxn>
                <a:cxn ang="0">
                  <a:pos x="7" y="134"/>
                </a:cxn>
                <a:cxn ang="0">
                  <a:pos x="8" y="147"/>
                </a:cxn>
                <a:cxn ang="0">
                  <a:pos x="14" y="155"/>
                </a:cxn>
                <a:cxn ang="0">
                  <a:pos x="17" y="161"/>
                </a:cxn>
                <a:cxn ang="0">
                  <a:pos x="14" y="172"/>
                </a:cxn>
                <a:cxn ang="0">
                  <a:pos x="14" y="179"/>
                </a:cxn>
                <a:cxn ang="0">
                  <a:pos x="21" y="188"/>
                </a:cxn>
                <a:cxn ang="0">
                  <a:pos x="25" y="199"/>
                </a:cxn>
                <a:cxn ang="0">
                  <a:pos x="30" y="218"/>
                </a:cxn>
                <a:cxn ang="0">
                  <a:pos x="44" y="211"/>
                </a:cxn>
                <a:cxn ang="0">
                  <a:pos x="58" y="201"/>
                </a:cxn>
                <a:cxn ang="0">
                  <a:pos x="75" y="205"/>
                </a:cxn>
                <a:cxn ang="0">
                  <a:pos x="85" y="214"/>
                </a:cxn>
                <a:cxn ang="0">
                  <a:pos x="94" y="202"/>
                </a:cxn>
                <a:cxn ang="0">
                  <a:pos x="115" y="202"/>
                </a:cxn>
                <a:cxn ang="0">
                  <a:pos x="119" y="178"/>
                </a:cxn>
                <a:cxn ang="0">
                  <a:pos x="132" y="162"/>
                </a:cxn>
                <a:cxn ang="0">
                  <a:pos x="151" y="159"/>
                </a:cxn>
                <a:cxn ang="0">
                  <a:pos x="169" y="157"/>
                </a:cxn>
                <a:cxn ang="0">
                  <a:pos x="182" y="162"/>
                </a:cxn>
                <a:cxn ang="0">
                  <a:pos x="190" y="159"/>
                </a:cxn>
                <a:cxn ang="0">
                  <a:pos x="192" y="147"/>
                </a:cxn>
                <a:cxn ang="0">
                  <a:pos x="195" y="131"/>
                </a:cxn>
              </a:cxnLst>
              <a:rect l="0" t="0" r="r" b="b"/>
              <a:pathLst>
                <a:path w="195" h="218">
                  <a:moveTo>
                    <a:pt x="195" y="131"/>
                  </a:moveTo>
                  <a:lnTo>
                    <a:pt x="195" y="131"/>
                  </a:lnTo>
                  <a:lnTo>
                    <a:pt x="192" y="127"/>
                  </a:lnTo>
                  <a:lnTo>
                    <a:pt x="189" y="124"/>
                  </a:lnTo>
                  <a:lnTo>
                    <a:pt x="186" y="120"/>
                  </a:lnTo>
                  <a:lnTo>
                    <a:pt x="185" y="115"/>
                  </a:lnTo>
                  <a:lnTo>
                    <a:pt x="185" y="115"/>
                  </a:lnTo>
                  <a:lnTo>
                    <a:pt x="183" y="111"/>
                  </a:lnTo>
                  <a:lnTo>
                    <a:pt x="182" y="108"/>
                  </a:lnTo>
                  <a:lnTo>
                    <a:pt x="178" y="107"/>
                  </a:lnTo>
                  <a:lnTo>
                    <a:pt x="172" y="107"/>
                  </a:lnTo>
                  <a:lnTo>
                    <a:pt x="172" y="107"/>
                  </a:lnTo>
                  <a:lnTo>
                    <a:pt x="165" y="107"/>
                  </a:lnTo>
                  <a:lnTo>
                    <a:pt x="159" y="105"/>
                  </a:lnTo>
                  <a:lnTo>
                    <a:pt x="155" y="103"/>
                  </a:lnTo>
                  <a:lnTo>
                    <a:pt x="153" y="100"/>
                  </a:lnTo>
                  <a:lnTo>
                    <a:pt x="153" y="100"/>
                  </a:lnTo>
                  <a:lnTo>
                    <a:pt x="152" y="95"/>
                  </a:lnTo>
                  <a:lnTo>
                    <a:pt x="151" y="91"/>
                  </a:lnTo>
                  <a:lnTo>
                    <a:pt x="151" y="88"/>
                  </a:lnTo>
                  <a:lnTo>
                    <a:pt x="152" y="85"/>
                  </a:lnTo>
                  <a:lnTo>
                    <a:pt x="152" y="85"/>
                  </a:lnTo>
                  <a:lnTo>
                    <a:pt x="153" y="85"/>
                  </a:lnTo>
                  <a:lnTo>
                    <a:pt x="153" y="84"/>
                  </a:lnTo>
                  <a:lnTo>
                    <a:pt x="152" y="81"/>
                  </a:lnTo>
                  <a:lnTo>
                    <a:pt x="151" y="77"/>
                  </a:lnTo>
                  <a:lnTo>
                    <a:pt x="149" y="74"/>
                  </a:lnTo>
                  <a:lnTo>
                    <a:pt x="149" y="74"/>
                  </a:lnTo>
                  <a:lnTo>
                    <a:pt x="149" y="70"/>
                  </a:lnTo>
                  <a:lnTo>
                    <a:pt x="148" y="67"/>
                  </a:lnTo>
                  <a:lnTo>
                    <a:pt x="143" y="63"/>
                  </a:lnTo>
                  <a:lnTo>
                    <a:pt x="143" y="63"/>
                  </a:lnTo>
                  <a:lnTo>
                    <a:pt x="139" y="61"/>
                  </a:lnTo>
                  <a:lnTo>
                    <a:pt x="133" y="61"/>
                  </a:lnTo>
                  <a:lnTo>
                    <a:pt x="128" y="61"/>
                  </a:lnTo>
                  <a:lnTo>
                    <a:pt x="126" y="60"/>
                  </a:lnTo>
                  <a:lnTo>
                    <a:pt x="126" y="58"/>
                  </a:lnTo>
                  <a:lnTo>
                    <a:pt x="126" y="58"/>
                  </a:lnTo>
                  <a:lnTo>
                    <a:pt x="125" y="56"/>
                  </a:lnTo>
                  <a:lnTo>
                    <a:pt x="121" y="54"/>
                  </a:lnTo>
                  <a:lnTo>
                    <a:pt x="112" y="53"/>
                  </a:lnTo>
                  <a:lnTo>
                    <a:pt x="112" y="53"/>
                  </a:lnTo>
                  <a:lnTo>
                    <a:pt x="111" y="51"/>
                  </a:lnTo>
                  <a:lnTo>
                    <a:pt x="109" y="50"/>
                  </a:lnTo>
                  <a:lnTo>
                    <a:pt x="108" y="47"/>
                  </a:lnTo>
                  <a:lnTo>
                    <a:pt x="106" y="47"/>
                  </a:lnTo>
                  <a:lnTo>
                    <a:pt x="106" y="47"/>
                  </a:lnTo>
                  <a:lnTo>
                    <a:pt x="102" y="47"/>
                  </a:lnTo>
                  <a:lnTo>
                    <a:pt x="101" y="46"/>
                  </a:lnTo>
                  <a:lnTo>
                    <a:pt x="98" y="44"/>
                  </a:lnTo>
                  <a:lnTo>
                    <a:pt x="95" y="44"/>
                  </a:lnTo>
                  <a:lnTo>
                    <a:pt x="95" y="44"/>
                  </a:lnTo>
                  <a:lnTo>
                    <a:pt x="89" y="44"/>
                  </a:lnTo>
                  <a:lnTo>
                    <a:pt x="85" y="43"/>
                  </a:lnTo>
                  <a:lnTo>
                    <a:pt x="81" y="39"/>
                  </a:lnTo>
                  <a:lnTo>
                    <a:pt x="75" y="33"/>
                  </a:lnTo>
                  <a:lnTo>
                    <a:pt x="75" y="33"/>
                  </a:lnTo>
                  <a:lnTo>
                    <a:pt x="72" y="30"/>
                  </a:lnTo>
                  <a:lnTo>
                    <a:pt x="71" y="26"/>
                  </a:lnTo>
                  <a:lnTo>
                    <a:pt x="69" y="16"/>
                  </a:lnTo>
                  <a:lnTo>
                    <a:pt x="69" y="7"/>
                  </a:lnTo>
                  <a:lnTo>
                    <a:pt x="71" y="2"/>
                  </a:lnTo>
                  <a:lnTo>
                    <a:pt x="71" y="2"/>
                  </a:lnTo>
                  <a:lnTo>
                    <a:pt x="71" y="0"/>
                  </a:lnTo>
                  <a:lnTo>
                    <a:pt x="69" y="0"/>
                  </a:lnTo>
                  <a:lnTo>
                    <a:pt x="65" y="0"/>
                  </a:lnTo>
                  <a:lnTo>
                    <a:pt x="55" y="2"/>
                  </a:lnTo>
                  <a:lnTo>
                    <a:pt x="55" y="2"/>
                  </a:lnTo>
                  <a:lnTo>
                    <a:pt x="51" y="2"/>
                  </a:lnTo>
                  <a:lnTo>
                    <a:pt x="45" y="4"/>
                  </a:lnTo>
                  <a:lnTo>
                    <a:pt x="37" y="10"/>
                  </a:lnTo>
                  <a:lnTo>
                    <a:pt x="37" y="10"/>
                  </a:lnTo>
                  <a:lnTo>
                    <a:pt x="28" y="13"/>
                  </a:lnTo>
                  <a:lnTo>
                    <a:pt x="25" y="14"/>
                  </a:lnTo>
                  <a:lnTo>
                    <a:pt x="23" y="17"/>
                  </a:lnTo>
                  <a:lnTo>
                    <a:pt x="23" y="17"/>
                  </a:lnTo>
                  <a:lnTo>
                    <a:pt x="20" y="19"/>
                  </a:lnTo>
                  <a:lnTo>
                    <a:pt x="17" y="20"/>
                  </a:lnTo>
                  <a:lnTo>
                    <a:pt x="13" y="20"/>
                  </a:lnTo>
                  <a:lnTo>
                    <a:pt x="8" y="20"/>
                  </a:lnTo>
                  <a:lnTo>
                    <a:pt x="8" y="20"/>
                  </a:lnTo>
                  <a:lnTo>
                    <a:pt x="3" y="19"/>
                  </a:lnTo>
                  <a:lnTo>
                    <a:pt x="3" y="19"/>
                  </a:lnTo>
                  <a:lnTo>
                    <a:pt x="14" y="41"/>
                  </a:lnTo>
                  <a:lnTo>
                    <a:pt x="14" y="41"/>
                  </a:lnTo>
                  <a:lnTo>
                    <a:pt x="14" y="44"/>
                  </a:lnTo>
                  <a:lnTo>
                    <a:pt x="14" y="47"/>
                  </a:lnTo>
                  <a:lnTo>
                    <a:pt x="10" y="50"/>
                  </a:lnTo>
                  <a:lnTo>
                    <a:pt x="10" y="50"/>
                  </a:lnTo>
                  <a:lnTo>
                    <a:pt x="10" y="54"/>
                  </a:lnTo>
                  <a:lnTo>
                    <a:pt x="10" y="60"/>
                  </a:lnTo>
                  <a:lnTo>
                    <a:pt x="11" y="73"/>
                  </a:lnTo>
                  <a:lnTo>
                    <a:pt x="11" y="73"/>
                  </a:lnTo>
                  <a:lnTo>
                    <a:pt x="11" y="76"/>
                  </a:lnTo>
                  <a:lnTo>
                    <a:pt x="8" y="80"/>
                  </a:lnTo>
                  <a:lnTo>
                    <a:pt x="7" y="83"/>
                  </a:lnTo>
                  <a:lnTo>
                    <a:pt x="7" y="84"/>
                  </a:lnTo>
                  <a:lnTo>
                    <a:pt x="8" y="85"/>
                  </a:lnTo>
                  <a:lnTo>
                    <a:pt x="8" y="85"/>
                  </a:lnTo>
                  <a:lnTo>
                    <a:pt x="8" y="88"/>
                  </a:lnTo>
                  <a:lnTo>
                    <a:pt x="7" y="93"/>
                  </a:lnTo>
                  <a:lnTo>
                    <a:pt x="5" y="95"/>
                  </a:lnTo>
                  <a:lnTo>
                    <a:pt x="4" y="100"/>
                  </a:lnTo>
                  <a:lnTo>
                    <a:pt x="4" y="100"/>
                  </a:lnTo>
                  <a:lnTo>
                    <a:pt x="5" y="103"/>
                  </a:lnTo>
                  <a:lnTo>
                    <a:pt x="7" y="104"/>
                  </a:lnTo>
                  <a:lnTo>
                    <a:pt x="10" y="105"/>
                  </a:lnTo>
                  <a:lnTo>
                    <a:pt x="10" y="107"/>
                  </a:lnTo>
                  <a:lnTo>
                    <a:pt x="10" y="107"/>
                  </a:lnTo>
                  <a:lnTo>
                    <a:pt x="10" y="110"/>
                  </a:lnTo>
                  <a:lnTo>
                    <a:pt x="7" y="114"/>
                  </a:lnTo>
                  <a:lnTo>
                    <a:pt x="1" y="120"/>
                  </a:lnTo>
                  <a:lnTo>
                    <a:pt x="1" y="120"/>
                  </a:lnTo>
                  <a:lnTo>
                    <a:pt x="0" y="122"/>
                  </a:lnTo>
                  <a:lnTo>
                    <a:pt x="0" y="127"/>
                  </a:lnTo>
                  <a:lnTo>
                    <a:pt x="0" y="127"/>
                  </a:lnTo>
                  <a:lnTo>
                    <a:pt x="3" y="130"/>
                  </a:lnTo>
                  <a:lnTo>
                    <a:pt x="4" y="131"/>
                  </a:lnTo>
                  <a:lnTo>
                    <a:pt x="7" y="134"/>
                  </a:lnTo>
                  <a:lnTo>
                    <a:pt x="7" y="134"/>
                  </a:lnTo>
                  <a:lnTo>
                    <a:pt x="8" y="135"/>
                  </a:lnTo>
                  <a:lnTo>
                    <a:pt x="8" y="138"/>
                  </a:lnTo>
                  <a:lnTo>
                    <a:pt x="8" y="142"/>
                  </a:lnTo>
                  <a:lnTo>
                    <a:pt x="8" y="147"/>
                  </a:lnTo>
                  <a:lnTo>
                    <a:pt x="10" y="150"/>
                  </a:lnTo>
                  <a:lnTo>
                    <a:pt x="11" y="151"/>
                  </a:lnTo>
                  <a:lnTo>
                    <a:pt x="11" y="151"/>
                  </a:lnTo>
                  <a:lnTo>
                    <a:pt x="14" y="155"/>
                  </a:lnTo>
                  <a:lnTo>
                    <a:pt x="17" y="157"/>
                  </a:lnTo>
                  <a:lnTo>
                    <a:pt x="18" y="158"/>
                  </a:lnTo>
                  <a:lnTo>
                    <a:pt x="17" y="161"/>
                  </a:lnTo>
                  <a:lnTo>
                    <a:pt x="17" y="161"/>
                  </a:lnTo>
                  <a:lnTo>
                    <a:pt x="15" y="162"/>
                  </a:lnTo>
                  <a:lnTo>
                    <a:pt x="15" y="167"/>
                  </a:lnTo>
                  <a:lnTo>
                    <a:pt x="15" y="169"/>
                  </a:lnTo>
                  <a:lnTo>
                    <a:pt x="14" y="172"/>
                  </a:lnTo>
                  <a:lnTo>
                    <a:pt x="14" y="172"/>
                  </a:lnTo>
                  <a:lnTo>
                    <a:pt x="13" y="174"/>
                  </a:lnTo>
                  <a:lnTo>
                    <a:pt x="13" y="175"/>
                  </a:lnTo>
                  <a:lnTo>
                    <a:pt x="14" y="179"/>
                  </a:lnTo>
                  <a:lnTo>
                    <a:pt x="17" y="182"/>
                  </a:lnTo>
                  <a:lnTo>
                    <a:pt x="20" y="185"/>
                  </a:lnTo>
                  <a:lnTo>
                    <a:pt x="20" y="185"/>
                  </a:lnTo>
                  <a:lnTo>
                    <a:pt x="21" y="188"/>
                  </a:lnTo>
                  <a:lnTo>
                    <a:pt x="23" y="191"/>
                  </a:lnTo>
                  <a:lnTo>
                    <a:pt x="23" y="196"/>
                  </a:lnTo>
                  <a:lnTo>
                    <a:pt x="25" y="199"/>
                  </a:lnTo>
                  <a:lnTo>
                    <a:pt x="25" y="199"/>
                  </a:lnTo>
                  <a:lnTo>
                    <a:pt x="27" y="204"/>
                  </a:lnTo>
                  <a:lnTo>
                    <a:pt x="28" y="209"/>
                  </a:lnTo>
                  <a:lnTo>
                    <a:pt x="30" y="218"/>
                  </a:lnTo>
                  <a:lnTo>
                    <a:pt x="30" y="218"/>
                  </a:lnTo>
                  <a:lnTo>
                    <a:pt x="30" y="218"/>
                  </a:lnTo>
                  <a:lnTo>
                    <a:pt x="32" y="218"/>
                  </a:lnTo>
                  <a:lnTo>
                    <a:pt x="38" y="215"/>
                  </a:lnTo>
                  <a:lnTo>
                    <a:pt x="44" y="211"/>
                  </a:lnTo>
                  <a:lnTo>
                    <a:pt x="51" y="205"/>
                  </a:lnTo>
                  <a:lnTo>
                    <a:pt x="51" y="205"/>
                  </a:lnTo>
                  <a:lnTo>
                    <a:pt x="55" y="201"/>
                  </a:lnTo>
                  <a:lnTo>
                    <a:pt x="58" y="201"/>
                  </a:lnTo>
                  <a:lnTo>
                    <a:pt x="61" y="202"/>
                  </a:lnTo>
                  <a:lnTo>
                    <a:pt x="65" y="204"/>
                  </a:lnTo>
                  <a:lnTo>
                    <a:pt x="65" y="204"/>
                  </a:lnTo>
                  <a:lnTo>
                    <a:pt x="75" y="205"/>
                  </a:lnTo>
                  <a:lnTo>
                    <a:pt x="81" y="208"/>
                  </a:lnTo>
                  <a:lnTo>
                    <a:pt x="84" y="212"/>
                  </a:lnTo>
                  <a:lnTo>
                    <a:pt x="84" y="212"/>
                  </a:lnTo>
                  <a:lnTo>
                    <a:pt x="85" y="214"/>
                  </a:lnTo>
                  <a:lnTo>
                    <a:pt x="87" y="214"/>
                  </a:lnTo>
                  <a:lnTo>
                    <a:pt x="88" y="211"/>
                  </a:lnTo>
                  <a:lnTo>
                    <a:pt x="94" y="202"/>
                  </a:lnTo>
                  <a:lnTo>
                    <a:pt x="94" y="202"/>
                  </a:lnTo>
                  <a:lnTo>
                    <a:pt x="96" y="201"/>
                  </a:lnTo>
                  <a:lnTo>
                    <a:pt x="104" y="201"/>
                  </a:lnTo>
                  <a:lnTo>
                    <a:pt x="115" y="202"/>
                  </a:lnTo>
                  <a:lnTo>
                    <a:pt x="115" y="202"/>
                  </a:lnTo>
                  <a:lnTo>
                    <a:pt x="116" y="198"/>
                  </a:lnTo>
                  <a:lnTo>
                    <a:pt x="118" y="191"/>
                  </a:lnTo>
                  <a:lnTo>
                    <a:pt x="119" y="178"/>
                  </a:lnTo>
                  <a:lnTo>
                    <a:pt x="119" y="178"/>
                  </a:lnTo>
                  <a:lnTo>
                    <a:pt x="119" y="174"/>
                  </a:lnTo>
                  <a:lnTo>
                    <a:pt x="124" y="169"/>
                  </a:lnTo>
                  <a:lnTo>
                    <a:pt x="132" y="162"/>
                  </a:lnTo>
                  <a:lnTo>
                    <a:pt x="132" y="162"/>
                  </a:lnTo>
                  <a:lnTo>
                    <a:pt x="136" y="161"/>
                  </a:lnTo>
                  <a:lnTo>
                    <a:pt x="142" y="159"/>
                  </a:lnTo>
                  <a:lnTo>
                    <a:pt x="146" y="159"/>
                  </a:lnTo>
                  <a:lnTo>
                    <a:pt x="151" y="159"/>
                  </a:lnTo>
                  <a:lnTo>
                    <a:pt x="151" y="159"/>
                  </a:lnTo>
                  <a:lnTo>
                    <a:pt x="155" y="158"/>
                  </a:lnTo>
                  <a:lnTo>
                    <a:pt x="159" y="157"/>
                  </a:lnTo>
                  <a:lnTo>
                    <a:pt x="169" y="157"/>
                  </a:lnTo>
                  <a:lnTo>
                    <a:pt x="169" y="157"/>
                  </a:lnTo>
                  <a:lnTo>
                    <a:pt x="173" y="158"/>
                  </a:lnTo>
                  <a:lnTo>
                    <a:pt x="178" y="161"/>
                  </a:lnTo>
                  <a:lnTo>
                    <a:pt x="182" y="162"/>
                  </a:lnTo>
                  <a:lnTo>
                    <a:pt x="185" y="164"/>
                  </a:lnTo>
                  <a:lnTo>
                    <a:pt x="185" y="164"/>
                  </a:lnTo>
                  <a:lnTo>
                    <a:pt x="188" y="162"/>
                  </a:lnTo>
                  <a:lnTo>
                    <a:pt x="190" y="159"/>
                  </a:lnTo>
                  <a:lnTo>
                    <a:pt x="192" y="157"/>
                  </a:lnTo>
                  <a:lnTo>
                    <a:pt x="192" y="152"/>
                  </a:lnTo>
                  <a:lnTo>
                    <a:pt x="192" y="152"/>
                  </a:lnTo>
                  <a:lnTo>
                    <a:pt x="192" y="147"/>
                  </a:lnTo>
                  <a:lnTo>
                    <a:pt x="193" y="142"/>
                  </a:lnTo>
                  <a:lnTo>
                    <a:pt x="195" y="137"/>
                  </a:lnTo>
                  <a:lnTo>
                    <a:pt x="195" y="131"/>
                  </a:lnTo>
                  <a:lnTo>
                    <a:pt x="195" y="13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85" name="Freeform 301"/>
            <p:cNvSpPr>
              <a:spLocks/>
            </p:cNvSpPr>
            <p:nvPr/>
          </p:nvSpPr>
          <p:spPr bwMode="gray">
            <a:xfrm>
              <a:off x="2241522" y="3653496"/>
              <a:ext cx="287170" cy="424389"/>
            </a:xfrm>
            <a:custGeom>
              <a:avLst/>
              <a:gdLst/>
              <a:ahLst/>
              <a:cxnLst>
                <a:cxn ang="0">
                  <a:pos x="189" y="285"/>
                </a:cxn>
                <a:cxn ang="0">
                  <a:pos x="196" y="272"/>
                </a:cxn>
                <a:cxn ang="0">
                  <a:pos x="199" y="263"/>
                </a:cxn>
                <a:cxn ang="0">
                  <a:pos x="193" y="258"/>
                </a:cxn>
                <a:cxn ang="0">
                  <a:pos x="197" y="243"/>
                </a:cxn>
                <a:cxn ang="0">
                  <a:pos x="197" y="238"/>
                </a:cxn>
                <a:cxn ang="0">
                  <a:pos x="199" y="218"/>
                </a:cxn>
                <a:cxn ang="0">
                  <a:pos x="203" y="205"/>
                </a:cxn>
                <a:cxn ang="0">
                  <a:pos x="192" y="177"/>
                </a:cxn>
                <a:cxn ang="0">
                  <a:pos x="177" y="178"/>
                </a:cxn>
                <a:cxn ang="0">
                  <a:pos x="173" y="157"/>
                </a:cxn>
                <a:cxn ang="0">
                  <a:pos x="167" y="155"/>
                </a:cxn>
                <a:cxn ang="0">
                  <a:pos x="159" y="161"/>
                </a:cxn>
                <a:cxn ang="0">
                  <a:pos x="145" y="160"/>
                </a:cxn>
                <a:cxn ang="0">
                  <a:pos x="140" y="151"/>
                </a:cxn>
                <a:cxn ang="0">
                  <a:pos x="132" y="148"/>
                </a:cxn>
                <a:cxn ang="0">
                  <a:pos x="130" y="138"/>
                </a:cxn>
                <a:cxn ang="0">
                  <a:pos x="120" y="121"/>
                </a:cxn>
                <a:cxn ang="0">
                  <a:pos x="122" y="113"/>
                </a:cxn>
                <a:cxn ang="0">
                  <a:pos x="126" y="106"/>
                </a:cxn>
                <a:cxn ang="0">
                  <a:pos x="130" y="98"/>
                </a:cxn>
                <a:cxn ang="0">
                  <a:pos x="136" y="84"/>
                </a:cxn>
                <a:cxn ang="0">
                  <a:pos x="145" y="77"/>
                </a:cxn>
                <a:cxn ang="0">
                  <a:pos x="160" y="70"/>
                </a:cxn>
                <a:cxn ang="0">
                  <a:pos x="173" y="66"/>
                </a:cxn>
                <a:cxn ang="0">
                  <a:pos x="180" y="64"/>
                </a:cxn>
                <a:cxn ang="0">
                  <a:pos x="173" y="59"/>
                </a:cxn>
                <a:cxn ang="0">
                  <a:pos x="182" y="46"/>
                </a:cxn>
                <a:cxn ang="0">
                  <a:pos x="170" y="36"/>
                </a:cxn>
                <a:cxn ang="0">
                  <a:pos x="162" y="37"/>
                </a:cxn>
                <a:cxn ang="0">
                  <a:pos x="155" y="36"/>
                </a:cxn>
                <a:cxn ang="0">
                  <a:pos x="139" y="39"/>
                </a:cxn>
                <a:cxn ang="0">
                  <a:pos x="130" y="34"/>
                </a:cxn>
                <a:cxn ang="0">
                  <a:pos x="125" y="24"/>
                </a:cxn>
                <a:cxn ang="0">
                  <a:pos x="119" y="16"/>
                </a:cxn>
                <a:cxn ang="0">
                  <a:pos x="112" y="13"/>
                </a:cxn>
                <a:cxn ang="0">
                  <a:pos x="105" y="2"/>
                </a:cxn>
                <a:cxn ang="0">
                  <a:pos x="92" y="2"/>
                </a:cxn>
                <a:cxn ang="0">
                  <a:pos x="95" y="13"/>
                </a:cxn>
                <a:cxn ang="0">
                  <a:pos x="86" y="30"/>
                </a:cxn>
                <a:cxn ang="0">
                  <a:pos x="71" y="41"/>
                </a:cxn>
                <a:cxn ang="0">
                  <a:pos x="52" y="49"/>
                </a:cxn>
                <a:cxn ang="0">
                  <a:pos x="41" y="73"/>
                </a:cxn>
                <a:cxn ang="0">
                  <a:pos x="29" y="73"/>
                </a:cxn>
                <a:cxn ang="0">
                  <a:pos x="19" y="71"/>
                </a:cxn>
                <a:cxn ang="0">
                  <a:pos x="14" y="66"/>
                </a:cxn>
                <a:cxn ang="0">
                  <a:pos x="17" y="59"/>
                </a:cxn>
                <a:cxn ang="0">
                  <a:pos x="7" y="59"/>
                </a:cxn>
                <a:cxn ang="0">
                  <a:pos x="0" y="73"/>
                </a:cxn>
                <a:cxn ang="0">
                  <a:pos x="7" y="91"/>
                </a:cxn>
                <a:cxn ang="0">
                  <a:pos x="1" y="94"/>
                </a:cxn>
                <a:cxn ang="0">
                  <a:pos x="19" y="107"/>
                </a:cxn>
                <a:cxn ang="0">
                  <a:pos x="31" y="124"/>
                </a:cxn>
                <a:cxn ang="0">
                  <a:pos x="41" y="138"/>
                </a:cxn>
                <a:cxn ang="0">
                  <a:pos x="65" y="192"/>
                </a:cxn>
                <a:cxn ang="0">
                  <a:pos x="79" y="215"/>
                </a:cxn>
                <a:cxn ang="0">
                  <a:pos x="81" y="225"/>
                </a:cxn>
                <a:cxn ang="0">
                  <a:pos x="86" y="236"/>
                </a:cxn>
                <a:cxn ang="0">
                  <a:pos x="112" y="255"/>
                </a:cxn>
                <a:cxn ang="0">
                  <a:pos x="159" y="283"/>
                </a:cxn>
                <a:cxn ang="0">
                  <a:pos x="177" y="298"/>
                </a:cxn>
                <a:cxn ang="0">
                  <a:pos x="182" y="298"/>
                </a:cxn>
                <a:cxn ang="0">
                  <a:pos x="189" y="285"/>
                </a:cxn>
              </a:cxnLst>
              <a:rect l="0" t="0" r="r" b="b"/>
              <a:pathLst>
                <a:path w="203" h="300">
                  <a:moveTo>
                    <a:pt x="189" y="285"/>
                  </a:moveTo>
                  <a:lnTo>
                    <a:pt x="189" y="285"/>
                  </a:lnTo>
                  <a:lnTo>
                    <a:pt x="189" y="285"/>
                  </a:lnTo>
                  <a:lnTo>
                    <a:pt x="189" y="285"/>
                  </a:lnTo>
                  <a:lnTo>
                    <a:pt x="189" y="280"/>
                  </a:lnTo>
                  <a:lnTo>
                    <a:pt x="190" y="278"/>
                  </a:lnTo>
                  <a:lnTo>
                    <a:pt x="190" y="278"/>
                  </a:lnTo>
                  <a:lnTo>
                    <a:pt x="196" y="272"/>
                  </a:lnTo>
                  <a:lnTo>
                    <a:pt x="199" y="268"/>
                  </a:lnTo>
                  <a:lnTo>
                    <a:pt x="199" y="265"/>
                  </a:lnTo>
                  <a:lnTo>
                    <a:pt x="199" y="265"/>
                  </a:lnTo>
                  <a:lnTo>
                    <a:pt x="199" y="263"/>
                  </a:lnTo>
                  <a:lnTo>
                    <a:pt x="196" y="262"/>
                  </a:lnTo>
                  <a:lnTo>
                    <a:pt x="194" y="261"/>
                  </a:lnTo>
                  <a:lnTo>
                    <a:pt x="193" y="258"/>
                  </a:lnTo>
                  <a:lnTo>
                    <a:pt x="193" y="258"/>
                  </a:lnTo>
                  <a:lnTo>
                    <a:pt x="194" y="253"/>
                  </a:lnTo>
                  <a:lnTo>
                    <a:pt x="196" y="251"/>
                  </a:lnTo>
                  <a:lnTo>
                    <a:pt x="197" y="246"/>
                  </a:lnTo>
                  <a:lnTo>
                    <a:pt x="197" y="243"/>
                  </a:lnTo>
                  <a:lnTo>
                    <a:pt x="197" y="243"/>
                  </a:lnTo>
                  <a:lnTo>
                    <a:pt x="196" y="242"/>
                  </a:lnTo>
                  <a:lnTo>
                    <a:pt x="196" y="241"/>
                  </a:lnTo>
                  <a:lnTo>
                    <a:pt x="197" y="238"/>
                  </a:lnTo>
                  <a:lnTo>
                    <a:pt x="200" y="234"/>
                  </a:lnTo>
                  <a:lnTo>
                    <a:pt x="200" y="231"/>
                  </a:lnTo>
                  <a:lnTo>
                    <a:pt x="200" y="231"/>
                  </a:lnTo>
                  <a:lnTo>
                    <a:pt x="199" y="218"/>
                  </a:lnTo>
                  <a:lnTo>
                    <a:pt x="199" y="212"/>
                  </a:lnTo>
                  <a:lnTo>
                    <a:pt x="199" y="208"/>
                  </a:lnTo>
                  <a:lnTo>
                    <a:pt x="199" y="208"/>
                  </a:lnTo>
                  <a:lnTo>
                    <a:pt x="203" y="205"/>
                  </a:lnTo>
                  <a:lnTo>
                    <a:pt x="203" y="202"/>
                  </a:lnTo>
                  <a:lnTo>
                    <a:pt x="203" y="199"/>
                  </a:lnTo>
                  <a:lnTo>
                    <a:pt x="203" y="199"/>
                  </a:lnTo>
                  <a:lnTo>
                    <a:pt x="192" y="177"/>
                  </a:lnTo>
                  <a:lnTo>
                    <a:pt x="192" y="177"/>
                  </a:lnTo>
                  <a:lnTo>
                    <a:pt x="184" y="177"/>
                  </a:lnTo>
                  <a:lnTo>
                    <a:pt x="177" y="178"/>
                  </a:lnTo>
                  <a:lnTo>
                    <a:pt x="177" y="178"/>
                  </a:lnTo>
                  <a:lnTo>
                    <a:pt x="175" y="178"/>
                  </a:lnTo>
                  <a:lnTo>
                    <a:pt x="175" y="175"/>
                  </a:lnTo>
                  <a:lnTo>
                    <a:pt x="173" y="170"/>
                  </a:lnTo>
                  <a:lnTo>
                    <a:pt x="173" y="157"/>
                  </a:lnTo>
                  <a:lnTo>
                    <a:pt x="173" y="157"/>
                  </a:lnTo>
                  <a:lnTo>
                    <a:pt x="172" y="154"/>
                  </a:lnTo>
                  <a:lnTo>
                    <a:pt x="170" y="154"/>
                  </a:lnTo>
                  <a:lnTo>
                    <a:pt x="167" y="155"/>
                  </a:lnTo>
                  <a:lnTo>
                    <a:pt x="166" y="158"/>
                  </a:lnTo>
                  <a:lnTo>
                    <a:pt x="166" y="158"/>
                  </a:lnTo>
                  <a:lnTo>
                    <a:pt x="163" y="160"/>
                  </a:lnTo>
                  <a:lnTo>
                    <a:pt x="159" y="161"/>
                  </a:lnTo>
                  <a:lnTo>
                    <a:pt x="149" y="161"/>
                  </a:lnTo>
                  <a:lnTo>
                    <a:pt x="149" y="161"/>
                  </a:lnTo>
                  <a:lnTo>
                    <a:pt x="146" y="160"/>
                  </a:lnTo>
                  <a:lnTo>
                    <a:pt x="145" y="160"/>
                  </a:lnTo>
                  <a:lnTo>
                    <a:pt x="143" y="155"/>
                  </a:lnTo>
                  <a:lnTo>
                    <a:pt x="142" y="152"/>
                  </a:lnTo>
                  <a:lnTo>
                    <a:pt x="142" y="151"/>
                  </a:lnTo>
                  <a:lnTo>
                    <a:pt x="140" y="151"/>
                  </a:lnTo>
                  <a:lnTo>
                    <a:pt x="140" y="151"/>
                  </a:lnTo>
                  <a:lnTo>
                    <a:pt x="138" y="151"/>
                  </a:lnTo>
                  <a:lnTo>
                    <a:pt x="135" y="150"/>
                  </a:lnTo>
                  <a:lnTo>
                    <a:pt x="132" y="148"/>
                  </a:lnTo>
                  <a:lnTo>
                    <a:pt x="132" y="145"/>
                  </a:lnTo>
                  <a:lnTo>
                    <a:pt x="132" y="145"/>
                  </a:lnTo>
                  <a:lnTo>
                    <a:pt x="132" y="142"/>
                  </a:lnTo>
                  <a:lnTo>
                    <a:pt x="130" y="138"/>
                  </a:lnTo>
                  <a:lnTo>
                    <a:pt x="126" y="131"/>
                  </a:lnTo>
                  <a:lnTo>
                    <a:pt x="126" y="131"/>
                  </a:lnTo>
                  <a:lnTo>
                    <a:pt x="120" y="124"/>
                  </a:lnTo>
                  <a:lnTo>
                    <a:pt x="120" y="121"/>
                  </a:lnTo>
                  <a:lnTo>
                    <a:pt x="122" y="118"/>
                  </a:lnTo>
                  <a:lnTo>
                    <a:pt x="122" y="118"/>
                  </a:lnTo>
                  <a:lnTo>
                    <a:pt x="122" y="115"/>
                  </a:lnTo>
                  <a:lnTo>
                    <a:pt x="122" y="113"/>
                  </a:lnTo>
                  <a:lnTo>
                    <a:pt x="122" y="110"/>
                  </a:lnTo>
                  <a:lnTo>
                    <a:pt x="123" y="107"/>
                  </a:lnTo>
                  <a:lnTo>
                    <a:pt x="123" y="107"/>
                  </a:lnTo>
                  <a:lnTo>
                    <a:pt x="126" y="106"/>
                  </a:lnTo>
                  <a:lnTo>
                    <a:pt x="129" y="104"/>
                  </a:lnTo>
                  <a:lnTo>
                    <a:pt x="130" y="101"/>
                  </a:lnTo>
                  <a:lnTo>
                    <a:pt x="130" y="98"/>
                  </a:lnTo>
                  <a:lnTo>
                    <a:pt x="130" y="98"/>
                  </a:lnTo>
                  <a:lnTo>
                    <a:pt x="130" y="96"/>
                  </a:lnTo>
                  <a:lnTo>
                    <a:pt x="133" y="91"/>
                  </a:lnTo>
                  <a:lnTo>
                    <a:pt x="135" y="88"/>
                  </a:lnTo>
                  <a:lnTo>
                    <a:pt x="136" y="84"/>
                  </a:lnTo>
                  <a:lnTo>
                    <a:pt x="136" y="84"/>
                  </a:lnTo>
                  <a:lnTo>
                    <a:pt x="138" y="80"/>
                  </a:lnTo>
                  <a:lnTo>
                    <a:pt x="140" y="78"/>
                  </a:lnTo>
                  <a:lnTo>
                    <a:pt x="145" y="77"/>
                  </a:lnTo>
                  <a:lnTo>
                    <a:pt x="150" y="74"/>
                  </a:lnTo>
                  <a:lnTo>
                    <a:pt x="150" y="74"/>
                  </a:lnTo>
                  <a:lnTo>
                    <a:pt x="155" y="71"/>
                  </a:lnTo>
                  <a:lnTo>
                    <a:pt x="160" y="70"/>
                  </a:lnTo>
                  <a:lnTo>
                    <a:pt x="165" y="70"/>
                  </a:lnTo>
                  <a:lnTo>
                    <a:pt x="170" y="67"/>
                  </a:lnTo>
                  <a:lnTo>
                    <a:pt x="170" y="67"/>
                  </a:lnTo>
                  <a:lnTo>
                    <a:pt x="173" y="66"/>
                  </a:lnTo>
                  <a:lnTo>
                    <a:pt x="176" y="66"/>
                  </a:lnTo>
                  <a:lnTo>
                    <a:pt x="183" y="66"/>
                  </a:lnTo>
                  <a:lnTo>
                    <a:pt x="183" y="66"/>
                  </a:lnTo>
                  <a:lnTo>
                    <a:pt x="180" y="64"/>
                  </a:lnTo>
                  <a:lnTo>
                    <a:pt x="177" y="61"/>
                  </a:lnTo>
                  <a:lnTo>
                    <a:pt x="175" y="60"/>
                  </a:lnTo>
                  <a:lnTo>
                    <a:pt x="173" y="59"/>
                  </a:lnTo>
                  <a:lnTo>
                    <a:pt x="173" y="59"/>
                  </a:lnTo>
                  <a:lnTo>
                    <a:pt x="173" y="56"/>
                  </a:lnTo>
                  <a:lnTo>
                    <a:pt x="176" y="51"/>
                  </a:lnTo>
                  <a:lnTo>
                    <a:pt x="182" y="46"/>
                  </a:lnTo>
                  <a:lnTo>
                    <a:pt x="182" y="46"/>
                  </a:lnTo>
                  <a:lnTo>
                    <a:pt x="182" y="43"/>
                  </a:lnTo>
                  <a:lnTo>
                    <a:pt x="180" y="41"/>
                  </a:lnTo>
                  <a:lnTo>
                    <a:pt x="177" y="39"/>
                  </a:lnTo>
                  <a:lnTo>
                    <a:pt x="170" y="36"/>
                  </a:lnTo>
                  <a:lnTo>
                    <a:pt x="170" y="36"/>
                  </a:lnTo>
                  <a:lnTo>
                    <a:pt x="167" y="36"/>
                  </a:lnTo>
                  <a:lnTo>
                    <a:pt x="165" y="36"/>
                  </a:lnTo>
                  <a:lnTo>
                    <a:pt x="162" y="37"/>
                  </a:lnTo>
                  <a:lnTo>
                    <a:pt x="159" y="36"/>
                  </a:lnTo>
                  <a:lnTo>
                    <a:pt x="159" y="36"/>
                  </a:lnTo>
                  <a:lnTo>
                    <a:pt x="156" y="36"/>
                  </a:lnTo>
                  <a:lnTo>
                    <a:pt x="155" y="36"/>
                  </a:lnTo>
                  <a:lnTo>
                    <a:pt x="149" y="37"/>
                  </a:lnTo>
                  <a:lnTo>
                    <a:pt x="149" y="37"/>
                  </a:lnTo>
                  <a:lnTo>
                    <a:pt x="146" y="39"/>
                  </a:lnTo>
                  <a:lnTo>
                    <a:pt x="139" y="39"/>
                  </a:lnTo>
                  <a:lnTo>
                    <a:pt x="133" y="37"/>
                  </a:lnTo>
                  <a:lnTo>
                    <a:pt x="132" y="37"/>
                  </a:lnTo>
                  <a:lnTo>
                    <a:pt x="130" y="34"/>
                  </a:lnTo>
                  <a:lnTo>
                    <a:pt x="130" y="34"/>
                  </a:lnTo>
                  <a:lnTo>
                    <a:pt x="130" y="32"/>
                  </a:lnTo>
                  <a:lnTo>
                    <a:pt x="128" y="29"/>
                  </a:lnTo>
                  <a:lnTo>
                    <a:pt x="126" y="27"/>
                  </a:lnTo>
                  <a:lnTo>
                    <a:pt x="125" y="24"/>
                  </a:lnTo>
                  <a:lnTo>
                    <a:pt x="125" y="24"/>
                  </a:lnTo>
                  <a:lnTo>
                    <a:pt x="125" y="22"/>
                  </a:lnTo>
                  <a:lnTo>
                    <a:pt x="122" y="19"/>
                  </a:lnTo>
                  <a:lnTo>
                    <a:pt x="119" y="16"/>
                  </a:lnTo>
                  <a:lnTo>
                    <a:pt x="115" y="14"/>
                  </a:lnTo>
                  <a:lnTo>
                    <a:pt x="115" y="14"/>
                  </a:lnTo>
                  <a:lnTo>
                    <a:pt x="113" y="14"/>
                  </a:lnTo>
                  <a:lnTo>
                    <a:pt x="112" y="13"/>
                  </a:lnTo>
                  <a:lnTo>
                    <a:pt x="109" y="9"/>
                  </a:lnTo>
                  <a:lnTo>
                    <a:pt x="108" y="5"/>
                  </a:lnTo>
                  <a:lnTo>
                    <a:pt x="105" y="2"/>
                  </a:lnTo>
                  <a:lnTo>
                    <a:pt x="105" y="2"/>
                  </a:lnTo>
                  <a:lnTo>
                    <a:pt x="103" y="0"/>
                  </a:lnTo>
                  <a:lnTo>
                    <a:pt x="99" y="0"/>
                  </a:lnTo>
                  <a:lnTo>
                    <a:pt x="92" y="2"/>
                  </a:lnTo>
                  <a:lnTo>
                    <a:pt x="92" y="2"/>
                  </a:lnTo>
                  <a:lnTo>
                    <a:pt x="96" y="9"/>
                  </a:lnTo>
                  <a:lnTo>
                    <a:pt x="98" y="12"/>
                  </a:lnTo>
                  <a:lnTo>
                    <a:pt x="95" y="13"/>
                  </a:lnTo>
                  <a:lnTo>
                    <a:pt x="95" y="13"/>
                  </a:lnTo>
                  <a:lnTo>
                    <a:pt x="93" y="16"/>
                  </a:lnTo>
                  <a:lnTo>
                    <a:pt x="92" y="19"/>
                  </a:lnTo>
                  <a:lnTo>
                    <a:pt x="91" y="23"/>
                  </a:lnTo>
                  <a:lnTo>
                    <a:pt x="86" y="30"/>
                  </a:lnTo>
                  <a:lnTo>
                    <a:pt x="86" y="30"/>
                  </a:lnTo>
                  <a:lnTo>
                    <a:pt x="83" y="34"/>
                  </a:lnTo>
                  <a:lnTo>
                    <a:pt x="79" y="37"/>
                  </a:lnTo>
                  <a:lnTo>
                    <a:pt x="71" y="41"/>
                  </a:lnTo>
                  <a:lnTo>
                    <a:pt x="62" y="44"/>
                  </a:lnTo>
                  <a:lnTo>
                    <a:pt x="55" y="47"/>
                  </a:lnTo>
                  <a:lnTo>
                    <a:pt x="55" y="47"/>
                  </a:lnTo>
                  <a:lnTo>
                    <a:pt x="52" y="49"/>
                  </a:lnTo>
                  <a:lnTo>
                    <a:pt x="51" y="50"/>
                  </a:lnTo>
                  <a:lnTo>
                    <a:pt x="46" y="57"/>
                  </a:lnTo>
                  <a:lnTo>
                    <a:pt x="41" y="73"/>
                  </a:lnTo>
                  <a:lnTo>
                    <a:pt x="41" y="73"/>
                  </a:lnTo>
                  <a:lnTo>
                    <a:pt x="38" y="77"/>
                  </a:lnTo>
                  <a:lnTo>
                    <a:pt x="35" y="78"/>
                  </a:lnTo>
                  <a:lnTo>
                    <a:pt x="32" y="77"/>
                  </a:lnTo>
                  <a:lnTo>
                    <a:pt x="29" y="73"/>
                  </a:lnTo>
                  <a:lnTo>
                    <a:pt x="29" y="73"/>
                  </a:lnTo>
                  <a:lnTo>
                    <a:pt x="27" y="71"/>
                  </a:lnTo>
                  <a:lnTo>
                    <a:pt x="24" y="71"/>
                  </a:lnTo>
                  <a:lnTo>
                    <a:pt x="19" y="71"/>
                  </a:lnTo>
                  <a:lnTo>
                    <a:pt x="17" y="70"/>
                  </a:lnTo>
                  <a:lnTo>
                    <a:pt x="17" y="70"/>
                  </a:lnTo>
                  <a:lnTo>
                    <a:pt x="14" y="67"/>
                  </a:lnTo>
                  <a:lnTo>
                    <a:pt x="14" y="66"/>
                  </a:lnTo>
                  <a:lnTo>
                    <a:pt x="17" y="61"/>
                  </a:lnTo>
                  <a:lnTo>
                    <a:pt x="17" y="61"/>
                  </a:lnTo>
                  <a:lnTo>
                    <a:pt x="17" y="60"/>
                  </a:lnTo>
                  <a:lnTo>
                    <a:pt x="17" y="59"/>
                  </a:lnTo>
                  <a:lnTo>
                    <a:pt x="14" y="53"/>
                  </a:lnTo>
                  <a:lnTo>
                    <a:pt x="14" y="53"/>
                  </a:lnTo>
                  <a:lnTo>
                    <a:pt x="10" y="56"/>
                  </a:lnTo>
                  <a:lnTo>
                    <a:pt x="7" y="59"/>
                  </a:lnTo>
                  <a:lnTo>
                    <a:pt x="1" y="67"/>
                  </a:lnTo>
                  <a:lnTo>
                    <a:pt x="1" y="67"/>
                  </a:lnTo>
                  <a:lnTo>
                    <a:pt x="0" y="70"/>
                  </a:lnTo>
                  <a:lnTo>
                    <a:pt x="0" y="73"/>
                  </a:lnTo>
                  <a:lnTo>
                    <a:pt x="2" y="78"/>
                  </a:lnTo>
                  <a:lnTo>
                    <a:pt x="7" y="90"/>
                  </a:lnTo>
                  <a:lnTo>
                    <a:pt x="7" y="90"/>
                  </a:lnTo>
                  <a:lnTo>
                    <a:pt x="7" y="91"/>
                  </a:lnTo>
                  <a:lnTo>
                    <a:pt x="5" y="91"/>
                  </a:lnTo>
                  <a:lnTo>
                    <a:pt x="2" y="91"/>
                  </a:lnTo>
                  <a:lnTo>
                    <a:pt x="1" y="94"/>
                  </a:lnTo>
                  <a:lnTo>
                    <a:pt x="1" y="94"/>
                  </a:lnTo>
                  <a:lnTo>
                    <a:pt x="2" y="96"/>
                  </a:lnTo>
                  <a:lnTo>
                    <a:pt x="2" y="97"/>
                  </a:lnTo>
                  <a:lnTo>
                    <a:pt x="8" y="100"/>
                  </a:lnTo>
                  <a:lnTo>
                    <a:pt x="19" y="107"/>
                  </a:lnTo>
                  <a:lnTo>
                    <a:pt x="19" y="107"/>
                  </a:lnTo>
                  <a:lnTo>
                    <a:pt x="24" y="113"/>
                  </a:lnTo>
                  <a:lnTo>
                    <a:pt x="27" y="118"/>
                  </a:lnTo>
                  <a:lnTo>
                    <a:pt x="31" y="124"/>
                  </a:lnTo>
                  <a:lnTo>
                    <a:pt x="35" y="130"/>
                  </a:lnTo>
                  <a:lnTo>
                    <a:pt x="35" y="130"/>
                  </a:lnTo>
                  <a:lnTo>
                    <a:pt x="38" y="134"/>
                  </a:lnTo>
                  <a:lnTo>
                    <a:pt x="41" y="138"/>
                  </a:lnTo>
                  <a:lnTo>
                    <a:pt x="46" y="154"/>
                  </a:lnTo>
                  <a:lnTo>
                    <a:pt x="46" y="154"/>
                  </a:lnTo>
                  <a:lnTo>
                    <a:pt x="58" y="179"/>
                  </a:lnTo>
                  <a:lnTo>
                    <a:pt x="65" y="192"/>
                  </a:lnTo>
                  <a:lnTo>
                    <a:pt x="71" y="201"/>
                  </a:lnTo>
                  <a:lnTo>
                    <a:pt x="71" y="201"/>
                  </a:lnTo>
                  <a:lnTo>
                    <a:pt x="76" y="208"/>
                  </a:lnTo>
                  <a:lnTo>
                    <a:pt x="79" y="215"/>
                  </a:lnTo>
                  <a:lnTo>
                    <a:pt x="81" y="219"/>
                  </a:lnTo>
                  <a:lnTo>
                    <a:pt x="81" y="222"/>
                  </a:lnTo>
                  <a:lnTo>
                    <a:pt x="81" y="222"/>
                  </a:lnTo>
                  <a:lnTo>
                    <a:pt x="81" y="225"/>
                  </a:lnTo>
                  <a:lnTo>
                    <a:pt x="81" y="229"/>
                  </a:lnTo>
                  <a:lnTo>
                    <a:pt x="83" y="234"/>
                  </a:lnTo>
                  <a:lnTo>
                    <a:pt x="86" y="236"/>
                  </a:lnTo>
                  <a:lnTo>
                    <a:pt x="86" y="236"/>
                  </a:lnTo>
                  <a:lnTo>
                    <a:pt x="96" y="243"/>
                  </a:lnTo>
                  <a:lnTo>
                    <a:pt x="102" y="249"/>
                  </a:lnTo>
                  <a:lnTo>
                    <a:pt x="112" y="255"/>
                  </a:lnTo>
                  <a:lnTo>
                    <a:pt x="112" y="255"/>
                  </a:lnTo>
                  <a:lnTo>
                    <a:pt x="139" y="269"/>
                  </a:lnTo>
                  <a:lnTo>
                    <a:pt x="152" y="276"/>
                  </a:lnTo>
                  <a:lnTo>
                    <a:pt x="156" y="280"/>
                  </a:lnTo>
                  <a:lnTo>
                    <a:pt x="159" y="283"/>
                  </a:lnTo>
                  <a:lnTo>
                    <a:pt x="159" y="283"/>
                  </a:lnTo>
                  <a:lnTo>
                    <a:pt x="163" y="288"/>
                  </a:lnTo>
                  <a:lnTo>
                    <a:pt x="169" y="292"/>
                  </a:lnTo>
                  <a:lnTo>
                    <a:pt x="177" y="298"/>
                  </a:lnTo>
                  <a:lnTo>
                    <a:pt x="177" y="298"/>
                  </a:lnTo>
                  <a:lnTo>
                    <a:pt x="179" y="300"/>
                  </a:lnTo>
                  <a:lnTo>
                    <a:pt x="179" y="300"/>
                  </a:lnTo>
                  <a:lnTo>
                    <a:pt x="182" y="298"/>
                  </a:lnTo>
                  <a:lnTo>
                    <a:pt x="182" y="298"/>
                  </a:lnTo>
                  <a:lnTo>
                    <a:pt x="184" y="295"/>
                  </a:lnTo>
                  <a:lnTo>
                    <a:pt x="186" y="292"/>
                  </a:lnTo>
                  <a:lnTo>
                    <a:pt x="189" y="285"/>
                  </a:lnTo>
                  <a:lnTo>
                    <a:pt x="189" y="28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86" name="Freeform 302"/>
            <p:cNvSpPr>
              <a:spLocks/>
            </p:cNvSpPr>
            <p:nvPr/>
          </p:nvSpPr>
          <p:spPr bwMode="gray">
            <a:xfrm>
              <a:off x="2424009" y="3371986"/>
              <a:ext cx="311218" cy="261707"/>
            </a:xfrm>
            <a:custGeom>
              <a:avLst/>
              <a:gdLst/>
              <a:ahLst/>
              <a:cxnLst>
                <a:cxn ang="0">
                  <a:pos x="6" y="30"/>
                </a:cxn>
                <a:cxn ang="0">
                  <a:pos x="0" y="47"/>
                </a:cxn>
                <a:cxn ang="0">
                  <a:pos x="7" y="50"/>
                </a:cxn>
                <a:cxn ang="0">
                  <a:pos x="14" y="60"/>
                </a:cxn>
                <a:cxn ang="0">
                  <a:pos x="17" y="80"/>
                </a:cxn>
                <a:cxn ang="0">
                  <a:pos x="43" y="83"/>
                </a:cxn>
                <a:cxn ang="0">
                  <a:pos x="58" y="91"/>
                </a:cxn>
                <a:cxn ang="0">
                  <a:pos x="83" y="95"/>
                </a:cxn>
                <a:cxn ang="0">
                  <a:pos x="94" y="101"/>
                </a:cxn>
                <a:cxn ang="0">
                  <a:pos x="90" y="128"/>
                </a:cxn>
                <a:cxn ang="0">
                  <a:pos x="97" y="144"/>
                </a:cxn>
                <a:cxn ang="0">
                  <a:pos x="97" y="155"/>
                </a:cxn>
                <a:cxn ang="0">
                  <a:pos x="100" y="164"/>
                </a:cxn>
                <a:cxn ang="0">
                  <a:pos x="107" y="178"/>
                </a:cxn>
                <a:cxn ang="0">
                  <a:pos x="119" y="185"/>
                </a:cxn>
                <a:cxn ang="0">
                  <a:pos x="128" y="184"/>
                </a:cxn>
                <a:cxn ang="0">
                  <a:pos x="142" y="176"/>
                </a:cxn>
                <a:cxn ang="0">
                  <a:pos x="151" y="169"/>
                </a:cxn>
                <a:cxn ang="0">
                  <a:pos x="161" y="162"/>
                </a:cxn>
                <a:cxn ang="0">
                  <a:pos x="155" y="158"/>
                </a:cxn>
                <a:cxn ang="0">
                  <a:pos x="149" y="149"/>
                </a:cxn>
                <a:cxn ang="0">
                  <a:pos x="145" y="135"/>
                </a:cxn>
                <a:cxn ang="0">
                  <a:pos x="144" y="130"/>
                </a:cxn>
                <a:cxn ang="0">
                  <a:pos x="159" y="132"/>
                </a:cxn>
                <a:cxn ang="0">
                  <a:pos x="168" y="138"/>
                </a:cxn>
                <a:cxn ang="0">
                  <a:pos x="174" y="132"/>
                </a:cxn>
                <a:cxn ang="0">
                  <a:pos x="188" y="130"/>
                </a:cxn>
                <a:cxn ang="0">
                  <a:pos x="208" y="117"/>
                </a:cxn>
                <a:cxn ang="0">
                  <a:pos x="196" y="101"/>
                </a:cxn>
                <a:cxn ang="0">
                  <a:pos x="199" y="93"/>
                </a:cxn>
                <a:cxn ang="0">
                  <a:pos x="211" y="87"/>
                </a:cxn>
                <a:cxn ang="0">
                  <a:pos x="208" y="78"/>
                </a:cxn>
                <a:cxn ang="0">
                  <a:pos x="215" y="68"/>
                </a:cxn>
                <a:cxn ang="0">
                  <a:pos x="208" y="58"/>
                </a:cxn>
                <a:cxn ang="0">
                  <a:pos x="196" y="54"/>
                </a:cxn>
                <a:cxn ang="0">
                  <a:pos x="199" y="41"/>
                </a:cxn>
                <a:cxn ang="0">
                  <a:pos x="174" y="31"/>
                </a:cxn>
                <a:cxn ang="0">
                  <a:pos x="182" y="26"/>
                </a:cxn>
                <a:cxn ang="0">
                  <a:pos x="158" y="24"/>
                </a:cxn>
                <a:cxn ang="0">
                  <a:pos x="128" y="34"/>
                </a:cxn>
                <a:cxn ang="0">
                  <a:pos x="105" y="26"/>
                </a:cxn>
                <a:cxn ang="0">
                  <a:pos x="84" y="21"/>
                </a:cxn>
                <a:cxn ang="0">
                  <a:pos x="71" y="9"/>
                </a:cxn>
                <a:cxn ang="0">
                  <a:pos x="61" y="1"/>
                </a:cxn>
                <a:cxn ang="0">
                  <a:pos x="55" y="1"/>
                </a:cxn>
                <a:cxn ang="0">
                  <a:pos x="53" y="10"/>
                </a:cxn>
                <a:cxn ang="0">
                  <a:pos x="31" y="23"/>
                </a:cxn>
                <a:cxn ang="0">
                  <a:pos x="37" y="47"/>
                </a:cxn>
                <a:cxn ang="0">
                  <a:pos x="23" y="46"/>
                </a:cxn>
                <a:cxn ang="0">
                  <a:pos x="23" y="30"/>
                </a:cxn>
                <a:cxn ang="0">
                  <a:pos x="24" y="14"/>
                </a:cxn>
                <a:cxn ang="0">
                  <a:pos x="20" y="11"/>
                </a:cxn>
              </a:cxnLst>
              <a:rect l="0" t="0" r="r" b="b"/>
              <a:pathLst>
                <a:path w="220" h="185">
                  <a:moveTo>
                    <a:pt x="20" y="11"/>
                  </a:moveTo>
                  <a:lnTo>
                    <a:pt x="20" y="11"/>
                  </a:lnTo>
                  <a:lnTo>
                    <a:pt x="11" y="21"/>
                  </a:lnTo>
                  <a:lnTo>
                    <a:pt x="7" y="26"/>
                  </a:lnTo>
                  <a:lnTo>
                    <a:pt x="6" y="30"/>
                  </a:lnTo>
                  <a:lnTo>
                    <a:pt x="6" y="30"/>
                  </a:lnTo>
                  <a:lnTo>
                    <a:pt x="6" y="37"/>
                  </a:lnTo>
                  <a:lnTo>
                    <a:pt x="3" y="41"/>
                  </a:lnTo>
                  <a:lnTo>
                    <a:pt x="3" y="41"/>
                  </a:lnTo>
                  <a:lnTo>
                    <a:pt x="0" y="47"/>
                  </a:lnTo>
                  <a:lnTo>
                    <a:pt x="0" y="48"/>
                  </a:lnTo>
                  <a:lnTo>
                    <a:pt x="1" y="50"/>
                  </a:lnTo>
                  <a:lnTo>
                    <a:pt x="1" y="50"/>
                  </a:lnTo>
                  <a:lnTo>
                    <a:pt x="6" y="50"/>
                  </a:lnTo>
                  <a:lnTo>
                    <a:pt x="7" y="50"/>
                  </a:lnTo>
                  <a:lnTo>
                    <a:pt x="9" y="53"/>
                  </a:lnTo>
                  <a:lnTo>
                    <a:pt x="9" y="53"/>
                  </a:lnTo>
                  <a:lnTo>
                    <a:pt x="10" y="56"/>
                  </a:lnTo>
                  <a:lnTo>
                    <a:pt x="13" y="57"/>
                  </a:lnTo>
                  <a:lnTo>
                    <a:pt x="14" y="60"/>
                  </a:lnTo>
                  <a:lnTo>
                    <a:pt x="16" y="63"/>
                  </a:lnTo>
                  <a:lnTo>
                    <a:pt x="16" y="63"/>
                  </a:lnTo>
                  <a:lnTo>
                    <a:pt x="14" y="70"/>
                  </a:lnTo>
                  <a:lnTo>
                    <a:pt x="16" y="77"/>
                  </a:lnTo>
                  <a:lnTo>
                    <a:pt x="17" y="80"/>
                  </a:lnTo>
                  <a:lnTo>
                    <a:pt x="18" y="83"/>
                  </a:lnTo>
                  <a:lnTo>
                    <a:pt x="21" y="84"/>
                  </a:lnTo>
                  <a:lnTo>
                    <a:pt x="26" y="84"/>
                  </a:lnTo>
                  <a:lnTo>
                    <a:pt x="26" y="84"/>
                  </a:lnTo>
                  <a:lnTo>
                    <a:pt x="43" y="83"/>
                  </a:lnTo>
                  <a:lnTo>
                    <a:pt x="48" y="84"/>
                  </a:lnTo>
                  <a:lnTo>
                    <a:pt x="51" y="84"/>
                  </a:lnTo>
                  <a:lnTo>
                    <a:pt x="53" y="87"/>
                  </a:lnTo>
                  <a:lnTo>
                    <a:pt x="53" y="87"/>
                  </a:lnTo>
                  <a:lnTo>
                    <a:pt x="58" y="91"/>
                  </a:lnTo>
                  <a:lnTo>
                    <a:pt x="64" y="95"/>
                  </a:lnTo>
                  <a:lnTo>
                    <a:pt x="70" y="97"/>
                  </a:lnTo>
                  <a:lnTo>
                    <a:pt x="75" y="97"/>
                  </a:lnTo>
                  <a:lnTo>
                    <a:pt x="75" y="97"/>
                  </a:lnTo>
                  <a:lnTo>
                    <a:pt x="83" y="95"/>
                  </a:lnTo>
                  <a:lnTo>
                    <a:pt x="91" y="95"/>
                  </a:lnTo>
                  <a:lnTo>
                    <a:pt x="92" y="97"/>
                  </a:lnTo>
                  <a:lnTo>
                    <a:pt x="95" y="97"/>
                  </a:lnTo>
                  <a:lnTo>
                    <a:pt x="95" y="100"/>
                  </a:lnTo>
                  <a:lnTo>
                    <a:pt x="94" y="101"/>
                  </a:lnTo>
                  <a:lnTo>
                    <a:pt x="94" y="101"/>
                  </a:lnTo>
                  <a:lnTo>
                    <a:pt x="91" y="110"/>
                  </a:lnTo>
                  <a:lnTo>
                    <a:pt x="90" y="118"/>
                  </a:lnTo>
                  <a:lnTo>
                    <a:pt x="88" y="125"/>
                  </a:lnTo>
                  <a:lnTo>
                    <a:pt x="90" y="128"/>
                  </a:lnTo>
                  <a:lnTo>
                    <a:pt x="91" y="131"/>
                  </a:lnTo>
                  <a:lnTo>
                    <a:pt x="91" y="131"/>
                  </a:lnTo>
                  <a:lnTo>
                    <a:pt x="97" y="138"/>
                  </a:lnTo>
                  <a:lnTo>
                    <a:pt x="98" y="141"/>
                  </a:lnTo>
                  <a:lnTo>
                    <a:pt x="97" y="144"/>
                  </a:lnTo>
                  <a:lnTo>
                    <a:pt x="97" y="144"/>
                  </a:lnTo>
                  <a:lnTo>
                    <a:pt x="95" y="147"/>
                  </a:lnTo>
                  <a:lnTo>
                    <a:pt x="94" y="149"/>
                  </a:lnTo>
                  <a:lnTo>
                    <a:pt x="94" y="152"/>
                  </a:lnTo>
                  <a:lnTo>
                    <a:pt x="97" y="155"/>
                  </a:lnTo>
                  <a:lnTo>
                    <a:pt x="97" y="155"/>
                  </a:lnTo>
                  <a:lnTo>
                    <a:pt x="98" y="158"/>
                  </a:lnTo>
                  <a:lnTo>
                    <a:pt x="100" y="161"/>
                  </a:lnTo>
                  <a:lnTo>
                    <a:pt x="100" y="164"/>
                  </a:lnTo>
                  <a:lnTo>
                    <a:pt x="100" y="164"/>
                  </a:lnTo>
                  <a:lnTo>
                    <a:pt x="97" y="165"/>
                  </a:lnTo>
                  <a:lnTo>
                    <a:pt x="97" y="165"/>
                  </a:lnTo>
                  <a:lnTo>
                    <a:pt x="101" y="169"/>
                  </a:lnTo>
                  <a:lnTo>
                    <a:pt x="104" y="174"/>
                  </a:lnTo>
                  <a:lnTo>
                    <a:pt x="107" y="178"/>
                  </a:lnTo>
                  <a:lnTo>
                    <a:pt x="110" y="181"/>
                  </a:lnTo>
                  <a:lnTo>
                    <a:pt x="110" y="181"/>
                  </a:lnTo>
                  <a:lnTo>
                    <a:pt x="115" y="185"/>
                  </a:lnTo>
                  <a:lnTo>
                    <a:pt x="117" y="185"/>
                  </a:lnTo>
                  <a:lnTo>
                    <a:pt x="119" y="185"/>
                  </a:lnTo>
                  <a:lnTo>
                    <a:pt x="119" y="185"/>
                  </a:lnTo>
                  <a:lnTo>
                    <a:pt x="124" y="182"/>
                  </a:lnTo>
                  <a:lnTo>
                    <a:pt x="125" y="182"/>
                  </a:lnTo>
                  <a:lnTo>
                    <a:pt x="128" y="184"/>
                  </a:lnTo>
                  <a:lnTo>
                    <a:pt x="128" y="184"/>
                  </a:lnTo>
                  <a:lnTo>
                    <a:pt x="129" y="184"/>
                  </a:lnTo>
                  <a:lnTo>
                    <a:pt x="132" y="182"/>
                  </a:lnTo>
                  <a:lnTo>
                    <a:pt x="138" y="178"/>
                  </a:lnTo>
                  <a:lnTo>
                    <a:pt x="138" y="178"/>
                  </a:lnTo>
                  <a:lnTo>
                    <a:pt x="142" y="176"/>
                  </a:lnTo>
                  <a:lnTo>
                    <a:pt x="145" y="175"/>
                  </a:lnTo>
                  <a:lnTo>
                    <a:pt x="148" y="175"/>
                  </a:lnTo>
                  <a:lnTo>
                    <a:pt x="149" y="172"/>
                  </a:lnTo>
                  <a:lnTo>
                    <a:pt x="149" y="172"/>
                  </a:lnTo>
                  <a:lnTo>
                    <a:pt x="151" y="169"/>
                  </a:lnTo>
                  <a:lnTo>
                    <a:pt x="152" y="167"/>
                  </a:lnTo>
                  <a:lnTo>
                    <a:pt x="155" y="165"/>
                  </a:lnTo>
                  <a:lnTo>
                    <a:pt x="158" y="164"/>
                  </a:lnTo>
                  <a:lnTo>
                    <a:pt x="158" y="164"/>
                  </a:lnTo>
                  <a:lnTo>
                    <a:pt x="161" y="162"/>
                  </a:lnTo>
                  <a:lnTo>
                    <a:pt x="162" y="159"/>
                  </a:lnTo>
                  <a:lnTo>
                    <a:pt x="162" y="158"/>
                  </a:lnTo>
                  <a:lnTo>
                    <a:pt x="161" y="157"/>
                  </a:lnTo>
                  <a:lnTo>
                    <a:pt x="161" y="157"/>
                  </a:lnTo>
                  <a:lnTo>
                    <a:pt x="155" y="158"/>
                  </a:lnTo>
                  <a:lnTo>
                    <a:pt x="152" y="158"/>
                  </a:lnTo>
                  <a:lnTo>
                    <a:pt x="152" y="155"/>
                  </a:lnTo>
                  <a:lnTo>
                    <a:pt x="152" y="155"/>
                  </a:lnTo>
                  <a:lnTo>
                    <a:pt x="151" y="152"/>
                  </a:lnTo>
                  <a:lnTo>
                    <a:pt x="149" y="149"/>
                  </a:lnTo>
                  <a:lnTo>
                    <a:pt x="148" y="148"/>
                  </a:lnTo>
                  <a:lnTo>
                    <a:pt x="148" y="145"/>
                  </a:lnTo>
                  <a:lnTo>
                    <a:pt x="148" y="145"/>
                  </a:lnTo>
                  <a:lnTo>
                    <a:pt x="147" y="138"/>
                  </a:lnTo>
                  <a:lnTo>
                    <a:pt x="145" y="135"/>
                  </a:lnTo>
                  <a:lnTo>
                    <a:pt x="141" y="132"/>
                  </a:lnTo>
                  <a:lnTo>
                    <a:pt x="141" y="132"/>
                  </a:lnTo>
                  <a:lnTo>
                    <a:pt x="141" y="132"/>
                  </a:lnTo>
                  <a:lnTo>
                    <a:pt x="141" y="131"/>
                  </a:lnTo>
                  <a:lnTo>
                    <a:pt x="144" y="130"/>
                  </a:lnTo>
                  <a:lnTo>
                    <a:pt x="148" y="130"/>
                  </a:lnTo>
                  <a:lnTo>
                    <a:pt x="152" y="131"/>
                  </a:lnTo>
                  <a:lnTo>
                    <a:pt x="152" y="131"/>
                  </a:lnTo>
                  <a:lnTo>
                    <a:pt x="155" y="132"/>
                  </a:lnTo>
                  <a:lnTo>
                    <a:pt x="159" y="132"/>
                  </a:lnTo>
                  <a:lnTo>
                    <a:pt x="164" y="134"/>
                  </a:lnTo>
                  <a:lnTo>
                    <a:pt x="165" y="135"/>
                  </a:lnTo>
                  <a:lnTo>
                    <a:pt x="166" y="135"/>
                  </a:lnTo>
                  <a:lnTo>
                    <a:pt x="166" y="135"/>
                  </a:lnTo>
                  <a:lnTo>
                    <a:pt x="168" y="138"/>
                  </a:lnTo>
                  <a:lnTo>
                    <a:pt x="169" y="139"/>
                  </a:lnTo>
                  <a:lnTo>
                    <a:pt x="172" y="139"/>
                  </a:lnTo>
                  <a:lnTo>
                    <a:pt x="172" y="137"/>
                  </a:lnTo>
                  <a:lnTo>
                    <a:pt x="172" y="137"/>
                  </a:lnTo>
                  <a:lnTo>
                    <a:pt x="174" y="132"/>
                  </a:lnTo>
                  <a:lnTo>
                    <a:pt x="176" y="131"/>
                  </a:lnTo>
                  <a:lnTo>
                    <a:pt x="179" y="130"/>
                  </a:lnTo>
                  <a:lnTo>
                    <a:pt x="184" y="130"/>
                  </a:lnTo>
                  <a:lnTo>
                    <a:pt x="184" y="130"/>
                  </a:lnTo>
                  <a:lnTo>
                    <a:pt x="188" y="130"/>
                  </a:lnTo>
                  <a:lnTo>
                    <a:pt x="193" y="127"/>
                  </a:lnTo>
                  <a:lnTo>
                    <a:pt x="203" y="122"/>
                  </a:lnTo>
                  <a:lnTo>
                    <a:pt x="203" y="122"/>
                  </a:lnTo>
                  <a:lnTo>
                    <a:pt x="206" y="120"/>
                  </a:lnTo>
                  <a:lnTo>
                    <a:pt x="208" y="117"/>
                  </a:lnTo>
                  <a:lnTo>
                    <a:pt x="208" y="117"/>
                  </a:lnTo>
                  <a:lnTo>
                    <a:pt x="202" y="110"/>
                  </a:lnTo>
                  <a:lnTo>
                    <a:pt x="196" y="104"/>
                  </a:lnTo>
                  <a:lnTo>
                    <a:pt x="196" y="104"/>
                  </a:lnTo>
                  <a:lnTo>
                    <a:pt x="196" y="101"/>
                  </a:lnTo>
                  <a:lnTo>
                    <a:pt x="196" y="100"/>
                  </a:lnTo>
                  <a:lnTo>
                    <a:pt x="198" y="98"/>
                  </a:lnTo>
                  <a:lnTo>
                    <a:pt x="199" y="95"/>
                  </a:lnTo>
                  <a:lnTo>
                    <a:pt x="199" y="95"/>
                  </a:lnTo>
                  <a:lnTo>
                    <a:pt x="199" y="93"/>
                  </a:lnTo>
                  <a:lnTo>
                    <a:pt x="199" y="90"/>
                  </a:lnTo>
                  <a:lnTo>
                    <a:pt x="202" y="88"/>
                  </a:lnTo>
                  <a:lnTo>
                    <a:pt x="206" y="88"/>
                  </a:lnTo>
                  <a:lnTo>
                    <a:pt x="206" y="88"/>
                  </a:lnTo>
                  <a:lnTo>
                    <a:pt x="211" y="87"/>
                  </a:lnTo>
                  <a:lnTo>
                    <a:pt x="212" y="84"/>
                  </a:lnTo>
                  <a:lnTo>
                    <a:pt x="211" y="81"/>
                  </a:lnTo>
                  <a:lnTo>
                    <a:pt x="209" y="78"/>
                  </a:lnTo>
                  <a:lnTo>
                    <a:pt x="209" y="78"/>
                  </a:lnTo>
                  <a:lnTo>
                    <a:pt x="208" y="78"/>
                  </a:lnTo>
                  <a:lnTo>
                    <a:pt x="208" y="77"/>
                  </a:lnTo>
                  <a:lnTo>
                    <a:pt x="208" y="74"/>
                  </a:lnTo>
                  <a:lnTo>
                    <a:pt x="211" y="70"/>
                  </a:lnTo>
                  <a:lnTo>
                    <a:pt x="215" y="68"/>
                  </a:lnTo>
                  <a:lnTo>
                    <a:pt x="215" y="68"/>
                  </a:lnTo>
                  <a:lnTo>
                    <a:pt x="218" y="66"/>
                  </a:lnTo>
                  <a:lnTo>
                    <a:pt x="220" y="60"/>
                  </a:lnTo>
                  <a:lnTo>
                    <a:pt x="220" y="60"/>
                  </a:lnTo>
                  <a:lnTo>
                    <a:pt x="213" y="58"/>
                  </a:lnTo>
                  <a:lnTo>
                    <a:pt x="208" y="58"/>
                  </a:lnTo>
                  <a:lnTo>
                    <a:pt x="196" y="58"/>
                  </a:lnTo>
                  <a:lnTo>
                    <a:pt x="196" y="58"/>
                  </a:lnTo>
                  <a:lnTo>
                    <a:pt x="195" y="58"/>
                  </a:lnTo>
                  <a:lnTo>
                    <a:pt x="195" y="57"/>
                  </a:lnTo>
                  <a:lnTo>
                    <a:pt x="196" y="54"/>
                  </a:lnTo>
                  <a:lnTo>
                    <a:pt x="199" y="50"/>
                  </a:lnTo>
                  <a:lnTo>
                    <a:pt x="201" y="44"/>
                  </a:lnTo>
                  <a:lnTo>
                    <a:pt x="201" y="44"/>
                  </a:lnTo>
                  <a:lnTo>
                    <a:pt x="201" y="43"/>
                  </a:lnTo>
                  <a:lnTo>
                    <a:pt x="199" y="41"/>
                  </a:lnTo>
                  <a:lnTo>
                    <a:pt x="192" y="38"/>
                  </a:lnTo>
                  <a:lnTo>
                    <a:pt x="178" y="36"/>
                  </a:lnTo>
                  <a:lnTo>
                    <a:pt x="178" y="36"/>
                  </a:lnTo>
                  <a:lnTo>
                    <a:pt x="174" y="34"/>
                  </a:lnTo>
                  <a:lnTo>
                    <a:pt x="174" y="31"/>
                  </a:lnTo>
                  <a:lnTo>
                    <a:pt x="175" y="29"/>
                  </a:lnTo>
                  <a:lnTo>
                    <a:pt x="179" y="27"/>
                  </a:lnTo>
                  <a:lnTo>
                    <a:pt x="179" y="27"/>
                  </a:lnTo>
                  <a:lnTo>
                    <a:pt x="181" y="27"/>
                  </a:lnTo>
                  <a:lnTo>
                    <a:pt x="182" y="26"/>
                  </a:lnTo>
                  <a:lnTo>
                    <a:pt x="179" y="24"/>
                  </a:lnTo>
                  <a:lnTo>
                    <a:pt x="174" y="23"/>
                  </a:lnTo>
                  <a:lnTo>
                    <a:pt x="166" y="23"/>
                  </a:lnTo>
                  <a:lnTo>
                    <a:pt x="166" y="23"/>
                  </a:lnTo>
                  <a:lnTo>
                    <a:pt x="158" y="24"/>
                  </a:lnTo>
                  <a:lnTo>
                    <a:pt x="149" y="27"/>
                  </a:lnTo>
                  <a:lnTo>
                    <a:pt x="135" y="34"/>
                  </a:lnTo>
                  <a:lnTo>
                    <a:pt x="135" y="34"/>
                  </a:lnTo>
                  <a:lnTo>
                    <a:pt x="132" y="34"/>
                  </a:lnTo>
                  <a:lnTo>
                    <a:pt x="128" y="34"/>
                  </a:lnTo>
                  <a:lnTo>
                    <a:pt x="121" y="30"/>
                  </a:lnTo>
                  <a:lnTo>
                    <a:pt x="112" y="26"/>
                  </a:lnTo>
                  <a:lnTo>
                    <a:pt x="108" y="24"/>
                  </a:lnTo>
                  <a:lnTo>
                    <a:pt x="105" y="26"/>
                  </a:lnTo>
                  <a:lnTo>
                    <a:pt x="105" y="26"/>
                  </a:lnTo>
                  <a:lnTo>
                    <a:pt x="98" y="27"/>
                  </a:lnTo>
                  <a:lnTo>
                    <a:pt x="91" y="27"/>
                  </a:lnTo>
                  <a:lnTo>
                    <a:pt x="85" y="26"/>
                  </a:lnTo>
                  <a:lnTo>
                    <a:pt x="84" y="24"/>
                  </a:lnTo>
                  <a:lnTo>
                    <a:pt x="84" y="21"/>
                  </a:lnTo>
                  <a:lnTo>
                    <a:pt x="84" y="21"/>
                  </a:lnTo>
                  <a:lnTo>
                    <a:pt x="83" y="17"/>
                  </a:lnTo>
                  <a:lnTo>
                    <a:pt x="81" y="13"/>
                  </a:lnTo>
                  <a:lnTo>
                    <a:pt x="77" y="10"/>
                  </a:lnTo>
                  <a:lnTo>
                    <a:pt x="71" y="9"/>
                  </a:lnTo>
                  <a:lnTo>
                    <a:pt x="71" y="9"/>
                  </a:lnTo>
                  <a:lnTo>
                    <a:pt x="68" y="9"/>
                  </a:lnTo>
                  <a:lnTo>
                    <a:pt x="67" y="9"/>
                  </a:lnTo>
                  <a:lnTo>
                    <a:pt x="64" y="4"/>
                  </a:lnTo>
                  <a:lnTo>
                    <a:pt x="61" y="1"/>
                  </a:lnTo>
                  <a:lnTo>
                    <a:pt x="60" y="0"/>
                  </a:lnTo>
                  <a:lnTo>
                    <a:pt x="58" y="0"/>
                  </a:lnTo>
                  <a:lnTo>
                    <a:pt x="58" y="0"/>
                  </a:lnTo>
                  <a:lnTo>
                    <a:pt x="55" y="0"/>
                  </a:lnTo>
                  <a:lnTo>
                    <a:pt x="55" y="1"/>
                  </a:lnTo>
                  <a:lnTo>
                    <a:pt x="54" y="4"/>
                  </a:lnTo>
                  <a:lnTo>
                    <a:pt x="55" y="9"/>
                  </a:lnTo>
                  <a:lnTo>
                    <a:pt x="54" y="10"/>
                  </a:lnTo>
                  <a:lnTo>
                    <a:pt x="53" y="10"/>
                  </a:lnTo>
                  <a:lnTo>
                    <a:pt x="53" y="10"/>
                  </a:lnTo>
                  <a:lnTo>
                    <a:pt x="41" y="16"/>
                  </a:lnTo>
                  <a:lnTo>
                    <a:pt x="34" y="19"/>
                  </a:lnTo>
                  <a:lnTo>
                    <a:pt x="33" y="21"/>
                  </a:lnTo>
                  <a:lnTo>
                    <a:pt x="31" y="23"/>
                  </a:lnTo>
                  <a:lnTo>
                    <a:pt x="31" y="23"/>
                  </a:lnTo>
                  <a:lnTo>
                    <a:pt x="33" y="29"/>
                  </a:lnTo>
                  <a:lnTo>
                    <a:pt x="36" y="34"/>
                  </a:lnTo>
                  <a:lnTo>
                    <a:pt x="37" y="41"/>
                  </a:lnTo>
                  <a:lnTo>
                    <a:pt x="37" y="44"/>
                  </a:lnTo>
                  <a:lnTo>
                    <a:pt x="37" y="47"/>
                  </a:lnTo>
                  <a:lnTo>
                    <a:pt x="37" y="47"/>
                  </a:lnTo>
                  <a:lnTo>
                    <a:pt x="36" y="48"/>
                  </a:lnTo>
                  <a:lnTo>
                    <a:pt x="33" y="50"/>
                  </a:lnTo>
                  <a:lnTo>
                    <a:pt x="28" y="48"/>
                  </a:lnTo>
                  <a:lnTo>
                    <a:pt x="23" y="46"/>
                  </a:lnTo>
                  <a:lnTo>
                    <a:pt x="20" y="41"/>
                  </a:lnTo>
                  <a:lnTo>
                    <a:pt x="20" y="41"/>
                  </a:lnTo>
                  <a:lnTo>
                    <a:pt x="18" y="38"/>
                  </a:lnTo>
                  <a:lnTo>
                    <a:pt x="20" y="36"/>
                  </a:lnTo>
                  <a:lnTo>
                    <a:pt x="23" y="30"/>
                  </a:lnTo>
                  <a:lnTo>
                    <a:pt x="26" y="24"/>
                  </a:lnTo>
                  <a:lnTo>
                    <a:pt x="27" y="21"/>
                  </a:lnTo>
                  <a:lnTo>
                    <a:pt x="27" y="20"/>
                  </a:lnTo>
                  <a:lnTo>
                    <a:pt x="27" y="20"/>
                  </a:lnTo>
                  <a:lnTo>
                    <a:pt x="24" y="14"/>
                  </a:lnTo>
                  <a:lnTo>
                    <a:pt x="24" y="11"/>
                  </a:lnTo>
                  <a:lnTo>
                    <a:pt x="24" y="9"/>
                  </a:lnTo>
                  <a:lnTo>
                    <a:pt x="24" y="9"/>
                  </a:lnTo>
                  <a:lnTo>
                    <a:pt x="21" y="10"/>
                  </a:lnTo>
                  <a:lnTo>
                    <a:pt x="20" y="11"/>
                  </a:lnTo>
                  <a:lnTo>
                    <a:pt x="20" y="1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87" name="Freeform 303"/>
            <p:cNvSpPr>
              <a:spLocks/>
            </p:cNvSpPr>
            <p:nvPr/>
          </p:nvSpPr>
          <p:spPr bwMode="gray">
            <a:xfrm>
              <a:off x="2776252" y="3509204"/>
              <a:ext cx="94781" cy="100439"/>
            </a:xfrm>
            <a:custGeom>
              <a:avLst/>
              <a:gdLst/>
              <a:ahLst/>
              <a:cxnLst>
                <a:cxn ang="0">
                  <a:pos x="14" y="14"/>
                </a:cxn>
                <a:cxn ang="0">
                  <a:pos x="13" y="18"/>
                </a:cxn>
                <a:cxn ang="0">
                  <a:pos x="7" y="21"/>
                </a:cxn>
                <a:cxn ang="0">
                  <a:pos x="6" y="21"/>
                </a:cxn>
                <a:cxn ang="0">
                  <a:pos x="3" y="27"/>
                </a:cxn>
                <a:cxn ang="0">
                  <a:pos x="0" y="35"/>
                </a:cxn>
                <a:cxn ang="0">
                  <a:pos x="0" y="37"/>
                </a:cxn>
                <a:cxn ang="0">
                  <a:pos x="6" y="42"/>
                </a:cxn>
                <a:cxn ang="0">
                  <a:pos x="14" y="51"/>
                </a:cxn>
                <a:cxn ang="0">
                  <a:pos x="23" y="70"/>
                </a:cxn>
                <a:cxn ang="0">
                  <a:pos x="27" y="71"/>
                </a:cxn>
                <a:cxn ang="0">
                  <a:pos x="31" y="70"/>
                </a:cxn>
                <a:cxn ang="0">
                  <a:pos x="34" y="64"/>
                </a:cxn>
                <a:cxn ang="0">
                  <a:pos x="36" y="60"/>
                </a:cxn>
                <a:cxn ang="0">
                  <a:pos x="38" y="60"/>
                </a:cxn>
                <a:cxn ang="0">
                  <a:pos x="53" y="60"/>
                </a:cxn>
                <a:cxn ang="0">
                  <a:pos x="55" y="61"/>
                </a:cxn>
                <a:cxn ang="0">
                  <a:pos x="57" y="62"/>
                </a:cxn>
                <a:cxn ang="0">
                  <a:pos x="63" y="55"/>
                </a:cxn>
                <a:cxn ang="0">
                  <a:pos x="63" y="40"/>
                </a:cxn>
                <a:cxn ang="0">
                  <a:pos x="60" y="34"/>
                </a:cxn>
                <a:cxn ang="0">
                  <a:pos x="60" y="23"/>
                </a:cxn>
                <a:cxn ang="0">
                  <a:pos x="63" y="15"/>
                </a:cxn>
                <a:cxn ang="0">
                  <a:pos x="67" y="7"/>
                </a:cxn>
                <a:cxn ang="0">
                  <a:pos x="58" y="4"/>
                </a:cxn>
                <a:cxn ang="0">
                  <a:pos x="50" y="3"/>
                </a:cxn>
                <a:cxn ang="0">
                  <a:pos x="33" y="6"/>
                </a:cxn>
                <a:cxn ang="0">
                  <a:pos x="30" y="3"/>
                </a:cxn>
                <a:cxn ang="0">
                  <a:pos x="27" y="1"/>
                </a:cxn>
                <a:cxn ang="0">
                  <a:pos x="21" y="1"/>
                </a:cxn>
                <a:cxn ang="0">
                  <a:pos x="17" y="3"/>
                </a:cxn>
                <a:cxn ang="0">
                  <a:pos x="16" y="3"/>
                </a:cxn>
                <a:cxn ang="0">
                  <a:pos x="14" y="14"/>
                </a:cxn>
              </a:cxnLst>
              <a:rect l="0" t="0" r="r" b="b"/>
              <a:pathLst>
                <a:path w="67" h="71">
                  <a:moveTo>
                    <a:pt x="14" y="14"/>
                  </a:moveTo>
                  <a:lnTo>
                    <a:pt x="14" y="14"/>
                  </a:lnTo>
                  <a:lnTo>
                    <a:pt x="14" y="17"/>
                  </a:lnTo>
                  <a:lnTo>
                    <a:pt x="13" y="18"/>
                  </a:lnTo>
                  <a:lnTo>
                    <a:pt x="10" y="20"/>
                  </a:lnTo>
                  <a:lnTo>
                    <a:pt x="7" y="21"/>
                  </a:lnTo>
                  <a:lnTo>
                    <a:pt x="7" y="21"/>
                  </a:lnTo>
                  <a:lnTo>
                    <a:pt x="6" y="21"/>
                  </a:lnTo>
                  <a:lnTo>
                    <a:pt x="4" y="23"/>
                  </a:lnTo>
                  <a:lnTo>
                    <a:pt x="3" y="27"/>
                  </a:lnTo>
                  <a:lnTo>
                    <a:pt x="1" y="31"/>
                  </a:lnTo>
                  <a:lnTo>
                    <a:pt x="0" y="35"/>
                  </a:lnTo>
                  <a:lnTo>
                    <a:pt x="0" y="35"/>
                  </a:lnTo>
                  <a:lnTo>
                    <a:pt x="0" y="37"/>
                  </a:lnTo>
                  <a:lnTo>
                    <a:pt x="1" y="38"/>
                  </a:lnTo>
                  <a:lnTo>
                    <a:pt x="6" y="42"/>
                  </a:lnTo>
                  <a:lnTo>
                    <a:pt x="10" y="47"/>
                  </a:lnTo>
                  <a:lnTo>
                    <a:pt x="14" y="51"/>
                  </a:lnTo>
                  <a:lnTo>
                    <a:pt x="14" y="51"/>
                  </a:lnTo>
                  <a:lnTo>
                    <a:pt x="23" y="70"/>
                  </a:lnTo>
                  <a:lnTo>
                    <a:pt x="23" y="70"/>
                  </a:lnTo>
                  <a:lnTo>
                    <a:pt x="27" y="71"/>
                  </a:lnTo>
                  <a:lnTo>
                    <a:pt x="31" y="70"/>
                  </a:lnTo>
                  <a:lnTo>
                    <a:pt x="31" y="70"/>
                  </a:lnTo>
                  <a:lnTo>
                    <a:pt x="33" y="68"/>
                  </a:lnTo>
                  <a:lnTo>
                    <a:pt x="34" y="64"/>
                  </a:lnTo>
                  <a:lnTo>
                    <a:pt x="34" y="61"/>
                  </a:lnTo>
                  <a:lnTo>
                    <a:pt x="36" y="60"/>
                  </a:lnTo>
                  <a:lnTo>
                    <a:pt x="38" y="60"/>
                  </a:lnTo>
                  <a:lnTo>
                    <a:pt x="38" y="60"/>
                  </a:lnTo>
                  <a:lnTo>
                    <a:pt x="48" y="60"/>
                  </a:lnTo>
                  <a:lnTo>
                    <a:pt x="53" y="60"/>
                  </a:lnTo>
                  <a:lnTo>
                    <a:pt x="55" y="61"/>
                  </a:lnTo>
                  <a:lnTo>
                    <a:pt x="55" y="61"/>
                  </a:lnTo>
                  <a:lnTo>
                    <a:pt x="57" y="62"/>
                  </a:lnTo>
                  <a:lnTo>
                    <a:pt x="57" y="62"/>
                  </a:lnTo>
                  <a:lnTo>
                    <a:pt x="63" y="55"/>
                  </a:lnTo>
                  <a:lnTo>
                    <a:pt x="63" y="55"/>
                  </a:lnTo>
                  <a:lnTo>
                    <a:pt x="63" y="47"/>
                  </a:lnTo>
                  <a:lnTo>
                    <a:pt x="63" y="40"/>
                  </a:lnTo>
                  <a:lnTo>
                    <a:pt x="60" y="34"/>
                  </a:lnTo>
                  <a:lnTo>
                    <a:pt x="60" y="34"/>
                  </a:lnTo>
                  <a:lnTo>
                    <a:pt x="60" y="28"/>
                  </a:lnTo>
                  <a:lnTo>
                    <a:pt x="60" y="23"/>
                  </a:lnTo>
                  <a:lnTo>
                    <a:pt x="61" y="18"/>
                  </a:lnTo>
                  <a:lnTo>
                    <a:pt x="63" y="15"/>
                  </a:lnTo>
                  <a:lnTo>
                    <a:pt x="63" y="15"/>
                  </a:lnTo>
                  <a:lnTo>
                    <a:pt x="67" y="7"/>
                  </a:lnTo>
                  <a:lnTo>
                    <a:pt x="67" y="7"/>
                  </a:lnTo>
                  <a:lnTo>
                    <a:pt x="58" y="4"/>
                  </a:lnTo>
                  <a:lnTo>
                    <a:pt x="50" y="3"/>
                  </a:lnTo>
                  <a:lnTo>
                    <a:pt x="50" y="3"/>
                  </a:lnTo>
                  <a:lnTo>
                    <a:pt x="38" y="6"/>
                  </a:lnTo>
                  <a:lnTo>
                    <a:pt x="33" y="6"/>
                  </a:lnTo>
                  <a:lnTo>
                    <a:pt x="31" y="4"/>
                  </a:lnTo>
                  <a:lnTo>
                    <a:pt x="30" y="3"/>
                  </a:lnTo>
                  <a:lnTo>
                    <a:pt x="30" y="3"/>
                  </a:lnTo>
                  <a:lnTo>
                    <a:pt x="27" y="1"/>
                  </a:lnTo>
                  <a:lnTo>
                    <a:pt x="24" y="0"/>
                  </a:lnTo>
                  <a:lnTo>
                    <a:pt x="21" y="1"/>
                  </a:lnTo>
                  <a:lnTo>
                    <a:pt x="17" y="3"/>
                  </a:lnTo>
                  <a:lnTo>
                    <a:pt x="17" y="3"/>
                  </a:lnTo>
                  <a:lnTo>
                    <a:pt x="16" y="3"/>
                  </a:lnTo>
                  <a:lnTo>
                    <a:pt x="16" y="3"/>
                  </a:lnTo>
                  <a:lnTo>
                    <a:pt x="14" y="10"/>
                  </a:lnTo>
                  <a:lnTo>
                    <a:pt x="14" y="14"/>
                  </a:lnTo>
                  <a:lnTo>
                    <a:pt x="14" y="1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88" name="Freeform 304"/>
            <p:cNvSpPr>
              <a:spLocks/>
            </p:cNvSpPr>
            <p:nvPr/>
          </p:nvSpPr>
          <p:spPr bwMode="gray">
            <a:xfrm>
              <a:off x="2701277" y="3456863"/>
              <a:ext cx="107512" cy="164097"/>
            </a:xfrm>
            <a:custGeom>
              <a:avLst/>
              <a:gdLst/>
              <a:ahLst/>
              <a:cxnLst>
                <a:cxn ang="0">
                  <a:pos x="19" y="8"/>
                </a:cxn>
                <a:cxn ang="0">
                  <a:pos x="12" y="14"/>
                </a:cxn>
                <a:cxn ang="0">
                  <a:pos x="12" y="18"/>
                </a:cxn>
                <a:cxn ang="0">
                  <a:pos x="13" y="18"/>
                </a:cxn>
                <a:cxn ang="0">
                  <a:pos x="16" y="24"/>
                </a:cxn>
                <a:cxn ang="0">
                  <a:pos x="10" y="28"/>
                </a:cxn>
                <a:cxn ang="0">
                  <a:pos x="6" y="28"/>
                </a:cxn>
                <a:cxn ang="0">
                  <a:pos x="3" y="33"/>
                </a:cxn>
                <a:cxn ang="0">
                  <a:pos x="3" y="35"/>
                </a:cxn>
                <a:cxn ang="0">
                  <a:pos x="0" y="40"/>
                </a:cxn>
                <a:cxn ang="0">
                  <a:pos x="0" y="44"/>
                </a:cxn>
                <a:cxn ang="0">
                  <a:pos x="6" y="50"/>
                </a:cxn>
                <a:cxn ang="0">
                  <a:pos x="12" y="57"/>
                </a:cxn>
                <a:cxn ang="0">
                  <a:pos x="17" y="54"/>
                </a:cxn>
                <a:cxn ang="0">
                  <a:pos x="19" y="54"/>
                </a:cxn>
                <a:cxn ang="0">
                  <a:pos x="22" y="60"/>
                </a:cxn>
                <a:cxn ang="0">
                  <a:pos x="23" y="65"/>
                </a:cxn>
                <a:cxn ang="0">
                  <a:pos x="24" y="67"/>
                </a:cxn>
                <a:cxn ang="0">
                  <a:pos x="29" y="74"/>
                </a:cxn>
                <a:cxn ang="0">
                  <a:pos x="26" y="79"/>
                </a:cxn>
                <a:cxn ang="0">
                  <a:pos x="23" y="85"/>
                </a:cxn>
                <a:cxn ang="0">
                  <a:pos x="24" y="101"/>
                </a:cxn>
                <a:cxn ang="0">
                  <a:pos x="29" y="108"/>
                </a:cxn>
                <a:cxn ang="0">
                  <a:pos x="34" y="114"/>
                </a:cxn>
                <a:cxn ang="0">
                  <a:pos x="44" y="116"/>
                </a:cxn>
                <a:cxn ang="0">
                  <a:pos x="46" y="115"/>
                </a:cxn>
                <a:cxn ang="0">
                  <a:pos x="52" y="114"/>
                </a:cxn>
                <a:cxn ang="0">
                  <a:pos x="57" y="111"/>
                </a:cxn>
                <a:cxn ang="0">
                  <a:pos x="59" y="109"/>
                </a:cxn>
                <a:cxn ang="0">
                  <a:pos x="63" y="108"/>
                </a:cxn>
                <a:cxn ang="0">
                  <a:pos x="64" y="107"/>
                </a:cxn>
                <a:cxn ang="0">
                  <a:pos x="70" y="105"/>
                </a:cxn>
                <a:cxn ang="0">
                  <a:pos x="76" y="107"/>
                </a:cxn>
                <a:cxn ang="0">
                  <a:pos x="67" y="88"/>
                </a:cxn>
                <a:cxn ang="0">
                  <a:pos x="59" y="79"/>
                </a:cxn>
                <a:cxn ang="0">
                  <a:pos x="53" y="74"/>
                </a:cxn>
                <a:cxn ang="0">
                  <a:pos x="53" y="72"/>
                </a:cxn>
                <a:cxn ang="0">
                  <a:pos x="56" y="64"/>
                </a:cxn>
                <a:cxn ang="0">
                  <a:pos x="59" y="58"/>
                </a:cxn>
                <a:cxn ang="0">
                  <a:pos x="60" y="58"/>
                </a:cxn>
                <a:cxn ang="0">
                  <a:pos x="66" y="55"/>
                </a:cxn>
                <a:cxn ang="0">
                  <a:pos x="67" y="51"/>
                </a:cxn>
                <a:cxn ang="0">
                  <a:pos x="67" y="47"/>
                </a:cxn>
                <a:cxn ang="0">
                  <a:pos x="69" y="40"/>
                </a:cxn>
                <a:cxn ang="0">
                  <a:pos x="61" y="34"/>
                </a:cxn>
                <a:cxn ang="0">
                  <a:pos x="54" y="27"/>
                </a:cxn>
                <a:cxn ang="0">
                  <a:pos x="52" y="27"/>
                </a:cxn>
                <a:cxn ang="0">
                  <a:pos x="46" y="21"/>
                </a:cxn>
                <a:cxn ang="0">
                  <a:pos x="46" y="17"/>
                </a:cxn>
                <a:cxn ang="0">
                  <a:pos x="44" y="14"/>
                </a:cxn>
                <a:cxn ang="0">
                  <a:pos x="36" y="8"/>
                </a:cxn>
                <a:cxn ang="0">
                  <a:pos x="30" y="4"/>
                </a:cxn>
                <a:cxn ang="0">
                  <a:pos x="24" y="0"/>
                </a:cxn>
                <a:cxn ang="0">
                  <a:pos x="22" y="6"/>
                </a:cxn>
                <a:cxn ang="0">
                  <a:pos x="19" y="8"/>
                </a:cxn>
              </a:cxnLst>
              <a:rect l="0" t="0" r="r" b="b"/>
              <a:pathLst>
                <a:path w="76" h="116">
                  <a:moveTo>
                    <a:pt x="19" y="8"/>
                  </a:moveTo>
                  <a:lnTo>
                    <a:pt x="19" y="8"/>
                  </a:lnTo>
                  <a:lnTo>
                    <a:pt x="15" y="10"/>
                  </a:lnTo>
                  <a:lnTo>
                    <a:pt x="12" y="14"/>
                  </a:lnTo>
                  <a:lnTo>
                    <a:pt x="12" y="17"/>
                  </a:lnTo>
                  <a:lnTo>
                    <a:pt x="12" y="18"/>
                  </a:lnTo>
                  <a:lnTo>
                    <a:pt x="13" y="18"/>
                  </a:lnTo>
                  <a:lnTo>
                    <a:pt x="13" y="18"/>
                  </a:lnTo>
                  <a:lnTo>
                    <a:pt x="15" y="21"/>
                  </a:lnTo>
                  <a:lnTo>
                    <a:pt x="16" y="24"/>
                  </a:lnTo>
                  <a:lnTo>
                    <a:pt x="15" y="27"/>
                  </a:lnTo>
                  <a:lnTo>
                    <a:pt x="10" y="28"/>
                  </a:lnTo>
                  <a:lnTo>
                    <a:pt x="10" y="28"/>
                  </a:lnTo>
                  <a:lnTo>
                    <a:pt x="6" y="28"/>
                  </a:lnTo>
                  <a:lnTo>
                    <a:pt x="3" y="30"/>
                  </a:lnTo>
                  <a:lnTo>
                    <a:pt x="3" y="33"/>
                  </a:lnTo>
                  <a:lnTo>
                    <a:pt x="3" y="35"/>
                  </a:lnTo>
                  <a:lnTo>
                    <a:pt x="3" y="35"/>
                  </a:lnTo>
                  <a:lnTo>
                    <a:pt x="2" y="38"/>
                  </a:lnTo>
                  <a:lnTo>
                    <a:pt x="0" y="40"/>
                  </a:lnTo>
                  <a:lnTo>
                    <a:pt x="0" y="41"/>
                  </a:lnTo>
                  <a:lnTo>
                    <a:pt x="0" y="44"/>
                  </a:lnTo>
                  <a:lnTo>
                    <a:pt x="0" y="44"/>
                  </a:lnTo>
                  <a:lnTo>
                    <a:pt x="6" y="50"/>
                  </a:lnTo>
                  <a:lnTo>
                    <a:pt x="12" y="57"/>
                  </a:lnTo>
                  <a:lnTo>
                    <a:pt x="12" y="57"/>
                  </a:lnTo>
                  <a:lnTo>
                    <a:pt x="13" y="54"/>
                  </a:lnTo>
                  <a:lnTo>
                    <a:pt x="17" y="54"/>
                  </a:lnTo>
                  <a:lnTo>
                    <a:pt x="17" y="54"/>
                  </a:lnTo>
                  <a:lnTo>
                    <a:pt x="19" y="54"/>
                  </a:lnTo>
                  <a:lnTo>
                    <a:pt x="20" y="55"/>
                  </a:lnTo>
                  <a:lnTo>
                    <a:pt x="22" y="60"/>
                  </a:lnTo>
                  <a:lnTo>
                    <a:pt x="22" y="64"/>
                  </a:lnTo>
                  <a:lnTo>
                    <a:pt x="23" y="65"/>
                  </a:lnTo>
                  <a:lnTo>
                    <a:pt x="24" y="67"/>
                  </a:lnTo>
                  <a:lnTo>
                    <a:pt x="24" y="67"/>
                  </a:lnTo>
                  <a:lnTo>
                    <a:pt x="27" y="70"/>
                  </a:lnTo>
                  <a:lnTo>
                    <a:pt x="29" y="74"/>
                  </a:lnTo>
                  <a:lnTo>
                    <a:pt x="27" y="77"/>
                  </a:lnTo>
                  <a:lnTo>
                    <a:pt x="26" y="79"/>
                  </a:lnTo>
                  <a:lnTo>
                    <a:pt x="26" y="79"/>
                  </a:lnTo>
                  <a:lnTo>
                    <a:pt x="23" y="85"/>
                  </a:lnTo>
                  <a:lnTo>
                    <a:pt x="23" y="92"/>
                  </a:lnTo>
                  <a:lnTo>
                    <a:pt x="24" y="101"/>
                  </a:lnTo>
                  <a:lnTo>
                    <a:pt x="26" y="105"/>
                  </a:lnTo>
                  <a:lnTo>
                    <a:pt x="29" y="108"/>
                  </a:lnTo>
                  <a:lnTo>
                    <a:pt x="29" y="108"/>
                  </a:lnTo>
                  <a:lnTo>
                    <a:pt x="34" y="114"/>
                  </a:lnTo>
                  <a:lnTo>
                    <a:pt x="40" y="116"/>
                  </a:lnTo>
                  <a:lnTo>
                    <a:pt x="44" y="116"/>
                  </a:lnTo>
                  <a:lnTo>
                    <a:pt x="46" y="115"/>
                  </a:lnTo>
                  <a:lnTo>
                    <a:pt x="46" y="115"/>
                  </a:lnTo>
                  <a:lnTo>
                    <a:pt x="49" y="114"/>
                  </a:lnTo>
                  <a:lnTo>
                    <a:pt x="52" y="114"/>
                  </a:lnTo>
                  <a:lnTo>
                    <a:pt x="54" y="112"/>
                  </a:lnTo>
                  <a:lnTo>
                    <a:pt x="57" y="111"/>
                  </a:lnTo>
                  <a:lnTo>
                    <a:pt x="57" y="111"/>
                  </a:lnTo>
                  <a:lnTo>
                    <a:pt x="59" y="109"/>
                  </a:lnTo>
                  <a:lnTo>
                    <a:pt x="60" y="109"/>
                  </a:lnTo>
                  <a:lnTo>
                    <a:pt x="63" y="108"/>
                  </a:lnTo>
                  <a:lnTo>
                    <a:pt x="64" y="107"/>
                  </a:lnTo>
                  <a:lnTo>
                    <a:pt x="64" y="107"/>
                  </a:lnTo>
                  <a:lnTo>
                    <a:pt x="67" y="105"/>
                  </a:lnTo>
                  <a:lnTo>
                    <a:pt x="70" y="105"/>
                  </a:lnTo>
                  <a:lnTo>
                    <a:pt x="76" y="107"/>
                  </a:lnTo>
                  <a:lnTo>
                    <a:pt x="76" y="107"/>
                  </a:lnTo>
                  <a:lnTo>
                    <a:pt x="67" y="88"/>
                  </a:lnTo>
                  <a:lnTo>
                    <a:pt x="67" y="88"/>
                  </a:lnTo>
                  <a:lnTo>
                    <a:pt x="63" y="84"/>
                  </a:lnTo>
                  <a:lnTo>
                    <a:pt x="59" y="79"/>
                  </a:lnTo>
                  <a:lnTo>
                    <a:pt x="54" y="75"/>
                  </a:lnTo>
                  <a:lnTo>
                    <a:pt x="53" y="74"/>
                  </a:lnTo>
                  <a:lnTo>
                    <a:pt x="53" y="72"/>
                  </a:lnTo>
                  <a:lnTo>
                    <a:pt x="53" y="72"/>
                  </a:lnTo>
                  <a:lnTo>
                    <a:pt x="54" y="68"/>
                  </a:lnTo>
                  <a:lnTo>
                    <a:pt x="56" y="64"/>
                  </a:lnTo>
                  <a:lnTo>
                    <a:pt x="57" y="60"/>
                  </a:lnTo>
                  <a:lnTo>
                    <a:pt x="59" y="58"/>
                  </a:lnTo>
                  <a:lnTo>
                    <a:pt x="60" y="58"/>
                  </a:lnTo>
                  <a:lnTo>
                    <a:pt x="60" y="58"/>
                  </a:lnTo>
                  <a:lnTo>
                    <a:pt x="63" y="57"/>
                  </a:lnTo>
                  <a:lnTo>
                    <a:pt x="66" y="55"/>
                  </a:lnTo>
                  <a:lnTo>
                    <a:pt x="67" y="54"/>
                  </a:lnTo>
                  <a:lnTo>
                    <a:pt x="67" y="51"/>
                  </a:lnTo>
                  <a:lnTo>
                    <a:pt x="67" y="51"/>
                  </a:lnTo>
                  <a:lnTo>
                    <a:pt x="67" y="47"/>
                  </a:lnTo>
                  <a:lnTo>
                    <a:pt x="69" y="40"/>
                  </a:lnTo>
                  <a:lnTo>
                    <a:pt x="69" y="40"/>
                  </a:lnTo>
                  <a:lnTo>
                    <a:pt x="66" y="38"/>
                  </a:lnTo>
                  <a:lnTo>
                    <a:pt x="61" y="34"/>
                  </a:lnTo>
                  <a:lnTo>
                    <a:pt x="57" y="30"/>
                  </a:lnTo>
                  <a:lnTo>
                    <a:pt x="54" y="27"/>
                  </a:lnTo>
                  <a:lnTo>
                    <a:pt x="54" y="27"/>
                  </a:lnTo>
                  <a:lnTo>
                    <a:pt x="52" y="27"/>
                  </a:lnTo>
                  <a:lnTo>
                    <a:pt x="49" y="24"/>
                  </a:lnTo>
                  <a:lnTo>
                    <a:pt x="46" y="21"/>
                  </a:lnTo>
                  <a:lnTo>
                    <a:pt x="46" y="17"/>
                  </a:lnTo>
                  <a:lnTo>
                    <a:pt x="46" y="17"/>
                  </a:lnTo>
                  <a:lnTo>
                    <a:pt x="46" y="15"/>
                  </a:lnTo>
                  <a:lnTo>
                    <a:pt x="44" y="14"/>
                  </a:lnTo>
                  <a:lnTo>
                    <a:pt x="40" y="11"/>
                  </a:lnTo>
                  <a:lnTo>
                    <a:pt x="36" y="8"/>
                  </a:lnTo>
                  <a:lnTo>
                    <a:pt x="30" y="4"/>
                  </a:lnTo>
                  <a:lnTo>
                    <a:pt x="30" y="4"/>
                  </a:lnTo>
                  <a:lnTo>
                    <a:pt x="27" y="1"/>
                  </a:lnTo>
                  <a:lnTo>
                    <a:pt x="24" y="0"/>
                  </a:lnTo>
                  <a:lnTo>
                    <a:pt x="24" y="0"/>
                  </a:lnTo>
                  <a:lnTo>
                    <a:pt x="22" y="6"/>
                  </a:lnTo>
                  <a:lnTo>
                    <a:pt x="19" y="8"/>
                  </a:lnTo>
                  <a:lnTo>
                    <a:pt x="19" y="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89" name="Freeform 305"/>
            <p:cNvSpPr>
              <a:spLocks/>
            </p:cNvSpPr>
            <p:nvPr/>
          </p:nvSpPr>
          <p:spPr bwMode="gray">
            <a:xfrm>
              <a:off x="2856886" y="3519107"/>
              <a:ext cx="72147" cy="84878"/>
            </a:xfrm>
            <a:custGeom>
              <a:avLst/>
              <a:gdLst/>
              <a:ahLst/>
              <a:cxnLst>
                <a:cxn ang="0">
                  <a:pos x="3" y="27"/>
                </a:cxn>
                <a:cxn ang="0">
                  <a:pos x="3" y="27"/>
                </a:cxn>
                <a:cxn ang="0">
                  <a:pos x="6" y="33"/>
                </a:cxn>
                <a:cxn ang="0">
                  <a:pos x="6" y="40"/>
                </a:cxn>
                <a:cxn ang="0">
                  <a:pos x="6" y="48"/>
                </a:cxn>
                <a:cxn ang="0">
                  <a:pos x="6" y="48"/>
                </a:cxn>
                <a:cxn ang="0">
                  <a:pos x="0" y="55"/>
                </a:cxn>
                <a:cxn ang="0">
                  <a:pos x="0" y="55"/>
                </a:cxn>
                <a:cxn ang="0">
                  <a:pos x="3" y="58"/>
                </a:cxn>
                <a:cxn ang="0">
                  <a:pos x="6" y="60"/>
                </a:cxn>
                <a:cxn ang="0">
                  <a:pos x="10" y="60"/>
                </a:cxn>
                <a:cxn ang="0">
                  <a:pos x="14" y="58"/>
                </a:cxn>
                <a:cxn ang="0">
                  <a:pos x="14" y="58"/>
                </a:cxn>
                <a:cxn ang="0">
                  <a:pos x="21" y="57"/>
                </a:cxn>
                <a:cxn ang="0">
                  <a:pos x="25" y="57"/>
                </a:cxn>
                <a:cxn ang="0">
                  <a:pos x="28" y="55"/>
                </a:cxn>
                <a:cxn ang="0">
                  <a:pos x="31" y="51"/>
                </a:cxn>
                <a:cxn ang="0">
                  <a:pos x="31" y="51"/>
                </a:cxn>
                <a:cxn ang="0">
                  <a:pos x="34" y="45"/>
                </a:cxn>
                <a:cxn ang="0">
                  <a:pos x="40" y="38"/>
                </a:cxn>
                <a:cxn ang="0">
                  <a:pos x="51" y="26"/>
                </a:cxn>
                <a:cxn ang="0">
                  <a:pos x="51" y="26"/>
                </a:cxn>
                <a:cxn ang="0">
                  <a:pos x="50" y="26"/>
                </a:cxn>
                <a:cxn ang="0">
                  <a:pos x="50" y="26"/>
                </a:cxn>
                <a:cxn ang="0">
                  <a:pos x="44" y="21"/>
                </a:cxn>
                <a:cxn ang="0">
                  <a:pos x="38" y="14"/>
                </a:cxn>
                <a:cxn ang="0">
                  <a:pos x="30" y="8"/>
                </a:cxn>
                <a:cxn ang="0">
                  <a:pos x="27" y="6"/>
                </a:cxn>
                <a:cxn ang="0">
                  <a:pos x="23" y="4"/>
                </a:cxn>
                <a:cxn ang="0">
                  <a:pos x="23" y="4"/>
                </a:cxn>
                <a:cxn ang="0">
                  <a:pos x="10" y="0"/>
                </a:cxn>
                <a:cxn ang="0">
                  <a:pos x="10" y="0"/>
                </a:cxn>
                <a:cxn ang="0">
                  <a:pos x="6" y="8"/>
                </a:cxn>
                <a:cxn ang="0">
                  <a:pos x="6" y="8"/>
                </a:cxn>
                <a:cxn ang="0">
                  <a:pos x="4" y="11"/>
                </a:cxn>
                <a:cxn ang="0">
                  <a:pos x="3" y="16"/>
                </a:cxn>
                <a:cxn ang="0">
                  <a:pos x="3" y="21"/>
                </a:cxn>
                <a:cxn ang="0">
                  <a:pos x="3" y="27"/>
                </a:cxn>
                <a:cxn ang="0">
                  <a:pos x="3" y="27"/>
                </a:cxn>
              </a:cxnLst>
              <a:rect l="0" t="0" r="r" b="b"/>
              <a:pathLst>
                <a:path w="51" h="60">
                  <a:moveTo>
                    <a:pt x="3" y="27"/>
                  </a:moveTo>
                  <a:lnTo>
                    <a:pt x="3" y="27"/>
                  </a:lnTo>
                  <a:lnTo>
                    <a:pt x="6" y="33"/>
                  </a:lnTo>
                  <a:lnTo>
                    <a:pt x="6" y="40"/>
                  </a:lnTo>
                  <a:lnTo>
                    <a:pt x="6" y="48"/>
                  </a:lnTo>
                  <a:lnTo>
                    <a:pt x="6" y="48"/>
                  </a:lnTo>
                  <a:lnTo>
                    <a:pt x="0" y="55"/>
                  </a:lnTo>
                  <a:lnTo>
                    <a:pt x="0" y="55"/>
                  </a:lnTo>
                  <a:lnTo>
                    <a:pt x="3" y="58"/>
                  </a:lnTo>
                  <a:lnTo>
                    <a:pt x="6" y="60"/>
                  </a:lnTo>
                  <a:lnTo>
                    <a:pt x="10" y="60"/>
                  </a:lnTo>
                  <a:lnTo>
                    <a:pt x="14" y="58"/>
                  </a:lnTo>
                  <a:lnTo>
                    <a:pt x="14" y="58"/>
                  </a:lnTo>
                  <a:lnTo>
                    <a:pt x="21" y="57"/>
                  </a:lnTo>
                  <a:lnTo>
                    <a:pt x="25" y="57"/>
                  </a:lnTo>
                  <a:lnTo>
                    <a:pt x="28" y="55"/>
                  </a:lnTo>
                  <a:lnTo>
                    <a:pt x="31" y="51"/>
                  </a:lnTo>
                  <a:lnTo>
                    <a:pt x="31" y="51"/>
                  </a:lnTo>
                  <a:lnTo>
                    <a:pt x="34" y="45"/>
                  </a:lnTo>
                  <a:lnTo>
                    <a:pt x="40" y="38"/>
                  </a:lnTo>
                  <a:lnTo>
                    <a:pt x="51" y="26"/>
                  </a:lnTo>
                  <a:lnTo>
                    <a:pt x="51" y="26"/>
                  </a:lnTo>
                  <a:lnTo>
                    <a:pt x="50" y="26"/>
                  </a:lnTo>
                  <a:lnTo>
                    <a:pt x="50" y="26"/>
                  </a:lnTo>
                  <a:lnTo>
                    <a:pt x="44" y="21"/>
                  </a:lnTo>
                  <a:lnTo>
                    <a:pt x="38" y="14"/>
                  </a:lnTo>
                  <a:lnTo>
                    <a:pt x="30" y="8"/>
                  </a:lnTo>
                  <a:lnTo>
                    <a:pt x="27" y="6"/>
                  </a:lnTo>
                  <a:lnTo>
                    <a:pt x="23" y="4"/>
                  </a:lnTo>
                  <a:lnTo>
                    <a:pt x="23" y="4"/>
                  </a:lnTo>
                  <a:lnTo>
                    <a:pt x="10" y="0"/>
                  </a:lnTo>
                  <a:lnTo>
                    <a:pt x="10" y="0"/>
                  </a:lnTo>
                  <a:lnTo>
                    <a:pt x="6" y="8"/>
                  </a:lnTo>
                  <a:lnTo>
                    <a:pt x="6" y="8"/>
                  </a:lnTo>
                  <a:lnTo>
                    <a:pt x="4" y="11"/>
                  </a:lnTo>
                  <a:lnTo>
                    <a:pt x="3" y="16"/>
                  </a:lnTo>
                  <a:lnTo>
                    <a:pt x="3" y="21"/>
                  </a:lnTo>
                  <a:lnTo>
                    <a:pt x="3" y="27"/>
                  </a:lnTo>
                  <a:lnTo>
                    <a:pt x="3" y="2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90" name="Freeform 306"/>
            <p:cNvSpPr>
              <a:spLocks/>
            </p:cNvSpPr>
            <p:nvPr/>
          </p:nvSpPr>
          <p:spPr bwMode="gray">
            <a:xfrm>
              <a:off x="2167961" y="3110279"/>
              <a:ext cx="233414" cy="76390"/>
            </a:xfrm>
            <a:custGeom>
              <a:avLst/>
              <a:gdLst/>
              <a:ahLst/>
              <a:cxnLst>
                <a:cxn ang="0">
                  <a:pos x="135" y="33"/>
                </a:cxn>
                <a:cxn ang="0">
                  <a:pos x="135" y="33"/>
                </a:cxn>
                <a:cxn ang="0">
                  <a:pos x="130" y="33"/>
                </a:cxn>
                <a:cxn ang="0">
                  <a:pos x="123" y="30"/>
                </a:cxn>
                <a:cxn ang="0">
                  <a:pos x="104" y="20"/>
                </a:cxn>
                <a:cxn ang="0">
                  <a:pos x="81" y="10"/>
                </a:cxn>
                <a:cxn ang="0">
                  <a:pos x="70" y="6"/>
                </a:cxn>
                <a:cxn ang="0">
                  <a:pos x="57" y="2"/>
                </a:cxn>
                <a:cxn ang="0">
                  <a:pos x="57" y="2"/>
                </a:cxn>
                <a:cxn ang="0">
                  <a:pos x="46" y="0"/>
                </a:cxn>
                <a:cxn ang="0">
                  <a:pos x="34" y="2"/>
                </a:cxn>
                <a:cxn ang="0">
                  <a:pos x="25" y="4"/>
                </a:cxn>
                <a:cxn ang="0">
                  <a:pos x="16" y="7"/>
                </a:cxn>
                <a:cxn ang="0">
                  <a:pos x="9" y="12"/>
                </a:cxn>
                <a:cxn ang="0">
                  <a:pos x="5" y="16"/>
                </a:cxn>
                <a:cxn ang="0">
                  <a:pos x="2" y="20"/>
                </a:cxn>
                <a:cxn ang="0">
                  <a:pos x="0" y="21"/>
                </a:cxn>
                <a:cxn ang="0">
                  <a:pos x="0" y="21"/>
                </a:cxn>
                <a:cxn ang="0">
                  <a:pos x="3" y="23"/>
                </a:cxn>
                <a:cxn ang="0">
                  <a:pos x="6" y="23"/>
                </a:cxn>
                <a:cxn ang="0">
                  <a:pos x="13" y="20"/>
                </a:cxn>
                <a:cxn ang="0">
                  <a:pos x="29" y="9"/>
                </a:cxn>
                <a:cxn ang="0">
                  <a:pos x="29" y="9"/>
                </a:cxn>
                <a:cxn ang="0">
                  <a:pos x="32" y="7"/>
                </a:cxn>
                <a:cxn ang="0">
                  <a:pos x="34" y="7"/>
                </a:cxn>
                <a:cxn ang="0">
                  <a:pos x="39" y="9"/>
                </a:cxn>
                <a:cxn ang="0">
                  <a:pos x="43" y="13"/>
                </a:cxn>
                <a:cxn ang="0">
                  <a:pos x="44" y="16"/>
                </a:cxn>
                <a:cxn ang="0">
                  <a:pos x="44" y="16"/>
                </a:cxn>
                <a:cxn ang="0">
                  <a:pos x="46" y="19"/>
                </a:cxn>
                <a:cxn ang="0">
                  <a:pos x="52" y="20"/>
                </a:cxn>
                <a:cxn ang="0">
                  <a:pos x="71" y="21"/>
                </a:cxn>
                <a:cxn ang="0">
                  <a:pos x="71" y="21"/>
                </a:cxn>
                <a:cxn ang="0">
                  <a:pos x="77" y="23"/>
                </a:cxn>
                <a:cxn ang="0">
                  <a:pos x="81" y="24"/>
                </a:cxn>
                <a:cxn ang="0">
                  <a:pos x="89" y="30"/>
                </a:cxn>
                <a:cxn ang="0">
                  <a:pos x="96" y="36"/>
                </a:cxn>
                <a:cxn ang="0">
                  <a:pos x="100" y="39"/>
                </a:cxn>
                <a:cxn ang="0">
                  <a:pos x="106" y="40"/>
                </a:cxn>
                <a:cxn ang="0">
                  <a:pos x="106" y="40"/>
                </a:cxn>
                <a:cxn ang="0">
                  <a:pos x="110" y="41"/>
                </a:cxn>
                <a:cxn ang="0">
                  <a:pos x="113" y="43"/>
                </a:cxn>
                <a:cxn ang="0">
                  <a:pos x="113" y="44"/>
                </a:cxn>
                <a:cxn ang="0">
                  <a:pos x="113" y="47"/>
                </a:cxn>
                <a:cxn ang="0">
                  <a:pos x="111" y="50"/>
                </a:cxn>
                <a:cxn ang="0">
                  <a:pos x="111" y="51"/>
                </a:cxn>
                <a:cxn ang="0">
                  <a:pos x="113" y="53"/>
                </a:cxn>
                <a:cxn ang="0">
                  <a:pos x="113" y="53"/>
                </a:cxn>
                <a:cxn ang="0">
                  <a:pos x="124" y="54"/>
                </a:cxn>
                <a:cxn ang="0">
                  <a:pos x="141" y="54"/>
                </a:cxn>
                <a:cxn ang="0">
                  <a:pos x="157" y="53"/>
                </a:cxn>
                <a:cxn ang="0">
                  <a:pos x="163" y="53"/>
                </a:cxn>
                <a:cxn ang="0">
                  <a:pos x="165" y="51"/>
                </a:cxn>
                <a:cxn ang="0">
                  <a:pos x="165" y="51"/>
                </a:cxn>
                <a:cxn ang="0">
                  <a:pos x="165" y="50"/>
                </a:cxn>
                <a:cxn ang="0">
                  <a:pos x="163" y="47"/>
                </a:cxn>
                <a:cxn ang="0">
                  <a:pos x="155" y="41"/>
                </a:cxn>
                <a:cxn ang="0">
                  <a:pos x="145" y="36"/>
                </a:cxn>
                <a:cxn ang="0">
                  <a:pos x="140" y="34"/>
                </a:cxn>
                <a:cxn ang="0">
                  <a:pos x="135" y="33"/>
                </a:cxn>
                <a:cxn ang="0">
                  <a:pos x="135" y="33"/>
                </a:cxn>
              </a:cxnLst>
              <a:rect l="0" t="0" r="r" b="b"/>
              <a:pathLst>
                <a:path w="165" h="54">
                  <a:moveTo>
                    <a:pt x="135" y="33"/>
                  </a:moveTo>
                  <a:lnTo>
                    <a:pt x="135" y="33"/>
                  </a:lnTo>
                  <a:lnTo>
                    <a:pt x="130" y="33"/>
                  </a:lnTo>
                  <a:lnTo>
                    <a:pt x="123" y="30"/>
                  </a:lnTo>
                  <a:lnTo>
                    <a:pt x="104" y="20"/>
                  </a:lnTo>
                  <a:lnTo>
                    <a:pt x="81" y="10"/>
                  </a:lnTo>
                  <a:lnTo>
                    <a:pt x="70" y="6"/>
                  </a:lnTo>
                  <a:lnTo>
                    <a:pt x="57" y="2"/>
                  </a:lnTo>
                  <a:lnTo>
                    <a:pt x="57" y="2"/>
                  </a:lnTo>
                  <a:lnTo>
                    <a:pt x="46" y="0"/>
                  </a:lnTo>
                  <a:lnTo>
                    <a:pt x="34" y="2"/>
                  </a:lnTo>
                  <a:lnTo>
                    <a:pt x="25" y="4"/>
                  </a:lnTo>
                  <a:lnTo>
                    <a:pt x="16" y="7"/>
                  </a:lnTo>
                  <a:lnTo>
                    <a:pt x="9" y="12"/>
                  </a:lnTo>
                  <a:lnTo>
                    <a:pt x="5" y="16"/>
                  </a:lnTo>
                  <a:lnTo>
                    <a:pt x="2" y="20"/>
                  </a:lnTo>
                  <a:lnTo>
                    <a:pt x="0" y="21"/>
                  </a:lnTo>
                  <a:lnTo>
                    <a:pt x="0" y="21"/>
                  </a:lnTo>
                  <a:lnTo>
                    <a:pt x="3" y="23"/>
                  </a:lnTo>
                  <a:lnTo>
                    <a:pt x="6" y="23"/>
                  </a:lnTo>
                  <a:lnTo>
                    <a:pt x="13" y="20"/>
                  </a:lnTo>
                  <a:lnTo>
                    <a:pt x="29" y="9"/>
                  </a:lnTo>
                  <a:lnTo>
                    <a:pt x="29" y="9"/>
                  </a:lnTo>
                  <a:lnTo>
                    <a:pt x="32" y="7"/>
                  </a:lnTo>
                  <a:lnTo>
                    <a:pt x="34" y="7"/>
                  </a:lnTo>
                  <a:lnTo>
                    <a:pt x="39" y="9"/>
                  </a:lnTo>
                  <a:lnTo>
                    <a:pt x="43" y="13"/>
                  </a:lnTo>
                  <a:lnTo>
                    <a:pt x="44" y="16"/>
                  </a:lnTo>
                  <a:lnTo>
                    <a:pt x="44" y="16"/>
                  </a:lnTo>
                  <a:lnTo>
                    <a:pt x="46" y="19"/>
                  </a:lnTo>
                  <a:lnTo>
                    <a:pt x="52" y="20"/>
                  </a:lnTo>
                  <a:lnTo>
                    <a:pt x="71" y="21"/>
                  </a:lnTo>
                  <a:lnTo>
                    <a:pt x="71" y="21"/>
                  </a:lnTo>
                  <a:lnTo>
                    <a:pt x="77" y="23"/>
                  </a:lnTo>
                  <a:lnTo>
                    <a:pt x="81" y="24"/>
                  </a:lnTo>
                  <a:lnTo>
                    <a:pt x="89" y="30"/>
                  </a:lnTo>
                  <a:lnTo>
                    <a:pt x="96" y="36"/>
                  </a:lnTo>
                  <a:lnTo>
                    <a:pt x="100" y="39"/>
                  </a:lnTo>
                  <a:lnTo>
                    <a:pt x="106" y="40"/>
                  </a:lnTo>
                  <a:lnTo>
                    <a:pt x="106" y="40"/>
                  </a:lnTo>
                  <a:lnTo>
                    <a:pt x="110" y="41"/>
                  </a:lnTo>
                  <a:lnTo>
                    <a:pt x="113" y="43"/>
                  </a:lnTo>
                  <a:lnTo>
                    <a:pt x="113" y="44"/>
                  </a:lnTo>
                  <a:lnTo>
                    <a:pt x="113" y="47"/>
                  </a:lnTo>
                  <a:lnTo>
                    <a:pt x="111" y="50"/>
                  </a:lnTo>
                  <a:lnTo>
                    <a:pt x="111" y="51"/>
                  </a:lnTo>
                  <a:lnTo>
                    <a:pt x="113" y="53"/>
                  </a:lnTo>
                  <a:lnTo>
                    <a:pt x="113" y="53"/>
                  </a:lnTo>
                  <a:lnTo>
                    <a:pt x="124" y="54"/>
                  </a:lnTo>
                  <a:lnTo>
                    <a:pt x="141" y="54"/>
                  </a:lnTo>
                  <a:lnTo>
                    <a:pt x="157" y="53"/>
                  </a:lnTo>
                  <a:lnTo>
                    <a:pt x="163" y="53"/>
                  </a:lnTo>
                  <a:lnTo>
                    <a:pt x="165" y="51"/>
                  </a:lnTo>
                  <a:lnTo>
                    <a:pt x="165" y="51"/>
                  </a:lnTo>
                  <a:lnTo>
                    <a:pt x="165" y="50"/>
                  </a:lnTo>
                  <a:lnTo>
                    <a:pt x="163" y="47"/>
                  </a:lnTo>
                  <a:lnTo>
                    <a:pt x="155" y="41"/>
                  </a:lnTo>
                  <a:lnTo>
                    <a:pt x="145" y="36"/>
                  </a:lnTo>
                  <a:lnTo>
                    <a:pt x="140" y="34"/>
                  </a:lnTo>
                  <a:lnTo>
                    <a:pt x="135" y="33"/>
                  </a:lnTo>
                  <a:lnTo>
                    <a:pt x="135" y="3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91" name="Freeform 307"/>
            <p:cNvSpPr>
              <a:spLocks/>
            </p:cNvSpPr>
            <p:nvPr/>
          </p:nvSpPr>
          <p:spPr bwMode="gray">
            <a:xfrm>
              <a:off x="2306595" y="3223449"/>
              <a:ext cx="46683" cy="15561"/>
            </a:xfrm>
            <a:custGeom>
              <a:avLst/>
              <a:gdLst/>
              <a:ahLst/>
              <a:cxnLst>
                <a:cxn ang="0">
                  <a:pos x="0" y="3"/>
                </a:cxn>
                <a:cxn ang="0">
                  <a:pos x="0" y="3"/>
                </a:cxn>
                <a:cxn ang="0">
                  <a:pos x="3" y="4"/>
                </a:cxn>
                <a:cxn ang="0">
                  <a:pos x="8" y="7"/>
                </a:cxn>
                <a:cxn ang="0">
                  <a:pos x="18" y="10"/>
                </a:cxn>
                <a:cxn ang="0">
                  <a:pos x="28" y="11"/>
                </a:cxn>
                <a:cxn ang="0">
                  <a:pos x="32" y="10"/>
                </a:cxn>
                <a:cxn ang="0">
                  <a:pos x="33" y="8"/>
                </a:cxn>
                <a:cxn ang="0">
                  <a:pos x="33" y="8"/>
                </a:cxn>
                <a:cxn ang="0">
                  <a:pos x="33" y="7"/>
                </a:cxn>
                <a:cxn ang="0">
                  <a:pos x="33" y="5"/>
                </a:cxn>
                <a:cxn ang="0">
                  <a:pos x="29" y="4"/>
                </a:cxn>
                <a:cxn ang="0">
                  <a:pos x="18" y="1"/>
                </a:cxn>
                <a:cxn ang="0">
                  <a:pos x="5" y="0"/>
                </a:cxn>
                <a:cxn ang="0">
                  <a:pos x="2" y="1"/>
                </a:cxn>
                <a:cxn ang="0">
                  <a:pos x="0" y="1"/>
                </a:cxn>
                <a:cxn ang="0">
                  <a:pos x="0" y="3"/>
                </a:cxn>
                <a:cxn ang="0">
                  <a:pos x="0" y="3"/>
                </a:cxn>
              </a:cxnLst>
              <a:rect l="0" t="0" r="r" b="b"/>
              <a:pathLst>
                <a:path w="33" h="11">
                  <a:moveTo>
                    <a:pt x="0" y="3"/>
                  </a:moveTo>
                  <a:lnTo>
                    <a:pt x="0" y="3"/>
                  </a:lnTo>
                  <a:lnTo>
                    <a:pt x="3" y="4"/>
                  </a:lnTo>
                  <a:lnTo>
                    <a:pt x="8" y="7"/>
                  </a:lnTo>
                  <a:lnTo>
                    <a:pt x="18" y="10"/>
                  </a:lnTo>
                  <a:lnTo>
                    <a:pt x="28" y="11"/>
                  </a:lnTo>
                  <a:lnTo>
                    <a:pt x="32" y="10"/>
                  </a:lnTo>
                  <a:lnTo>
                    <a:pt x="33" y="8"/>
                  </a:lnTo>
                  <a:lnTo>
                    <a:pt x="33" y="8"/>
                  </a:lnTo>
                  <a:lnTo>
                    <a:pt x="33" y="7"/>
                  </a:lnTo>
                  <a:lnTo>
                    <a:pt x="33" y="5"/>
                  </a:lnTo>
                  <a:lnTo>
                    <a:pt x="29" y="4"/>
                  </a:lnTo>
                  <a:lnTo>
                    <a:pt x="18" y="1"/>
                  </a:lnTo>
                  <a:lnTo>
                    <a:pt x="5" y="0"/>
                  </a:lnTo>
                  <a:lnTo>
                    <a:pt x="2" y="1"/>
                  </a:lnTo>
                  <a:lnTo>
                    <a:pt x="0" y="1"/>
                  </a:lnTo>
                  <a:lnTo>
                    <a:pt x="0" y="3"/>
                  </a:lnTo>
                  <a:lnTo>
                    <a:pt x="0"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92" name="Freeform 308"/>
            <p:cNvSpPr>
              <a:spLocks/>
            </p:cNvSpPr>
            <p:nvPr/>
          </p:nvSpPr>
          <p:spPr bwMode="gray">
            <a:xfrm>
              <a:off x="2565472" y="3219206"/>
              <a:ext cx="38195" cy="18391"/>
            </a:xfrm>
            <a:custGeom>
              <a:avLst/>
              <a:gdLst/>
              <a:ahLst/>
              <a:cxnLst>
                <a:cxn ang="0">
                  <a:pos x="1" y="7"/>
                </a:cxn>
                <a:cxn ang="0">
                  <a:pos x="1" y="7"/>
                </a:cxn>
                <a:cxn ang="0">
                  <a:pos x="4" y="10"/>
                </a:cxn>
                <a:cxn ang="0">
                  <a:pos x="7" y="11"/>
                </a:cxn>
                <a:cxn ang="0">
                  <a:pos x="11" y="13"/>
                </a:cxn>
                <a:cxn ang="0">
                  <a:pos x="15" y="13"/>
                </a:cxn>
                <a:cxn ang="0">
                  <a:pos x="24" y="10"/>
                </a:cxn>
                <a:cxn ang="0">
                  <a:pos x="27" y="7"/>
                </a:cxn>
                <a:cxn ang="0">
                  <a:pos x="27" y="7"/>
                </a:cxn>
                <a:cxn ang="0">
                  <a:pos x="27" y="4"/>
                </a:cxn>
                <a:cxn ang="0">
                  <a:pos x="24" y="3"/>
                </a:cxn>
                <a:cxn ang="0">
                  <a:pos x="18" y="1"/>
                </a:cxn>
                <a:cxn ang="0">
                  <a:pos x="12" y="0"/>
                </a:cxn>
                <a:cxn ang="0">
                  <a:pos x="7" y="1"/>
                </a:cxn>
                <a:cxn ang="0">
                  <a:pos x="2" y="1"/>
                </a:cxn>
                <a:cxn ang="0">
                  <a:pos x="0" y="4"/>
                </a:cxn>
                <a:cxn ang="0">
                  <a:pos x="1" y="7"/>
                </a:cxn>
                <a:cxn ang="0">
                  <a:pos x="1" y="7"/>
                </a:cxn>
              </a:cxnLst>
              <a:rect l="0" t="0" r="r" b="b"/>
              <a:pathLst>
                <a:path w="27" h="13">
                  <a:moveTo>
                    <a:pt x="1" y="7"/>
                  </a:moveTo>
                  <a:lnTo>
                    <a:pt x="1" y="7"/>
                  </a:lnTo>
                  <a:lnTo>
                    <a:pt x="4" y="10"/>
                  </a:lnTo>
                  <a:lnTo>
                    <a:pt x="7" y="11"/>
                  </a:lnTo>
                  <a:lnTo>
                    <a:pt x="11" y="13"/>
                  </a:lnTo>
                  <a:lnTo>
                    <a:pt x="15" y="13"/>
                  </a:lnTo>
                  <a:lnTo>
                    <a:pt x="24" y="10"/>
                  </a:lnTo>
                  <a:lnTo>
                    <a:pt x="27" y="7"/>
                  </a:lnTo>
                  <a:lnTo>
                    <a:pt x="27" y="7"/>
                  </a:lnTo>
                  <a:lnTo>
                    <a:pt x="27" y="4"/>
                  </a:lnTo>
                  <a:lnTo>
                    <a:pt x="24" y="3"/>
                  </a:lnTo>
                  <a:lnTo>
                    <a:pt x="18" y="1"/>
                  </a:lnTo>
                  <a:lnTo>
                    <a:pt x="12" y="0"/>
                  </a:lnTo>
                  <a:lnTo>
                    <a:pt x="7" y="1"/>
                  </a:lnTo>
                  <a:lnTo>
                    <a:pt x="2" y="1"/>
                  </a:lnTo>
                  <a:lnTo>
                    <a:pt x="0" y="4"/>
                  </a:lnTo>
                  <a:lnTo>
                    <a:pt x="1" y="7"/>
                  </a:lnTo>
                  <a:lnTo>
                    <a:pt x="1" y="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93" name="Freeform 309"/>
            <p:cNvSpPr>
              <a:spLocks/>
            </p:cNvSpPr>
            <p:nvPr/>
          </p:nvSpPr>
          <p:spPr bwMode="gray">
            <a:xfrm>
              <a:off x="2248595" y="3615302"/>
              <a:ext cx="131561" cy="148536"/>
            </a:xfrm>
            <a:custGeom>
              <a:avLst/>
              <a:gdLst/>
              <a:ahLst/>
              <a:cxnLst>
                <a:cxn ang="0">
                  <a:pos x="86" y="29"/>
                </a:cxn>
                <a:cxn ang="0">
                  <a:pos x="76" y="19"/>
                </a:cxn>
                <a:cxn ang="0">
                  <a:pos x="74" y="19"/>
                </a:cxn>
                <a:cxn ang="0">
                  <a:pos x="70" y="22"/>
                </a:cxn>
                <a:cxn ang="0">
                  <a:pos x="63" y="19"/>
                </a:cxn>
                <a:cxn ang="0">
                  <a:pos x="57" y="14"/>
                </a:cxn>
                <a:cxn ang="0">
                  <a:pos x="53" y="12"/>
                </a:cxn>
                <a:cxn ang="0">
                  <a:pos x="49" y="10"/>
                </a:cxn>
                <a:cxn ang="0">
                  <a:pos x="33" y="0"/>
                </a:cxn>
                <a:cxn ang="0">
                  <a:pos x="33" y="3"/>
                </a:cxn>
                <a:cxn ang="0">
                  <a:pos x="32" y="4"/>
                </a:cxn>
                <a:cxn ang="0">
                  <a:pos x="22" y="9"/>
                </a:cxn>
                <a:cxn ang="0">
                  <a:pos x="17" y="10"/>
                </a:cxn>
                <a:cxn ang="0">
                  <a:pos x="16" y="20"/>
                </a:cxn>
                <a:cxn ang="0">
                  <a:pos x="16" y="23"/>
                </a:cxn>
                <a:cxn ang="0">
                  <a:pos x="12" y="27"/>
                </a:cxn>
                <a:cxn ang="0">
                  <a:pos x="9" y="30"/>
                </a:cxn>
                <a:cxn ang="0">
                  <a:pos x="7" y="37"/>
                </a:cxn>
                <a:cxn ang="0">
                  <a:pos x="5" y="39"/>
                </a:cxn>
                <a:cxn ang="0">
                  <a:pos x="0" y="43"/>
                </a:cxn>
                <a:cxn ang="0">
                  <a:pos x="2" y="50"/>
                </a:cxn>
                <a:cxn ang="0">
                  <a:pos x="2" y="53"/>
                </a:cxn>
                <a:cxn ang="0">
                  <a:pos x="0" y="60"/>
                </a:cxn>
                <a:cxn ang="0">
                  <a:pos x="0" y="61"/>
                </a:cxn>
                <a:cxn ang="0">
                  <a:pos x="9" y="68"/>
                </a:cxn>
                <a:cxn ang="0">
                  <a:pos x="12" y="70"/>
                </a:cxn>
                <a:cxn ang="0">
                  <a:pos x="16" y="68"/>
                </a:cxn>
                <a:cxn ang="0">
                  <a:pos x="17" y="70"/>
                </a:cxn>
                <a:cxn ang="0">
                  <a:pos x="16" y="77"/>
                </a:cxn>
                <a:cxn ang="0">
                  <a:pos x="10" y="80"/>
                </a:cxn>
                <a:cxn ang="0">
                  <a:pos x="9" y="80"/>
                </a:cxn>
                <a:cxn ang="0">
                  <a:pos x="12" y="86"/>
                </a:cxn>
                <a:cxn ang="0">
                  <a:pos x="12" y="88"/>
                </a:cxn>
                <a:cxn ang="0">
                  <a:pos x="9" y="93"/>
                </a:cxn>
                <a:cxn ang="0">
                  <a:pos x="12" y="97"/>
                </a:cxn>
                <a:cxn ang="0">
                  <a:pos x="14" y="98"/>
                </a:cxn>
                <a:cxn ang="0">
                  <a:pos x="22" y="98"/>
                </a:cxn>
                <a:cxn ang="0">
                  <a:pos x="24" y="100"/>
                </a:cxn>
                <a:cxn ang="0">
                  <a:pos x="30" y="105"/>
                </a:cxn>
                <a:cxn ang="0">
                  <a:pos x="36" y="100"/>
                </a:cxn>
                <a:cxn ang="0">
                  <a:pos x="41" y="84"/>
                </a:cxn>
                <a:cxn ang="0">
                  <a:pos x="47" y="76"/>
                </a:cxn>
                <a:cxn ang="0">
                  <a:pos x="50" y="74"/>
                </a:cxn>
                <a:cxn ang="0">
                  <a:pos x="66" y="68"/>
                </a:cxn>
                <a:cxn ang="0">
                  <a:pos x="78" y="61"/>
                </a:cxn>
                <a:cxn ang="0">
                  <a:pos x="81" y="57"/>
                </a:cxn>
                <a:cxn ang="0">
                  <a:pos x="87" y="46"/>
                </a:cxn>
                <a:cxn ang="0">
                  <a:pos x="90" y="40"/>
                </a:cxn>
                <a:cxn ang="0">
                  <a:pos x="93" y="39"/>
                </a:cxn>
                <a:cxn ang="0">
                  <a:pos x="86" y="29"/>
                </a:cxn>
              </a:cxnLst>
              <a:rect l="0" t="0" r="r" b="b"/>
              <a:pathLst>
                <a:path w="93" h="105">
                  <a:moveTo>
                    <a:pt x="86" y="29"/>
                  </a:moveTo>
                  <a:lnTo>
                    <a:pt x="86" y="29"/>
                  </a:lnTo>
                  <a:lnTo>
                    <a:pt x="78" y="20"/>
                  </a:lnTo>
                  <a:lnTo>
                    <a:pt x="76" y="19"/>
                  </a:lnTo>
                  <a:lnTo>
                    <a:pt x="74" y="19"/>
                  </a:lnTo>
                  <a:lnTo>
                    <a:pt x="74" y="19"/>
                  </a:lnTo>
                  <a:lnTo>
                    <a:pt x="73" y="20"/>
                  </a:lnTo>
                  <a:lnTo>
                    <a:pt x="70" y="22"/>
                  </a:lnTo>
                  <a:lnTo>
                    <a:pt x="66" y="20"/>
                  </a:lnTo>
                  <a:lnTo>
                    <a:pt x="63" y="19"/>
                  </a:lnTo>
                  <a:lnTo>
                    <a:pt x="63" y="19"/>
                  </a:lnTo>
                  <a:lnTo>
                    <a:pt x="57" y="14"/>
                  </a:lnTo>
                  <a:lnTo>
                    <a:pt x="54" y="13"/>
                  </a:lnTo>
                  <a:lnTo>
                    <a:pt x="53" y="12"/>
                  </a:lnTo>
                  <a:lnTo>
                    <a:pt x="53" y="12"/>
                  </a:lnTo>
                  <a:lnTo>
                    <a:pt x="49" y="10"/>
                  </a:lnTo>
                  <a:lnTo>
                    <a:pt x="43" y="9"/>
                  </a:lnTo>
                  <a:lnTo>
                    <a:pt x="33" y="0"/>
                  </a:lnTo>
                  <a:lnTo>
                    <a:pt x="33" y="0"/>
                  </a:lnTo>
                  <a:lnTo>
                    <a:pt x="33" y="3"/>
                  </a:lnTo>
                  <a:lnTo>
                    <a:pt x="33" y="3"/>
                  </a:lnTo>
                  <a:lnTo>
                    <a:pt x="32" y="4"/>
                  </a:lnTo>
                  <a:lnTo>
                    <a:pt x="29" y="7"/>
                  </a:lnTo>
                  <a:lnTo>
                    <a:pt x="22" y="9"/>
                  </a:lnTo>
                  <a:lnTo>
                    <a:pt x="22" y="9"/>
                  </a:lnTo>
                  <a:lnTo>
                    <a:pt x="17" y="10"/>
                  </a:lnTo>
                  <a:lnTo>
                    <a:pt x="16" y="13"/>
                  </a:lnTo>
                  <a:lnTo>
                    <a:pt x="16" y="20"/>
                  </a:lnTo>
                  <a:lnTo>
                    <a:pt x="16" y="20"/>
                  </a:lnTo>
                  <a:lnTo>
                    <a:pt x="16" y="23"/>
                  </a:lnTo>
                  <a:lnTo>
                    <a:pt x="13" y="24"/>
                  </a:lnTo>
                  <a:lnTo>
                    <a:pt x="12" y="27"/>
                  </a:lnTo>
                  <a:lnTo>
                    <a:pt x="9" y="30"/>
                  </a:lnTo>
                  <a:lnTo>
                    <a:pt x="9" y="30"/>
                  </a:lnTo>
                  <a:lnTo>
                    <a:pt x="7" y="36"/>
                  </a:lnTo>
                  <a:lnTo>
                    <a:pt x="7" y="37"/>
                  </a:lnTo>
                  <a:lnTo>
                    <a:pt x="5" y="39"/>
                  </a:lnTo>
                  <a:lnTo>
                    <a:pt x="5" y="39"/>
                  </a:lnTo>
                  <a:lnTo>
                    <a:pt x="2" y="40"/>
                  </a:lnTo>
                  <a:lnTo>
                    <a:pt x="0" y="43"/>
                  </a:lnTo>
                  <a:lnTo>
                    <a:pt x="0" y="46"/>
                  </a:lnTo>
                  <a:lnTo>
                    <a:pt x="2" y="50"/>
                  </a:lnTo>
                  <a:lnTo>
                    <a:pt x="2" y="50"/>
                  </a:lnTo>
                  <a:lnTo>
                    <a:pt x="2" y="53"/>
                  </a:lnTo>
                  <a:lnTo>
                    <a:pt x="2" y="56"/>
                  </a:lnTo>
                  <a:lnTo>
                    <a:pt x="0" y="60"/>
                  </a:lnTo>
                  <a:lnTo>
                    <a:pt x="0" y="60"/>
                  </a:lnTo>
                  <a:lnTo>
                    <a:pt x="0" y="61"/>
                  </a:lnTo>
                  <a:lnTo>
                    <a:pt x="3" y="63"/>
                  </a:lnTo>
                  <a:lnTo>
                    <a:pt x="9" y="68"/>
                  </a:lnTo>
                  <a:lnTo>
                    <a:pt x="9" y="68"/>
                  </a:lnTo>
                  <a:lnTo>
                    <a:pt x="12" y="70"/>
                  </a:lnTo>
                  <a:lnTo>
                    <a:pt x="14" y="70"/>
                  </a:lnTo>
                  <a:lnTo>
                    <a:pt x="16" y="68"/>
                  </a:lnTo>
                  <a:lnTo>
                    <a:pt x="17" y="70"/>
                  </a:lnTo>
                  <a:lnTo>
                    <a:pt x="17" y="70"/>
                  </a:lnTo>
                  <a:lnTo>
                    <a:pt x="17" y="73"/>
                  </a:lnTo>
                  <a:lnTo>
                    <a:pt x="16" y="77"/>
                  </a:lnTo>
                  <a:lnTo>
                    <a:pt x="14" y="78"/>
                  </a:lnTo>
                  <a:lnTo>
                    <a:pt x="10" y="80"/>
                  </a:lnTo>
                  <a:lnTo>
                    <a:pt x="10" y="80"/>
                  </a:lnTo>
                  <a:lnTo>
                    <a:pt x="9" y="80"/>
                  </a:lnTo>
                  <a:lnTo>
                    <a:pt x="9" y="80"/>
                  </a:lnTo>
                  <a:lnTo>
                    <a:pt x="12" y="86"/>
                  </a:lnTo>
                  <a:lnTo>
                    <a:pt x="12" y="87"/>
                  </a:lnTo>
                  <a:lnTo>
                    <a:pt x="12" y="88"/>
                  </a:lnTo>
                  <a:lnTo>
                    <a:pt x="12" y="88"/>
                  </a:lnTo>
                  <a:lnTo>
                    <a:pt x="9" y="93"/>
                  </a:lnTo>
                  <a:lnTo>
                    <a:pt x="9" y="94"/>
                  </a:lnTo>
                  <a:lnTo>
                    <a:pt x="12" y="97"/>
                  </a:lnTo>
                  <a:lnTo>
                    <a:pt x="12" y="97"/>
                  </a:lnTo>
                  <a:lnTo>
                    <a:pt x="14" y="98"/>
                  </a:lnTo>
                  <a:lnTo>
                    <a:pt x="19" y="98"/>
                  </a:lnTo>
                  <a:lnTo>
                    <a:pt x="22" y="98"/>
                  </a:lnTo>
                  <a:lnTo>
                    <a:pt x="24" y="100"/>
                  </a:lnTo>
                  <a:lnTo>
                    <a:pt x="24" y="100"/>
                  </a:lnTo>
                  <a:lnTo>
                    <a:pt x="27" y="104"/>
                  </a:lnTo>
                  <a:lnTo>
                    <a:pt x="30" y="105"/>
                  </a:lnTo>
                  <a:lnTo>
                    <a:pt x="33" y="104"/>
                  </a:lnTo>
                  <a:lnTo>
                    <a:pt x="36" y="100"/>
                  </a:lnTo>
                  <a:lnTo>
                    <a:pt x="36" y="100"/>
                  </a:lnTo>
                  <a:lnTo>
                    <a:pt x="41" y="84"/>
                  </a:lnTo>
                  <a:lnTo>
                    <a:pt x="46" y="77"/>
                  </a:lnTo>
                  <a:lnTo>
                    <a:pt x="47" y="76"/>
                  </a:lnTo>
                  <a:lnTo>
                    <a:pt x="50" y="74"/>
                  </a:lnTo>
                  <a:lnTo>
                    <a:pt x="50" y="74"/>
                  </a:lnTo>
                  <a:lnTo>
                    <a:pt x="57" y="71"/>
                  </a:lnTo>
                  <a:lnTo>
                    <a:pt x="66" y="68"/>
                  </a:lnTo>
                  <a:lnTo>
                    <a:pt x="74" y="64"/>
                  </a:lnTo>
                  <a:lnTo>
                    <a:pt x="78" y="61"/>
                  </a:lnTo>
                  <a:lnTo>
                    <a:pt x="81" y="57"/>
                  </a:lnTo>
                  <a:lnTo>
                    <a:pt x="81" y="57"/>
                  </a:lnTo>
                  <a:lnTo>
                    <a:pt x="86" y="50"/>
                  </a:lnTo>
                  <a:lnTo>
                    <a:pt x="87" y="46"/>
                  </a:lnTo>
                  <a:lnTo>
                    <a:pt x="88" y="43"/>
                  </a:lnTo>
                  <a:lnTo>
                    <a:pt x="90" y="40"/>
                  </a:lnTo>
                  <a:lnTo>
                    <a:pt x="90" y="40"/>
                  </a:lnTo>
                  <a:lnTo>
                    <a:pt x="93" y="39"/>
                  </a:lnTo>
                  <a:lnTo>
                    <a:pt x="91" y="36"/>
                  </a:lnTo>
                  <a:lnTo>
                    <a:pt x="86" y="29"/>
                  </a:lnTo>
                  <a:lnTo>
                    <a:pt x="86" y="2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94" name="Freeform 310"/>
            <p:cNvSpPr>
              <a:spLocks noEditPoints="1"/>
            </p:cNvSpPr>
            <p:nvPr/>
          </p:nvSpPr>
          <p:spPr bwMode="gray">
            <a:xfrm>
              <a:off x="2439570" y="1047750"/>
              <a:ext cx="1389166" cy="1034094"/>
            </a:xfrm>
            <a:custGeom>
              <a:avLst/>
              <a:gdLst/>
              <a:ahLst/>
              <a:cxnLst>
                <a:cxn ang="0">
                  <a:pos x="862" y="84"/>
                </a:cxn>
                <a:cxn ang="0">
                  <a:pos x="790" y="117"/>
                </a:cxn>
                <a:cxn ang="0">
                  <a:pos x="793" y="67"/>
                </a:cxn>
                <a:cxn ang="0">
                  <a:pos x="767" y="68"/>
                </a:cxn>
                <a:cxn ang="0">
                  <a:pos x="690" y="61"/>
                </a:cxn>
                <a:cxn ang="0">
                  <a:pos x="820" y="33"/>
                </a:cxn>
                <a:cxn ang="0">
                  <a:pos x="756" y="10"/>
                </a:cxn>
                <a:cxn ang="0">
                  <a:pos x="574" y="6"/>
                </a:cxn>
                <a:cxn ang="0">
                  <a:pos x="545" y="14"/>
                </a:cxn>
                <a:cxn ang="0">
                  <a:pos x="426" y="20"/>
                </a:cxn>
                <a:cxn ang="0">
                  <a:pos x="421" y="50"/>
                </a:cxn>
                <a:cxn ang="0">
                  <a:pos x="397" y="53"/>
                </a:cxn>
                <a:cxn ang="0">
                  <a:pos x="370" y="67"/>
                </a:cxn>
                <a:cxn ang="0">
                  <a:pos x="320" y="70"/>
                </a:cxn>
                <a:cxn ang="0">
                  <a:pos x="289" y="48"/>
                </a:cxn>
                <a:cxn ang="0">
                  <a:pos x="224" y="71"/>
                </a:cxn>
                <a:cxn ang="0">
                  <a:pos x="177" y="98"/>
                </a:cxn>
                <a:cxn ang="0">
                  <a:pos x="116" y="138"/>
                </a:cxn>
                <a:cxn ang="0">
                  <a:pos x="62" y="178"/>
                </a:cxn>
                <a:cxn ang="0">
                  <a:pos x="30" y="216"/>
                </a:cxn>
                <a:cxn ang="0">
                  <a:pos x="106" y="233"/>
                </a:cxn>
                <a:cxn ang="0">
                  <a:pos x="26" y="248"/>
                </a:cxn>
                <a:cxn ang="0">
                  <a:pos x="91" y="282"/>
                </a:cxn>
                <a:cxn ang="0">
                  <a:pos x="134" y="272"/>
                </a:cxn>
                <a:cxn ang="0">
                  <a:pos x="231" y="296"/>
                </a:cxn>
                <a:cxn ang="0">
                  <a:pos x="275" y="357"/>
                </a:cxn>
                <a:cxn ang="0">
                  <a:pos x="281" y="403"/>
                </a:cxn>
                <a:cxn ang="0">
                  <a:pos x="316" y="415"/>
                </a:cxn>
                <a:cxn ang="0">
                  <a:pos x="342" y="450"/>
                </a:cxn>
                <a:cxn ang="0">
                  <a:pos x="353" y="471"/>
                </a:cxn>
                <a:cxn ang="0">
                  <a:pos x="320" y="512"/>
                </a:cxn>
                <a:cxn ang="0">
                  <a:pos x="322" y="558"/>
                </a:cxn>
                <a:cxn ang="0">
                  <a:pos x="335" y="619"/>
                </a:cxn>
                <a:cxn ang="0">
                  <a:pos x="363" y="653"/>
                </a:cxn>
                <a:cxn ang="0">
                  <a:pos x="409" y="708"/>
                </a:cxn>
                <a:cxn ang="0">
                  <a:pos x="474" y="730"/>
                </a:cxn>
                <a:cxn ang="0">
                  <a:pos x="490" y="669"/>
                </a:cxn>
                <a:cxn ang="0">
                  <a:pos x="514" y="640"/>
                </a:cxn>
                <a:cxn ang="0">
                  <a:pos x="520" y="607"/>
                </a:cxn>
                <a:cxn ang="0">
                  <a:pos x="547" y="588"/>
                </a:cxn>
                <a:cxn ang="0">
                  <a:pos x="571" y="582"/>
                </a:cxn>
                <a:cxn ang="0">
                  <a:pos x="656" y="528"/>
                </a:cxn>
                <a:cxn ang="0">
                  <a:pos x="699" y="512"/>
                </a:cxn>
                <a:cxn ang="0">
                  <a:pos x="823" y="461"/>
                </a:cxn>
                <a:cxn ang="0">
                  <a:pos x="754" y="451"/>
                </a:cxn>
                <a:cxn ang="0">
                  <a:pos x="801" y="452"/>
                </a:cxn>
                <a:cxn ang="0">
                  <a:pos x="787" y="398"/>
                </a:cxn>
                <a:cxn ang="0">
                  <a:pos x="820" y="377"/>
                </a:cxn>
                <a:cxn ang="0">
                  <a:pos x="786" y="366"/>
                </a:cxn>
                <a:cxn ang="0">
                  <a:pos x="847" y="360"/>
                </a:cxn>
                <a:cxn ang="0">
                  <a:pos x="870" y="327"/>
                </a:cxn>
                <a:cxn ang="0">
                  <a:pos x="865" y="303"/>
                </a:cxn>
                <a:cxn ang="0">
                  <a:pos x="825" y="263"/>
                </a:cxn>
                <a:cxn ang="0">
                  <a:pos x="882" y="252"/>
                </a:cxn>
                <a:cxn ang="0">
                  <a:pos x="845" y="226"/>
                </a:cxn>
                <a:cxn ang="0">
                  <a:pos x="827" y="223"/>
                </a:cxn>
                <a:cxn ang="0">
                  <a:pos x="858" y="174"/>
                </a:cxn>
                <a:cxn ang="0">
                  <a:pos x="877" y="138"/>
                </a:cxn>
                <a:cxn ang="0">
                  <a:pos x="912" y="127"/>
                </a:cxn>
                <a:cxn ang="0">
                  <a:pos x="925" y="108"/>
                </a:cxn>
                <a:cxn ang="0">
                  <a:pos x="928" y="67"/>
                </a:cxn>
                <a:cxn ang="0">
                  <a:pos x="292" y="462"/>
                </a:cxn>
                <a:cxn ang="0">
                  <a:pos x="336" y="479"/>
                </a:cxn>
              </a:cxnLst>
              <a:rect l="0" t="0" r="r" b="b"/>
              <a:pathLst>
                <a:path w="982" h="731">
                  <a:moveTo>
                    <a:pt x="928" y="67"/>
                  </a:moveTo>
                  <a:lnTo>
                    <a:pt x="928" y="67"/>
                  </a:lnTo>
                  <a:lnTo>
                    <a:pt x="915" y="67"/>
                  </a:lnTo>
                  <a:lnTo>
                    <a:pt x="905" y="70"/>
                  </a:lnTo>
                  <a:lnTo>
                    <a:pt x="901" y="71"/>
                  </a:lnTo>
                  <a:lnTo>
                    <a:pt x="898" y="74"/>
                  </a:lnTo>
                  <a:lnTo>
                    <a:pt x="895" y="77"/>
                  </a:lnTo>
                  <a:lnTo>
                    <a:pt x="895" y="81"/>
                  </a:lnTo>
                  <a:lnTo>
                    <a:pt x="895" y="81"/>
                  </a:lnTo>
                  <a:lnTo>
                    <a:pt x="894" y="85"/>
                  </a:lnTo>
                  <a:lnTo>
                    <a:pt x="891" y="87"/>
                  </a:lnTo>
                  <a:lnTo>
                    <a:pt x="887" y="87"/>
                  </a:lnTo>
                  <a:lnTo>
                    <a:pt x="881" y="85"/>
                  </a:lnTo>
                  <a:lnTo>
                    <a:pt x="871" y="83"/>
                  </a:lnTo>
                  <a:lnTo>
                    <a:pt x="865" y="83"/>
                  </a:lnTo>
                  <a:lnTo>
                    <a:pt x="862" y="84"/>
                  </a:lnTo>
                  <a:lnTo>
                    <a:pt x="862" y="84"/>
                  </a:lnTo>
                  <a:lnTo>
                    <a:pt x="858" y="84"/>
                  </a:lnTo>
                  <a:lnTo>
                    <a:pt x="857" y="84"/>
                  </a:lnTo>
                  <a:lnTo>
                    <a:pt x="855" y="81"/>
                  </a:lnTo>
                  <a:lnTo>
                    <a:pt x="853" y="78"/>
                  </a:lnTo>
                  <a:lnTo>
                    <a:pt x="851" y="77"/>
                  </a:lnTo>
                  <a:lnTo>
                    <a:pt x="848" y="78"/>
                  </a:lnTo>
                  <a:lnTo>
                    <a:pt x="848" y="78"/>
                  </a:lnTo>
                  <a:lnTo>
                    <a:pt x="840" y="83"/>
                  </a:lnTo>
                  <a:lnTo>
                    <a:pt x="833" y="88"/>
                  </a:lnTo>
                  <a:lnTo>
                    <a:pt x="824" y="94"/>
                  </a:lnTo>
                  <a:lnTo>
                    <a:pt x="817" y="100"/>
                  </a:lnTo>
                  <a:lnTo>
                    <a:pt x="817" y="100"/>
                  </a:lnTo>
                  <a:lnTo>
                    <a:pt x="808" y="104"/>
                  </a:lnTo>
                  <a:lnTo>
                    <a:pt x="801" y="110"/>
                  </a:lnTo>
                  <a:lnTo>
                    <a:pt x="794" y="114"/>
                  </a:lnTo>
                  <a:lnTo>
                    <a:pt x="790" y="117"/>
                  </a:lnTo>
                  <a:lnTo>
                    <a:pt x="790" y="117"/>
                  </a:lnTo>
                  <a:lnTo>
                    <a:pt x="788" y="115"/>
                  </a:lnTo>
                  <a:lnTo>
                    <a:pt x="788" y="114"/>
                  </a:lnTo>
                  <a:lnTo>
                    <a:pt x="796" y="105"/>
                  </a:lnTo>
                  <a:lnTo>
                    <a:pt x="816" y="84"/>
                  </a:lnTo>
                  <a:lnTo>
                    <a:pt x="816" y="84"/>
                  </a:lnTo>
                  <a:lnTo>
                    <a:pt x="820" y="80"/>
                  </a:lnTo>
                  <a:lnTo>
                    <a:pt x="821" y="75"/>
                  </a:lnTo>
                  <a:lnTo>
                    <a:pt x="821" y="71"/>
                  </a:lnTo>
                  <a:lnTo>
                    <a:pt x="821" y="67"/>
                  </a:lnTo>
                  <a:lnTo>
                    <a:pt x="818" y="64"/>
                  </a:lnTo>
                  <a:lnTo>
                    <a:pt x="816" y="61"/>
                  </a:lnTo>
                  <a:lnTo>
                    <a:pt x="811" y="60"/>
                  </a:lnTo>
                  <a:lnTo>
                    <a:pt x="806" y="60"/>
                  </a:lnTo>
                  <a:lnTo>
                    <a:pt x="806" y="60"/>
                  </a:lnTo>
                  <a:lnTo>
                    <a:pt x="801" y="61"/>
                  </a:lnTo>
                  <a:lnTo>
                    <a:pt x="797" y="63"/>
                  </a:lnTo>
                  <a:lnTo>
                    <a:pt x="793" y="67"/>
                  </a:lnTo>
                  <a:lnTo>
                    <a:pt x="790" y="70"/>
                  </a:lnTo>
                  <a:lnTo>
                    <a:pt x="788" y="73"/>
                  </a:lnTo>
                  <a:lnTo>
                    <a:pt x="786" y="73"/>
                  </a:lnTo>
                  <a:lnTo>
                    <a:pt x="786" y="73"/>
                  </a:lnTo>
                  <a:lnTo>
                    <a:pt x="774" y="77"/>
                  </a:lnTo>
                  <a:lnTo>
                    <a:pt x="757" y="84"/>
                  </a:lnTo>
                  <a:lnTo>
                    <a:pt x="742" y="90"/>
                  </a:lnTo>
                  <a:lnTo>
                    <a:pt x="737" y="90"/>
                  </a:lnTo>
                  <a:lnTo>
                    <a:pt x="734" y="90"/>
                  </a:lnTo>
                  <a:lnTo>
                    <a:pt x="734" y="90"/>
                  </a:lnTo>
                  <a:lnTo>
                    <a:pt x="734" y="90"/>
                  </a:lnTo>
                  <a:lnTo>
                    <a:pt x="734" y="87"/>
                  </a:lnTo>
                  <a:lnTo>
                    <a:pt x="739" y="84"/>
                  </a:lnTo>
                  <a:lnTo>
                    <a:pt x="750" y="78"/>
                  </a:lnTo>
                  <a:lnTo>
                    <a:pt x="761" y="73"/>
                  </a:lnTo>
                  <a:lnTo>
                    <a:pt x="766" y="70"/>
                  </a:lnTo>
                  <a:lnTo>
                    <a:pt x="767" y="68"/>
                  </a:lnTo>
                  <a:lnTo>
                    <a:pt x="767" y="68"/>
                  </a:lnTo>
                  <a:lnTo>
                    <a:pt x="766" y="67"/>
                  </a:lnTo>
                  <a:lnTo>
                    <a:pt x="760" y="65"/>
                  </a:lnTo>
                  <a:lnTo>
                    <a:pt x="742" y="64"/>
                  </a:lnTo>
                  <a:lnTo>
                    <a:pt x="722" y="65"/>
                  </a:lnTo>
                  <a:lnTo>
                    <a:pt x="703" y="67"/>
                  </a:lnTo>
                  <a:lnTo>
                    <a:pt x="703" y="67"/>
                  </a:lnTo>
                  <a:lnTo>
                    <a:pt x="686" y="70"/>
                  </a:lnTo>
                  <a:lnTo>
                    <a:pt x="668" y="74"/>
                  </a:lnTo>
                  <a:lnTo>
                    <a:pt x="653" y="77"/>
                  </a:lnTo>
                  <a:lnTo>
                    <a:pt x="649" y="77"/>
                  </a:lnTo>
                  <a:lnTo>
                    <a:pt x="648" y="75"/>
                  </a:lnTo>
                  <a:lnTo>
                    <a:pt x="648" y="75"/>
                  </a:lnTo>
                  <a:lnTo>
                    <a:pt x="649" y="73"/>
                  </a:lnTo>
                  <a:lnTo>
                    <a:pt x="653" y="70"/>
                  </a:lnTo>
                  <a:lnTo>
                    <a:pt x="670" y="65"/>
                  </a:lnTo>
                  <a:lnTo>
                    <a:pt x="690" y="61"/>
                  </a:lnTo>
                  <a:lnTo>
                    <a:pt x="709" y="58"/>
                  </a:lnTo>
                  <a:lnTo>
                    <a:pt x="709" y="58"/>
                  </a:lnTo>
                  <a:lnTo>
                    <a:pt x="727" y="58"/>
                  </a:lnTo>
                  <a:lnTo>
                    <a:pt x="749" y="58"/>
                  </a:lnTo>
                  <a:lnTo>
                    <a:pt x="769" y="57"/>
                  </a:lnTo>
                  <a:lnTo>
                    <a:pt x="777" y="55"/>
                  </a:lnTo>
                  <a:lnTo>
                    <a:pt x="784" y="54"/>
                  </a:lnTo>
                  <a:lnTo>
                    <a:pt x="784" y="54"/>
                  </a:lnTo>
                  <a:lnTo>
                    <a:pt x="797" y="50"/>
                  </a:lnTo>
                  <a:lnTo>
                    <a:pt x="811" y="47"/>
                  </a:lnTo>
                  <a:lnTo>
                    <a:pt x="823" y="44"/>
                  </a:lnTo>
                  <a:lnTo>
                    <a:pt x="825" y="43"/>
                  </a:lnTo>
                  <a:lnTo>
                    <a:pt x="828" y="41"/>
                  </a:lnTo>
                  <a:lnTo>
                    <a:pt x="828" y="41"/>
                  </a:lnTo>
                  <a:lnTo>
                    <a:pt x="828" y="38"/>
                  </a:lnTo>
                  <a:lnTo>
                    <a:pt x="827" y="37"/>
                  </a:lnTo>
                  <a:lnTo>
                    <a:pt x="820" y="33"/>
                  </a:lnTo>
                  <a:lnTo>
                    <a:pt x="808" y="30"/>
                  </a:lnTo>
                  <a:lnTo>
                    <a:pt x="798" y="30"/>
                  </a:lnTo>
                  <a:lnTo>
                    <a:pt x="798" y="30"/>
                  </a:lnTo>
                  <a:lnTo>
                    <a:pt x="790" y="30"/>
                  </a:lnTo>
                  <a:lnTo>
                    <a:pt x="783" y="28"/>
                  </a:lnTo>
                  <a:lnTo>
                    <a:pt x="779" y="26"/>
                  </a:lnTo>
                  <a:lnTo>
                    <a:pt x="777" y="24"/>
                  </a:lnTo>
                  <a:lnTo>
                    <a:pt x="777" y="23"/>
                  </a:lnTo>
                  <a:lnTo>
                    <a:pt x="777" y="23"/>
                  </a:lnTo>
                  <a:lnTo>
                    <a:pt x="777" y="21"/>
                  </a:lnTo>
                  <a:lnTo>
                    <a:pt x="774" y="18"/>
                  </a:lnTo>
                  <a:lnTo>
                    <a:pt x="769" y="17"/>
                  </a:lnTo>
                  <a:lnTo>
                    <a:pt x="761" y="14"/>
                  </a:lnTo>
                  <a:lnTo>
                    <a:pt x="759" y="13"/>
                  </a:lnTo>
                  <a:lnTo>
                    <a:pt x="757" y="11"/>
                  </a:lnTo>
                  <a:lnTo>
                    <a:pt x="757" y="11"/>
                  </a:lnTo>
                  <a:lnTo>
                    <a:pt x="756" y="10"/>
                  </a:lnTo>
                  <a:lnTo>
                    <a:pt x="750" y="9"/>
                  </a:lnTo>
                  <a:lnTo>
                    <a:pt x="737" y="9"/>
                  </a:lnTo>
                  <a:lnTo>
                    <a:pt x="723" y="9"/>
                  </a:lnTo>
                  <a:lnTo>
                    <a:pt x="716" y="7"/>
                  </a:lnTo>
                  <a:lnTo>
                    <a:pt x="713" y="6"/>
                  </a:lnTo>
                  <a:lnTo>
                    <a:pt x="713" y="6"/>
                  </a:lnTo>
                  <a:lnTo>
                    <a:pt x="705" y="3"/>
                  </a:lnTo>
                  <a:lnTo>
                    <a:pt x="692" y="0"/>
                  </a:lnTo>
                  <a:lnTo>
                    <a:pt x="678" y="0"/>
                  </a:lnTo>
                  <a:lnTo>
                    <a:pt x="663" y="0"/>
                  </a:lnTo>
                  <a:lnTo>
                    <a:pt x="663" y="0"/>
                  </a:lnTo>
                  <a:lnTo>
                    <a:pt x="626" y="1"/>
                  </a:lnTo>
                  <a:lnTo>
                    <a:pt x="596" y="1"/>
                  </a:lnTo>
                  <a:lnTo>
                    <a:pt x="596" y="1"/>
                  </a:lnTo>
                  <a:lnTo>
                    <a:pt x="585" y="4"/>
                  </a:lnTo>
                  <a:lnTo>
                    <a:pt x="579" y="6"/>
                  </a:lnTo>
                  <a:lnTo>
                    <a:pt x="574" y="6"/>
                  </a:lnTo>
                  <a:lnTo>
                    <a:pt x="574" y="6"/>
                  </a:lnTo>
                  <a:lnTo>
                    <a:pt x="568" y="6"/>
                  </a:lnTo>
                  <a:lnTo>
                    <a:pt x="561" y="7"/>
                  </a:lnTo>
                  <a:lnTo>
                    <a:pt x="558" y="10"/>
                  </a:lnTo>
                  <a:lnTo>
                    <a:pt x="557" y="11"/>
                  </a:lnTo>
                  <a:lnTo>
                    <a:pt x="558" y="13"/>
                  </a:lnTo>
                  <a:lnTo>
                    <a:pt x="558" y="13"/>
                  </a:lnTo>
                  <a:lnTo>
                    <a:pt x="561" y="17"/>
                  </a:lnTo>
                  <a:lnTo>
                    <a:pt x="559" y="18"/>
                  </a:lnTo>
                  <a:lnTo>
                    <a:pt x="558" y="21"/>
                  </a:lnTo>
                  <a:lnTo>
                    <a:pt x="555" y="23"/>
                  </a:lnTo>
                  <a:lnTo>
                    <a:pt x="549" y="23"/>
                  </a:lnTo>
                  <a:lnTo>
                    <a:pt x="547" y="21"/>
                  </a:lnTo>
                  <a:lnTo>
                    <a:pt x="547" y="20"/>
                  </a:lnTo>
                  <a:lnTo>
                    <a:pt x="547" y="20"/>
                  </a:lnTo>
                  <a:lnTo>
                    <a:pt x="547" y="17"/>
                  </a:lnTo>
                  <a:lnTo>
                    <a:pt x="545" y="14"/>
                  </a:lnTo>
                  <a:lnTo>
                    <a:pt x="538" y="13"/>
                  </a:lnTo>
                  <a:lnTo>
                    <a:pt x="530" y="11"/>
                  </a:lnTo>
                  <a:lnTo>
                    <a:pt x="525" y="13"/>
                  </a:lnTo>
                  <a:lnTo>
                    <a:pt x="522" y="14"/>
                  </a:lnTo>
                  <a:lnTo>
                    <a:pt x="522" y="14"/>
                  </a:lnTo>
                  <a:lnTo>
                    <a:pt x="518" y="16"/>
                  </a:lnTo>
                  <a:lnTo>
                    <a:pt x="513" y="16"/>
                  </a:lnTo>
                  <a:lnTo>
                    <a:pt x="500" y="14"/>
                  </a:lnTo>
                  <a:lnTo>
                    <a:pt x="487" y="13"/>
                  </a:lnTo>
                  <a:lnTo>
                    <a:pt x="481" y="13"/>
                  </a:lnTo>
                  <a:lnTo>
                    <a:pt x="478" y="14"/>
                  </a:lnTo>
                  <a:lnTo>
                    <a:pt x="478" y="14"/>
                  </a:lnTo>
                  <a:lnTo>
                    <a:pt x="476" y="16"/>
                  </a:lnTo>
                  <a:lnTo>
                    <a:pt x="470" y="17"/>
                  </a:lnTo>
                  <a:lnTo>
                    <a:pt x="454" y="18"/>
                  </a:lnTo>
                  <a:lnTo>
                    <a:pt x="437" y="20"/>
                  </a:lnTo>
                  <a:lnTo>
                    <a:pt x="426" y="20"/>
                  </a:lnTo>
                  <a:lnTo>
                    <a:pt x="426" y="20"/>
                  </a:lnTo>
                  <a:lnTo>
                    <a:pt x="423" y="21"/>
                  </a:lnTo>
                  <a:lnTo>
                    <a:pt x="423" y="23"/>
                  </a:lnTo>
                  <a:lnTo>
                    <a:pt x="430" y="27"/>
                  </a:lnTo>
                  <a:lnTo>
                    <a:pt x="439" y="31"/>
                  </a:lnTo>
                  <a:lnTo>
                    <a:pt x="441" y="33"/>
                  </a:lnTo>
                  <a:lnTo>
                    <a:pt x="441" y="36"/>
                  </a:lnTo>
                  <a:lnTo>
                    <a:pt x="441" y="36"/>
                  </a:lnTo>
                  <a:lnTo>
                    <a:pt x="440" y="37"/>
                  </a:lnTo>
                  <a:lnTo>
                    <a:pt x="436" y="37"/>
                  </a:lnTo>
                  <a:lnTo>
                    <a:pt x="424" y="38"/>
                  </a:lnTo>
                  <a:lnTo>
                    <a:pt x="414" y="40"/>
                  </a:lnTo>
                  <a:lnTo>
                    <a:pt x="413" y="41"/>
                  </a:lnTo>
                  <a:lnTo>
                    <a:pt x="413" y="44"/>
                  </a:lnTo>
                  <a:lnTo>
                    <a:pt x="413" y="44"/>
                  </a:lnTo>
                  <a:lnTo>
                    <a:pt x="417" y="47"/>
                  </a:lnTo>
                  <a:lnTo>
                    <a:pt x="421" y="50"/>
                  </a:lnTo>
                  <a:lnTo>
                    <a:pt x="433" y="55"/>
                  </a:lnTo>
                  <a:lnTo>
                    <a:pt x="444" y="61"/>
                  </a:lnTo>
                  <a:lnTo>
                    <a:pt x="454" y="70"/>
                  </a:lnTo>
                  <a:lnTo>
                    <a:pt x="454" y="70"/>
                  </a:lnTo>
                  <a:lnTo>
                    <a:pt x="457" y="73"/>
                  </a:lnTo>
                  <a:lnTo>
                    <a:pt x="457" y="74"/>
                  </a:lnTo>
                  <a:lnTo>
                    <a:pt x="456" y="75"/>
                  </a:lnTo>
                  <a:lnTo>
                    <a:pt x="453" y="74"/>
                  </a:lnTo>
                  <a:lnTo>
                    <a:pt x="443" y="71"/>
                  </a:lnTo>
                  <a:lnTo>
                    <a:pt x="433" y="65"/>
                  </a:lnTo>
                  <a:lnTo>
                    <a:pt x="433" y="65"/>
                  </a:lnTo>
                  <a:lnTo>
                    <a:pt x="429" y="63"/>
                  </a:lnTo>
                  <a:lnTo>
                    <a:pt x="423" y="61"/>
                  </a:lnTo>
                  <a:lnTo>
                    <a:pt x="413" y="58"/>
                  </a:lnTo>
                  <a:lnTo>
                    <a:pt x="404" y="57"/>
                  </a:lnTo>
                  <a:lnTo>
                    <a:pt x="400" y="54"/>
                  </a:lnTo>
                  <a:lnTo>
                    <a:pt x="397" y="53"/>
                  </a:lnTo>
                  <a:lnTo>
                    <a:pt x="397" y="53"/>
                  </a:lnTo>
                  <a:lnTo>
                    <a:pt x="394" y="50"/>
                  </a:lnTo>
                  <a:lnTo>
                    <a:pt x="389" y="47"/>
                  </a:lnTo>
                  <a:lnTo>
                    <a:pt x="376" y="43"/>
                  </a:lnTo>
                  <a:lnTo>
                    <a:pt x="363" y="41"/>
                  </a:lnTo>
                  <a:lnTo>
                    <a:pt x="357" y="41"/>
                  </a:lnTo>
                  <a:lnTo>
                    <a:pt x="355" y="43"/>
                  </a:lnTo>
                  <a:lnTo>
                    <a:pt x="355" y="43"/>
                  </a:lnTo>
                  <a:lnTo>
                    <a:pt x="353" y="46"/>
                  </a:lnTo>
                  <a:lnTo>
                    <a:pt x="353" y="47"/>
                  </a:lnTo>
                  <a:lnTo>
                    <a:pt x="360" y="54"/>
                  </a:lnTo>
                  <a:lnTo>
                    <a:pt x="370" y="60"/>
                  </a:lnTo>
                  <a:lnTo>
                    <a:pt x="373" y="63"/>
                  </a:lnTo>
                  <a:lnTo>
                    <a:pt x="375" y="65"/>
                  </a:lnTo>
                  <a:lnTo>
                    <a:pt x="375" y="65"/>
                  </a:lnTo>
                  <a:lnTo>
                    <a:pt x="373" y="67"/>
                  </a:lnTo>
                  <a:lnTo>
                    <a:pt x="370" y="67"/>
                  </a:lnTo>
                  <a:lnTo>
                    <a:pt x="365" y="67"/>
                  </a:lnTo>
                  <a:lnTo>
                    <a:pt x="356" y="65"/>
                  </a:lnTo>
                  <a:lnTo>
                    <a:pt x="352" y="65"/>
                  </a:lnTo>
                  <a:lnTo>
                    <a:pt x="352" y="65"/>
                  </a:lnTo>
                  <a:lnTo>
                    <a:pt x="350" y="65"/>
                  </a:lnTo>
                  <a:lnTo>
                    <a:pt x="347" y="64"/>
                  </a:lnTo>
                  <a:lnTo>
                    <a:pt x="339" y="58"/>
                  </a:lnTo>
                  <a:lnTo>
                    <a:pt x="330" y="53"/>
                  </a:lnTo>
                  <a:lnTo>
                    <a:pt x="326" y="50"/>
                  </a:lnTo>
                  <a:lnTo>
                    <a:pt x="322" y="50"/>
                  </a:lnTo>
                  <a:lnTo>
                    <a:pt x="322" y="50"/>
                  </a:lnTo>
                  <a:lnTo>
                    <a:pt x="319" y="50"/>
                  </a:lnTo>
                  <a:lnTo>
                    <a:pt x="318" y="51"/>
                  </a:lnTo>
                  <a:lnTo>
                    <a:pt x="318" y="55"/>
                  </a:lnTo>
                  <a:lnTo>
                    <a:pt x="319" y="61"/>
                  </a:lnTo>
                  <a:lnTo>
                    <a:pt x="320" y="70"/>
                  </a:lnTo>
                  <a:lnTo>
                    <a:pt x="320" y="70"/>
                  </a:lnTo>
                  <a:lnTo>
                    <a:pt x="320" y="74"/>
                  </a:lnTo>
                  <a:lnTo>
                    <a:pt x="318" y="78"/>
                  </a:lnTo>
                  <a:lnTo>
                    <a:pt x="312" y="83"/>
                  </a:lnTo>
                  <a:lnTo>
                    <a:pt x="308" y="84"/>
                  </a:lnTo>
                  <a:lnTo>
                    <a:pt x="306" y="84"/>
                  </a:lnTo>
                  <a:lnTo>
                    <a:pt x="308" y="81"/>
                  </a:lnTo>
                  <a:lnTo>
                    <a:pt x="308" y="81"/>
                  </a:lnTo>
                  <a:lnTo>
                    <a:pt x="309" y="77"/>
                  </a:lnTo>
                  <a:lnTo>
                    <a:pt x="309" y="73"/>
                  </a:lnTo>
                  <a:lnTo>
                    <a:pt x="309" y="63"/>
                  </a:lnTo>
                  <a:lnTo>
                    <a:pt x="308" y="58"/>
                  </a:lnTo>
                  <a:lnTo>
                    <a:pt x="305" y="54"/>
                  </a:lnTo>
                  <a:lnTo>
                    <a:pt x="302" y="50"/>
                  </a:lnTo>
                  <a:lnTo>
                    <a:pt x="299" y="48"/>
                  </a:lnTo>
                  <a:lnTo>
                    <a:pt x="299" y="48"/>
                  </a:lnTo>
                  <a:lnTo>
                    <a:pt x="295" y="47"/>
                  </a:lnTo>
                  <a:lnTo>
                    <a:pt x="289" y="48"/>
                  </a:lnTo>
                  <a:lnTo>
                    <a:pt x="276" y="51"/>
                  </a:lnTo>
                  <a:lnTo>
                    <a:pt x="262" y="54"/>
                  </a:lnTo>
                  <a:lnTo>
                    <a:pt x="251" y="55"/>
                  </a:lnTo>
                  <a:lnTo>
                    <a:pt x="251" y="55"/>
                  </a:lnTo>
                  <a:lnTo>
                    <a:pt x="239" y="57"/>
                  </a:lnTo>
                  <a:lnTo>
                    <a:pt x="231" y="58"/>
                  </a:lnTo>
                  <a:lnTo>
                    <a:pt x="228" y="60"/>
                  </a:lnTo>
                  <a:lnTo>
                    <a:pt x="227" y="61"/>
                  </a:lnTo>
                  <a:lnTo>
                    <a:pt x="228" y="64"/>
                  </a:lnTo>
                  <a:lnTo>
                    <a:pt x="231" y="67"/>
                  </a:lnTo>
                  <a:lnTo>
                    <a:pt x="231" y="67"/>
                  </a:lnTo>
                  <a:lnTo>
                    <a:pt x="234" y="68"/>
                  </a:lnTo>
                  <a:lnTo>
                    <a:pt x="235" y="71"/>
                  </a:lnTo>
                  <a:lnTo>
                    <a:pt x="235" y="73"/>
                  </a:lnTo>
                  <a:lnTo>
                    <a:pt x="234" y="73"/>
                  </a:lnTo>
                  <a:lnTo>
                    <a:pt x="228" y="73"/>
                  </a:lnTo>
                  <a:lnTo>
                    <a:pt x="224" y="71"/>
                  </a:lnTo>
                  <a:lnTo>
                    <a:pt x="221" y="70"/>
                  </a:lnTo>
                  <a:lnTo>
                    <a:pt x="221" y="70"/>
                  </a:lnTo>
                  <a:lnTo>
                    <a:pt x="215" y="67"/>
                  </a:lnTo>
                  <a:lnTo>
                    <a:pt x="209" y="67"/>
                  </a:lnTo>
                  <a:lnTo>
                    <a:pt x="195" y="67"/>
                  </a:lnTo>
                  <a:lnTo>
                    <a:pt x="185" y="71"/>
                  </a:lnTo>
                  <a:lnTo>
                    <a:pt x="184" y="73"/>
                  </a:lnTo>
                  <a:lnTo>
                    <a:pt x="184" y="74"/>
                  </a:lnTo>
                  <a:lnTo>
                    <a:pt x="184" y="74"/>
                  </a:lnTo>
                  <a:lnTo>
                    <a:pt x="188" y="80"/>
                  </a:lnTo>
                  <a:lnTo>
                    <a:pt x="191" y="87"/>
                  </a:lnTo>
                  <a:lnTo>
                    <a:pt x="191" y="92"/>
                  </a:lnTo>
                  <a:lnTo>
                    <a:pt x="190" y="98"/>
                  </a:lnTo>
                  <a:lnTo>
                    <a:pt x="190" y="98"/>
                  </a:lnTo>
                  <a:lnTo>
                    <a:pt x="187" y="100"/>
                  </a:lnTo>
                  <a:lnTo>
                    <a:pt x="184" y="100"/>
                  </a:lnTo>
                  <a:lnTo>
                    <a:pt x="177" y="98"/>
                  </a:lnTo>
                  <a:lnTo>
                    <a:pt x="168" y="95"/>
                  </a:lnTo>
                  <a:lnTo>
                    <a:pt x="163" y="94"/>
                  </a:lnTo>
                  <a:lnTo>
                    <a:pt x="158" y="94"/>
                  </a:lnTo>
                  <a:lnTo>
                    <a:pt x="158" y="94"/>
                  </a:lnTo>
                  <a:lnTo>
                    <a:pt x="151" y="95"/>
                  </a:lnTo>
                  <a:lnTo>
                    <a:pt x="141" y="100"/>
                  </a:lnTo>
                  <a:lnTo>
                    <a:pt x="116" y="111"/>
                  </a:lnTo>
                  <a:lnTo>
                    <a:pt x="103" y="118"/>
                  </a:lnTo>
                  <a:lnTo>
                    <a:pt x="93" y="124"/>
                  </a:lnTo>
                  <a:lnTo>
                    <a:pt x="87" y="129"/>
                  </a:lnTo>
                  <a:lnTo>
                    <a:pt x="86" y="131"/>
                  </a:lnTo>
                  <a:lnTo>
                    <a:pt x="86" y="134"/>
                  </a:lnTo>
                  <a:lnTo>
                    <a:pt x="86" y="134"/>
                  </a:lnTo>
                  <a:lnTo>
                    <a:pt x="89" y="135"/>
                  </a:lnTo>
                  <a:lnTo>
                    <a:pt x="91" y="137"/>
                  </a:lnTo>
                  <a:lnTo>
                    <a:pt x="103" y="138"/>
                  </a:lnTo>
                  <a:lnTo>
                    <a:pt x="116" y="138"/>
                  </a:lnTo>
                  <a:lnTo>
                    <a:pt x="121" y="138"/>
                  </a:lnTo>
                  <a:lnTo>
                    <a:pt x="126" y="139"/>
                  </a:lnTo>
                  <a:lnTo>
                    <a:pt x="126" y="139"/>
                  </a:lnTo>
                  <a:lnTo>
                    <a:pt x="127" y="142"/>
                  </a:lnTo>
                  <a:lnTo>
                    <a:pt x="128" y="145"/>
                  </a:lnTo>
                  <a:lnTo>
                    <a:pt x="127" y="149"/>
                  </a:lnTo>
                  <a:lnTo>
                    <a:pt x="126" y="154"/>
                  </a:lnTo>
                  <a:lnTo>
                    <a:pt x="120" y="162"/>
                  </a:lnTo>
                  <a:lnTo>
                    <a:pt x="111" y="169"/>
                  </a:lnTo>
                  <a:lnTo>
                    <a:pt x="111" y="169"/>
                  </a:lnTo>
                  <a:lnTo>
                    <a:pt x="107" y="171"/>
                  </a:lnTo>
                  <a:lnTo>
                    <a:pt x="100" y="172"/>
                  </a:lnTo>
                  <a:lnTo>
                    <a:pt x="83" y="172"/>
                  </a:lnTo>
                  <a:lnTo>
                    <a:pt x="69" y="174"/>
                  </a:lnTo>
                  <a:lnTo>
                    <a:pt x="63" y="175"/>
                  </a:lnTo>
                  <a:lnTo>
                    <a:pt x="62" y="178"/>
                  </a:lnTo>
                  <a:lnTo>
                    <a:pt x="62" y="178"/>
                  </a:lnTo>
                  <a:lnTo>
                    <a:pt x="60" y="179"/>
                  </a:lnTo>
                  <a:lnTo>
                    <a:pt x="59" y="181"/>
                  </a:lnTo>
                  <a:lnTo>
                    <a:pt x="52" y="184"/>
                  </a:lnTo>
                  <a:lnTo>
                    <a:pt x="30" y="188"/>
                  </a:lnTo>
                  <a:lnTo>
                    <a:pt x="19" y="191"/>
                  </a:lnTo>
                  <a:lnTo>
                    <a:pt x="9" y="193"/>
                  </a:lnTo>
                  <a:lnTo>
                    <a:pt x="3" y="196"/>
                  </a:lnTo>
                  <a:lnTo>
                    <a:pt x="0" y="199"/>
                  </a:lnTo>
                  <a:lnTo>
                    <a:pt x="0" y="202"/>
                  </a:lnTo>
                  <a:lnTo>
                    <a:pt x="0" y="202"/>
                  </a:lnTo>
                  <a:lnTo>
                    <a:pt x="0" y="205"/>
                  </a:lnTo>
                  <a:lnTo>
                    <a:pt x="2" y="209"/>
                  </a:lnTo>
                  <a:lnTo>
                    <a:pt x="6" y="212"/>
                  </a:lnTo>
                  <a:lnTo>
                    <a:pt x="10" y="213"/>
                  </a:lnTo>
                  <a:lnTo>
                    <a:pt x="10" y="213"/>
                  </a:lnTo>
                  <a:lnTo>
                    <a:pt x="23" y="215"/>
                  </a:lnTo>
                  <a:lnTo>
                    <a:pt x="30" y="216"/>
                  </a:lnTo>
                  <a:lnTo>
                    <a:pt x="33" y="218"/>
                  </a:lnTo>
                  <a:lnTo>
                    <a:pt x="36" y="220"/>
                  </a:lnTo>
                  <a:lnTo>
                    <a:pt x="36" y="220"/>
                  </a:lnTo>
                  <a:lnTo>
                    <a:pt x="40" y="223"/>
                  </a:lnTo>
                  <a:lnTo>
                    <a:pt x="44" y="226"/>
                  </a:lnTo>
                  <a:lnTo>
                    <a:pt x="56" y="228"/>
                  </a:lnTo>
                  <a:lnTo>
                    <a:pt x="67" y="228"/>
                  </a:lnTo>
                  <a:lnTo>
                    <a:pt x="80" y="225"/>
                  </a:lnTo>
                  <a:lnTo>
                    <a:pt x="80" y="225"/>
                  </a:lnTo>
                  <a:lnTo>
                    <a:pt x="86" y="222"/>
                  </a:lnTo>
                  <a:lnTo>
                    <a:pt x="90" y="222"/>
                  </a:lnTo>
                  <a:lnTo>
                    <a:pt x="94" y="222"/>
                  </a:lnTo>
                  <a:lnTo>
                    <a:pt x="99" y="223"/>
                  </a:lnTo>
                  <a:lnTo>
                    <a:pt x="101" y="225"/>
                  </a:lnTo>
                  <a:lnTo>
                    <a:pt x="103" y="228"/>
                  </a:lnTo>
                  <a:lnTo>
                    <a:pt x="104" y="230"/>
                  </a:lnTo>
                  <a:lnTo>
                    <a:pt x="106" y="233"/>
                  </a:lnTo>
                  <a:lnTo>
                    <a:pt x="106" y="233"/>
                  </a:lnTo>
                  <a:lnTo>
                    <a:pt x="103" y="236"/>
                  </a:lnTo>
                  <a:lnTo>
                    <a:pt x="100" y="236"/>
                  </a:lnTo>
                  <a:lnTo>
                    <a:pt x="87" y="236"/>
                  </a:lnTo>
                  <a:lnTo>
                    <a:pt x="73" y="235"/>
                  </a:lnTo>
                  <a:lnTo>
                    <a:pt x="66" y="235"/>
                  </a:lnTo>
                  <a:lnTo>
                    <a:pt x="62" y="236"/>
                  </a:lnTo>
                  <a:lnTo>
                    <a:pt x="62" y="236"/>
                  </a:lnTo>
                  <a:lnTo>
                    <a:pt x="57" y="239"/>
                  </a:lnTo>
                  <a:lnTo>
                    <a:pt x="52" y="239"/>
                  </a:lnTo>
                  <a:lnTo>
                    <a:pt x="37" y="240"/>
                  </a:lnTo>
                  <a:lnTo>
                    <a:pt x="26" y="240"/>
                  </a:lnTo>
                  <a:lnTo>
                    <a:pt x="23" y="242"/>
                  </a:lnTo>
                  <a:lnTo>
                    <a:pt x="23" y="245"/>
                  </a:lnTo>
                  <a:lnTo>
                    <a:pt x="23" y="245"/>
                  </a:lnTo>
                  <a:lnTo>
                    <a:pt x="23" y="246"/>
                  </a:lnTo>
                  <a:lnTo>
                    <a:pt x="26" y="248"/>
                  </a:lnTo>
                  <a:lnTo>
                    <a:pt x="33" y="249"/>
                  </a:lnTo>
                  <a:lnTo>
                    <a:pt x="52" y="252"/>
                  </a:lnTo>
                  <a:lnTo>
                    <a:pt x="52" y="252"/>
                  </a:lnTo>
                  <a:lnTo>
                    <a:pt x="54" y="253"/>
                  </a:lnTo>
                  <a:lnTo>
                    <a:pt x="57" y="255"/>
                  </a:lnTo>
                  <a:lnTo>
                    <a:pt x="57" y="256"/>
                  </a:lnTo>
                  <a:lnTo>
                    <a:pt x="56" y="257"/>
                  </a:lnTo>
                  <a:lnTo>
                    <a:pt x="53" y="260"/>
                  </a:lnTo>
                  <a:lnTo>
                    <a:pt x="52" y="265"/>
                  </a:lnTo>
                  <a:lnTo>
                    <a:pt x="52" y="265"/>
                  </a:lnTo>
                  <a:lnTo>
                    <a:pt x="53" y="267"/>
                  </a:lnTo>
                  <a:lnTo>
                    <a:pt x="56" y="269"/>
                  </a:lnTo>
                  <a:lnTo>
                    <a:pt x="63" y="272"/>
                  </a:lnTo>
                  <a:lnTo>
                    <a:pt x="72" y="275"/>
                  </a:lnTo>
                  <a:lnTo>
                    <a:pt x="72" y="275"/>
                  </a:lnTo>
                  <a:lnTo>
                    <a:pt x="81" y="279"/>
                  </a:lnTo>
                  <a:lnTo>
                    <a:pt x="91" y="282"/>
                  </a:lnTo>
                  <a:lnTo>
                    <a:pt x="97" y="282"/>
                  </a:lnTo>
                  <a:lnTo>
                    <a:pt x="99" y="280"/>
                  </a:lnTo>
                  <a:lnTo>
                    <a:pt x="97" y="277"/>
                  </a:lnTo>
                  <a:lnTo>
                    <a:pt x="97" y="277"/>
                  </a:lnTo>
                  <a:lnTo>
                    <a:pt x="96" y="276"/>
                  </a:lnTo>
                  <a:lnTo>
                    <a:pt x="96" y="275"/>
                  </a:lnTo>
                  <a:lnTo>
                    <a:pt x="99" y="273"/>
                  </a:lnTo>
                  <a:lnTo>
                    <a:pt x="101" y="273"/>
                  </a:lnTo>
                  <a:lnTo>
                    <a:pt x="108" y="273"/>
                  </a:lnTo>
                  <a:lnTo>
                    <a:pt x="113" y="276"/>
                  </a:lnTo>
                  <a:lnTo>
                    <a:pt x="113" y="276"/>
                  </a:lnTo>
                  <a:lnTo>
                    <a:pt x="114" y="277"/>
                  </a:lnTo>
                  <a:lnTo>
                    <a:pt x="117" y="277"/>
                  </a:lnTo>
                  <a:lnTo>
                    <a:pt x="121" y="275"/>
                  </a:lnTo>
                  <a:lnTo>
                    <a:pt x="127" y="272"/>
                  </a:lnTo>
                  <a:lnTo>
                    <a:pt x="131" y="272"/>
                  </a:lnTo>
                  <a:lnTo>
                    <a:pt x="134" y="272"/>
                  </a:lnTo>
                  <a:lnTo>
                    <a:pt x="134" y="272"/>
                  </a:lnTo>
                  <a:lnTo>
                    <a:pt x="137" y="272"/>
                  </a:lnTo>
                  <a:lnTo>
                    <a:pt x="140" y="272"/>
                  </a:lnTo>
                  <a:lnTo>
                    <a:pt x="145" y="269"/>
                  </a:lnTo>
                  <a:lnTo>
                    <a:pt x="148" y="267"/>
                  </a:lnTo>
                  <a:lnTo>
                    <a:pt x="151" y="267"/>
                  </a:lnTo>
                  <a:lnTo>
                    <a:pt x="154" y="269"/>
                  </a:lnTo>
                  <a:lnTo>
                    <a:pt x="154" y="269"/>
                  </a:lnTo>
                  <a:lnTo>
                    <a:pt x="164" y="272"/>
                  </a:lnTo>
                  <a:lnTo>
                    <a:pt x="178" y="275"/>
                  </a:lnTo>
                  <a:lnTo>
                    <a:pt x="194" y="277"/>
                  </a:lnTo>
                  <a:lnTo>
                    <a:pt x="205" y="282"/>
                  </a:lnTo>
                  <a:lnTo>
                    <a:pt x="205" y="282"/>
                  </a:lnTo>
                  <a:lnTo>
                    <a:pt x="215" y="286"/>
                  </a:lnTo>
                  <a:lnTo>
                    <a:pt x="224" y="289"/>
                  </a:lnTo>
                  <a:lnTo>
                    <a:pt x="229" y="293"/>
                  </a:lnTo>
                  <a:lnTo>
                    <a:pt x="231" y="296"/>
                  </a:lnTo>
                  <a:lnTo>
                    <a:pt x="231" y="299"/>
                  </a:lnTo>
                  <a:lnTo>
                    <a:pt x="231" y="299"/>
                  </a:lnTo>
                  <a:lnTo>
                    <a:pt x="231" y="302"/>
                  </a:lnTo>
                  <a:lnTo>
                    <a:pt x="232" y="304"/>
                  </a:lnTo>
                  <a:lnTo>
                    <a:pt x="237" y="310"/>
                  </a:lnTo>
                  <a:lnTo>
                    <a:pt x="244" y="316"/>
                  </a:lnTo>
                  <a:lnTo>
                    <a:pt x="254" y="320"/>
                  </a:lnTo>
                  <a:lnTo>
                    <a:pt x="254" y="320"/>
                  </a:lnTo>
                  <a:lnTo>
                    <a:pt x="258" y="323"/>
                  </a:lnTo>
                  <a:lnTo>
                    <a:pt x="261" y="326"/>
                  </a:lnTo>
                  <a:lnTo>
                    <a:pt x="266" y="331"/>
                  </a:lnTo>
                  <a:lnTo>
                    <a:pt x="268" y="340"/>
                  </a:lnTo>
                  <a:lnTo>
                    <a:pt x="268" y="346"/>
                  </a:lnTo>
                  <a:lnTo>
                    <a:pt x="268" y="346"/>
                  </a:lnTo>
                  <a:lnTo>
                    <a:pt x="268" y="349"/>
                  </a:lnTo>
                  <a:lnTo>
                    <a:pt x="271" y="351"/>
                  </a:lnTo>
                  <a:lnTo>
                    <a:pt x="275" y="357"/>
                  </a:lnTo>
                  <a:lnTo>
                    <a:pt x="279" y="360"/>
                  </a:lnTo>
                  <a:lnTo>
                    <a:pt x="279" y="363"/>
                  </a:lnTo>
                  <a:lnTo>
                    <a:pt x="279" y="364"/>
                  </a:lnTo>
                  <a:lnTo>
                    <a:pt x="279" y="364"/>
                  </a:lnTo>
                  <a:lnTo>
                    <a:pt x="279" y="367"/>
                  </a:lnTo>
                  <a:lnTo>
                    <a:pt x="279" y="370"/>
                  </a:lnTo>
                  <a:lnTo>
                    <a:pt x="282" y="376"/>
                  </a:lnTo>
                  <a:lnTo>
                    <a:pt x="288" y="380"/>
                  </a:lnTo>
                  <a:lnTo>
                    <a:pt x="288" y="380"/>
                  </a:lnTo>
                  <a:lnTo>
                    <a:pt x="289" y="383"/>
                  </a:lnTo>
                  <a:lnTo>
                    <a:pt x="289" y="386"/>
                  </a:lnTo>
                  <a:lnTo>
                    <a:pt x="285" y="391"/>
                  </a:lnTo>
                  <a:lnTo>
                    <a:pt x="279" y="395"/>
                  </a:lnTo>
                  <a:lnTo>
                    <a:pt x="279" y="398"/>
                  </a:lnTo>
                  <a:lnTo>
                    <a:pt x="279" y="400"/>
                  </a:lnTo>
                  <a:lnTo>
                    <a:pt x="279" y="400"/>
                  </a:lnTo>
                  <a:lnTo>
                    <a:pt x="281" y="403"/>
                  </a:lnTo>
                  <a:lnTo>
                    <a:pt x="281" y="405"/>
                  </a:lnTo>
                  <a:lnTo>
                    <a:pt x="279" y="413"/>
                  </a:lnTo>
                  <a:lnTo>
                    <a:pt x="279" y="415"/>
                  </a:lnTo>
                  <a:lnTo>
                    <a:pt x="281" y="418"/>
                  </a:lnTo>
                  <a:lnTo>
                    <a:pt x="282" y="421"/>
                  </a:lnTo>
                  <a:lnTo>
                    <a:pt x="288" y="423"/>
                  </a:lnTo>
                  <a:lnTo>
                    <a:pt x="288" y="423"/>
                  </a:lnTo>
                  <a:lnTo>
                    <a:pt x="292" y="423"/>
                  </a:lnTo>
                  <a:lnTo>
                    <a:pt x="296" y="421"/>
                  </a:lnTo>
                  <a:lnTo>
                    <a:pt x="301" y="418"/>
                  </a:lnTo>
                  <a:lnTo>
                    <a:pt x="305" y="414"/>
                  </a:lnTo>
                  <a:lnTo>
                    <a:pt x="308" y="413"/>
                  </a:lnTo>
                  <a:lnTo>
                    <a:pt x="312" y="411"/>
                  </a:lnTo>
                  <a:lnTo>
                    <a:pt x="312" y="411"/>
                  </a:lnTo>
                  <a:lnTo>
                    <a:pt x="315" y="413"/>
                  </a:lnTo>
                  <a:lnTo>
                    <a:pt x="316" y="413"/>
                  </a:lnTo>
                  <a:lnTo>
                    <a:pt x="316" y="415"/>
                  </a:lnTo>
                  <a:lnTo>
                    <a:pt x="316" y="417"/>
                  </a:lnTo>
                  <a:lnTo>
                    <a:pt x="315" y="423"/>
                  </a:lnTo>
                  <a:lnTo>
                    <a:pt x="315" y="425"/>
                  </a:lnTo>
                  <a:lnTo>
                    <a:pt x="318" y="428"/>
                  </a:lnTo>
                  <a:lnTo>
                    <a:pt x="318" y="428"/>
                  </a:lnTo>
                  <a:lnTo>
                    <a:pt x="323" y="431"/>
                  </a:lnTo>
                  <a:lnTo>
                    <a:pt x="330" y="434"/>
                  </a:lnTo>
                  <a:lnTo>
                    <a:pt x="339" y="437"/>
                  </a:lnTo>
                  <a:lnTo>
                    <a:pt x="347" y="442"/>
                  </a:lnTo>
                  <a:lnTo>
                    <a:pt x="347" y="442"/>
                  </a:lnTo>
                  <a:lnTo>
                    <a:pt x="352" y="445"/>
                  </a:lnTo>
                  <a:lnTo>
                    <a:pt x="353" y="448"/>
                  </a:lnTo>
                  <a:lnTo>
                    <a:pt x="353" y="451"/>
                  </a:lnTo>
                  <a:lnTo>
                    <a:pt x="353" y="452"/>
                  </a:lnTo>
                  <a:lnTo>
                    <a:pt x="352" y="452"/>
                  </a:lnTo>
                  <a:lnTo>
                    <a:pt x="349" y="452"/>
                  </a:lnTo>
                  <a:lnTo>
                    <a:pt x="342" y="450"/>
                  </a:lnTo>
                  <a:lnTo>
                    <a:pt x="342" y="450"/>
                  </a:lnTo>
                  <a:lnTo>
                    <a:pt x="336" y="447"/>
                  </a:lnTo>
                  <a:lnTo>
                    <a:pt x="330" y="445"/>
                  </a:lnTo>
                  <a:lnTo>
                    <a:pt x="316" y="444"/>
                  </a:lnTo>
                  <a:lnTo>
                    <a:pt x="303" y="444"/>
                  </a:lnTo>
                  <a:lnTo>
                    <a:pt x="299" y="445"/>
                  </a:lnTo>
                  <a:lnTo>
                    <a:pt x="299" y="445"/>
                  </a:lnTo>
                  <a:lnTo>
                    <a:pt x="299" y="445"/>
                  </a:lnTo>
                  <a:lnTo>
                    <a:pt x="303" y="451"/>
                  </a:lnTo>
                  <a:lnTo>
                    <a:pt x="318" y="458"/>
                  </a:lnTo>
                  <a:lnTo>
                    <a:pt x="332" y="464"/>
                  </a:lnTo>
                  <a:lnTo>
                    <a:pt x="338" y="465"/>
                  </a:lnTo>
                  <a:lnTo>
                    <a:pt x="342" y="465"/>
                  </a:lnTo>
                  <a:lnTo>
                    <a:pt x="342" y="465"/>
                  </a:lnTo>
                  <a:lnTo>
                    <a:pt x="345" y="465"/>
                  </a:lnTo>
                  <a:lnTo>
                    <a:pt x="347" y="467"/>
                  </a:lnTo>
                  <a:lnTo>
                    <a:pt x="353" y="471"/>
                  </a:lnTo>
                  <a:lnTo>
                    <a:pt x="356" y="477"/>
                  </a:lnTo>
                  <a:lnTo>
                    <a:pt x="357" y="479"/>
                  </a:lnTo>
                  <a:lnTo>
                    <a:pt x="356" y="482"/>
                  </a:lnTo>
                  <a:lnTo>
                    <a:pt x="356" y="482"/>
                  </a:lnTo>
                  <a:lnTo>
                    <a:pt x="353" y="487"/>
                  </a:lnTo>
                  <a:lnTo>
                    <a:pt x="353" y="494"/>
                  </a:lnTo>
                  <a:lnTo>
                    <a:pt x="353" y="505"/>
                  </a:lnTo>
                  <a:lnTo>
                    <a:pt x="353" y="505"/>
                  </a:lnTo>
                  <a:lnTo>
                    <a:pt x="352" y="506"/>
                  </a:lnTo>
                  <a:lnTo>
                    <a:pt x="350" y="506"/>
                  </a:lnTo>
                  <a:lnTo>
                    <a:pt x="345" y="506"/>
                  </a:lnTo>
                  <a:lnTo>
                    <a:pt x="339" y="505"/>
                  </a:lnTo>
                  <a:lnTo>
                    <a:pt x="332" y="505"/>
                  </a:lnTo>
                  <a:lnTo>
                    <a:pt x="332" y="505"/>
                  </a:lnTo>
                  <a:lnTo>
                    <a:pt x="328" y="506"/>
                  </a:lnTo>
                  <a:lnTo>
                    <a:pt x="323" y="508"/>
                  </a:lnTo>
                  <a:lnTo>
                    <a:pt x="320" y="512"/>
                  </a:lnTo>
                  <a:lnTo>
                    <a:pt x="319" y="516"/>
                  </a:lnTo>
                  <a:lnTo>
                    <a:pt x="319" y="516"/>
                  </a:lnTo>
                  <a:lnTo>
                    <a:pt x="319" y="519"/>
                  </a:lnTo>
                  <a:lnTo>
                    <a:pt x="318" y="522"/>
                  </a:lnTo>
                  <a:lnTo>
                    <a:pt x="313" y="528"/>
                  </a:lnTo>
                  <a:lnTo>
                    <a:pt x="309" y="533"/>
                  </a:lnTo>
                  <a:lnTo>
                    <a:pt x="308" y="536"/>
                  </a:lnTo>
                  <a:lnTo>
                    <a:pt x="306" y="541"/>
                  </a:lnTo>
                  <a:lnTo>
                    <a:pt x="306" y="541"/>
                  </a:lnTo>
                  <a:lnTo>
                    <a:pt x="306" y="543"/>
                  </a:lnTo>
                  <a:lnTo>
                    <a:pt x="308" y="546"/>
                  </a:lnTo>
                  <a:lnTo>
                    <a:pt x="311" y="549"/>
                  </a:lnTo>
                  <a:lnTo>
                    <a:pt x="316" y="552"/>
                  </a:lnTo>
                  <a:lnTo>
                    <a:pt x="322" y="555"/>
                  </a:lnTo>
                  <a:lnTo>
                    <a:pt x="322" y="555"/>
                  </a:lnTo>
                  <a:lnTo>
                    <a:pt x="323" y="556"/>
                  </a:lnTo>
                  <a:lnTo>
                    <a:pt x="322" y="558"/>
                  </a:lnTo>
                  <a:lnTo>
                    <a:pt x="318" y="560"/>
                  </a:lnTo>
                  <a:lnTo>
                    <a:pt x="312" y="563"/>
                  </a:lnTo>
                  <a:lnTo>
                    <a:pt x="311" y="566"/>
                  </a:lnTo>
                  <a:lnTo>
                    <a:pt x="309" y="569"/>
                  </a:lnTo>
                  <a:lnTo>
                    <a:pt x="309" y="569"/>
                  </a:lnTo>
                  <a:lnTo>
                    <a:pt x="309" y="572"/>
                  </a:lnTo>
                  <a:lnTo>
                    <a:pt x="312" y="575"/>
                  </a:lnTo>
                  <a:lnTo>
                    <a:pt x="318" y="582"/>
                  </a:lnTo>
                  <a:lnTo>
                    <a:pt x="325" y="588"/>
                  </a:lnTo>
                  <a:lnTo>
                    <a:pt x="332" y="592"/>
                  </a:lnTo>
                  <a:lnTo>
                    <a:pt x="332" y="592"/>
                  </a:lnTo>
                  <a:lnTo>
                    <a:pt x="333" y="593"/>
                  </a:lnTo>
                  <a:lnTo>
                    <a:pt x="335" y="596"/>
                  </a:lnTo>
                  <a:lnTo>
                    <a:pt x="335" y="603"/>
                  </a:lnTo>
                  <a:lnTo>
                    <a:pt x="333" y="612"/>
                  </a:lnTo>
                  <a:lnTo>
                    <a:pt x="335" y="619"/>
                  </a:lnTo>
                  <a:lnTo>
                    <a:pt x="335" y="619"/>
                  </a:lnTo>
                  <a:lnTo>
                    <a:pt x="336" y="622"/>
                  </a:lnTo>
                  <a:lnTo>
                    <a:pt x="338" y="623"/>
                  </a:lnTo>
                  <a:lnTo>
                    <a:pt x="340" y="623"/>
                  </a:lnTo>
                  <a:lnTo>
                    <a:pt x="343" y="623"/>
                  </a:lnTo>
                  <a:lnTo>
                    <a:pt x="343" y="625"/>
                  </a:lnTo>
                  <a:lnTo>
                    <a:pt x="345" y="627"/>
                  </a:lnTo>
                  <a:lnTo>
                    <a:pt x="345" y="627"/>
                  </a:lnTo>
                  <a:lnTo>
                    <a:pt x="345" y="632"/>
                  </a:lnTo>
                  <a:lnTo>
                    <a:pt x="345" y="634"/>
                  </a:lnTo>
                  <a:lnTo>
                    <a:pt x="347" y="637"/>
                  </a:lnTo>
                  <a:lnTo>
                    <a:pt x="350" y="640"/>
                  </a:lnTo>
                  <a:lnTo>
                    <a:pt x="352" y="644"/>
                  </a:lnTo>
                  <a:lnTo>
                    <a:pt x="352" y="644"/>
                  </a:lnTo>
                  <a:lnTo>
                    <a:pt x="353" y="646"/>
                  </a:lnTo>
                  <a:lnTo>
                    <a:pt x="355" y="647"/>
                  </a:lnTo>
                  <a:lnTo>
                    <a:pt x="359" y="650"/>
                  </a:lnTo>
                  <a:lnTo>
                    <a:pt x="363" y="653"/>
                  </a:lnTo>
                  <a:lnTo>
                    <a:pt x="365" y="654"/>
                  </a:lnTo>
                  <a:lnTo>
                    <a:pt x="365" y="657"/>
                  </a:lnTo>
                  <a:lnTo>
                    <a:pt x="365" y="657"/>
                  </a:lnTo>
                  <a:lnTo>
                    <a:pt x="365" y="663"/>
                  </a:lnTo>
                  <a:lnTo>
                    <a:pt x="366" y="669"/>
                  </a:lnTo>
                  <a:lnTo>
                    <a:pt x="372" y="677"/>
                  </a:lnTo>
                  <a:lnTo>
                    <a:pt x="372" y="677"/>
                  </a:lnTo>
                  <a:lnTo>
                    <a:pt x="382" y="686"/>
                  </a:lnTo>
                  <a:lnTo>
                    <a:pt x="386" y="691"/>
                  </a:lnTo>
                  <a:lnTo>
                    <a:pt x="390" y="696"/>
                  </a:lnTo>
                  <a:lnTo>
                    <a:pt x="390" y="696"/>
                  </a:lnTo>
                  <a:lnTo>
                    <a:pt x="393" y="701"/>
                  </a:lnTo>
                  <a:lnTo>
                    <a:pt x="397" y="706"/>
                  </a:lnTo>
                  <a:lnTo>
                    <a:pt x="402" y="708"/>
                  </a:lnTo>
                  <a:lnTo>
                    <a:pt x="404" y="708"/>
                  </a:lnTo>
                  <a:lnTo>
                    <a:pt x="409" y="708"/>
                  </a:lnTo>
                  <a:lnTo>
                    <a:pt x="409" y="708"/>
                  </a:lnTo>
                  <a:lnTo>
                    <a:pt x="413" y="707"/>
                  </a:lnTo>
                  <a:lnTo>
                    <a:pt x="417" y="710"/>
                  </a:lnTo>
                  <a:lnTo>
                    <a:pt x="420" y="711"/>
                  </a:lnTo>
                  <a:lnTo>
                    <a:pt x="424" y="713"/>
                  </a:lnTo>
                  <a:lnTo>
                    <a:pt x="424" y="713"/>
                  </a:lnTo>
                  <a:lnTo>
                    <a:pt x="429" y="713"/>
                  </a:lnTo>
                  <a:lnTo>
                    <a:pt x="434" y="714"/>
                  </a:lnTo>
                  <a:lnTo>
                    <a:pt x="440" y="717"/>
                  </a:lnTo>
                  <a:lnTo>
                    <a:pt x="443" y="721"/>
                  </a:lnTo>
                  <a:lnTo>
                    <a:pt x="443" y="721"/>
                  </a:lnTo>
                  <a:lnTo>
                    <a:pt x="444" y="723"/>
                  </a:lnTo>
                  <a:lnTo>
                    <a:pt x="447" y="724"/>
                  </a:lnTo>
                  <a:lnTo>
                    <a:pt x="456" y="728"/>
                  </a:lnTo>
                  <a:lnTo>
                    <a:pt x="471" y="731"/>
                  </a:lnTo>
                  <a:lnTo>
                    <a:pt x="471" y="731"/>
                  </a:lnTo>
                  <a:lnTo>
                    <a:pt x="473" y="731"/>
                  </a:lnTo>
                  <a:lnTo>
                    <a:pt x="474" y="730"/>
                  </a:lnTo>
                  <a:lnTo>
                    <a:pt x="477" y="727"/>
                  </a:lnTo>
                  <a:lnTo>
                    <a:pt x="480" y="723"/>
                  </a:lnTo>
                  <a:lnTo>
                    <a:pt x="483" y="720"/>
                  </a:lnTo>
                  <a:lnTo>
                    <a:pt x="483" y="720"/>
                  </a:lnTo>
                  <a:lnTo>
                    <a:pt x="484" y="717"/>
                  </a:lnTo>
                  <a:lnTo>
                    <a:pt x="485" y="714"/>
                  </a:lnTo>
                  <a:lnTo>
                    <a:pt x="487" y="706"/>
                  </a:lnTo>
                  <a:lnTo>
                    <a:pt x="488" y="698"/>
                  </a:lnTo>
                  <a:lnTo>
                    <a:pt x="488" y="696"/>
                  </a:lnTo>
                  <a:lnTo>
                    <a:pt x="491" y="694"/>
                  </a:lnTo>
                  <a:lnTo>
                    <a:pt x="491" y="694"/>
                  </a:lnTo>
                  <a:lnTo>
                    <a:pt x="493" y="693"/>
                  </a:lnTo>
                  <a:lnTo>
                    <a:pt x="493" y="690"/>
                  </a:lnTo>
                  <a:lnTo>
                    <a:pt x="494" y="681"/>
                  </a:lnTo>
                  <a:lnTo>
                    <a:pt x="493" y="673"/>
                  </a:lnTo>
                  <a:lnTo>
                    <a:pt x="491" y="670"/>
                  </a:lnTo>
                  <a:lnTo>
                    <a:pt x="490" y="669"/>
                  </a:lnTo>
                  <a:lnTo>
                    <a:pt x="490" y="669"/>
                  </a:lnTo>
                  <a:lnTo>
                    <a:pt x="487" y="667"/>
                  </a:lnTo>
                  <a:lnTo>
                    <a:pt x="487" y="664"/>
                  </a:lnTo>
                  <a:lnTo>
                    <a:pt x="491" y="661"/>
                  </a:lnTo>
                  <a:lnTo>
                    <a:pt x="497" y="661"/>
                  </a:lnTo>
                  <a:lnTo>
                    <a:pt x="497" y="661"/>
                  </a:lnTo>
                  <a:lnTo>
                    <a:pt x="501" y="661"/>
                  </a:lnTo>
                  <a:lnTo>
                    <a:pt x="503" y="660"/>
                  </a:lnTo>
                  <a:lnTo>
                    <a:pt x="505" y="656"/>
                  </a:lnTo>
                  <a:lnTo>
                    <a:pt x="507" y="653"/>
                  </a:lnTo>
                  <a:lnTo>
                    <a:pt x="508" y="652"/>
                  </a:lnTo>
                  <a:lnTo>
                    <a:pt x="510" y="650"/>
                  </a:lnTo>
                  <a:lnTo>
                    <a:pt x="510" y="650"/>
                  </a:lnTo>
                  <a:lnTo>
                    <a:pt x="511" y="649"/>
                  </a:lnTo>
                  <a:lnTo>
                    <a:pt x="513" y="647"/>
                  </a:lnTo>
                  <a:lnTo>
                    <a:pt x="514" y="643"/>
                  </a:lnTo>
                  <a:lnTo>
                    <a:pt x="514" y="640"/>
                  </a:lnTo>
                  <a:lnTo>
                    <a:pt x="517" y="637"/>
                  </a:lnTo>
                  <a:lnTo>
                    <a:pt x="517" y="637"/>
                  </a:lnTo>
                  <a:lnTo>
                    <a:pt x="518" y="636"/>
                  </a:lnTo>
                  <a:lnTo>
                    <a:pt x="518" y="633"/>
                  </a:lnTo>
                  <a:lnTo>
                    <a:pt x="518" y="630"/>
                  </a:lnTo>
                  <a:lnTo>
                    <a:pt x="517" y="626"/>
                  </a:lnTo>
                  <a:lnTo>
                    <a:pt x="517" y="626"/>
                  </a:lnTo>
                  <a:lnTo>
                    <a:pt x="515" y="623"/>
                  </a:lnTo>
                  <a:lnTo>
                    <a:pt x="517" y="622"/>
                  </a:lnTo>
                  <a:lnTo>
                    <a:pt x="520" y="620"/>
                  </a:lnTo>
                  <a:lnTo>
                    <a:pt x="522" y="619"/>
                  </a:lnTo>
                  <a:lnTo>
                    <a:pt x="522" y="619"/>
                  </a:lnTo>
                  <a:lnTo>
                    <a:pt x="525" y="617"/>
                  </a:lnTo>
                  <a:lnTo>
                    <a:pt x="527" y="613"/>
                  </a:lnTo>
                  <a:lnTo>
                    <a:pt x="524" y="610"/>
                  </a:lnTo>
                  <a:lnTo>
                    <a:pt x="520" y="607"/>
                  </a:lnTo>
                  <a:lnTo>
                    <a:pt x="520" y="607"/>
                  </a:lnTo>
                  <a:lnTo>
                    <a:pt x="515" y="605"/>
                  </a:lnTo>
                  <a:lnTo>
                    <a:pt x="515" y="600"/>
                  </a:lnTo>
                  <a:lnTo>
                    <a:pt x="515" y="599"/>
                  </a:lnTo>
                  <a:lnTo>
                    <a:pt x="517" y="599"/>
                  </a:lnTo>
                  <a:lnTo>
                    <a:pt x="520" y="599"/>
                  </a:lnTo>
                  <a:lnTo>
                    <a:pt x="522" y="600"/>
                  </a:lnTo>
                  <a:lnTo>
                    <a:pt x="522" y="600"/>
                  </a:lnTo>
                  <a:lnTo>
                    <a:pt x="527" y="603"/>
                  </a:lnTo>
                  <a:lnTo>
                    <a:pt x="531" y="603"/>
                  </a:lnTo>
                  <a:lnTo>
                    <a:pt x="532" y="600"/>
                  </a:lnTo>
                  <a:lnTo>
                    <a:pt x="531" y="596"/>
                  </a:lnTo>
                  <a:lnTo>
                    <a:pt x="531" y="596"/>
                  </a:lnTo>
                  <a:lnTo>
                    <a:pt x="530" y="595"/>
                  </a:lnTo>
                  <a:lnTo>
                    <a:pt x="530" y="593"/>
                  </a:lnTo>
                  <a:lnTo>
                    <a:pt x="532" y="590"/>
                  </a:lnTo>
                  <a:lnTo>
                    <a:pt x="538" y="588"/>
                  </a:lnTo>
                  <a:lnTo>
                    <a:pt x="547" y="588"/>
                  </a:lnTo>
                  <a:lnTo>
                    <a:pt x="547" y="588"/>
                  </a:lnTo>
                  <a:lnTo>
                    <a:pt x="552" y="586"/>
                  </a:lnTo>
                  <a:lnTo>
                    <a:pt x="557" y="583"/>
                  </a:lnTo>
                  <a:lnTo>
                    <a:pt x="559" y="579"/>
                  </a:lnTo>
                  <a:lnTo>
                    <a:pt x="559" y="573"/>
                  </a:lnTo>
                  <a:lnTo>
                    <a:pt x="559" y="573"/>
                  </a:lnTo>
                  <a:lnTo>
                    <a:pt x="559" y="570"/>
                  </a:lnTo>
                  <a:lnTo>
                    <a:pt x="559" y="569"/>
                  </a:lnTo>
                  <a:lnTo>
                    <a:pt x="564" y="568"/>
                  </a:lnTo>
                  <a:lnTo>
                    <a:pt x="567" y="569"/>
                  </a:lnTo>
                  <a:lnTo>
                    <a:pt x="568" y="570"/>
                  </a:lnTo>
                  <a:lnTo>
                    <a:pt x="568" y="573"/>
                  </a:lnTo>
                  <a:lnTo>
                    <a:pt x="568" y="573"/>
                  </a:lnTo>
                  <a:lnTo>
                    <a:pt x="565" y="578"/>
                  </a:lnTo>
                  <a:lnTo>
                    <a:pt x="567" y="582"/>
                  </a:lnTo>
                  <a:lnTo>
                    <a:pt x="568" y="583"/>
                  </a:lnTo>
                  <a:lnTo>
                    <a:pt x="571" y="582"/>
                  </a:lnTo>
                  <a:lnTo>
                    <a:pt x="571" y="582"/>
                  </a:lnTo>
                  <a:lnTo>
                    <a:pt x="575" y="579"/>
                  </a:lnTo>
                  <a:lnTo>
                    <a:pt x="581" y="578"/>
                  </a:lnTo>
                  <a:lnTo>
                    <a:pt x="589" y="578"/>
                  </a:lnTo>
                  <a:lnTo>
                    <a:pt x="601" y="575"/>
                  </a:lnTo>
                  <a:lnTo>
                    <a:pt x="601" y="575"/>
                  </a:lnTo>
                  <a:lnTo>
                    <a:pt x="612" y="570"/>
                  </a:lnTo>
                  <a:lnTo>
                    <a:pt x="623" y="563"/>
                  </a:lnTo>
                  <a:lnTo>
                    <a:pt x="631" y="553"/>
                  </a:lnTo>
                  <a:lnTo>
                    <a:pt x="633" y="549"/>
                  </a:lnTo>
                  <a:lnTo>
                    <a:pt x="636" y="545"/>
                  </a:lnTo>
                  <a:lnTo>
                    <a:pt x="636" y="545"/>
                  </a:lnTo>
                  <a:lnTo>
                    <a:pt x="638" y="541"/>
                  </a:lnTo>
                  <a:lnTo>
                    <a:pt x="641" y="536"/>
                  </a:lnTo>
                  <a:lnTo>
                    <a:pt x="648" y="532"/>
                  </a:lnTo>
                  <a:lnTo>
                    <a:pt x="655" y="529"/>
                  </a:lnTo>
                  <a:lnTo>
                    <a:pt x="656" y="528"/>
                  </a:lnTo>
                  <a:lnTo>
                    <a:pt x="656" y="525"/>
                  </a:lnTo>
                  <a:lnTo>
                    <a:pt x="656" y="525"/>
                  </a:lnTo>
                  <a:lnTo>
                    <a:pt x="656" y="519"/>
                  </a:lnTo>
                  <a:lnTo>
                    <a:pt x="656" y="518"/>
                  </a:lnTo>
                  <a:lnTo>
                    <a:pt x="658" y="516"/>
                  </a:lnTo>
                  <a:lnTo>
                    <a:pt x="663" y="515"/>
                  </a:lnTo>
                  <a:lnTo>
                    <a:pt x="672" y="518"/>
                  </a:lnTo>
                  <a:lnTo>
                    <a:pt x="672" y="518"/>
                  </a:lnTo>
                  <a:lnTo>
                    <a:pt x="676" y="521"/>
                  </a:lnTo>
                  <a:lnTo>
                    <a:pt x="678" y="519"/>
                  </a:lnTo>
                  <a:lnTo>
                    <a:pt x="679" y="518"/>
                  </a:lnTo>
                  <a:lnTo>
                    <a:pt x="680" y="516"/>
                  </a:lnTo>
                  <a:lnTo>
                    <a:pt x="683" y="515"/>
                  </a:lnTo>
                  <a:lnTo>
                    <a:pt x="687" y="515"/>
                  </a:lnTo>
                  <a:lnTo>
                    <a:pt x="687" y="515"/>
                  </a:lnTo>
                  <a:lnTo>
                    <a:pt x="695" y="514"/>
                  </a:lnTo>
                  <a:lnTo>
                    <a:pt x="699" y="512"/>
                  </a:lnTo>
                  <a:lnTo>
                    <a:pt x="703" y="511"/>
                  </a:lnTo>
                  <a:lnTo>
                    <a:pt x="710" y="509"/>
                  </a:lnTo>
                  <a:lnTo>
                    <a:pt x="710" y="509"/>
                  </a:lnTo>
                  <a:lnTo>
                    <a:pt x="723" y="508"/>
                  </a:lnTo>
                  <a:lnTo>
                    <a:pt x="740" y="505"/>
                  </a:lnTo>
                  <a:lnTo>
                    <a:pt x="756" y="499"/>
                  </a:lnTo>
                  <a:lnTo>
                    <a:pt x="763" y="496"/>
                  </a:lnTo>
                  <a:lnTo>
                    <a:pt x="769" y="494"/>
                  </a:lnTo>
                  <a:lnTo>
                    <a:pt x="769" y="494"/>
                  </a:lnTo>
                  <a:lnTo>
                    <a:pt x="779" y="487"/>
                  </a:lnTo>
                  <a:lnTo>
                    <a:pt x="791" y="481"/>
                  </a:lnTo>
                  <a:lnTo>
                    <a:pt x="804" y="475"/>
                  </a:lnTo>
                  <a:lnTo>
                    <a:pt x="814" y="469"/>
                  </a:lnTo>
                  <a:lnTo>
                    <a:pt x="814" y="469"/>
                  </a:lnTo>
                  <a:lnTo>
                    <a:pt x="820" y="465"/>
                  </a:lnTo>
                  <a:lnTo>
                    <a:pt x="823" y="462"/>
                  </a:lnTo>
                  <a:lnTo>
                    <a:pt x="823" y="461"/>
                  </a:lnTo>
                  <a:lnTo>
                    <a:pt x="820" y="462"/>
                  </a:lnTo>
                  <a:lnTo>
                    <a:pt x="820" y="462"/>
                  </a:lnTo>
                  <a:lnTo>
                    <a:pt x="814" y="464"/>
                  </a:lnTo>
                  <a:lnTo>
                    <a:pt x="807" y="465"/>
                  </a:lnTo>
                  <a:lnTo>
                    <a:pt x="798" y="464"/>
                  </a:lnTo>
                  <a:lnTo>
                    <a:pt x="791" y="464"/>
                  </a:lnTo>
                  <a:lnTo>
                    <a:pt x="791" y="464"/>
                  </a:lnTo>
                  <a:lnTo>
                    <a:pt x="774" y="458"/>
                  </a:lnTo>
                  <a:lnTo>
                    <a:pt x="764" y="457"/>
                  </a:lnTo>
                  <a:lnTo>
                    <a:pt x="760" y="457"/>
                  </a:lnTo>
                  <a:lnTo>
                    <a:pt x="756" y="459"/>
                  </a:lnTo>
                  <a:lnTo>
                    <a:pt x="756" y="459"/>
                  </a:lnTo>
                  <a:lnTo>
                    <a:pt x="753" y="461"/>
                  </a:lnTo>
                  <a:lnTo>
                    <a:pt x="750" y="459"/>
                  </a:lnTo>
                  <a:lnTo>
                    <a:pt x="750" y="458"/>
                  </a:lnTo>
                  <a:lnTo>
                    <a:pt x="750" y="457"/>
                  </a:lnTo>
                  <a:lnTo>
                    <a:pt x="754" y="451"/>
                  </a:lnTo>
                  <a:lnTo>
                    <a:pt x="757" y="450"/>
                  </a:lnTo>
                  <a:lnTo>
                    <a:pt x="760" y="448"/>
                  </a:lnTo>
                  <a:lnTo>
                    <a:pt x="760" y="448"/>
                  </a:lnTo>
                  <a:lnTo>
                    <a:pt x="764" y="447"/>
                  </a:lnTo>
                  <a:lnTo>
                    <a:pt x="766" y="444"/>
                  </a:lnTo>
                  <a:lnTo>
                    <a:pt x="763" y="434"/>
                  </a:lnTo>
                  <a:lnTo>
                    <a:pt x="763" y="434"/>
                  </a:lnTo>
                  <a:lnTo>
                    <a:pt x="763" y="431"/>
                  </a:lnTo>
                  <a:lnTo>
                    <a:pt x="764" y="430"/>
                  </a:lnTo>
                  <a:lnTo>
                    <a:pt x="767" y="428"/>
                  </a:lnTo>
                  <a:lnTo>
                    <a:pt x="771" y="430"/>
                  </a:lnTo>
                  <a:lnTo>
                    <a:pt x="779" y="434"/>
                  </a:lnTo>
                  <a:lnTo>
                    <a:pt x="783" y="437"/>
                  </a:lnTo>
                  <a:lnTo>
                    <a:pt x="786" y="441"/>
                  </a:lnTo>
                  <a:lnTo>
                    <a:pt x="786" y="441"/>
                  </a:lnTo>
                  <a:lnTo>
                    <a:pt x="793" y="448"/>
                  </a:lnTo>
                  <a:lnTo>
                    <a:pt x="801" y="452"/>
                  </a:lnTo>
                  <a:lnTo>
                    <a:pt x="811" y="454"/>
                  </a:lnTo>
                  <a:lnTo>
                    <a:pt x="821" y="452"/>
                  </a:lnTo>
                  <a:lnTo>
                    <a:pt x="821" y="452"/>
                  </a:lnTo>
                  <a:lnTo>
                    <a:pt x="824" y="451"/>
                  </a:lnTo>
                  <a:lnTo>
                    <a:pt x="827" y="448"/>
                  </a:lnTo>
                  <a:lnTo>
                    <a:pt x="827" y="447"/>
                  </a:lnTo>
                  <a:lnTo>
                    <a:pt x="827" y="444"/>
                  </a:lnTo>
                  <a:lnTo>
                    <a:pt x="825" y="437"/>
                  </a:lnTo>
                  <a:lnTo>
                    <a:pt x="825" y="434"/>
                  </a:lnTo>
                  <a:lnTo>
                    <a:pt x="827" y="431"/>
                  </a:lnTo>
                  <a:lnTo>
                    <a:pt x="827" y="431"/>
                  </a:lnTo>
                  <a:lnTo>
                    <a:pt x="827" y="430"/>
                  </a:lnTo>
                  <a:lnTo>
                    <a:pt x="827" y="428"/>
                  </a:lnTo>
                  <a:lnTo>
                    <a:pt x="823" y="424"/>
                  </a:lnTo>
                  <a:lnTo>
                    <a:pt x="808" y="413"/>
                  </a:lnTo>
                  <a:lnTo>
                    <a:pt x="793" y="403"/>
                  </a:lnTo>
                  <a:lnTo>
                    <a:pt x="787" y="398"/>
                  </a:lnTo>
                  <a:lnTo>
                    <a:pt x="786" y="394"/>
                  </a:lnTo>
                  <a:lnTo>
                    <a:pt x="786" y="394"/>
                  </a:lnTo>
                  <a:lnTo>
                    <a:pt x="784" y="393"/>
                  </a:lnTo>
                  <a:lnTo>
                    <a:pt x="786" y="391"/>
                  </a:lnTo>
                  <a:lnTo>
                    <a:pt x="791" y="391"/>
                  </a:lnTo>
                  <a:lnTo>
                    <a:pt x="800" y="394"/>
                  </a:lnTo>
                  <a:lnTo>
                    <a:pt x="808" y="397"/>
                  </a:lnTo>
                  <a:lnTo>
                    <a:pt x="808" y="397"/>
                  </a:lnTo>
                  <a:lnTo>
                    <a:pt x="813" y="398"/>
                  </a:lnTo>
                  <a:lnTo>
                    <a:pt x="817" y="398"/>
                  </a:lnTo>
                  <a:lnTo>
                    <a:pt x="818" y="395"/>
                  </a:lnTo>
                  <a:lnTo>
                    <a:pt x="821" y="394"/>
                  </a:lnTo>
                  <a:lnTo>
                    <a:pt x="823" y="387"/>
                  </a:lnTo>
                  <a:lnTo>
                    <a:pt x="824" y="381"/>
                  </a:lnTo>
                  <a:lnTo>
                    <a:pt x="824" y="381"/>
                  </a:lnTo>
                  <a:lnTo>
                    <a:pt x="823" y="378"/>
                  </a:lnTo>
                  <a:lnTo>
                    <a:pt x="820" y="377"/>
                  </a:lnTo>
                  <a:lnTo>
                    <a:pt x="808" y="376"/>
                  </a:lnTo>
                  <a:lnTo>
                    <a:pt x="797" y="377"/>
                  </a:lnTo>
                  <a:lnTo>
                    <a:pt x="790" y="378"/>
                  </a:lnTo>
                  <a:lnTo>
                    <a:pt x="786" y="380"/>
                  </a:lnTo>
                  <a:lnTo>
                    <a:pt x="786" y="380"/>
                  </a:lnTo>
                  <a:lnTo>
                    <a:pt x="781" y="381"/>
                  </a:lnTo>
                  <a:lnTo>
                    <a:pt x="777" y="381"/>
                  </a:lnTo>
                  <a:lnTo>
                    <a:pt x="774" y="380"/>
                  </a:lnTo>
                  <a:lnTo>
                    <a:pt x="771" y="378"/>
                  </a:lnTo>
                  <a:lnTo>
                    <a:pt x="770" y="376"/>
                  </a:lnTo>
                  <a:lnTo>
                    <a:pt x="771" y="373"/>
                  </a:lnTo>
                  <a:lnTo>
                    <a:pt x="773" y="371"/>
                  </a:lnTo>
                  <a:lnTo>
                    <a:pt x="779" y="370"/>
                  </a:lnTo>
                  <a:lnTo>
                    <a:pt x="779" y="370"/>
                  </a:lnTo>
                  <a:lnTo>
                    <a:pt x="783" y="368"/>
                  </a:lnTo>
                  <a:lnTo>
                    <a:pt x="786" y="367"/>
                  </a:lnTo>
                  <a:lnTo>
                    <a:pt x="786" y="366"/>
                  </a:lnTo>
                  <a:lnTo>
                    <a:pt x="786" y="364"/>
                  </a:lnTo>
                  <a:lnTo>
                    <a:pt x="784" y="360"/>
                  </a:lnTo>
                  <a:lnTo>
                    <a:pt x="784" y="358"/>
                  </a:lnTo>
                  <a:lnTo>
                    <a:pt x="784" y="357"/>
                  </a:lnTo>
                  <a:lnTo>
                    <a:pt x="784" y="357"/>
                  </a:lnTo>
                  <a:lnTo>
                    <a:pt x="787" y="356"/>
                  </a:lnTo>
                  <a:lnTo>
                    <a:pt x="790" y="357"/>
                  </a:lnTo>
                  <a:lnTo>
                    <a:pt x="800" y="361"/>
                  </a:lnTo>
                  <a:lnTo>
                    <a:pt x="811" y="366"/>
                  </a:lnTo>
                  <a:lnTo>
                    <a:pt x="816" y="367"/>
                  </a:lnTo>
                  <a:lnTo>
                    <a:pt x="820" y="367"/>
                  </a:lnTo>
                  <a:lnTo>
                    <a:pt x="820" y="367"/>
                  </a:lnTo>
                  <a:lnTo>
                    <a:pt x="827" y="366"/>
                  </a:lnTo>
                  <a:lnTo>
                    <a:pt x="834" y="366"/>
                  </a:lnTo>
                  <a:lnTo>
                    <a:pt x="841" y="364"/>
                  </a:lnTo>
                  <a:lnTo>
                    <a:pt x="847" y="360"/>
                  </a:lnTo>
                  <a:lnTo>
                    <a:pt x="847" y="360"/>
                  </a:lnTo>
                  <a:lnTo>
                    <a:pt x="850" y="357"/>
                  </a:lnTo>
                  <a:lnTo>
                    <a:pt x="848" y="356"/>
                  </a:lnTo>
                  <a:lnTo>
                    <a:pt x="845" y="353"/>
                  </a:lnTo>
                  <a:lnTo>
                    <a:pt x="841" y="350"/>
                  </a:lnTo>
                  <a:lnTo>
                    <a:pt x="833" y="346"/>
                  </a:lnTo>
                  <a:lnTo>
                    <a:pt x="825" y="340"/>
                  </a:lnTo>
                  <a:lnTo>
                    <a:pt x="825" y="340"/>
                  </a:lnTo>
                  <a:lnTo>
                    <a:pt x="825" y="339"/>
                  </a:lnTo>
                  <a:lnTo>
                    <a:pt x="828" y="337"/>
                  </a:lnTo>
                  <a:lnTo>
                    <a:pt x="838" y="336"/>
                  </a:lnTo>
                  <a:lnTo>
                    <a:pt x="861" y="337"/>
                  </a:lnTo>
                  <a:lnTo>
                    <a:pt x="861" y="337"/>
                  </a:lnTo>
                  <a:lnTo>
                    <a:pt x="864" y="337"/>
                  </a:lnTo>
                  <a:lnTo>
                    <a:pt x="867" y="336"/>
                  </a:lnTo>
                  <a:lnTo>
                    <a:pt x="870" y="330"/>
                  </a:lnTo>
                  <a:lnTo>
                    <a:pt x="870" y="329"/>
                  </a:lnTo>
                  <a:lnTo>
                    <a:pt x="870" y="327"/>
                  </a:lnTo>
                  <a:lnTo>
                    <a:pt x="868" y="326"/>
                  </a:lnTo>
                  <a:lnTo>
                    <a:pt x="865" y="326"/>
                  </a:lnTo>
                  <a:lnTo>
                    <a:pt x="865" y="326"/>
                  </a:lnTo>
                  <a:lnTo>
                    <a:pt x="862" y="327"/>
                  </a:lnTo>
                  <a:lnTo>
                    <a:pt x="857" y="326"/>
                  </a:lnTo>
                  <a:lnTo>
                    <a:pt x="847" y="322"/>
                  </a:lnTo>
                  <a:lnTo>
                    <a:pt x="841" y="319"/>
                  </a:lnTo>
                  <a:lnTo>
                    <a:pt x="838" y="314"/>
                  </a:lnTo>
                  <a:lnTo>
                    <a:pt x="835" y="312"/>
                  </a:lnTo>
                  <a:lnTo>
                    <a:pt x="837" y="309"/>
                  </a:lnTo>
                  <a:lnTo>
                    <a:pt x="837" y="309"/>
                  </a:lnTo>
                  <a:lnTo>
                    <a:pt x="838" y="306"/>
                  </a:lnTo>
                  <a:lnTo>
                    <a:pt x="841" y="304"/>
                  </a:lnTo>
                  <a:lnTo>
                    <a:pt x="848" y="304"/>
                  </a:lnTo>
                  <a:lnTo>
                    <a:pt x="855" y="306"/>
                  </a:lnTo>
                  <a:lnTo>
                    <a:pt x="860" y="304"/>
                  </a:lnTo>
                  <a:lnTo>
                    <a:pt x="865" y="303"/>
                  </a:lnTo>
                  <a:lnTo>
                    <a:pt x="865" y="303"/>
                  </a:lnTo>
                  <a:lnTo>
                    <a:pt x="868" y="300"/>
                  </a:lnTo>
                  <a:lnTo>
                    <a:pt x="870" y="296"/>
                  </a:lnTo>
                  <a:lnTo>
                    <a:pt x="870" y="292"/>
                  </a:lnTo>
                  <a:lnTo>
                    <a:pt x="868" y="286"/>
                  </a:lnTo>
                  <a:lnTo>
                    <a:pt x="867" y="282"/>
                  </a:lnTo>
                  <a:lnTo>
                    <a:pt x="864" y="277"/>
                  </a:lnTo>
                  <a:lnTo>
                    <a:pt x="860" y="275"/>
                  </a:lnTo>
                  <a:lnTo>
                    <a:pt x="857" y="275"/>
                  </a:lnTo>
                  <a:lnTo>
                    <a:pt x="857" y="275"/>
                  </a:lnTo>
                  <a:lnTo>
                    <a:pt x="840" y="272"/>
                  </a:lnTo>
                  <a:lnTo>
                    <a:pt x="831" y="270"/>
                  </a:lnTo>
                  <a:lnTo>
                    <a:pt x="830" y="269"/>
                  </a:lnTo>
                  <a:lnTo>
                    <a:pt x="828" y="267"/>
                  </a:lnTo>
                  <a:lnTo>
                    <a:pt x="828" y="267"/>
                  </a:lnTo>
                  <a:lnTo>
                    <a:pt x="828" y="265"/>
                  </a:lnTo>
                  <a:lnTo>
                    <a:pt x="825" y="263"/>
                  </a:lnTo>
                  <a:lnTo>
                    <a:pt x="821" y="260"/>
                  </a:lnTo>
                  <a:lnTo>
                    <a:pt x="817" y="257"/>
                  </a:lnTo>
                  <a:lnTo>
                    <a:pt x="816" y="256"/>
                  </a:lnTo>
                  <a:lnTo>
                    <a:pt x="817" y="255"/>
                  </a:lnTo>
                  <a:lnTo>
                    <a:pt x="817" y="255"/>
                  </a:lnTo>
                  <a:lnTo>
                    <a:pt x="818" y="253"/>
                  </a:lnTo>
                  <a:lnTo>
                    <a:pt x="821" y="253"/>
                  </a:lnTo>
                  <a:lnTo>
                    <a:pt x="825" y="255"/>
                  </a:lnTo>
                  <a:lnTo>
                    <a:pt x="831" y="255"/>
                  </a:lnTo>
                  <a:lnTo>
                    <a:pt x="834" y="255"/>
                  </a:lnTo>
                  <a:lnTo>
                    <a:pt x="838" y="252"/>
                  </a:lnTo>
                  <a:lnTo>
                    <a:pt x="838" y="252"/>
                  </a:lnTo>
                  <a:lnTo>
                    <a:pt x="843" y="249"/>
                  </a:lnTo>
                  <a:lnTo>
                    <a:pt x="848" y="249"/>
                  </a:lnTo>
                  <a:lnTo>
                    <a:pt x="861" y="249"/>
                  </a:lnTo>
                  <a:lnTo>
                    <a:pt x="872" y="252"/>
                  </a:lnTo>
                  <a:lnTo>
                    <a:pt x="882" y="252"/>
                  </a:lnTo>
                  <a:lnTo>
                    <a:pt x="882" y="252"/>
                  </a:lnTo>
                  <a:lnTo>
                    <a:pt x="885" y="250"/>
                  </a:lnTo>
                  <a:lnTo>
                    <a:pt x="885" y="248"/>
                  </a:lnTo>
                  <a:lnTo>
                    <a:pt x="885" y="245"/>
                  </a:lnTo>
                  <a:lnTo>
                    <a:pt x="882" y="242"/>
                  </a:lnTo>
                  <a:lnTo>
                    <a:pt x="878" y="236"/>
                  </a:lnTo>
                  <a:lnTo>
                    <a:pt x="875" y="235"/>
                  </a:lnTo>
                  <a:lnTo>
                    <a:pt x="872" y="235"/>
                  </a:lnTo>
                  <a:lnTo>
                    <a:pt x="872" y="235"/>
                  </a:lnTo>
                  <a:lnTo>
                    <a:pt x="865" y="236"/>
                  </a:lnTo>
                  <a:lnTo>
                    <a:pt x="857" y="236"/>
                  </a:lnTo>
                  <a:lnTo>
                    <a:pt x="853" y="236"/>
                  </a:lnTo>
                  <a:lnTo>
                    <a:pt x="850" y="235"/>
                  </a:lnTo>
                  <a:lnTo>
                    <a:pt x="847" y="232"/>
                  </a:lnTo>
                  <a:lnTo>
                    <a:pt x="845" y="229"/>
                  </a:lnTo>
                  <a:lnTo>
                    <a:pt x="845" y="229"/>
                  </a:lnTo>
                  <a:lnTo>
                    <a:pt x="845" y="226"/>
                  </a:lnTo>
                  <a:lnTo>
                    <a:pt x="848" y="225"/>
                  </a:lnTo>
                  <a:lnTo>
                    <a:pt x="855" y="225"/>
                  </a:lnTo>
                  <a:lnTo>
                    <a:pt x="862" y="226"/>
                  </a:lnTo>
                  <a:lnTo>
                    <a:pt x="865" y="225"/>
                  </a:lnTo>
                  <a:lnTo>
                    <a:pt x="868" y="225"/>
                  </a:lnTo>
                  <a:lnTo>
                    <a:pt x="868" y="225"/>
                  </a:lnTo>
                  <a:lnTo>
                    <a:pt x="867" y="222"/>
                  </a:lnTo>
                  <a:lnTo>
                    <a:pt x="864" y="219"/>
                  </a:lnTo>
                  <a:lnTo>
                    <a:pt x="854" y="215"/>
                  </a:lnTo>
                  <a:lnTo>
                    <a:pt x="848" y="213"/>
                  </a:lnTo>
                  <a:lnTo>
                    <a:pt x="843" y="213"/>
                  </a:lnTo>
                  <a:lnTo>
                    <a:pt x="838" y="215"/>
                  </a:lnTo>
                  <a:lnTo>
                    <a:pt x="835" y="218"/>
                  </a:lnTo>
                  <a:lnTo>
                    <a:pt x="835" y="218"/>
                  </a:lnTo>
                  <a:lnTo>
                    <a:pt x="833" y="220"/>
                  </a:lnTo>
                  <a:lnTo>
                    <a:pt x="830" y="222"/>
                  </a:lnTo>
                  <a:lnTo>
                    <a:pt x="827" y="223"/>
                  </a:lnTo>
                  <a:lnTo>
                    <a:pt x="824" y="223"/>
                  </a:lnTo>
                  <a:lnTo>
                    <a:pt x="821" y="223"/>
                  </a:lnTo>
                  <a:lnTo>
                    <a:pt x="820" y="222"/>
                  </a:lnTo>
                  <a:lnTo>
                    <a:pt x="820" y="220"/>
                  </a:lnTo>
                  <a:lnTo>
                    <a:pt x="823" y="218"/>
                  </a:lnTo>
                  <a:lnTo>
                    <a:pt x="823" y="218"/>
                  </a:lnTo>
                  <a:lnTo>
                    <a:pt x="825" y="215"/>
                  </a:lnTo>
                  <a:lnTo>
                    <a:pt x="828" y="212"/>
                  </a:lnTo>
                  <a:lnTo>
                    <a:pt x="831" y="203"/>
                  </a:lnTo>
                  <a:lnTo>
                    <a:pt x="833" y="195"/>
                  </a:lnTo>
                  <a:lnTo>
                    <a:pt x="833" y="188"/>
                  </a:lnTo>
                  <a:lnTo>
                    <a:pt x="833" y="188"/>
                  </a:lnTo>
                  <a:lnTo>
                    <a:pt x="834" y="185"/>
                  </a:lnTo>
                  <a:lnTo>
                    <a:pt x="837" y="184"/>
                  </a:lnTo>
                  <a:lnTo>
                    <a:pt x="848" y="179"/>
                  </a:lnTo>
                  <a:lnTo>
                    <a:pt x="854" y="176"/>
                  </a:lnTo>
                  <a:lnTo>
                    <a:pt x="858" y="174"/>
                  </a:lnTo>
                  <a:lnTo>
                    <a:pt x="861" y="171"/>
                  </a:lnTo>
                  <a:lnTo>
                    <a:pt x="861" y="166"/>
                  </a:lnTo>
                  <a:lnTo>
                    <a:pt x="861" y="166"/>
                  </a:lnTo>
                  <a:lnTo>
                    <a:pt x="861" y="162"/>
                  </a:lnTo>
                  <a:lnTo>
                    <a:pt x="862" y="158"/>
                  </a:lnTo>
                  <a:lnTo>
                    <a:pt x="865" y="155"/>
                  </a:lnTo>
                  <a:lnTo>
                    <a:pt x="868" y="154"/>
                  </a:lnTo>
                  <a:lnTo>
                    <a:pt x="878" y="151"/>
                  </a:lnTo>
                  <a:lnTo>
                    <a:pt x="888" y="151"/>
                  </a:lnTo>
                  <a:lnTo>
                    <a:pt x="888" y="151"/>
                  </a:lnTo>
                  <a:lnTo>
                    <a:pt x="891" y="149"/>
                  </a:lnTo>
                  <a:lnTo>
                    <a:pt x="892" y="148"/>
                  </a:lnTo>
                  <a:lnTo>
                    <a:pt x="891" y="145"/>
                  </a:lnTo>
                  <a:lnTo>
                    <a:pt x="889" y="144"/>
                  </a:lnTo>
                  <a:lnTo>
                    <a:pt x="884" y="139"/>
                  </a:lnTo>
                  <a:lnTo>
                    <a:pt x="881" y="138"/>
                  </a:lnTo>
                  <a:lnTo>
                    <a:pt x="877" y="138"/>
                  </a:lnTo>
                  <a:lnTo>
                    <a:pt x="877" y="138"/>
                  </a:lnTo>
                  <a:lnTo>
                    <a:pt x="868" y="139"/>
                  </a:lnTo>
                  <a:lnTo>
                    <a:pt x="861" y="144"/>
                  </a:lnTo>
                  <a:lnTo>
                    <a:pt x="855" y="147"/>
                  </a:lnTo>
                  <a:lnTo>
                    <a:pt x="853" y="147"/>
                  </a:lnTo>
                  <a:lnTo>
                    <a:pt x="850" y="147"/>
                  </a:lnTo>
                  <a:lnTo>
                    <a:pt x="850" y="147"/>
                  </a:lnTo>
                  <a:lnTo>
                    <a:pt x="850" y="144"/>
                  </a:lnTo>
                  <a:lnTo>
                    <a:pt x="850" y="142"/>
                  </a:lnTo>
                  <a:lnTo>
                    <a:pt x="855" y="138"/>
                  </a:lnTo>
                  <a:lnTo>
                    <a:pt x="864" y="134"/>
                  </a:lnTo>
                  <a:lnTo>
                    <a:pt x="872" y="132"/>
                  </a:lnTo>
                  <a:lnTo>
                    <a:pt x="872" y="132"/>
                  </a:lnTo>
                  <a:lnTo>
                    <a:pt x="892" y="132"/>
                  </a:lnTo>
                  <a:lnTo>
                    <a:pt x="904" y="129"/>
                  </a:lnTo>
                  <a:lnTo>
                    <a:pt x="912" y="127"/>
                  </a:lnTo>
                  <a:lnTo>
                    <a:pt x="912" y="127"/>
                  </a:lnTo>
                  <a:lnTo>
                    <a:pt x="914" y="125"/>
                  </a:lnTo>
                  <a:lnTo>
                    <a:pt x="914" y="124"/>
                  </a:lnTo>
                  <a:lnTo>
                    <a:pt x="907" y="121"/>
                  </a:lnTo>
                  <a:lnTo>
                    <a:pt x="895" y="119"/>
                  </a:lnTo>
                  <a:lnTo>
                    <a:pt x="882" y="119"/>
                  </a:lnTo>
                  <a:lnTo>
                    <a:pt x="882" y="119"/>
                  </a:lnTo>
                  <a:lnTo>
                    <a:pt x="874" y="119"/>
                  </a:lnTo>
                  <a:lnTo>
                    <a:pt x="872" y="119"/>
                  </a:lnTo>
                  <a:lnTo>
                    <a:pt x="872" y="118"/>
                  </a:lnTo>
                  <a:lnTo>
                    <a:pt x="874" y="117"/>
                  </a:lnTo>
                  <a:lnTo>
                    <a:pt x="877" y="115"/>
                  </a:lnTo>
                  <a:lnTo>
                    <a:pt x="891" y="115"/>
                  </a:lnTo>
                  <a:lnTo>
                    <a:pt x="891" y="115"/>
                  </a:lnTo>
                  <a:lnTo>
                    <a:pt x="904" y="114"/>
                  </a:lnTo>
                  <a:lnTo>
                    <a:pt x="911" y="111"/>
                  </a:lnTo>
                  <a:lnTo>
                    <a:pt x="917" y="110"/>
                  </a:lnTo>
                  <a:lnTo>
                    <a:pt x="925" y="108"/>
                  </a:lnTo>
                  <a:lnTo>
                    <a:pt x="925" y="108"/>
                  </a:lnTo>
                  <a:lnTo>
                    <a:pt x="934" y="105"/>
                  </a:lnTo>
                  <a:lnTo>
                    <a:pt x="938" y="102"/>
                  </a:lnTo>
                  <a:lnTo>
                    <a:pt x="941" y="100"/>
                  </a:lnTo>
                  <a:lnTo>
                    <a:pt x="946" y="98"/>
                  </a:lnTo>
                  <a:lnTo>
                    <a:pt x="946" y="98"/>
                  </a:lnTo>
                  <a:lnTo>
                    <a:pt x="956" y="97"/>
                  </a:lnTo>
                  <a:lnTo>
                    <a:pt x="968" y="92"/>
                  </a:lnTo>
                  <a:lnTo>
                    <a:pt x="978" y="87"/>
                  </a:lnTo>
                  <a:lnTo>
                    <a:pt x="981" y="84"/>
                  </a:lnTo>
                  <a:lnTo>
                    <a:pt x="982" y="83"/>
                  </a:lnTo>
                  <a:lnTo>
                    <a:pt x="982" y="83"/>
                  </a:lnTo>
                  <a:lnTo>
                    <a:pt x="981" y="80"/>
                  </a:lnTo>
                  <a:lnTo>
                    <a:pt x="976" y="77"/>
                  </a:lnTo>
                  <a:lnTo>
                    <a:pt x="961" y="73"/>
                  </a:lnTo>
                  <a:lnTo>
                    <a:pt x="944" y="68"/>
                  </a:lnTo>
                  <a:lnTo>
                    <a:pt x="928" y="67"/>
                  </a:lnTo>
                  <a:lnTo>
                    <a:pt x="928" y="67"/>
                  </a:lnTo>
                  <a:close/>
                  <a:moveTo>
                    <a:pt x="336" y="479"/>
                  </a:moveTo>
                  <a:lnTo>
                    <a:pt x="336" y="479"/>
                  </a:lnTo>
                  <a:lnTo>
                    <a:pt x="336" y="477"/>
                  </a:lnTo>
                  <a:lnTo>
                    <a:pt x="335" y="475"/>
                  </a:lnTo>
                  <a:lnTo>
                    <a:pt x="332" y="474"/>
                  </a:lnTo>
                  <a:lnTo>
                    <a:pt x="328" y="472"/>
                  </a:lnTo>
                  <a:lnTo>
                    <a:pt x="326" y="471"/>
                  </a:lnTo>
                  <a:lnTo>
                    <a:pt x="323" y="468"/>
                  </a:lnTo>
                  <a:lnTo>
                    <a:pt x="323" y="468"/>
                  </a:lnTo>
                  <a:lnTo>
                    <a:pt x="320" y="464"/>
                  </a:lnTo>
                  <a:lnTo>
                    <a:pt x="318" y="462"/>
                  </a:lnTo>
                  <a:lnTo>
                    <a:pt x="308" y="458"/>
                  </a:lnTo>
                  <a:lnTo>
                    <a:pt x="298" y="458"/>
                  </a:lnTo>
                  <a:lnTo>
                    <a:pt x="293" y="459"/>
                  </a:lnTo>
                  <a:lnTo>
                    <a:pt x="292" y="462"/>
                  </a:lnTo>
                  <a:lnTo>
                    <a:pt x="292" y="462"/>
                  </a:lnTo>
                  <a:lnTo>
                    <a:pt x="288" y="467"/>
                  </a:lnTo>
                  <a:lnTo>
                    <a:pt x="288" y="471"/>
                  </a:lnTo>
                  <a:lnTo>
                    <a:pt x="288" y="474"/>
                  </a:lnTo>
                  <a:lnTo>
                    <a:pt x="291" y="475"/>
                  </a:lnTo>
                  <a:lnTo>
                    <a:pt x="291" y="475"/>
                  </a:lnTo>
                  <a:lnTo>
                    <a:pt x="295" y="479"/>
                  </a:lnTo>
                  <a:lnTo>
                    <a:pt x="298" y="481"/>
                  </a:lnTo>
                  <a:lnTo>
                    <a:pt x="302" y="482"/>
                  </a:lnTo>
                  <a:lnTo>
                    <a:pt x="308" y="487"/>
                  </a:lnTo>
                  <a:lnTo>
                    <a:pt x="308" y="487"/>
                  </a:lnTo>
                  <a:lnTo>
                    <a:pt x="311" y="488"/>
                  </a:lnTo>
                  <a:lnTo>
                    <a:pt x="315" y="489"/>
                  </a:lnTo>
                  <a:lnTo>
                    <a:pt x="325" y="488"/>
                  </a:lnTo>
                  <a:lnTo>
                    <a:pt x="333" y="485"/>
                  </a:lnTo>
                  <a:lnTo>
                    <a:pt x="335" y="482"/>
                  </a:lnTo>
                  <a:lnTo>
                    <a:pt x="336" y="479"/>
                  </a:lnTo>
                  <a:lnTo>
                    <a:pt x="336" y="47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95" name="Freeform 311"/>
            <p:cNvSpPr>
              <a:spLocks noEditPoints="1"/>
            </p:cNvSpPr>
            <p:nvPr/>
          </p:nvSpPr>
          <p:spPr bwMode="gray">
            <a:xfrm>
              <a:off x="880649" y="1071799"/>
              <a:ext cx="2015847" cy="1549019"/>
            </a:xfrm>
            <a:custGeom>
              <a:avLst/>
              <a:gdLst/>
              <a:ahLst/>
              <a:cxnLst>
                <a:cxn ang="0">
                  <a:pos x="294" y="420"/>
                </a:cxn>
                <a:cxn ang="0">
                  <a:pos x="249" y="381"/>
                </a:cxn>
                <a:cxn ang="0">
                  <a:pos x="532" y="360"/>
                </a:cxn>
                <a:cxn ang="0">
                  <a:pos x="364" y="377"/>
                </a:cxn>
                <a:cxn ang="0">
                  <a:pos x="485" y="491"/>
                </a:cxn>
                <a:cxn ang="0">
                  <a:pos x="313" y="265"/>
                </a:cxn>
                <a:cxn ang="0">
                  <a:pos x="356" y="221"/>
                </a:cxn>
                <a:cxn ang="0">
                  <a:pos x="461" y="299"/>
                </a:cxn>
                <a:cxn ang="0">
                  <a:pos x="509" y="279"/>
                </a:cxn>
                <a:cxn ang="0">
                  <a:pos x="502" y="199"/>
                </a:cxn>
                <a:cxn ang="0">
                  <a:pos x="670" y="175"/>
                </a:cxn>
                <a:cxn ang="0">
                  <a:pos x="593" y="280"/>
                </a:cxn>
                <a:cxn ang="0">
                  <a:pos x="660" y="296"/>
                </a:cxn>
                <a:cxn ang="0">
                  <a:pos x="764" y="307"/>
                </a:cxn>
                <a:cxn ang="0">
                  <a:pos x="697" y="322"/>
                </a:cxn>
                <a:cxn ang="0">
                  <a:pos x="898" y="312"/>
                </a:cxn>
                <a:cxn ang="0">
                  <a:pos x="777" y="255"/>
                </a:cxn>
                <a:cxn ang="0">
                  <a:pos x="858" y="172"/>
                </a:cxn>
                <a:cxn ang="0">
                  <a:pos x="752" y="91"/>
                </a:cxn>
                <a:cxn ang="0">
                  <a:pos x="927" y="98"/>
                </a:cxn>
                <a:cxn ang="0">
                  <a:pos x="865" y="176"/>
                </a:cxn>
                <a:cxn ang="0">
                  <a:pos x="952" y="246"/>
                </a:cxn>
                <a:cxn ang="0">
                  <a:pos x="1065" y="145"/>
                </a:cxn>
                <a:cxn ang="0">
                  <a:pos x="1198" y="17"/>
                </a:cxn>
                <a:cxn ang="0">
                  <a:pos x="929" y="36"/>
                </a:cxn>
                <a:cxn ang="0">
                  <a:pos x="952" y="643"/>
                </a:cxn>
                <a:cxn ang="0">
                  <a:pos x="972" y="623"/>
                </a:cxn>
                <a:cxn ang="0">
                  <a:pos x="1189" y="457"/>
                </a:cxn>
                <a:cxn ang="0">
                  <a:pos x="1020" y="370"/>
                </a:cxn>
                <a:cxn ang="0">
                  <a:pos x="882" y="357"/>
                </a:cxn>
                <a:cxn ang="0">
                  <a:pos x="997" y="441"/>
                </a:cxn>
                <a:cxn ang="0">
                  <a:pos x="1111" y="542"/>
                </a:cxn>
                <a:cxn ang="0">
                  <a:pos x="1208" y="666"/>
                </a:cxn>
                <a:cxn ang="0">
                  <a:pos x="1024" y="516"/>
                </a:cxn>
                <a:cxn ang="0">
                  <a:pos x="1414" y="972"/>
                </a:cxn>
                <a:cxn ang="0">
                  <a:pos x="1327" y="989"/>
                </a:cxn>
                <a:cxn ang="0">
                  <a:pos x="1302" y="1004"/>
                </a:cxn>
                <a:cxn ang="0">
                  <a:pos x="1149" y="977"/>
                </a:cxn>
                <a:cxn ang="0">
                  <a:pos x="1311" y="862"/>
                </a:cxn>
                <a:cxn ang="0">
                  <a:pos x="1260" y="747"/>
                </a:cxn>
                <a:cxn ang="0">
                  <a:pos x="1152" y="716"/>
                </a:cxn>
                <a:cxn ang="0">
                  <a:pos x="1017" y="687"/>
                </a:cxn>
                <a:cxn ang="0">
                  <a:pos x="989" y="911"/>
                </a:cxn>
                <a:cxn ang="0">
                  <a:pos x="775" y="751"/>
                </a:cxn>
                <a:cxn ang="0">
                  <a:pos x="832" y="609"/>
                </a:cxn>
                <a:cxn ang="0">
                  <a:pos x="944" y="541"/>
                </a:cxn>
                <a:cxn ang="0">
                  <a:pos x="886" y="505"/>
                </a:cxn>
                <a:cxn ang="0">
                  <a:pos x="819" y="467"/>
                </a:cxn>
                <a:cxn ang="0">
                  <a:pos x="798" y="329"/>
                </a:cxn>
                <a:cxn ang="0">
                  <a:pos x="755" y="475"/>
                </a:cxn>
                <a:cxn ang="0">
                  <a:pos x="727" y="467"/>
                </a:cxn>
                <a:cxn ang="0">
                  <a:pos x="582" y="495"/>
                </a:cxn>
                <a:cxn ang="0">
                  <a:pos x="498" y="508"/>
                </a:cxn>
                <a:cxn ang="0">
                  <a:pos x="232" y="454"/>
                </a:cxn>
                <a:cxn ang="0">
                  <a:pos x="129" y="465"/>
                </a:cxn>
                <a:cxn ang="0">
                  <a:pos x="75" y="730"/>
                </a:cxn>
                <a:cxn ang="0">
                  <a:pos x="210" y="896"/>
                </a:cxn>
                <a:cxn ang="0">
                  <a:pos x="851" y="960"/>
                </a:cxn>
                <a:cxn ang="0">
                  <a:pos x="996" y="1085"/>
                </a:cxn>
                <a:cxn ang="0">
                  <a:pos x="1235" y="1037"/>
                </a:cxn>
                <a:cxn ang="0">
                  <a:pos x="299" y="588"/>
                </a:cxn>
                <a:cxn ang="0">
                  <a:pos x="444" y="681"/>
                </a:cxn>
                <a:cxn ang="0">
                  <a:pos x="686" y="855"/>
                </a:cxn>
              </a:cxnLst>
              <a:rect l="0" t="0" r="r" b="b"/>
              <a:pathLst>
                <a:path w="1425" h="1095">
                  <a:moveTo>
                    <a:pt x="282" y="960"/>
                  </a:moveTo>
                  <a:lnTo>
                    <a:pt x="282" y="960"/>
                  </a:lnTo>
                  <a:lnTo>
                    <a:pt x="277" y="957"/>
                  </a:lnTo>
                  <a:lnTo>
                    <a:pt x="272" y="956"/>
                  </a:lnTo>
                  <a:lnTo>
                    <a:pt x="266" y="953"/>
                  </a:lnTo>
                  <a:lnTo>
                    <a:pt x="264" y="953"/>
                  </a:lnTo>
                  <a:lnTo>
                    <a:pt x="263" y="952"/>
                  </a:lnTo>
                  <a:lnTo>
                    <a:pt x="263" y="952"/>
                  </a:lnTo>
                  <a:lnTo>
                    <a:pt x="260" y="946"/>
                  </a:lnTo>
                  <a:lnTo>
                    <a:pt x="255" y="939"/>
                  </a:lnTo>
                  <a:lnTo>
                    <a:pt x="249" y="933"/>
                  </a:lnTo>
                  <a:lnTo>
                    <a:pt x="246" y="930"/>
                  </a:lnTo>
                  <a:lnTo>
                    <a:pt x="245" y="930"/>
                  </a:lnTo>
                  <a:lnTo>
                    <a:pt x="245" y="930"/>
                  </a:lnTo>
                  <a:lnTo>
                    <a:pt x="235" y="930"/>
                  </a:lnTo>
                  <a:lnTo>
                    <a:pt x="229" y="929"/>
                  </a:lnTo>
                  <a:lnTo>
                    <a:pt x="223" y="926"/>
                  </a:lnTo>
                  <a:lnTo>
                    <a:pt x="223" y="926"/>
                  </a:lnTo>
                  <a:lnTo>
                    <a:pt x="218" y="922"/>
                  </a:lnTo>
                  <a:lnTo>
                    <a:pt x="213" y="922"/>
                  </a:lnTo>
                  <a:lnTo>
                    <a:pt x="210" y="922"/>
                  </a:lnTo>
                  <a:lnTo>
                    <a:pt x="206" y="923"/>
                  </a:lnTo>
                  <a:lnTo>
                    <a:pt x="206" y="923"/>
                  </a:lnTo>
                  <a:lnTo>
                    <a:pt x="205" y="925"/>
                  </a:lnTo>
                  <a:lnTo>
                    <a:pt x="205" y="925"/>
                  </a:lnTo>
                  <a:lnTo>
                    <a:pt x="208" y="926"/>
                  </a:lnTo>
                  <a:lnTo>
                    <a:pt x="210" y="929"/>
                  </a:lnTo>
                  <a:lnTo>
                    <a:pt x="212" y="930"/>
                  </a:lnTo>
                  <a:lnTo>
                    <a:pt x="212" y="930"/>
                  </a:lnTo>
                  <a:lnTo>
                    <a:pt x="212" y="933"/>
                  </a:lnTo>
                  <a:lnTo>
                    <a:pt x="213" y="935"/>
                  </a:lnTo>
                  <a:lnTo>
                    <a:pt x="216" y="936"/>
                  </a:lnTo>
                  <a:lnTo>
                    <a:pt x="219" y="936"/>
                  </a:lnTo>
                  <a:lnTo>
                    <a:pt x="219" y="936"/>
                  </a:lnTo>
                  <a:lnTo>
                    <a:pt x="222" y="936"/>
                  </a:lnTo>
                  <a:lnTo>
                    <a:pt x="225" y="939"/>
                  </a:lnTo>
                  <a:lnTo>
                    <a:pt x="227" y="943"/>
                  </a:lnTo>
                  <a:lnTo>
                    <a:pt x="230" y="945"/>
                  </a:lnTo>
                  <a:lnTo>
                    <a:pt x="230" y="945"/>
                  </a:lnTo>
                  <a:lnTo>
                    <a:pt x="233" y="946"/>
                  </a:lnTo>
                  <a:lnTo>
                    <a:pt x="235" y="948"/>
                  </a:lnTo>
                  <a:lnTo>
                    <a:pt x="237" y="950"/>
                  </a:lnTo>
                  <a:lnTo>
                    <a:pt x="240" y="952"/>
                  </a:lnTo>
                  <a:lnTo>
                    <a:pt x="240" y="952"/>
                  </a:lnTo>
                  <a:lnTo>
                    <a:pt x="243" y="952"/>
                  </a:lnTo>
                  <a:lnTo>
                    <a:pt x="246" y="955"/>
                  </a:lnTo>
                  <a:lnTo>
                    <a:pt x="249" y="960"/>
                  </a:lnTo>
                  <a:lnTo>
                    <a:pt x="249" y="960"/>
                  </a:lnTo>
                  <a:lnTo>
                    <a:pt x="252" y="962"/>
                  </a:lnTo>
                  <a:lnTo>
                    <a:pt x="255" y="962"/>
                  </a:lnTo>
                  <a:lnTo>
                    <a:pt x="256" y="962"/>
                  </a:lnTo>
                  <a:lnTo>
                    <a:pt x="257" y="963"/>
                  </a:lnTo>
                  <a:lnTo>
                    <a:pt x="257" y="963"/>
                  </a:lnTo>
                  <a:lnTo>
                    <a:pt x="257" y="966"/>
                  </a:lnTo>
                  <a:lnTo>
                    <a:pt x="260" y="967"/>
                  </a:lnTo>
                  <a:lnTo>
                    <a:pt x="263" y="970"/>
                  </a:lnTo>
                  <a:lnTo>
                    <a:pt x="264" y="973"/>
                  </a:lnTo>
                  <a:lnTo>
                    <a:pt x="264" y="973"/>
                  </a:lnTo>
                  <a:lnTo>
                    <a:pt x="277" y="975"/>
                  </a:lnTo>
                  <a:lnTo>
                    <a:pt x="284" y="975"/>
                  </a:lnTo>
                  <a:lnTo>
                    <a:pt x="290" y="973"/>
                  </a:lnTo>
                  <a:lnTo>
                    <a:pt x="290" y="973"/>
                  </a:lnTo>
                  <a:lnTo>
                    <a:pt x="292" y="966"/>
                  </a:lnTo>
                  <a:lnTo>
                    <a:pt x="292" y="966"/>
                  </a:lnTo>
                  <a:lnTo>
                    <a:pt x="292" y="965"/>
                  </a:lnTo>
                  <a:lnTo>
                    <a:pt x="289" y="963"/>
                  </a:lnTo>
                  <a:lnTo>
                    <a:pt x="286" y="962"/>
                  </a:lnTo>
                  <a:lnTo>
                    <a:pt x="282" y="960"/>
                  </a:lnTo>
                  <a:lnTo>
                    <a:pt x="282" y="960"/>
                  </a:lnTo>
                  <a:close/>
                  <a:moveTo>
                    <a:pt x="269" y="394"/>
                  </a:moveTo>
                  <a:lnTo>
                    <a:pt x="269" y="394"/>
                  </a:lnTo>
                  <a:lnTo>
                    <a:pt x="273" y="397"/>
                  </a:lnTo>
                  <a:lnTo>
                    <a:pt x="277" y="400"/>
                  </a:lnTo>
                  <a:lnTo>
                    <a:pt x="282" y="408"/>
                  </a:lnTo>
                  <a:lnTo>
                    <a:pt x="287" y="417"/>
                  </a:lnTo>
                  <a:lnTo>
                    <a:pt x="289" y="420"/>
                  </a:lnTo>
                  <a:lnTo>
                    <a:pt x="292" y="420"/>
                  </a:lnTo>
                  <a:lnTo>
                    <a:pt x="292" y="420"/>
                  </a:lnTo>
                  <a:lnTo>
                    <a:pt x="294" y="420"/>
                  </a:lnTo>
                  <a:lnTo>
                    <a:pt x="296" y="417"/>
                  </a:lnTo>
                  <a:lnTo>
                    <a:pt x="297" y="414"/>
                  </a:lnTo>
                  <a:lnTo>
                    <a:pt x="303" y="413"/>
                  </a:lnTo>
                  <a:lnTo>
                    <a:pt x="303" y="413"/>
                  </a:lnTo>
                  <a:lnTo>
                    <a:pt x="307" y="413"/>
                  </a:lnTo>
                  <a:lnTo>
                    <a:pt x="311" y="411"/>
                  </a:lnTo>
                  <a:lnTo>
                    <a:pt x="314" y="410"/>
                  </a:lnTo>
                  <a:lnTo>
                    <a:pt x="319" y="408"/>
                  </a:lnTo>
                  <a:lnTo>
                    <a:pt x="319" y="408"/>
                  </a:lnTo>
                  <a:lnTo>
                    <a:pt x="324" y="408"/>
                  </a:lnTo>
                  <a:lnTo>
                    <a:pt x="330" y="407"/>
                  </a:lnTo>
                  <a:lnTo>
                    <a:pt x="333" y="403"/>
                  </a:lnTo>
                  <a:lnTo>
                    <a:pt x="334" y="397"/>
                  </a:lnTo>
                  <a:lnTo>
                    <a:pt x="334" y="397"/>
                  </a:lnTo>
                  <a:lnTo>
                    <a:pt x="336" y="390"/>
                  </a:lnTo>
                  <a:lnTo>
                    <a:pt x="338" y="386"/>
                  </a:lnTo>
                  <a:lnTo>
                    <a:pt x="343" y="383"/>
                  </a:lnTo>
                  <a:lnTo>
                    <a:pt x="348" y="381"/>
                  </a:lnTo>
                  <a:lnTo>
                    <a:pt x="348" y="381"/>
                  </a:lnTo>
                  <a:lnTo>
                    <a:pt x="351" y="380"/>
                  </a:lnTo>
                  <a:lnTo>
                    <a:pt x="353" y="378"/>
                  </a:lnTo>
                  <a:lnTo>
                    <a:pt x="354" y="374"/>
                  </a:lnTo>
                  <a:lnTo>
                    <a:pt x="356" y="369"/>
                  </a:lnTo>
                  <a:lnTo>
                    <a:pt x="358" y="367"/>
                  </a:lnTo>
                  <a:lnTo>
                    <a:pt x="361" y="366"/>
                  </a:lnTo>
                  <a:lnTo>
                    <a:pt x="361" y="366"/>
                  </a:lnTo>
                  <a:lnTo>
                    <a:pt x="374" y="361"/>
                  </a:lnTo>
                  <a:lnTo>
                    <a:pt x="390" y="356"/>
                  </a:lnTo>
                  <a:lnTo>
                    <a:pt x="404" y="349"/>
                  </a:lnTo>
                  <a:lnTo>
                    <a:pt x="412" y="344"/>
                  </a:lnTo>
                  <a:lnTo>
                    <a:pt x="412" y="344"/>
                  </a:lnTo>
                  <a:lnTo>
                    <a:pt x="414" y="343"/>
                  </a:lnTo>
                  <a:lnTo>
                    <a:pt x="414" y="340"/>
                  </a:lnTo>
                  <a:lnTo>
                    <a:pt x="410" y="337"/>
                  </a:lnTo>
                  <a:lnTo>
                    <a:pt x="393" y="326"/>
                  </a:lnTo>
                  <a:lnTo>
                    <a:pt x="393" y="326"/>
                  </a:lnTo>
                  <a:lnTo>
                    <a:pt x="384" y="322"/>
                  </a:lnTo>
                  <a:lnTo>
                    <a:pt x="375" y="319"/>
                  </a:lnTo>
                  <a:lnTo>
                    <a:pt x="368" y="320"/>
                  </a:lnTo>
                  <a:lnTo>
                    <a:pt x="360" y="323"/>
                  </a:lnTo>
                  <a:lnTo>
                    <a:pt x="360" y="323"/>
                  </a:lnTo>
                  <a:lnTo>
                    <a:pt x="357" y="324"/>
                  </a:lnTo>
                  <a:lnTo>
                    <a:pt x="356" y="324"/>
                  </a:lnTo>
                  <a:lnTo>
                    <a:pt x="356" y="323"/>
                  </a:lnTo>
                  <a:lnTo>
                    <a:pt x="354" y="322"/>
                  </a:lnTo>
                  <a:lnTo>
                    <a:pt x="354" y="319"/>
                  </a:lnTo>
                  <a:lnTo>
                    <a:pt x="353" y="319"/>
                  </a:lnTo>
                  <a:lnTo>
                    <a:pt x="350" y="319"/>
                  </a:lnTo>
                  <a:lnTo>
                    <a:pt x="350" y="319"/>
                  </a:lnTo>
                  <a:lnTo>
                    <a:pt x="347" y="320"/>
                  </a:lnTo>
                  <a:lnTo>
                    <a:pt x="343" y="320"/>
                  </a:lnTo>
                  <a:lnTo>
                    <a:pt x="333" y="317"/>
                  </a:lnTo>
                  <a:lnTo>
                    <a:pt x="323" y="313"/>
                  </a:lnTo>
                  <a:lnTo>
                    <a:pt x="319" y="310"/>
                  </a:lnTo>
                  <a:lnTo>
                    <a:pt x="319" y="310"/>
                  </a:lnTo>
                  <a:lnTo>
                    <a:pt x="316" y="309"/>
                  </a:lnTo>
                  <a:lnTo>
                    <a:pt x="310" y="310"/>
                  </a:lnTo>
                  <a:lnTo>
                    <a:pt x="296" y="313"/>
                  </a:lnTo>
                  <a:lnTo>
                    <a:pt x="279" y="316"/>
                  </a:lnTo>
                  <a:lnTo>
                    <a:pt x="267" y="317"/>
                  </a:lnTo>
                  <a:lnTo>
                    <a:pt x="267" y="317"/>
                  </a:lnTo>
                  <a:lnTo>
                    <a:pt x="266" y="319"/>
                  </a:lnTo>
                  <a:lnTo>
                    <a:pt x="264" y="320"/>
                  </a:lnTo>
                  <a:lnTo>
                    <a:pt x="264" y="322"/>
                  </a:lnTo>
                  <a:lnTo>
                    <a:pt x="266" y="323"/>
                  </a:lnTo>
                  <a:lnTo>
                    <a:pt x="270" y="329"/>
                  </a:lnTo>
                  <a:lnTo>
                    <a:pt x="274" y="333"/>
                  </a:lnTo>
                  <a:lnTo>
                    <a:pt x="274" y="333"/>
                  </a:lnTo>
                  <a:lnTo>
                    <a:pt x="276" y="336"/>
                  </a:lnTo>
                  <a:lnTo>
                    <a:pt x="276" y="339"/>
                  </a:lnTo>
                  <a:lnTo>
                    <a:pt x="270" y="346"/>
                  </a:lnTo>
                  <a:lnTo>
                    <a:pt x="264" y="353"/>
                  </a:lnTo>
                  <a:lnTo>
                    <a:pt x="263" y="356"/>
                  </a:lnTo>
                  <a:lnTo>
                    <a:pt x="263" y="357"/>
                  </a:lnTo>
                  <a:lnTo>
                    <a:pt x="263" y="357"/>
                  </a:lnTo>
                  <a:lnTo>
                    <a:pt x="264" y="359"/>
                  </a:lnTo>
                  <a:lnTo>
                    <a:pt x="264" y="360"/>
                  </a:lnTo>
                  <a:lnTo>
                    <a:pt x="262" y="366"/>
                  </a:lnTo>
                  <a:lnTo>
                    <a:pt x="249" y="381"/>
                  </a:lnTo>
                  <a:lnTo>
                    <a:pt x="249" y="381"/>
                  </a:lnTo>
                  <a:lnTo>
                    <a:pt x="247" y="386"/>
                  </a:lnTo>
                  <a:lnTo>
                    <a:pt x="246" y="387"/>
                  </a:lnTo>
                  <a:lnTo>
                    <a:pt x="247" y="390"/>
                  </a:lnTo>
                  <a:lnTo>
                    <a:pt x="250" y="391"/>
                  </a:lnTo>
                  <a:lnTo>
                    <a:pt x="259" y="393"/>
                  </a:lnTo>
                  <a:lnTo>
                    <a:pt x="269" y="394"/>
                  </a:lnTo>
                  <a:lnTo>
                    <a:pt x="269" y="394"/>
                  </a:lnTo>
                  <a:close/>
                  <a:moveTo>
                    <a:pt x="624" y="452"/>
                  </a:moveTo>
                  <a:lnTo>
                    <a:pt x="624" y="452"/>
                  </a:lnTo>
                  <a:lnTo>
                    <a:pt x="627" y="452"/>
                  </a:lnTo>
                  <a:lnTo>
                    <a:pt x="630" y="452"/>
                  </a:lnTo>
                  <a:lnTo>
                    <a:pt x="637" y="455"/>
                  </a:lnTo>
                  <a:lnTo>
                    <a:pt x="644" y="457"/>
                  </a:lnTo>
                  <a:lnTo>
                    <a:pt x="647" y="455"/>
                  </a:lnTo>
                  <a:lnTo>
                    <a:pt x="647" y="452"/>
                  </a:lnTo>
                  <a:lnTo>
                    <a:pt x="647" y="452"/>
                  </a:lnTo>
                  <a:lnTo>
                    <a:pt x="647" y="448"/>
                  </a:lnTo>
                  <a:lnTo>
                    <a:pt x="644" y="445"/>
                  </a:lnTo>
                  <a:lnTo>
                    <a:pt x="637" y="440"/>
                  </a:lnTo>
                  <a:lnTo>
                    <a:pt x="627" y="435"/>
                  </a:lnTo>
                  <a:lnTo>
                    <a:pt x="619" y="431"/>
                  </a:lnTo>
                  <a:lnTo>
                    <a:pt x="619" y="431"/>
                  </a:lnTo>
                  <a:lnTo>
                    <a:pt x="613" y="428"/>
                  </a:lnTo>
                  <a:lnTo>
                    <a:pt x="609" y="427"/>
                  </a:lnTo>
                  <a:lnTo>
                    <a:pt x="602" y="424"/>
                  </a:lnTo>
                  <a:lnTo>
                    <a:pt x="593" y="418"/>
                  </a:lnTo>
                  <a:lnTo>
                    <a:pt x="593" y="418"/>
                  </a:lnTo>
                  <a:lnTo>
                    <a:pt x="590" y="414"/>
                  </a:lnTo>
                  <a:lnTo>
                    <a:pt x="589" y="411"/>
                  </a:lnTo>
                  <a:lnTo>
                    <a:pt x="589" y="408"/>
                  </a:lnTo>
                  <a:lnTo>
                    <a:pt x="589" y="406"/>
                  </a:lnTo>
                  <a:lnTo>
                    <a:pt x="590" y="401"/>
                  </a:lnTo>
                  <a:lnTo>
                    <a:pt x="590" y="398"/>
                  </a:lnTo>
                  <a:lnTo>
                    <a:pt x="587" y="396"/>
                  </a:lnTo>
                  <a:lnTo>
                    <a:pt x="587" y="396"/>
                  </a:lnTo>
                  <a:lnTo>
                    <a:pt x="583" y="391"/>
                  </a:lnTo>
                  <a:lnTo>
                    <a:pt x="580" y="387"/>
                  </a:lnTo>
                  <a:lnTo>
                    <a:pt x="577" y="377"/>
                  </a:lnTo>
                  <a:lnTo>
                    <a:pt x="577" y="371"/>
                  </a:lnTo>
                  <a:lnTo>
                    <a:pt x="577" y="367"/>
                  </a:lnTo>
                  <a:lnTo>
                    <a:pt x="579" y="363"/>
                  </a:lnTo>
                  <a:lnTo>
                    <a:pt x="580" y="359"/>
                  </a:lnTo>
                  <a:lnTo>
                    <a:pt x="580" y="359"/>
                  </a:lnTo>
                  <a:lnTo>
                    <a:pt x="586" y="353"/>
                  </a:lnTo>
                  <a:lnTo>
                    <a:pt x="589" y="347"/>
                  </a:lnTo>
                  <a:lnTo>
                    <a:pt x="590" y="344"/>
                  </a:lnTo>
                  <a:lnTo>
                    <a:pt x="589" y="341"/>
                  </a:lnTo>
                  <a:lnTo>
                    <a:pt x="587" y="339"/>
                  </a:lnTo>
                  <a:lnTo>
                    <a:pt x="583" y="336"/>
                  </a:lnTo>
                  <a:lnTo>
                    <a:pt x="583" y="336"/>
                  </a:lnTo>
                  <a:lnTo>
                    <a:pt x="577" y="336"/>
                  </a:lnTo>
                  <a:lnTo>
                    <a:pt x="572" y="334"/>
                  </a:lnTo>
                  <a:lnTo>
                    <a:pt x="562" y="337"/>
                  </a:lnTo>
                  <a:lnTo>
                    <a:pt x="553" y="340"/>
                  </a:lnTo>
                  <a:lnTo>
                    <a:pt x="552" y="341"/>
                  </a:lnTo>
                  <a:lnTo>
                    <a:pt x="552" y="343"/>
                  </a:lnTo>
                  <a:lnTo>
                    <a:pt x="552" y="343"/>
                  </a:lnTo>
                  <a:lnTo>
                    <a:pt x="562" y="351"/>
                  </a:lnTo>
                  <a:lnTo>
                    <a:pt x="569" y="357"/>
                  </a:lnTo>
                  <a:lnTo>
                    <a:pt x="570" y="359"/>
                  </a:lnTo>
                  <a:lnTo>
                    <a:pt x="572" y="360"/>
                  </a:lnTo>
                  <a:lnTo>
                    <a:pt x="572" y="360"/>
                  </a:lnTo>
                  <a:lnTo>
                    <a:pt x="570" y="361"/>
                  </a:lnTo>
                  <a:lnTo>
                    <a:pt x="569" y="360"/>
                  </a:lnTo>
                  <a:lnTo>
                    <a:pt x="563" y="357"/>
                  </a:lnTo>
                  <a:lnTo>
                    <a:pt x="555" y="353"/>
                  </a:lnTo>
                  <a:lnTo>
                    <a:pt x="552" y="351"/>
                  </a:lnTo>
                  <a:lnTo>
                    <a:pt x="549" y="351"/>
                  </a:lnTo>
                  <a:lnTo>
                    <a:pt x="549" y="351"/>
                  </a:lnTo>
                  <a:lnTo>
                    <a:pt x="548" y="353"/>
                  </a:lnTo>
                  <a:lnTo>
                    <a:pt x="545" y="353"/>
                  </a:lnTo>
                  <a:lnTo>
                    <a:pt x="540" y="350"/>
                  </a:lnTo>
                  <a:lnTo>
                    <a:pt x="536" y="350"/>
                  </a:lnTo>
                  <a:lnTo>
                    <a:pt x="535" y="350"/>
                  </a:lnTo>
                  <a:lnTo>
                    <a:pt x="532" y="351"/>
                  </a:lnTo>
                  <a:lnTo>
                    <a:pt x="532" y="351"/>
                  </a:lnTo>
                  <a:lnTo>
                    <a:pt x="532" y="356"/>
                  </a:lnTo>
                  <a:lnTo>
                    <a:pt x="532" y="360"/>
                  </a:lnTo>
                  <a:lnTo>
                    <a:pt x="535" y="371"/>
                  </a:lnTo>
                  <a:lnTo>
                    <a:pt x="539" y="383"/>
                  </a:lnTo>
                  <a:lnTo>
                    <a:pt x="543" y="391"/>
                  </a:lnTo>
                  <a:lnTo>
                    <a:pt x="543" y="391"/>
                  </a:lnTo>
                  <a:lnTo>
                    <a:pt x="545" y="394"/>
                  </a:lnTo>
                  <a:lnTo>
                    <a:pt x="545" y="396"/>
                  </a:lnTo>
                  <a:lnTo>
                    <a:pt x="542" y="397"/>
                  </a:lnTo>
                  <a:lnTo>
                    <a:pt x="533" y="400"/>
                  </a:lnTo>
                  <a:lnTo>
                    <a:pt x="533" y="400"/>
                  </a:lnTo>
                  <a:lnTo>
                    <a:pt x="531" y="400"/>
                  </a:lnTo>
                  <a:lnTo>
                    <a:pt x="529" y="397"/>
                  </a:lnTo>
                  <a:lnTo>
                    <a:pt x="528" y="390"/>
                  </a:lnTo>
                  <a:lnTo>
                    <a:pt x="525" y="380"/>
                  </a:lnTo>
                  <a:lnTo>
                    <a:pt x="521" y="371"/>
                  </a:lnTo>
                  <a:lnTo>
                    <a:pt x="521" y="371"/>
                  </a:lnTo>
                  <a:lnTo>
                    <a:pt x="515" y="366"/>
                  </a:lnTo>
                  <a:lnTo>
                    <a:pt x="505" y="361"/>
                  </a:lnTo>
                  <a:lnTo>
                    <a:pt x="495" y="359"/>
                  </a:lnTo>
                  <a:lnTo>
                    <a:pt x="492" y="359"/>
                  </a:lnTo>
                  <a:lnTo>
                    <a:pt x="491" y="360"/>
                  </a:lnTo>
                  <a:lnTo>
                    <a:pt x="491" y="360"/>
                  </a:lnTo>
                  <a:lnTo>
                    <a:pt x="491" y="363"/>
                  </a:lnTo>
                  <a:lnTo>
                    <a:pt x="492" y="364"/>
                  </a:lnTo>
                  <a:lnTo>
                    <a:pt x="498" y="367"/>
                  </a:lnTo>
                  <a:lnTo>
                    <a:pt x="502" y="370"/>
                  </a:lnTo>
                  <a:lnTo>
                    <a:pt x="503" y="371"/>
                  </a:lnTo>
                  <a:lnTo>
                    <a:pt x="503" y="374"/>
                  </a:lnTo>
                  <a:lnTo>
                    <a:pt x="503" y="374"/>
                  </a:lnTo>
                  <a:lnTo>
                    <a:pt x="502" y="376"/>
                  </a:lnTo>
                  <a:lnTo>
                    <a:pt x="501" y="377"/>
                  </a:lnTo>
                  <a:lnTo>
                    <a:pt x="496" y="376"/>
                  </a:lnTo>
                  <a:lnTo>
                    <a:pt x="491" y="374"/>
                  </a:lnTo>
                  <a:lnTo>
                    <a:pt x="488" y="374"/>
                  </a:lnTo>
                  <a:lnTo>
                    <a:pt x="485" y="376"/>
                  </a:lnTo>
                  <a:lnTo>
                    <a:pt x="485" y="376"/>
                  </a:lnTo>
                  <a:lnTo>
                    <a:pt x="481" y="378"/>
                  </a:lnTo>
                  <a:lnTo>
                    <a:pt x="479" y="378"/>
                  </a:lnTo>
                  <a:lnTo>
                    <a:pt x="479" y="376"/>
                  </a:lnTo>
                  <a:lnTo>
                    <a:pt x="479" y="371"/>
                  </a:lnTo>
                  <a:lnTo>
                    <a:pt x="479" y="371"/>
                  </a:lnTo>
                  <a:lnTo>
                    <a:pt x="479" y="369"/>
                  </a:lnTo>
                  <a:lnTo>
                    <a:pt x="478" y="367"/>
                  </a:lnTo>
                  <a:lnTo>
                    <a:pt x="472" y="363"/>
                  </a:lnTo>
                  <a:lnTo>
                    <a:pt x="465" y="360"/>
                  </a:lnTo>
                  <a:lnTo>
                    <a:pt x="454" y="359"/>
                  </a:lnTo>
                  <a:lnTo>
                    <a:pt x="454" y="359"/>
                  </a:lnTo>
                  <a:lnTo>
                    <a:pt x="449" y="360"/>
                  </a:lnTo>
                  <a:lnTo>
                    <a:pt x="447" y="361"/>
                  </a:lnTo>
                  <a:lnTo>
                    <a:pt x="445" y="364"/>
                  </a:lnTo>
                  <a:lnTo>
                    <a:pt x="445" y="366"/>
                  </a:lnTo>
                  <a:lnTo>
                    <a:pt x="445" y="370"/>
                  </a:lnTo>
                  <a:lnTo>
                    <a:pt x="445" y="373"/>
                  </a:lnTo>
                  <a:lnTo>
                    <a:pt x="444" y="374"/>
                  </a:lnTo>
                  <a:lnTo>
                    <a:pt x="444" y="374"/>
                  </a:lnTo>
                  <a:lnTo>
                    <a:pt x="441" y="376"/>
                  </a:lnTo>
                  <a:lnTo>
                    <a:pt x="438" y="376"/>
                  </a:lnTo>
                  <a:lnTo>
                    <a:pt x="431" y="374"/>
                  </a:lnTo>
                  <a:lnTo>
                    <a:pt x="428" y="373"/>
                  </a:lnTo>
                  <a:lnTo>
                    <a:pt x="427" y="371"/>
                  </a:lnTo>
                  <a:lnTo>
                    <a:pt x="428" y="370"/>
                  </a:lnTo>
                  <a:lnTo>
                    <a:pt x="431" y="369"/>
                  </a:lnTo>
                  <a:lnTo>
                    <a:pt x="431" y="369"/>
                  </a:lnTo>
                  <a:lnTo>
                    <a:pt x="435" y="369"/>
                  </a:lnTo>
                  <a:lnTo>
                    <a:pt x="438" y="366"/>
                  </a:lnTo>
                  <a:lnTo>
                    <a:pt x="439" y="364"/>
                  </a:lnTo>
                  <a:lnTo>
                    <a:pt x="439" y="361"/>
                  </a:lnTo>
                  <a:lnTo>
                    <a:pt x="438" y="356"/>
                  </a:lnTo>
                  <a:lnTo>
                    <a:pt x="434" y="350"/>
                  </a:lnTo>
                  <a:lnTo>
                    <a:pt x="434" y="350"/>
                  </a:lnTo>
                  <a:lnTo>
                    <a:pt x="432" y="349"/>
                  </a:lnTo>
                  <a:lnTo>
                    <a:pt x="430" y="347"/>
                  </a:lnTo>
                  <a:lnTo>
                    <a:pt x="421" y="350"/>
                  </a:lnTo>
                  <a:lnTo>
                    <a:pt x="394" y="360"/>
                  </a:lnTo>
                  <a:lnTo>
                    <a:pt x="394" y="360"/>
                  </a:lnTo>
                  <a:lnTo>
                    <a:pt x="380" y="366"/>
                  </a:lnTo>
                  <a:lnTo>
                    <a:pt x="370" y="371"/>
                  </a:lnTo>
                  <a:lnTo>
                    <a:pt x="365" y="376"/>
                  </a:lnTo>
                  <a:lnTo>
                    <a:pt x="364" y="376"/>
                  </a:lnTo>
                  <a:lnTo>
                    <a:pt x="364" y="377"/>
                  </a:lnTo>
                  <a:lnTo>
                    <a:pt x="364" y="377"/>
                  </a:lnTo>
                  <a:lnTo>
                    <a:pt x="365" y="378"/>
                  </a:lnTo>
                  <a:lnTo>
                    <a:pt x="367" y="380"/>
                  </a:lnTo>
                  <a:lnTo>
                    <a:pt x="364" y="384"/>
                  </a:lnTo>
                  <a:lnTo>
                    <a:pt x="360" y="388"/>
                  </a:lnTo>
                  <a:lnTo>
                    <a:pt x="360" y="388"/>
                  </a:lnTo>
                  <a:lnTo>
                    <a:pt x="357" y="391"/>
                  </a:lnTo>
                  <a:lnTo>
                    <a:pt x="356" y="394"/>
                  </a:lnTo>
                  <a:lnTo>
                    <a:pt x="357" y="396"/>
                  </a:lnTo>
                  <a:lnTo>
                    <a:pt x="357" y="398"/>
                  </a:lnTo>
                  <a:lnTo>
                    <a:pt x="361" y="401"/>
                  </a:lnTo>
                  <a:lnTo>
                    <a:pt x="367" y="401"/>
                  </a:lnTo>
                  <a:lnTo>
                    <a:pt x="367" y="401"/>
                  </a:lnTo>
                  <a:lnTo>
                    <a:pt x="371" y="403"/>
                  </a:lnTo>
                  <a:lnTo>
                    <a:pt x="371" y="406"/>
                  </a:lnTo>
                  <a:lnTo>
                    <a:pt x="371" y="408"/>
                  </a:lnTo>
                  <a:lnTo>
                    <a:pt x="373" y="408"/>
                  </a:lnTo>
                  <a:lnTo>
                    <a:pt x="374" y="410"/>
                  </a:lnTo>
                  <a:lnTo>
                    <a:pt x="374" y="410"/>
                  </a:lnTo>
                  <a:lnTo>
                    <a:pt x="381" y="408"/>
                  </a:lnTo>
                  <a:lnTo>
                    <a:pt x="393" y="406"/>
                  </a:lnTo>
                  <a:lnTo>
                    <a:pt x="404" y="404"/>
                  </a:lnTo>
                  <a:lnTo>
                    <a:pt x="408" y="404"/>
                  </a:lnTo>
                  <a:lnTo>
                    <a:pt x="411" y="404"/>
                  </a:lnTo>
                  <a:lnTo>
                    <a:pt x="411" y="404"/>
                  </a:lnTo>
                  <a:lnTo>
                    <a:pt x="412" y="406"/>
                  </a:lnTo>
                  <a:lnTo>
                    <a:pt x="412" y="407"/>
                  </a:lnTo>
                  <a:lnTo>
                    <a:pt x="408" y="408"/>
                  </a:lnTo>
                  <a:lnTo>
                    <a:pt x="393" y="411"/>
                  </a:lnTo>
                  <a:lnTo>
                    <a:pt x="377" y="415"/>
                  </a:lnTo>
                  <a:lnTo>
                    <a:pt x="371" y="418"/>
                  </a:lnTo>
                  <a:lnTo>
                    <a:pt x="370" y="420"/>
                  </a:lnTo>
                  <a:lnTo>
                    <a:pt x="370" y="421"/>
                  </a:lnTo>
                  <a:lnTo>
                    <a:pt x="370" y="421"/>
                  </a:lnTo>
                  <a:lnTo>
                    <a:pt x="371" y="424"/>
                  </a:lnTo>
                  <a:lnTo>
                    <a:pt x="374" y="427"/>
                  </a:lnTo>
                  <a:lnTo>
                    <a:pt x="380" y="428"/>
                  </a:lnTo>
                  <a:lnTo>
                    <a:pt x="385" y="431"/>
                  </a:lnTo>
                  <a:lnTo>
                    <a:pt x="401" y="433"/>
                  </a:lnTo>
                  <a:lnTo>
                    <a:pt x="417" y="431"/>
                  </a:lnTo>
                  <a:lnTo>
                    <a:pt x="417" y="431"/>
                  </a:lnTo>
                  <a:lnTo>
                    <a:pt x="425" y="430"/>
                  </a:lnTo>
                  <a:lnTo>
                    <a:pt x="434" y="430"/>
                  </a:lnTo>
                  <a:lnTo>
                    <a:pt x="451" y="431"/>
                  </a:lnTo>
                  <a:lnTo>
                    <a:pt x="465" y="435"/>
                  </a:lnTo>
                  <a:lnTo>
                    <a:pt x="469" y="437"/>
                  </a:lnTo>
                  <a:lnTo>
                    <a:pt x="471" y="438"/>
                  </a:lnTo>
                  <a:lnTo>
                    <a:pt x="471" y="438"/>
                  </a:lnTo>
                  <a:lnTo>
                    <a:pt x="471" y="441"/>
                  </a:lnTo>
                  <a:lnTo>
                    <a:pt x="468" y="441"/>
                  </a:lnTo>
                  <a:lnTo>
                    <a:pt x="458" y="442"/>
                  </a:lnTo>
                  <a:lnTo>
                    <a:pt x="430" y="441"/>
                  </a:lnTo>
                  <a:lnTo>
                    <a:pt x="430" y="441"/>
                  </a:lnTo>
                  <a:lnTo>
                    <a:pt x="415" y="442"/>
                  </a:lnTo>
                  <a:lnTo>
                    <a:pt x="400" y="444"/>
                  </a:lnTo>
                  <a:lnTo>
                    <a:pt x="387" y="448"/>
                  </a:lnTo>
                  <a:lnTo>
                    <a:pt x="384" y="450"/>
                  </a:lnTo>
                  <a:lnTo>
                    <a:pt x="383" y="452"/>
                  </a:lnTo>
                  <a:lnTo>
                    <a:pt x="383" y="452"/>
                  </a:lnTo>
                  <a:lnTo>
                    <a:pt x="384" y="457"/>
                  </a:lnTo>
                  <a:lnTo>
                    <a:pt x="388" y="460"/>
                  </a:lnTo>
                  <a:lnTo>
                    <a:pt x="405" y="467"/>
                  </a:lnTo>
                  <a:lnTo>
                    <a:pt x="405" y="467"/>
                  </a:lnTo>
                  <a:lnTo>
                    <a:pt x="412" y="470"/>
                  </a:lnTo>
                  <a:lnTo>
                    <a:pt x="418" y="471"/>
                  </a:lnTo>
                  <a:lnTo>
                    <a:pt x="431" y="470"/>
                  </a:lnTo>
                  <a:lnTo>
                    <a:pt x="435" y="470"/>
                  </a:lnTo>
                  <a:lnTo>
                    <a:pt x="439" y="470"/>
                  </a:lnTo>
                  <a:lnTo>
                    <a:pt x="441" y="471"/>
                  </a:lnTo>
                  <a:lnTo>
                    <a:pt x="442" y="475"/>
                  </a:lnTo>
                  <a:lnTo>
                    <a:pt x="442" y="475"/>
                  </a:lnTo>
                  <a:lnTo>
                    <a:pt x="442" y="479"/>
                  </a:lnTo>
                  <a:lnTo>
                    <a:pt x="444" y="482"/>
                  </a:lnTo>
                  <a:lnTo>
                    <a:pt x="447" y="485"/>
                  </a:lnTo>
                  <a:lnTo>
                    <a:pt x="449" y="487"/>
                  </a:lnTo>
                  <a:lnTo>
                    <a:pt x="461" y="489"/>
                  </a:lnTo>
                  <a:lnTo>
                    <a:pt x="476" y="491"/>
                  </a:lnTo>
                  <a:lnTo>
                    <a:pt x="476" y="491"/>
                  </a:lnTo>
                  <a:lnTo>
                    <a:pt x="485" y="491"/>
                  </a:lnTo>
                  <a:lnTo>
                    <a:pt x="494" y="489"/>
                  </a:lnTo>
                  <a:lnTo>
                    <a:pt x="506" y="485"/>
                  </a:lnTo>
                  <a:lnTo>
                    <a:pt x="516" y="481"/>
                  </a:lnTo>
                  <a:lnTo>
                    <a:pt x="521" y="481"/>
                  </a:lnTo>
                  <a:lnTo>
                    <a:pt x="525" y="479"/>
                  </a:lnTo>
                  <a:lnTo>
                    <a:pt x="525" y="479"/>
                  </a:lnTo>
                  <a:lnTo>
                    <a:pt x="533" y="479"/>
                  </a:lnTo>
                  <a:lnTo>
                    <a:pt x="539" y="478"/>
                  </a:lnTo>
                  <a:lnTo>
                    <a:pt x="545" y="475"/>
                  </a:lnTo>
                  <a:lnTo>
                    <a:pt x="549" y="470"/>
                  </a:lnTo>
                  <a:lnTo>
                    <a:pt x="549" y="470"/>
                  </a:lnTo>
                  <a:lnTo>
                    <a:pt x="553" y="467"/>
                  </a:lnTo>
                  <a:lnTo>
                    <a:pt x="556" y="465"/>
                  </a:lnTo>
                  <a:lnTo>
                    <a:pt x="559" y="468"/>
                  </a:lnTo>
                  <a:lnTo>
                    <a:pt x="560" y="471"/>
                  </a:lnTo>
                  <a:lnTo>
                    <a:pt x="560" y="471"/>
                  </a:lnTo>
                  <a:lnTo>
                    <a:pt x="562" y="472"/>
                  </a:lnTo>
                  <a:lnTo>
                    <a:pt x="565" y="474"/>
                  </a:lnTo>
                  <a:lnTo>
                    <a:pt x="570" y="475"/>
                  </a:lnTo>
                  <a:lnTo>
                    <a:pt x="577" y="475"/>
                  </a:lnTo>
                  <a:lnTo>
                    <a:pt x="582" y="478"/>
                  </a:lnTo>
                  <a:lnTo>
                    <a:pt x="582" y="478"/>
                  </a:lnTo>
                  <a:lnTo>
                    <a:pt x="586" y="481"/>
                  </a:lnTo>
                  <a:lnTo>
                    <a:pt x="592" y="482"/>
                  </a:lnTo>
                  <a:lnTo>
                    <a:pt x="599" y="484"/>
                  </a:lnTo>
                  <a:lnTo>
                    <a:pt x="606" y="484"/>
                  </a:lnTo>
                  <a:lnTo>
                    <a:pt x="620" y="482"/>
                  </a:lnTo>
                  <a:lnTo>
                    <a:pt x="632" y="478"/>
                  </a:lnTo>
                  <a:lnTo>
                    <a:pt x="632" y="478"/>
                  </a:lnTo>
                  <a:lnTo>
                    <a:pt x="634" y="477"/>
                  </a:lnTo>
                  <a:lnTo>
                    <a:pt x="636" y="472"/>
                  </a:lnTo>
                  <a:lnTo>
                    <a:pt x="636" y="470"/>
                  </a:lnTo>
                  <a:lnTo>
                    <a:pt x="633" y="467"/>
                  </a:lnTo>
                  <a:lnTo>
                    <a:pt x="630" y="464"/>
                  </a:lnTo>
                  <a:lnTo>
                    <a:pt x="627" y="462"/>
                  </a:lnTo>
                  <a:lnTo>
                    <a:pt x="624" y="462"/>
                  </a:lnTo>
                  <a:lnTo>
                    <a:pt x="622" y="464"/>
                  </a:lnTo>
                  <a:lnTo>
                    <a:pt x="622" y="464"/>
                  </a:lnTo>
                  <a:lnTo>
                    <a:pt x="617" y="468"/>
                  </a:lnTo>
                  <a:lnTo>
                    <a:pt x="613" y="468"/>
                  </a:lnTo>
                  <a:lnTo>
                    <a:pt x="612" y="467"/>
                  </a:lnTo>
                  <a:lnTo>
                    <a:pt x="609" y="464"/>
                  </a:lnTo>
                  <a:lnTo>
                    <a:pt x="609" y="464"/>
                  </a:lnTo>
                  <a:lnTo>
                    <a:pt x="609" y="462"/>
                  </a:lnTo>
                  <a:lnTo>
                    <a:pt x="610" y="461"/>
                  </a:lnTo>
                  <a:lnTo>
                    <a:pt x="614" y="460"/>
                  </a:lnTo>
                  <a:lnTo>
                    <a:pt x="620" y="457"/>
                  </a:lnTo>
                  <a:lnTo>
                    <a:pt x="624" y="452"/>
                  </a:lnTo>
                  <a:lnTo>
                    <a:pt x="624" y="452"/>
                  </a:lnTo>
                  <a:close/>
                  <a:moveTo>
                    <a:pt x="354" y="277"/>
                  </a:moveTo>
                  <a:lnTo>
                    <a:pt x="354" y="277"/>
                  </a:lnTo>
                  <a:lnTo>
                    <a:pt x="360" y="277"/>
                  </a:lnTo>
                  <a:lnTo>
                    <a:pt x="364" y="277"/>
                  </a:lnTo>
                  <a:lnTo>
                    <a:pt x="373" y="273"/>
                  </a:lnTo>
                  <a:lnTo>
                    <a:pt x="378" y="268"/>
                  </a:lnTo>
                  <a:lnTo>
                    <a:pt x="380" y="265"/>
                  </a:lnTo>
                  <a:lnTo>
                    <a:pt x="380" y="262"/>
                  </a:lnTo>
                  <a:lnTo>
                    <a:pt x="380" y="262"/>
                  </a:lnTo>
                  <a:lnTo>
                    <a:pt x="380" y="260"/>
                  </a:lnTo>
                  <a:lnTo>
                    <a:pt x="378" y="260"/>
                  </a:lnTo>
                  <a:lnTo>
                    <a:pt x="374" y="262"/>
                  </a:lnTo>
                  <a:lnTo>
                    <a:pt x="364" y="268"/>
                  </a:lnTo>
                  <a:lnTo>
                    <a:pt x="356" y="275"/>
                  </a:lnTo>
                  <a:lnTo>
                    <a:pt x="354" y="277"/>
                  </a:lnTo>
                  <a:lnTo>
                    <a:pt x="354" y="277"/>
                  </a:lnTo>
                  <a:lnTo>
                    <a:pt x="354" y="277"/>
                  </a:lnTo>
                  <a:lnTo>
                    <a:pt x="354" y="277"/>
                  </a:lnTo>
                  <a:close/>
                  <a:moveTo>
                    <a:pt x="296" y="258"/>
                  </a:moveTo>
                  <a:lnTo>
                    <a:pt x="296" y="258"/>
                  </a:lnTo>
                  <a:lnTo>
                    <a:pt x="297" y="259"/>
                  </a:lnTo>
                  <a:lnTo>
                    <a:pt x="297" y="260"/>
                  </a:lnTo>
                  <a:lnTo>
                    <a:pt x="299" y="265"/>
                  </a:lnTo>
                  <a:lnTo>
                    <a:pt x="299" y="268"/>
                  </a:lnTo>
                  <a:lnTo>
                    <a:pt x="300" y="268"/>
                  </a:lnTo>
                  <a:lnTo>
                    <a:pt x="301" y="268"/>
                  </a:lnTo>
                  <a:lnTo>
                    <a:pt x="301" y="268"/>
                  </a:lnTo>
                  <a:lnTo>
                    <a:pt x="307" y="265"/>
                  </a:lnTo>
                  <a:lnTo>
                    <a:pt x="313" y="265"/>
                  </a:lnTo>
                  <a:lnTo>
                    <a:pt x="313" y="265"/>
                  </a:lnTo>
                  <a:lnTo>
                    <a:pt x="317" y="266"/>
                  </a:lnTo>
                  <a:lnTo>
                    <a:pt x="320" y="263"/>
                  </a:lnTo>
                  <a:lnTo>
                    <a:pt x="326" y="258"/>
                  </a:lnTo>
                  <a:lnTo>
                    <a:pt x="326" y="258"/>
                  </a:lnTo>
                  <a:lnTo>
                    <a:pt x="327" y="258"/>
                  </a:lnTo>
                  <a:lnTo>
                    <a:pt x="327" y="258"/>
                  </a:lnTo>
                  <a:lnTo>
                    <a:pt x="328" y="262"/>
                  </a:lnTo>
                  <a:lnTo>
                    <a:pt x="331" y="268"/>
                  </a:lnTo>
                  <a:lnTo>
                    <a:pt x="334" y="269"/>
                  </a:lnTo>
                  <a:lnTo>
                    <a:pt x="337" y="270"/>
                  </a:lnTo>
                  <a:lnTo>
                    <a:pt x="337" y="270"/>
                  </a:lnTo>
                  <a:lnTo>
                    <a:pt x="340" y="269"/>
                  </a:lnTo>
                  <a:lnTo>
                    <a:pt x="341" y="268"/>
                  </a:lnTo>
                  <a:lnTo>
                    <a:pt x="344" y="262"/>
                  </a:lnTo>
                  <a:lnTo>
                    <a:pt x="347" y="258"/>
                  </a:lnTo>
                  <a:lnTo>
                    <a:pt x="348" y="258"/>
                  </a:lnTo>
                  <a:lnTo>
                    <a:pt x="350" y="258"/>
                  </a:lnTo>
                  <a:lnTo>
                    <a:pt x="350" y="258"/>
                  </a:lnTo>
                  <a:lnTo>
                    <a:pt x="354" y="260"/>
                  </a:lnTo>
                  <a:lnTo>
                    <a:pt x="358" y="259"/>
                  </a:lnTo>
                  <a:lnTo>
                    <a:pt x="360" y="255"/>
                  </a:lnTo>
                  <a:lnTo>
                    <a:pt x="361" y="250"/>
                  </a:lnTo>
                  <a:lnTo>
                    <a:pt x="361" y="250"/>
                  </a:lnTo>
                  <a:lnTo>
                    <a:pt x="363" y="242"/>
                  </a:lnTo>
                  <a:lnTo>
                    <a:pt x="365" y="238"/>
                  </a:lnTo>
                  <a:lnTo>
                    <a:pt x="370" y="236"/>
                  </a:lnTo>
                  <a:lnTo>
                    <a:pt x="370" y="236"/>
                  </a:lnTo>
                  <a:lnTo>
                    <a:pt x="373" y="236"/>
                  </a:lnTo>
                  <a:lnTo>
                    <a:pt x="374" y="236"/>
                  </a:lnTo>
                  <a:lnTo>
                    <a:pt x="374" y="240"/>
                  </a:lnTo>
                  <a:lnTo>
                    <a:pt x="374" y="245"/>
                  </a:lnTo>
                  <a:lnTo>
                    <a:pt x="375" y="250"/>
                  </a:lnTo>
                  <a:lnTo>
                    <a:pt x="375" y="250"/>
                  </a:lnTo>
                  <a:lnTo>
                    <a:pt x="377" y="253"/>
                  </a:lnTo>
                  <a:lnTo>
                    <a:pt x="380" y="255"/>
                  </a:lnTo>
                  <a:lnTo>
                    <a:pt x="383" y="255"/>
                  </a:lnTo>
                  <a:lnTo>
                    <a:pt x="384" y="253"/>
                  </a:lnTo>
                  <a:lnTo>
                    <a:pt x="388" y="250"/>
                  </a:lnTo>
                  <a:lnTo>
                    <a:pt x="390" y="246"/>
                  </a:lnTo>
                  <a:lnTo>
                    <a:pt x="390" y="246"/>
                  </a:lnTo>
                  <a:lnTo>
                    <a:pt x="391" y="246"/>
                  </a:lnTo>
                  <a:lnTo>
                    <a:pt x="393" y="245"/>
                  </a:lnTo>
                  <a:lnTo>
                    <a:pt x="397" y="243"/>
                  </a:lnTo>
                  <a:lnTo>
                    <a:pt x="401" y="243"/>
                  </a:lnTo>
                  <a:lnTo>
                    <a:pt x="402" y="242"/>
                  </a:lnTo>
                  <a:lnTo>
                    <a:pt x="402" y="240"/>
                  </a:lnTo>
                  <a:lnTo>
                    <a:pt x="402" y="240"/>
                  </a:lnTo>
                  <a:lnTo>
                    <a:pt x="402" y="238"/>
                  </a:lnTo>
                  <a:lnTo>
                    <a:pt x="404" y="235"/>
                  </a:lnTo>
                  <a:lnTo>
                    <a:pt x="404" y="232"/>
                  </a:lnTo>
                  <a:lnTo>
                    <a:pt x="402" y="228"/>
                  </a:lnTo>
                  <a:lnTo>
                    <a:pt x="402" y="228"/>
                  </a:lnTo>
                  <a:lnTo>
                    <a:pt x="402" y="226"/>
                  </a:lnTo>
                  <a:lnTo>
                    <a:pt x="402" y="225"/>
                  </a:lnTo>
                  <a:lnTo>
                    <a:pt x="405" y="223"/>
                  </a:lnTo>
                  <a:lnTo>
                    <a:pt x="410" y="222"/>
                  </a:lnTo>
                  <a:lnTo>
                    <a:pt x="412" y="219"/>
                  </a:lnTo>
                  <a:lnTo>
                    <a:pt x="412" y="219"/>
                  </a:lnTo>
                  <a:lnTo>
                    <a:pt x="414" y="219"/>
                  </a:lnTo>
                  <a:lnTo>
                    <a:pt x="414" y="218"/>
                  </a:lnTo>
                  <a:lnTo>
                    <a:pt x="411" y="216"/>
                  </a:lnTo>
                  <a:lnTo>
                    <a:pt x="405" y="216"/>
                  </a:lnTo>
                  <a:lnTo>
                    <a:pt x="400" y="212"/>
                  </a:lnTo>
                  <a:lnTo>
                    <a:pt x="400" y="212"/>
                  </a:lnTo>
                  <a:lnTo>
                    <a:pt x="398" y="211"/>
                  </a:lnTo>
                  <a:lnTo>
                    <a:pt x="395" y="211"/>
                  </a:lnTo>
                  <a:lnTo>
                    <a:pt x="394" y="211"/>
                  </a:lnTo>
                  <a:lnTo>
                    <a:pt x="393" y="212"/>
                  </a:lnTo>
                  <a:lnTo>
                    <a:pt x="391" y="215"/>
                  </a:lnTo>
                  <a:lnTo>
                    <a:pt x="390" y="219"/>
                  </a:lnTo>
                  <a:lnTo>
                    <a:pt x="390" y="219"/>
                  </a:lnTo>
                  <a:lnTo>
                    <a:pt x="390" y="221"/>
                  </a:lnTo>
                  <a:lnTo>
                    <a:pt x="388" y="221"/>
                  </a:lnTo>
                  <a:lnTo>
                    <a:pt x="383" y="221"/>
                  </a:lnTo>
                  <a:lnTo>
                    <a:pt x="368" y="216"/>
                  </a:lnTo>
                  <a:lnTo>
                    <a:pt x="368" y="216"/>
                  </a:lnTo>
                  <a:lnTo>
                    <a:pt x="365" y="216"/>
                  </a:lnTo>
                  <a:lnTo>
                    <a:pt x="363" y="218"/>
                  </a:lnTo>
                  <a:lnTo>
                    <a:pt x="356" y="221"/>
                  </a:lnTo>
                  <a:lnTo>
                    <a:pt x="348" y="226"/>
                  </a:lnTo>
                  <a:lnTo>
                    <a:pt x="340" y="232"/>
                  </a:lnTo>
                  <a:lnTo>
                    <a:pt x="340" y="232"/>
                  </a:lnTo>
                  <a:lnTo>
                    <a:pt x="333" y="236"/>
                  </a:lnTo>
                  <a:lnTo>
                    <a:pt x="328" y="242"/>
                  </a:lnTo>
                  <a:lnTo>
                    <a:pt x="323" y="246"/>
                  </a:lnTo>
                  <a:lnTo>
                    <a:pt x="320" y="246"/>
                  </a:lnTo>
                  <a:lnTo>
                    <a:pt x="317" y="246"/>
                  </a:lnTo>
                  <a:lnTo>
                    <a:pt x="317" y="246"/>
                  </a:lnTo>
                  <a:lnTo>
                    <a:pt x="309" y="248"/>
                  </a:lnTo>
                  <a:lnTo>
                    <a:pt x="300" y="252"/>
                  </a:lnTo>
                  <a:lnTo>
                    <a:pt x="296" y="255"/>
                  </a:lnTo>
                  <a:lnTo>
                    <a:pt x="294" y="258"/>
                  </a:lnTo>
                  <a:lnTo>
                    <a:pt x="296" y="258"/>
                  </a:lnTo>
                  <a:lnTo>
                    <a:pt x="296" y="258"/>
                  </a:lnTo>
                  <a:close/>
                  <a:moveTo>
                    <a:pt x="407" y="255"/>
                  </a:moveTo>
                  <a:lnTo>
                    <a:pt x="407" y="255"/>
                  </a:lnTo>
                  <a:lnTo>
                    <a:pt x="404" y="255"/>
                  </a:lnTo>
                  <a:lnTo>
                    <a:pt x="401" y="256"/>
                  </a:lnTo>
                  <a:lnTo>
                    <a:pt x="400" y="259"/>
                  </a:lnTo>
                  <a:lnTo>
                    <a:pt x="400" y="260"/>
                  </a:lnTo>
                  <a:lnTo>
                    <a:pt x="401" y="262"/>
                  </a:lnTo>
                  <a:lnTo>
                    <a:pt x="402" y="263"/>
                  </a:lnTo>
                  <a:lnTo>
                    <a:pt x="405" y="265"/>
                  </a:lnTo>
                  <a:lnTo>
                    <a:pt x="408" y="265"/>
                  </a:lnTo>
                  <a:lnTo>
                    <a:pt x="408" y="265"/>
                  </a:lnTo>
                  <a:lnTo>
                    <a:pt x="415" y="266"/>
                  </a:lnTo>
                  <a:lnTo>
                    <a:pt x="418" y="268"/>
                  </a:lnTo>
                  <a:lnTo>
                    <a:pt x="415" y="268"/>
                  </a:lnTo>
                  <a:lnTo>
                    <a:pt x="407" y="268"/>
                  </a:lnTo>
                  <a:lnTo>
                    <a:pt x="407" y="268"/>
                  </a:lnTo>
                  <a:lnTo>
                    <a:pt x="401" y="269"/>
                  </a:lnTo>
                  <a:lnTo>
                    <a:pt x="397" y="270"/>
                  </a:lnTo>
                  <a:lnTo>
                    <a:pt x="393" y="272"/>
                  </a:lnTo>
                  <a:lnTo>
                    <a:pt x="391" y="275"/>
                  </a:lnTo>
                  <a:lnTo>
                    <a:pt x="390" y="276"/>
                  </a:lnTo>
                  <a:lnTo>
                    <a:pt x="390" y="279"/>
                  </a:lnTo>
                  <a:lnTo>
                    <a:pt x="391" y="279"/>
                  </a:lnTo>
                  <a:lnTo>
                    <a:pt x="395" y="279"/>
                  </a:lnTo>
                  <a:lnTo>
                    <a:pt x="395" y="279"/>
                  </a:lnTo>
                  <a:lnTo>
                    <a:pt x="404" y="277"/>
                  </a:lnTo>
                  <a:lnTo>
                    <a:pt x="411" y="276"/>
                  </a:lnTo>
                  <a:lnTo>
                    <a:pt x="414" y="277"/>
                  </a:lnTo>
                  <a:lnTo>
                    <a:pt x="411" y="279"/>
                  </a:lnTo>
                  <a:lnTo>
                    <a:pt x="411" y="279"/>
                  </a:lnTo>
                  <a:lnTo>
                    <a:pt x="393" y="283"/>
                  </a:lnTo>
                  <a:lnTo>
                    <a:pt x="385" y="285"/>
                  </a:lnTo>
                  <a:lnTo>
                    <a:pt x="383" y="286"/>
                  </a:lnTo>
                  <a:lnTo>
                    <a:pt x="383" y="287"/>
                  </a:lnTo>
                  <a:lnTo>
                    <a:pt x="383" y="287"/>
                  </a:lnTo>
                  <a:lnTo>
                    <a:pt x="385" y="290"/>
                  </a:lnTo>
                  <a:lnTo>
                    <a:pt x="391" y="290"/>
                  </a:lnTo>
                  <a:lnTo>
                    <a:pt x="397" y="292"/>
                  </a:lnTo>
                  <a:lnTo>
                    <a:pt x="404" y="293"/>
                  </a:lnTo>
                  <a:lnTo>
                    <a:pt x="404" y="293"/>
                  </a:lnTo>
                  <a:lnTo>
                    <a:pt x="410" y="296"/>
                  </a:lnTo>
                  <a:lnTo>
                    <a:pt x="415" y="297"/>
                  </a:lnTo>
                  <a:lnTo>
                    <a:pt x="421" y="296"/>
                  </a:lnTo>
                  <a:lnTo>
                    <a:pt x="425" y="292"/>
                  </a:lnTo>
                  <a:lnTo>
                    <a:pt x="425" y="292"/>
                  </a:lnTo>
                  <a:lnTo>
                    <a:pt x="431" y="286"/>
                  </a:lnTo>
                  <a:lnTo>
                    <a:pt x="437" y="282"/>
                  </a:lnTo>
                  <a:lnTo>
                    <a:pt x="438" y="282"/>
                  </a:lnTo>
                  <a:lnTo>
                    <a:pt x="439" y="282"/>
                  </a:lnTo>
                  <a:lnTo>
                    <a:pt x="439" y="283"/>
                  </a:lnTo>
                  <a:lnTo>
                    <a:pt x="438" y="286"/>
                  </a:lnTo>
                  <a:lnTo>
                    <a:pt x="438" y="286"/>
                  </a:lnTo>
                  <a:lnTo>
                    <a:pt x="438" y="290"/>
                  </a:lnTo>
                  <a:lnTo>
                    <a:pt x="439" y="292"/>
                  </a:lnTo>
                  <a:lnTo>
                    <a:pt x="441" y="292"/>
                  </a:lnTo>
                  <a:lnTo>
                    <a:pt x="445" y="292"/>
                  </a:lnTo>
                  <a:lnTo>
                    <a:pt x="455" y="290"/>
                  </a:lnTo>
                  <a:lnTo>
                    <a:pt x="469" y="289"/>
                  </a:lnTo>
                  <a:lnTo>
                    <a:pt x="469" y="289"/>
                  </a:lnTo>
                  <a:lnTo>
                    <a:pt x="475" y="289"/>
                  </a:lnTo>
                  <a:lnTo>
                    <a:pt x="476" y="290"/>
                  </a:lnTo>
                  <a:lnTo>
                    <a:pt x="475" y="292"/>
                  </a:lnTo>
                  <a:lnTo>
                    <a:pt x="472" y="295"/>
                  </a:lnTo>
                  <a:lnTo>
                    <a:pt x="461" y="299"/>
                  </a:lnTo>
                  <a:lnTo>
                    <a:pt x="445" y="302"/>
                  </a:lnTo>
                  <a:lnTo>
                    <a:pt x="445" y="302"/>
                  </a:lnTo>
                  <a:lnTo>
                    <a:pt x="439" y="303"/>
                  </a:lnTo>
                  <a:lnTo>
                    <a:pt x="435" y="305"/>
                  </a:lnTo>
                  <a:lnTo>
                    <a:pt x="432" y="306"/>
                  </a:lnTo>
                  <a:lnTo>
                    <a:pt x="432" y="309"/>
                  </a:lnTo>
                  <a:lnTo>
                    <a:pt x="432" y="310"/>
                  </a:lnTo>
                  <a:lnTo>
                    <a:pt x="435" y="313"/>
                  </a:lnTo>
                  <a:lnTo>
                    <a:pt x="439" y="314"/>
                  </a:lnTo>
                  <a:lnTo>
                    <a:pt x="445" y="316"/>
                  </a:lnTo>
                  <a:lnTo>
                    <a:pt x="445" y="316"/>
                  </a:lnTo>
                  <a:lnTo>
                    <a:pt x="451" y="317"/>
                  </a:lnTo>
                  <a:lnTo>
                    <a:pt x="459" y="316"/>
                  </a:lnTo>
                  <a:lnTo>
                    <a:pt x="476" y="312"/>
                  </a:lnTo>
                  <a:lnTo>
                    <a:pt x="492" y="306"/>
                  </a:lnTo>
                  <a:lnTo>
                    <a:pt x="502" y="299"/>
                  </a:lnTo>
                  <a:lnTo>
                    <a:pt x="502" y="299"/>
                  </a:lnTo>
                  <a:lnTo>
                    <a:pt x="505" y="296"/>
                  </a:lnTo>
                  <a:lnTo>
                    <a:pt x="508" y="296"/>
                  </a:lnTo>
                  <a:lnTo>
                    <a:pt x="513" y="297"/>
                  </a:lnTo>
                  <a:lnTo>
                    <a:pt x="519" y="299"/>
                  </a:lnTo>
                  <a:lnTo>
                    <a:pt x="522" y="299"/>
                  </a:lnTo>
                  <a:lnTo>
                    <a:pt x="525" y="297"/>
                  </a:lnTo>
                  <a:lnTo>
                    <a:pt x="525" y="297"/>
                  </a:lnTo>
                  <a:lnTo>
                    <a:pt x="528" y="296"/>
                  </a:lnTo>
                  <a:lnTo>
                    <a:pt x="532" y="295"/>
                  </a:lnTo>
                  <a:lnTo>
                    <a:pt x="540" y="295"/>
                  </a:lnTo>
                  <a:lnTo>
                    <a:pt x="550" y="296"/>
                  </a:lnTo>
                  <a:lnTo>
                    <a:pt x="560" y="295"/>
                  </a:lnTo>
                  <a:lnTo>
                    <a:pt x="560" y="295"/>
                  </a:lnTo>
                  <a:lnTo>
                    <a:pt x="566" y="293"/>
                  </a:lnTo>
                  <a:lnTo>
                    <a:pt x="569" y="289"/>
                  </a:lnTo>
                  <a:lnTo>
                    <a:pt x="572" y="285"/>
                  </a:lnTo>
                  <a:lnTo>
                    <a:pt x="573" y="279"/>
                  </a:lnTo>
                  <a:lnTo>
                    <a:pt x="573" y="273"/>
                  </a:lnTo>
                  <a:lnTo>
                    <a:pt x="572" y="269"/>
                  </a:lnTo>
                  <a:lnTo>
                    <a:pt x="570" y="265"/>
                  </a:lnTo>
                  <a:lnTo>
                    <a:pt x="566" y="262"/>
                  </a:lnTo>
                  <a:lnTo>
                    <a:pt x="566" y="262"/>
                  </a:lnTo>
                  <a:lnTo>
                    <a:pt x="563" y="262"/>
                  </a:lnTo>
                  <a:lnTo>
                    <a:pt x="560" y="262"/>
                  </a:lnTo>
                  <a:lnTo>
                    <a:pt x="558" y="263"/>
                  </a:lnTo>
                  <a:lnTo>
                    <a:pt x="553" y="266"/>
                  </a:lnTo>
                  <a:lnTo>
                    <a:pt x="549" y="269"/>
                  </a:lnTo>
                  <a:lnTo>
                    <a:pt x="549" y="269"/>
                  </a:lnTo>
                  <a:lnTo>
                    <a:pt x="546" y="269"/>
                  </a:lnTo>
                  <a:lnTo>
                    <a:pt x="543" y="268"/>
                  </a:lnTo>
                  <a:lnTo>
                    <a:pt x="539" y="265"/>
                  </a:lnTo>
                  <a:lnTo>
                    <a:pt x="531" y="253"/>
                  </a:lnTo>
                  <a:lnTo>
                    <a:pt x="531" y="253"/>
                  </a:lnTo>
                  <a:lnTo>
                    <a:pt x="528" y="252"/>
                  </a:lnTo>
                  <a:lnTo>
                    <a:pt x="528" y="248"/>
                  </a:lnTo>
                  <a:lnTo>
                    <a:pt x="526" y="242"/>
                  </a:lnTo>
                  <a:lnTo>
                    <a:pt x="523" y="238"/>
                  </a:lnTo>
                  <a:lnTo>
                    <a:pt x="522" y="236"/>
                  </a:lnTo>
                  <a:lnTo>
                    <a:pt x="519" y="236"/>
                  </a:lnTo>
                  <a:lnTo>
                    <a:pt x="519" y="236"/>
                  </a:lnTo>
                  <a:lnTo>
                    <a:pt x="511" y="240"/>
                  </a:lnTo>
                  <a:lnTo>
                    <a:pt x="502" y="246"/>
                  </a:lnTo>
                  <a:lnTo>
                    <a:pt x="499" y="249"/>
                  </a:lnTo>
                  <a:lnTo>
                    <a:pt x="498" y="252"/>
                  </a:lnTo>
                  <a:lnTo>
                    <a:pt x="499" y="253"/>
                  </a:lnTo>
                  <a:lnTo>
                    <a:pt x="502" y="255"/>
                  </a:lnTo>
                  <a:lnTo>
                    <a:pt x="502" y="255"/>
                  </a:lnTo>
                  <a:lnTo>
                    <a:pt x="508" y="256"/>
                  </a:lnTo>
                  <a:lnTo>
                    <a:pt x="509" y="258"/>
                  </a:lnTo>
                  <a:lnTo>
                    <a:pt x="509" y="259"/>
                  </a:lnTo>
                  <a:lnTo>
                    <a:pt x="508" y="263"/>
                  </a:lnTo>
                  <a:lnTo>
                    <a:pt x="503" y="265"/>
                  </a:lnTo>
                  <a:lnTo>
                    <a:pt x="503" y="265"/>
                  </a:lnTo>
                  <a:lnTo>
                    <a:pt x="502" y="266"/>
                  </a:lnTo>
                  <a:lnTo>
                    <a:pt x="503" y="268"/>
                  </a:lnTo>
                  <a:lnTo>
                    <a:pt x="508" y="270"/>
                  </a:lnTo>
                  <a:lnTo>
                    <a:pt x="513" y="275"/>
                  </a:lnTo>
                  <a:lnTo>
                    <a:pt x="515" y="276"/>
                  </a:lnTo>
                  <a:lnTo>
                    <a:pt x="515" y="277"/>
                  </a:lnTo>
                  <a:lnTo>
                    <a:pt x="515" y="277"/>
                  </a:lnTo>
                  <a:lnTo>
                    <a:pt x="513" y="279"/>
                  </a:lnTo>
                  <a:lnTo>
                    <a:pt x="509" y="279"/>
                  </a:lnTo>
                  <a:lnTo>
                    <a:pt x="496" y="279"/>
                  </a:lnTo>
                  <a:lnTo>
                    <a:pt x="485" y="276"/>
                  </a:lnTo>
                  <a:lnTo>
                    <a:pt x="481" y="273"/>
                  </a:lnTo>
                  <a:lnTo>
                    <a:pt x="478" y="270"/>
                  </a:lnTo>
                  <a:lnTo>
                    <a:pt x="478" y="270"/>
                  </a:lnTo>
                  <a:lnTo>
                    <a:pt x="476" y="268"/>
                  </a:lnTo>
                  <a:lnTo>
                    <a:pt x="474" y="265"/>
                  </a:lnTo>
                  <a:lnTo>
                    <a:pt x="464" y="259"/>
                  </a:lnTo>
                  <a:lnTo>
                    <a:pt x="451" y="255"/>
                  </a:lnTo>
                  <a:lnTo>
                    <a:pt x="445" y="253"/>
                  </a:lnTo>
                  <a:lnTo>
                    <a:pt x="441" y="253"/>
                  </a:lnTo>
                  <a:lnTo>
                    <a:pt x="441" y="253"/>
                  </a:lnTo>
                  <a:lnTo>
                    <a:pt x="437" y="255"/>
                  </a:lnTo>
                  <a:lnTo>
                    <a:pt x="435" y="253"/>
                  </a:lnTo>
                  <a:lnTo>
                    <a:pt x="432" y="250"/>
                  </a:lnTo>
                  <a:lnTo>
                    <a:pt x="430" y="246"/>
                  </a:lnTo>
                  <a:lnTo>
                    <a:pt x="427" y="245"/>
                  </a:lnTo>
                  <a:lnTo>
                    <a:pt x="424" y="245"/>
                  </a:lnTo>
                  <a:lnTo>
                    <a:pt x="424" y="245"/>
                  </a:lnTo>
                  <a:lnTo>
                    <a:pt x="420" y="245"/>
                  </a:lnTo>
                  <a:lnTo>
                    <a:pt x="418" y="246"/>
                  </a:lnTo>
                  <a:lnTo>
                    <a:pt x="415" y="249"/>
                  </a:lnTo>
                  <a:lnTo>
                    <a:pt x="412" y="253"/>
                  </a:lnTo>
                  <a:lnTo>
                    <a:pt x="410" y="253"/>
                  </a:lnTo>
                  <a:lnTo>
                    <a:pt x="407" y="255"/>
                  </a:lnTo>
                  <a:lnTo>
                    <a:pt x="407" y="255"/>
                  </a:lnTo>
                  <a:close/>
                  <a:moveTo>
                    <a:pt x="444" y="203"/>
                  </a:moveTo>
                  <a:lnTo>
                    <a:pt x="444" y="203"/>
                  </a:lnTo>
                  <a:lnTo>
                    <a:pt x="444" y="201"/>
                  </a:lnTo>
                  <a:lnTo>
                    <a:pt x="441" y="199"/>
                  </a:lnTo>
                  <a:lnTo>
                    <a:pt x="438" y="198"/>
                  </a:lnTo>
                  <a:lnTo>
                    <a:pt x="434" y="196"/>
                  </a:lnTo>
                  <a:lnTo>
                    <a:pt x="425" y="198"/>
                  </a:lnTo>
                  <a:lnTo>
                    <a:pt x="422" y="198"/>
                  </a:lnTo>
                  <a:lnTo>
                    <a:pt x="422" y="199"/>
                  </a:lnTo>
                  <a:lnTo>
                    <a:pt x="422" y="199"/>
                  </a:lnTo>
                  <a:lnTo>
                    <a:pt x="427" y="203"/>
                  </a:lnTo>
                  <a:lnTo>
                    <a:pt x="434" y="206"/>
                  </a:lnTo>
                  <a:lnTo>
                    <a:pt x="437" y="208"/>
                  </a:lnTo>
                  <a:lnTo>
                    <a:pt x="439" y="208"/>
                  </a:lnTo>
                  <a:lnTo>
                    <a:pt x="442" y="206"/>
                  </a:lnTo>
                  <a:lnTo>
                    <a:pt x="444" y="203"/>
                  </a:lnTo>
                  <a:lnTo>
                    <a:pt x="444" y="203"/>
                  </a:lnTo>
                  <a:close/>
                  <a:moveTo>
                    <a:pt x="502" y="199"/>
                  </a:moveTo>
                  <a:lnTo>
                    <a:pt x="502" y="199"/>
                  </a:lnTo>
                  <a:lnTo>
                    <a:pt x="505" y="199"/>
                  </a:lnTo>
                  <a:lnTo>
                    <a:pt x="506" y="198"/>
                  </a:lnTo>
                  <a:lnTo>
                    <a:pt x="508" y="196"/>
                  </a:lnTo>
                  <a:lnTo>
                    <a:pt x="506" y="195"/>
                  </a:lnTo>
                  <a:lnTo>
                    <a:pt x="502" y="194"/>
                  </a:lnTo>
                  <a:lnTo>
                    <a:pt x="492" y="194"/>
                  </a:lnTo>
                  <a:lnTo>
                    <a:pt x="492" y="194"/>
                  </a:lnTo>
                  <a:lnTo>
                    <a:pt x="479" y="195"/>
                  </a:lnTo>
                  <a:lnTo>
                    <a:pt x="466" y="196"/>
                  </a:lnTo>
                  <a:lnTo>
                    <a:pt x="461" y="198"/>
                  </a:lnTo>
                  <a:lnTo>
                    <a:pt x="457" y="201"/>
                  </a:lnTo>
                  <a:lnTo>
                    <a:pt x="454" y="202"/>
                  </a:lnTo>
                  <a:lnTo>
                    <a:pt x="452" y="206"/>
                  </a:lnTo>
                  <a:lnTo>
                    <a:pt x="452" y="206"/>
                  </a:lnTo>
                  <a:lnTo>
                    <a:pt x="454" y="212"/>
                  </a:lnTo>
                  <a:lnTo>
                    <a:pt x="457" y="216"/>
                  </a:lnTo>
                  <a:lnTo>
                    <a:pt x="464" y="219"/>
                  </a:lnTo>
                  <a:lnTo>
                    <a:pt x="474" y="221"/>
                  </a:lnTo>
                  <a:lnTo>
                    <a:pt x="474" y="221"/>
                  </a:lnTo>
                  <a:lnTo>
                    <a:pt x="479" y="221"/>
                  </a:lnTo>
                  <a:lnTo>
                    <a:pt x="485" y="219"/>
                  </a:lnTo>
                  <a:lnTo>
                    <a:pt x="489" y="216"/>
                  </a:lnTo>
                  <a:lnTo>
                    <a:pt x="494" y="213"/>
                  </a:lnTo>
                  <a:lnTo>
                    <a:pt x="496" y="211"/>
                  </a:lnTo>
                  <a:lnTo>
                    <a:pt x="498" y="209"/>
                  </a:lnTo>
                  <a:lnTo>
                    <a:pt x="498" y="206"/>
                  </a:lnTo>
                  <a:lnTo>
                    <a:pt x="496" y="206"/>
                  </a:lnTo>
                  <a:lnTo>
                    <a:pt x="496" y="206"/>
                  </a:lnTo>
                  <a:lnTo>
                    <a:pt x="492" y="205"/>
                  </a:lnTo>
                  <a:lnTo>
                    <a:pt x="492" y="205"/>
                  </a:lnTo>
                  <a:lnTo>
                    <a:pt x="494" y="203"/>
                  </a:lnTo>
                  <a:lnTo>
                    <a:pt x="496" y="202"/>
                  </a:lnTo>
                  <a:lnTo>
                    <a:pt x="502" y="199"/>
                  </a:lnTo>
                  <a:lnTo>
                    <a:pt x="502" y="199"/>
                  </a:lnTo>
                  <a:close/>
                  <a:moveTo>
                    <a:pt x="468" y="186"/>
                  </a:moveTo>
                  <a:lnTo>
                    <a:pt x="468" y="186"/>
                  </a:lnTo>
                  <a:lnTo>
                    <a:pt x="471" y="186"/>
                  </a:lnTo>
                  <a:lnTo>
                    <a:pt x="474" y="186"/>
                  </a:lnTo>
                  <a:lnTo>
                    <a:pt x="478" y="185"/>
                  </a:lnTo>
                  <a:lnTo>
                    <a:pt x="482" y="184"/>
                  </a:lnTo>
                  <a:lnTo>
                    <a:pt x="485" y="184"/>
                  </a:lnTo>
                  <a:lnTo>
                    <a:pt x="486" y="184"/>
                  </a:lnTo>
                  <a:lnTo>
                    <a:pt x="486" y="184"/>
                  </a:lnTo>
                  <a:lnTo>
                    <a:pt x="494" y="186"/>
                  </a:lnTo>
                  <a:lnTo>
                    <a:pt x="502" y="188"/>
                  </a:lnTo>
                  <a:lnTo>
                    <a:pt x="506" y="188"/>
                  </a:lnTo>
                  <a:lnTo>
                    <a:pt x="511" y="186"/>
                  </a:lnTo>
                  <a:lnTo>
                    <a:pt x="513" y="184"/>
                  </a:lnTo>
                  <a:lnTo>
                    <a:pt x="513" y="181"/>
                  </a:lnTo>
                  <a:lnTo>
                    <a:pt x="513" y="181"/>
                  </a:lnTo>
                  <a:lnTo>
                    <a:pt x="513" y="176"/>
                  </a:lnTo>
                  <a:lnTo>
                    <a:pt x="509" y="174"/>
                  </a:lnTo>
                  <a:lnTo>
                    <a:pt x="505" y="172"/>
                  </a:lnTo>
                  <a:lnTo>
                    <a:pt x="499" y="171"/>
                  </a:lnTo>
                  <a:lnTo>
                    <a:pt x="488" y="169"/>
                  </a:lnTo>
                  <a:lnTo>
                    <a:pt x="482" y="171"/>
                  </a:lnTo>
                  <a:lnTo>
                    <a:pt x="479" y="172"/>
                  </a:lnTo>
                  <a:lnTo>
                    <a:pt x="479" y="172"/>
                  </a:lnTo>
                  <a:lnTo>
                    <a:pt x="469" y="175"/>
                  </a:lnTo>
                  <a:lnTo>
                    <a:pt x="458" y="178"/>
                  </a:lnTo>
                  <a:lnTo>
                    <a:pt x="448" y="181"/>
                  </a:lnTo>
                  <a:lnTo>
                    <a:pt x="447" y="182"/>
                  </a:lnTo>
                  <a:lnTo>
                    <a:pt x="448" y="185"/>
                  </a:lnTo>
                  <a:lnTo>
                    <a:pt x="448" y="185"/>
                  </a:lnTo>
                  <a:lnTo>
                    <a:pt x="452" y="186"/>
                  </a:lnTo>
                  <a:lnTo>
                    <a:pt x="458" y="186"/>
                  </a:lnTo>
                  <a:lnTo>
                    <a:pt x="462" y="185"/>
                  </a:lnTo>
                  <a:lnTo>
                    <a:pt x="468" y="186"/>
                  </a:lnTo>
                  <a:lnTo>
                    <a:pt x="468" y="186"/>
                  </a:lnTo>
                  <a:close/>
                  <a:moveTo>
                    <a:pt x="586" y="164"/>
                  </a:moveTo>
                  <a:lnTo>
                    <a:pt x="586" y="164"/>
                  </a:lnTo>
                  <a:lnTo>
                    <a:pt x="590" y="162"/>
                  </a:lnTo>
                  <a:lnTo>
                    <a:pt x="595" y="162"/>
                  </a:lnTo>
                  <a:lnTo>
                    <a:pt x="602" y="165"/>
                  </a:lnTo>
                  <a:lnTo>
                    <a:pt x="607" y="169"/>
                  </a:lnTo>
                  <a:lnTo>
                    <a:pt x="609" y="172"/>
                  </a:lnTo>
                  <a:lnTo>
                    <a:pt x="607" y="174"/>
                  </a:lnTo>
                  <a:lnTo>
                    <a:pt x="607" y="174"/>
                  </a:lnTo>
                  <a:lnTo>
                    <a:pt x="606" y="176"/>
                  </a:lnTo>
                  <a:lnTo>
                    <a:pt x="603" y="176"/>
                  </a:lnTo>
                  <a:lnTo>
                    <a:pt x="593" y="176"/>
                  </a:lnTo>
                  <a:lnTo>
                    <a:pt x="585" y="176"/>
                  </a:lnTo>
                  <a:lnTo>
                    <a:pt x="583" y="176"/>
                  </a:lnTo>
                  <a:lnTo>
                    <a:pt x="582" y="178"/>
                  </a:lnTo>
                  <a:lnTo>
                    <a:pt x="582" y="178"/>
                  </a:lnTo>
                  <a:lnTo>
                    <a:pt x="583" y="181"/>
                  </a:lnTo>
                  <a:lnTo>
                    <a:pt x="586" y="184"/>
                  </a:lnTo>
                  <a:lnTo>
                    <a:pt x="589" y="185"/>
                  </a:lnTo>
                  <a:lnTo>
                    <a:pt x="593" y="185"/>
                  </a:lnTo>
                  <a:lnTo>
                    <a:pt x="597" y="185"/>
                  </a:lnTo>
                  <a:lnTo>
                    <a:pt x="603" y="184"/>
                  </a:lnTo>
                  <a:lnTo>
                    <a:pt x="603" y="184"/>
                  </a:lnTo>
                  <a:lnTo>
                    <a:pt x="614" y="182"/>
                  </a:lnTo>
                  <a:lnTo>
                    <a:pt x="626" y="182"/>
                  </a:lnTo>
                  <a:lnTo>
                    <a:pt x="636" y="186"/>
                  </a:lnTo>
                  <a:lnTo>
                    <a:pt x="646" y="192"/>
                  </a:lnTo>
                  <a:lnTo>
                    <a:pt x="646" y="192"/>
                  </a:lnTo>
                  <a:lnTo>
                    <a:pt x="654" y="198"/>
                  </a:lnTo>
                  <a:lnTo>
                    <a:pt x="661" y="201"/>
                  </a:lnTo>
                  <a:lnTo>
                    <a:pt x="666" y="201"/>
                  </a:lnTo>
                  <a:lnTo>
                    <a:pt x="668" y="201"/>
                  </a:lnTo>
                  <a:lnTo>
                    <a:pt x="673" y="198"/>
                  </a:lnTo>
                  <a:lnTo>
                    <a:pt x="676" y="195"/>
                  </a:lnTo>
                  <a:lnTo>
                    <a:pt x="676" y="195"/>
                  </a:lnTo>
                  <a:lnTo>
                    <a:pt x="677" y="192"/>
                  </a:lnTo>
                  <a:lnTo>
                    <a:pt x="677" y="189"/>
                  </a:lnTo>
                  <a:lnTo>
                    <a:pt x="676" y="188"/>
                  </a:lnTo>
                  <a:lnTo>
                    <a:pt x="674" y="186"/>
                  </a:lnTo>
                  <a:lnTo>
                    <a:pt x="670" y="182"/>
                  </a:lnTo>
                  <a:lnTo>
                    <a:pt x="668" y="181"/>
                  </a:lnTo>
                  <a:lnTo>
                    <a:pt x="668" y="178"/>
                  </a:lnTo>
                  <a:lnTo>
                    <a:pt x="668" y="178"/>
                  </a:lnTo>
                  <a:lnTo>
                    <a:pt x="670" y="175"/>
                  </a:lnTo>
                  <a:lnTo>
                    <a:pt x="668" y="174"/>
                  </a:lnTo>
                  <a:lnTo>
                    <a:pt x="664" y="169"/>
                  </a:lnTo>
                  <a:lnTo>
                    <a:pt x="657" y="167"/>
                  </a:lnTo>
                  <a:lnTo>
                    <a:pt x="650" y="167"/>
                  </a:lnTo>
                  <a:lnTo>
                    <a:pt x="650" y="167"/>
                  </a:lnTo>
                  <a:lnTo>
                    <a:pt x="647" y="165"/>
                  </a:lnTo>
                  <a:lnTo>
                    <a:pt x="644" y="164"/>
                  </a:lnTo>
                  <a:lnTo>
                    <a:pt x="640" y="159"/>
                  </a:lnTo>
                  <a:lnTo>
                    <a:pt x="637" y="155"/>
                  </a:lnTo>
                  <a:lnTo>
                    <a:pt x="634" y="155"/>
                  </a:lnTo>
                  <a:lnTo>
                    <a:pt x="633" y="155"/>
                  </a:lnTo>
                  <a:lnTo>
                    <a:pt x="633" y="155"/>
                  </a:lnTo>
                  <a:lnTo>
                    <a:pt x="624" y="159"/>
                  </a:lnTo>
                  <a:lnTo>
                    <a:pt x="624" y="159"/>
                  </a:lnTo>
                  <a:lnTo>
                    <a:pt x="623" y="158"/>
                  </a:lnTo>
                  <a:lnTo>
                    <a:pt x="622" y="154"/>
                  </a:lnTo>
                  <a:lnTo>
                    <a:pt x="622" y="154"/>
                  </a:lnTo>
                  <a:lnTo>
                    <a:pt x="620" y="151"/>
                  </a:lnTo>
                  <a:lnTo>
                    <a:pt x="616" y="148"/>
                  </a:lnTo>
                  <a:lnTo>
                    <a:pt x="610" y="147"/>
                  </a:lnTo>
                  <a:lnTo>
                    <a:pt x="603" y="145"/>
                  </a:lnTo>
                  <a:lnTo>
                    <a:pt x="587" y="145"/>
                  </a:lnTo>
                  <a:lnTo>
                    <a:pt x="576" y="147"/>
                  </a:lnTo>
                  <a:lnTo>
                    <a:pt x="576" y="147"/>
                  </a:lnTo>
                  <a:lnTo>
                    <a:pt x="573" y="149"/>
                  </a:lnTo>
                  <a:lnTo>
                    <a:pt x="572" y="152"/>
                  </a:lnTo>
                  <a:lnTo>
                    <a:pt x="573" y="155"/>
                  </a:lnTo>
                  <a:lnTo>
                    <a:pt x="575" y="159"/>
                  </a:lnTo>
                  <a:lnTo>
                    <a:pt x="577" y="162"/>
                  </a:lnTo>
                  <a:lnTo>
                    <a:pt x="580" y="165"/>
                  </a:lnTo>
                  <a:lnTo>
                    <a:pt x="583" y="165"/>
                  </a:lnTo>
                  <a:lnTo>
                    <a:pt x="586" y="164"/>
                  </a:lnTo>
                  <a:lnTo>
                    <a:pt x="586" y="164"/>
                  </a:lnTo>
                  <a:close/>
                  <a:moveTo>
                    <a:pt x="592" y="223"/>
                  </a:moveTo>
                  <a:lnTo>
                    <a:pt x="592" y="223"/>
                  </a:lnTo>
                  <a:lnTo>
                    <a:pt x="592" y="221"/>
                  </a:lnTo>
                  <a:lnTo>
                    <a:pt x="590" y="216"/>
                  </a:lnTo>
                  <a:lnTo>
                    <a:pt x="586" y="212"/>
                  </a:lnTo>
                  <a:lnTo>
                    <a:pt x="582" y="208"/>
                  </a:lnTo>
                  <a:lnTo>
                    <a:pt x="577" y="205"/>
                  </a:lnTo>
                  <a:lnTo>
                    <a:pt x="572" y="202"/>
                  </a:lnTo>
                  <a:lnTo>
                    <a:pt x="569" y="202"/>
                  </a:lnTo>
                  <a:lnTo>
                    <a:pt x="567" y="203"/>
                  </a:lnTo>
                  <a:lnTo>
                    <a:pt x="567" y="205"/>
                  </a:lnTo>
                  <a:lnTo>
                    <a:pt x="567" y="205"/>
                  </a:lnTo>
                  <a:lnTo>
                    <a:pt x="567" y="209"/>
                  </a:lnTo>
                  <a:lnTo>
                    <a:pt x="569" y="213"/>
                  </a:lnTo>
                  <a:lnTo>
                    <a:pt x="573" y="218"/>
                  </a:lnTo>
                  <a:lnTo>
                    <a:pt x="576" y="221"/>
                  </a:lnTo>
                  <a:lnTo>
                    <a:pt x="580" y="223"/>
                  </a:lnTo>
                  <a:lnTo>
                    <a:pt x="585" y="226"/>
                  </a:lnTo>
                  <a:lnTo>
                    <a:pt x="589" y="226"/>
                  </a:lnTo>
                  <a:lnTo>
                    <a:pt x="592" y="223"/>
                  </a:lnTo>
                  <a:lnTo>
                    <a:pt x="592" y="223"/>
                  </a:lnTo>
                  <a:close/>
                  <a:moveTo>
                    <a:pt x="684" y="131"/>
                  </a:moveTo>
                  <a:lnTo>
                    <a:pt x="684" y="131"/>
                  </a:lnTo>
                  <a:lnTo>
                    <a:pt x="684" y="128"/>
                  </a:lnTo>
                  <a:lnTo>
                    <a:pt x="681" y="125"/>
                  </a:lnTo>
                  <a:lnTo>
                    <a:pt x="677" y="122"/>
                  </a:lnTo>
                  <a:lnTo>
                    <a:pt x="671" y="121"/>
                  </a:lnTo>
                  <a:lnTo>
                    <a:pt x="663" y="120"/>
                  </a:lnTo>
                  <a:lnTo>
                    <a:pt x="661" y="121"/>
                  </a:lnTo>
                  <a:lnTo>
                    <a:pt x="663" y="122"/>
                  </a:lnTo>
                  <a:lnTo>
                    <a:pt x="663" y="122"/>
                  </a:lnTo>
                  <a:lnTo>
                    <a:pt x="667" y="127"/>
                  </a:lnTo>
                  <a:lnTo>
                    <a:pt x="673" y="132"/>
                  </a:lnTo>
                  <a:lnTo>
                    <a:pt x="676" y="134"/>
                  </a:lnTo>
                  <a:lnTo>
                    <a:pt x="680" y="134"/>
                  </a:lnTo>
                  <a:lnTo>
                    <a:pt x="681" y="134"/>
                  </a:lnTo>
                  <a:lnTo>
                    <a:pt x="684" y="131"/>
                  </a:lnTo>
                  <a:lnTo>
                    <a:pt x="684" y="131"/>
                  </a:lnTo>
                  <a:close/>
                  <a:moveTo>
                    <a:pt x="603" y="292"/>
                  </a:moveTo>
                  <a:lnTo>
                    <a:pt x="603" y="292"/>
                  </a:lnTo>
                  <a:lnTo>
                    <a:pt x="604" y="290"/>
                  </a:lnTo>
                  <a:lnTo>
                    <a:pt x="604" y="287"/>
                  </a:lnTo>
                  <a:lnTo>
                    <a:pt x="602" y="285"/>
                  </a:lnTo>
                  <a:lnTo>
                    <a:pt x="600" y="283"/>
                  </a:lnTo>
                  <a:lnTo>
                    <a:pt x="596" y="282"/>
                  </a:lnTo>
                  <a:lnTo>
                    <a:pt x="593" y="280"/>
                  </a:lnTo>
                  <a:lnTo>
                    <a:pt x="590" y="282"/>
                  </a:lnTo>
                  <a:lnTo>
                    <a:pt x="589" y="285"/>
                  </a:lnTo>
                  <a:lnTo>
                    <a:pt x="589" y="285"/>
                  </a:lnTo>
                  <a:lnTo>
                    <a:pt x="587" y="287"/>
                  </a:lnTo>
                  <a:lnTo>
                    <a:pt x="589" y="290"/>
                  </a:lnTo>
                  <a:lnTo>
                    <a:pt x="590" y="293"/>
                  </a:lnTo>
                  <a:lnTo>
                    <a:pt x="593" y="295"/>
                  </a:lnTo>
                  <a:lnTo>
                    <a:pt x="599" y="295"/>
                  </a:lnTo>
                  <a:lnTo>
                    <a:pt x="602" y="295"/>
                  </a:lnTo>
                  <a:lnTo>
                    <a:pt x="603" y="292"/>
                  </a:lnTo>
                  <a:lnTo>
                    <a:pt x="603" y="292"/>
                  </a:lnTo>
                  <a:close/>
                  <a:moveTo>
                    <a:pt x="684" y="242"/>
                  </a:moveTo>
                  <a:lnTo>
                    <a:pt x="684" y="242"/>
                  </a:lnTo>
                  <a:lnTo>
                    <a:pt x="683" y="245"/>
                  </a:lnTo>
                  <a:lnTo>
                    <a:pt x="681" y="245"/>
                  </a:lnTo>
                  <a:lnTo>
                    <a:pt x="674" y="243"/>
                  </a:lnTo>
                  <a:lnTo>
                    <a:pt x="654" y="236"/>
                  </a:lnTo>
                  <a:lnTo>
                    <a:pt x="654" y="236"/>
                  </a:lnTo>
                  <a:lnTo>
                    <a:pt x="650" y="235"/>
                  </a:lnTo>
                  <a:lnTo>
                    <a:pt x="649" y="236"/>
                  </a:lnTo>
                  <a:lnTo>
                    <a:pt x="647" y="238"/>
                  </a:lnTo>
                  <a:lnTo>
                    <a:pt x="649" y="240"/>
                  </a:lnTo>
                  <a:lnTo>
                    <a:pt x="653" y="248"/>
                  </a:lnTo>
                  <a:lnTo>
                    <a:pt x="659" y="255"/>
                  </a:lnTo>
                  <a:lnTo>
                    <a:pt x="659" y="255"/>
                  </a:lnTo>
                  <a:lnTo>
                    <a:pt x="661" y="258"/>
                  </a:lnTo>
                  <a:lnTo>
                    <a:pt x="663" y="259"/>
                  </a:lnTo>
                  <a:lnTo>
                    <a:pt x="661" y="259"/>
                  </a:lnTo>
                  <a:lnTo>
                    <a:pt x="659" y="259"/>
                  </a:lnTo>
                  <a:lnTo>
                    <a:pt x="650" y="256"/>
                  </a:lnTo>
                  <a:lnTo>
                    <a:pt x="640" y="249"/>
                  </a:lnTo>
                  <a:lnTo>
                    <a:pt x="640" y="249"/>
                  </a:lnTo>
                  <a:lnTo>
                    <a:pt x="636" y="248"/>
                  </a:lnTo>
                  <a:lnTo>
                    <a:pt x="633" y="246"/>
                  </a:lnTo>
                  <a:lnTo>
                    <a:pt x="632" y="248"/>
                  </a:lnTo>
                  <a:lnTo>
                    <a:pt x="630" y="250"/>
                  </a:lnTo>
                  <a:lnTo>
                    <a:pt x="632" y="256"/>
                  </a:lnTo>
                  <a:lnTo>
                    <a:pt x="633" y="259"/>
                  </a:lnTo>
                  <a:lnTo>
                    <a:pt x="634" y="260"/>
                  </a:lnTo>
                  <a:lnTo>
                    <a:pt x="634" y="260"/>
                  </a:lnTo>
                  <a:lnTo>
                    <a:pt x="637" y="263"/>
                  </a:lnTo>
                  <a:lnTo>
                    <a:pt x="637" y="265"/>
                  </a:lnTo>
                  <a:lnTo>
                    <a:pt x="637" y="266"/>
                  </a:lnTo>
                  <a:lnTo>
                    <a:pt x="636" y="268"/>
                  </a:lnTo>
                  <a:lnTo>
                    <a:pt x="633" y="268"/>
                  </a:lnTo>
                  <a:lnTo>
                    <a:pt x="632" y="268"/>
                  </a:lnTo>
                  <a:lnTo>
                    <a:pt x="629" y="265"/>
                  </a:lnTo>
                  <a:lnTo>
                    <a:pt x="624" y="262"/>
                  </a:lnTo>
                  <a:lnTo>
                    <a:pt x="624" y="262"/>
                  </a:lnTo>
                  <a:lnTo>
                    <a:pt x="613" y="246"/>
                  </a:lnTo>
                  <a:lnTo>
                    <a:pt x="607" y="240"/>
                  </a:lnTo>
                  <a:lnTo>
                    <a:pt x="603" y="238"/>
                  </a:lnTo>
                  <a:lnTo>
                    <a:pt x="599" y="238"/>
                  </a:lnTo>
                  <a:lnTo>
                    <a:pt x="599" y="238"/>
                  </a:lnTo>
                  <a:lnTo>
                    <a:pt x="595" y="238"/>
                  </a:lnTo>
                  <a:lnTo>
                    <a:pt x="592" y="239"/>
                  </a:lnTo>
                  <a:lnTo>
                    <a:pt x="590" y="242"/>
                  </a:lnTo>
                  <a:lnTo>
                    <a:pt x="590" y="245"/>
                  </a:lnTo>
                  <a:lnTo>
                    <a:pt x="593" y="252"/>
                  </a:lnTo>
                  <a:lnTo>
                    <a:pt x="596" y="258"/>
                  </a:lnTo>
                  <a:lnTo>
                    <a:pt x="596" y="258"/>
                  </a:lnTo>
                  <a:lnTo>
                    <a:pt x="602" y="263"/>
                  </a:lnTo>
                  <a:lnTo>
                    <a:pt x="607" y="268"/>
                  </a:lnTo>
                  <a:lnTo>
                    <a:pt x="622" y="275"/>
                  </a:lnTo>
                  <a:lnTo>
                    <a:pt x="622" y="275"/>
                  </a:lnTo>
                  <a:lnTo>
                    <a:pt x="627" y="277"/>
                  </a:lnTo>
                  <a:lnTo>
                    <a:pt x="632" y="277"/>
                  </a:lnTo>
                  <a:lnTo>
                    <a:pt x="643" y="276"/>
                  </a:lnTo>
                  <a:lnTo>
                    <a:pt x="653" y="275"/>
                  </a:lnTo>
                  <a:lnTo>
                    <a:pt x="660" y="275"/>
                  </a:lnTo>
                  <a:lnTo>
                    <a:pt x="660" y="275"/>
                  </a:lnTo>
                  <a:lnTo>
                    <a:pt x="663" y="276"/>
                  </a:lnTo>
                  <a:lnTo>
                    <a:pt x="663" y="277"/>
                  </a:lnTo>
                  <a:lnTo>
                    <a:pt x="660" y="283"/>
                  </a:lnTo>
                  <a:lnTo>
                    <a:pt x="656" y="289"/>
                  </a:lnTo>
                  <a:lnTo>
                    <a:pt x="656" y="292"/>
                  </a:lnTo>
                  <a:lnTo>
                    <a:pt x="657" y="295"/>
                  </a:lnTo>
                  <a:lnTo>
                    <a:pt x="657" y="295"/>
                  </a:lnTo>
                  <a:lnTo>
                    <a:pt x="660" y="296"/>
                  </a:lnTo>
                  <a:lnTo>
                    <a:pt x="663" y="297"/>
                  </a:lnTo>
                  <a:lnTo>
                    <a:pt x="671" y="297"/>
                  </a:lnTo>
                  <a:lnTo>
                    <a:pt x="690" y="296"/>
                  </a:lnTo>
                  <a:lnTo>
                    <a:pt x="690" y="296"/>
                  </a:lnTo>
                  <a:lnTo>
                    <a:pt x="694" y="296"/>
                  </a:lnTo>
                  <a:lnTo>
                    <a:pt x="697" y="295"/>
                  </a:lnTo>
                  <a:lnTo>
                    <a:pt x="698" y="292"/>
                  </a:lnTo>
                  <a:lnTo>
                    <a:pt x="700" y="287"/>
                  </a:lnTo>
                  <a:lnTo>
                    <a:pt x="704" y="283"/>
                  </a:lnTo>
                  <a:lnTo>
                    <a:pt x="704" y="283"/>
                  </a:lnTo>
                  <a:lnTo>
                    <a:pt x="705" y="282"/>
                  </a:lnTo>
                  <a:lnTo>
                    <a:pt x="705" y="280"/>
                  </a:lnTo>
                  <a:lnTo>
                    <a:pt x="704" y="277"/>
                  </a:lnTo>
                  <a:lnTo>
                    <a:pt x="701" y="273"/>
                  </a:lnTo>
                  <a:lnTo>
                    <a:pt x="701" y="270"/>
                  </a:lnTo>
                  <a:lnTo>
                    <a:pt x="703" y="266"/>
                  </a:lnTo>
                  <a:lnTo>
                    <a:pt x="703" y="266"/>
                  </a:lnTo>
                  <a:lnTo>
                    <a:pt x="703" y="262"/>
                  </a:lnTo>
                  <a:lnTo>
                    <a:pt x="703" y="256"/>
                  </a:lnTo>
                  <a:lnTo>
                    <a:pt x="700" y="252"/>
                  </a:lnTo>
                  <a:lnTo>
                    <a:pt x="696" y="248"/>
                  </a:lnTo>
                  <a:lnTo>
                    <a:pt x="691" y="243"/>
                  </a:lnTo>
                  <a:lnTo>
                    <a:pt x="688" y="242"/>
                  </a:lnTo>
                  <a:lnTo>
                    <a:pt x="686" y="240"/>
                  </a:lnTo>
                  <a:lnTo>
                    <a:pt x="684" y="242"/>
                  </a:lnTo>
                  <a:lnTo>
                    <a:pt x="684" y="242"/>
                  </a:lnTo>
                  <a:close/>
                  <a:moveTo>
                    <a:pt x="714" y="201"/>
                  </a:moveTo>
                  <a:lnTo>
                    <a:pt x="714" y="201"/>
                  </a:lnTo>
                  <a:lnTo>
                    <a:pt x="728" y="199"/>
                  </a:lnTo>
                  <a:lnTo>
                    <a:pt x="742" y="195"/>
                  </a:lnTo>
                  <a:lnTo>
                    <a:pt x="742" y="195"/>
                  </a:lnTo>
                  <a:lnTo>
                    <a:pt x="745" y="194"/>
                  </a:lnTo>
                  <a:lnTo>
                    <a:pt x="744" y="191"/>
                  </a:lnTo>
                  <a:lnTo>
                    <a:pt x="742" y="188"/>
                  </a:lnTo>
                  <a:lnTo>
                    <a:pt x="742" y="186"/>
                  </a:lnTo>
                  <a:lnTo>
                    <a:pt x="744" y="184"/>
                  </a:lnTo>
                  <a:lnTo>
                    <a:pt x="744" y="184"/>
                  </a:lnTo>
                  <a:lnTo>
                    <a:pt x="745" y="181"/>
                  </a:lnTo>
                  <a:lnTo>
                    <a:pt x="744" y="178"/>
                  </a:lnTo>
                  <a:lnTo>
                    <a:pt x="741" y="176"/>
                  </a:lnTo>
                  <a:lnTo>
                    <a:pt x="738" y="176"/>
                  </a:lnTo>
                  <a:lnTo>
                    <a:pt x="731" y="175"/>
                  </a:lnTo>
                  <a:lnTo>
                    <a:pt x="727" y="176"/>
                  </a:lnTo>
                  <a:lnTo>
                    <a:pt x="727" y="176"/>
                  </a:lnTo>
                  <a:lnTo>
                    <a:pt x="725" y="176"/>
                  </a:lnTo>
                  <a:lnTo>
                    <a:pt x="721" y="175"/>
                  </a:lnTo>
                  <a:lnTo>
                    <a:pt x="711" y="171"/>
                  </a:lnTo>
                  <a:lnTo>
                    <a:pt x="700" y="165"/>
                  </a:lnTo>
                  <a:lnTo>
                    <a:pt x="696" y="165"/>
                  </a:lnTo>
                  <a:lnTo>
                    <a:pt x="693" y="167"/>
                  </a:lnTo>
                  <a:lnTo>
                    <a:pt x="693" y="167"/>
                  </a:lnTo>
                  <a:lnTo>
                    <a:pt x="693" y="169"/>
                  </a:lnTo>
                  <a:lnTo>
                    <a:pt x="693" y="175"/>
                  </a:lnTo>
                  <a:lnTo>
                    <a:pt x="698" y="186"/>
                  </a:lnTo>
                  <a:lnTo>
                    <a:pt x="701" y="192"/>
                  </a:lnTo>
                  <a:lnTo>
                    <a:pt x="705" y="196"/>
                  </a:lnTo>
                  <a:lnTo>
                    <a:pt x="710" y="199"/>
                  </a:lnTo>
                  <a:lnTo>
                    <a:pt x="714" y="201"/>
                  </a:lnTo>
                  <a:lnTo>
                    <a:pt x="714" y="201"/>
                  </a:lnTo>
                  <a:close/>
                  <a:moveTo>
                    <a:pt x="771" y="203"/>
                  </a:moveTo>
                  <a:lnTo>
                    <a:pt x="771" y="203"/>
                  </a:lnTo>
                  <a:lnTo>
                    <a:pt x="768" y="203"/>
                  </a:lnTo>
                  <a:lnTo>
                    <a:pt x="762" y="202"/>
                  </a:lnTo>
                  <a:lnTo>
                    <a:pt x="744" y="205"/>
                  </a:lnTo>
                  <a:lnTo>
                    <a:pt x="728" y="208"/>
                  </a:lnTo>
                  <a:lnTo>
                    <a:pt x="724" y="211"/>
                  </a:lnTo>
                  <a:lnTo>
                    <a:pt x="724" y="212"/>
                  </a:lnTo>
                  <a:lnTo>
                    <a:pt x="724" y="212"/>
                  </a:lnTo>
                  <a:lnTo>
                    <a:pt x="724" y="212"/>
                  </a:lnTo>
                  <a:lnTo>
                    <a:pt x="731" y="215"/>
                  </a:lnTo>
                  <a:lnTo>
                    <a:pt x="738" y="216"/>
                  </a:lnTo>
                  <a:lnTo>
                    <a:pt x="745" y="216"/>
                  </a:lnTo>
                  <a:lnTo>
                    <a:pt x="754" y="213"/>
                  </a:lnTo>
                  <a:lnTo>
                    <a:pt x="767" y="209"/>
                  </a:lnTo>
                  <a:lnTo>
                    <a:pt x="771" y="206"/>
                  </a:lnTo>
                  <a:lnTo>
                    <a:pt x="771" y="203"/>
                  </a:lnTo>
                  <a:lnTo>
                    <a:pt x="771" y="203"/>
                  </a:lnTo>
                  <a:close/>
                  <a:moveTo>
                    <a:pt x="764" y="307"/>
                  </a:moveTo>
                  <a:lnTo>
                    <a:pt x="764" y="307"/>
                  </a:lnTo>
                  <a:lnTo>
                    <a:pt x="768" y="307"/>
                  </a:lnTo>
                  <a:lnTo>
                    <a:pt x="769" y="305"/>
                  </a:lnTo>
                  <a:lnTo>
                    <a:pt x="771" y="302"/>
                  </a:lnTo>
                  <a:lnTo>
                    <a:pt x="769" y="299"/>
                  </a:lnTo>
                  <a:lnTo>
                    <a:pt x="768" y="295"/>
                  </a:lnTo>
                  <a:lnTo>
                    <a:pt x="765" y="289"/>
                  </a:lnTo>
                  <a:lnTo>
                    <a:pt x="755" y="280"/>
                  </a:lnTo>
                  <a:lnTo>
                    <a:pt x="755" y="280"/>
                  </a:lnTo>
                  <a:lnTo>
                    <a:pt x="750" y="279"/>
                  </a:lnTo>
                  <a:lnTo>
                    <a:pt x="742" y="279"/>
                  </a:lnTo>
                  <a:lnTo>
                    <a:pt x="735" y="280"/>
                  </a:lnTo>
                  <a:lnTo>
                    <a:pt x="728" y="283"/>
                  </a:lnTo>
                  <a:lnTo>
                    <a:pt x="721" y="287"/>
                  </a:lnTo>
                  <a:lnTo>
                    <a:pt x="717" y="290"/>
                  </a:lnTo>
                  <a:lnTo>
                    <a:pt x="715" y="295"/>
                  </a:lnTo>
                  <a:lnTo>
                    <a:pt x="714" y="296"/>
                  </a:lnTo>
                  <a:lnTo>
                    <a:pt x="715" y="296"/>
                  </a:lnTo>
                  <a:lnTo>
                    <a:pt x="715" y="296"/>
                  </a:lnTo>
                  <a:lnTo>
                    <a:pt x="724" y="300"/>
                  </a:lnTo>
                  <a:lnTo>
                    <a:pt x="737" y="305"/>
                  </a:lnTo>
                  <a:lnTo>
                    <a:pt x="751" y="307"/>
                  </a:lnTo>
                  <a:lnTo>
                    <a:pt x="764" y="307"/>
                  </a:lnTo>
                  <a:lnTo>
                    <a:pt x="764" y="307"/>
                  </a:lnTo>
                  <a:close/>
                  <a:moveTo>
                    <a:pt x="673" y="407"/>
                  </a:moveTo>
                  <a:lnTo>
                    <a:pt x="673" y="407"/>
                  </a:lnTo>
                  <a:lnTo>
                    <a:pt x="677" y="410"/>
                  </a:lnTo>
                  <a:lnTo>
                    <a:pt x="681" y="411"/>
                  </a:lnTo>
                  <a:lnTo>
                    <a:pt x="684" y="410"/>
                  </a:lnTo>
                  <a:lnTo>
                    <a:pt x="686" y="407"/>
                  </a:lnTo>
                  <a:lnTo>
                    <a:pt x="691" y="403"/>
                  </a:lnTo>
                  <a:lnTo>
                    <a:pt x="696" y="400"/>
                  </a:lnTo>
                  <a:lnTo>
                    <a:pt x="701" y="400"/>
                  </a:lnTo>
                  <a:lnTo>
                    <a:pt x="701" y="400"/>
                  </a:lnTo>
                  <a:lnTo>
                    <a:pt x="707" y="398"/>
                  </a:lnTo>
                  <a:lnTo>
                    <a:pt x="711" y="396"/>
                  </a:lnTo>
                  <a:lnTo>
                    <a:pt x="715" y="390"/>
                  </a:lnTo>
                  <a:lnTo>
                    <a:pt x="717" y="384"/>
                  </a:lnTo>
                  <a:lnTo>
                    <a:pt x="720" y="371"/>
                  </a:lnTo>
                  <a:lnTo>
                    <a:pt x="723" y="360"/>
                  </a:lnTo>
                  <a:lnTo>
                    <a:pt x="723" y="360"/>
                  </a:lnTo>
                  <a:lnTo>
                    <a:pt x="723" y="357"/>
                  </a:lnTo>
                  <a:lnTo>
                    <a:pt x="721" y="354"/>
                  </a:lnTo>
                  <a:lnTo>
                    <a:pt x="720" y="353"/>
                  </a:lnTo>
                  <a:lnTo>
                    <a:pt x="717" y="353"/>
                  </a:lnTo>
                  <a:lnTo>
                    <a:pt x="714" y="353"/>
                  </a:lnTo>
                  <a:lnTo>
                    <a:pt x="713" y="354"/>
                  </a:lnTo>
                  <a:lnTo>
                    <a:pt x="711" y="356"/>
                  </a:lnTo>
                  <a:lnTo>
                    <a:pt x="713" y="359"/>
                  </a:lnTo>
                  <a:lnTo>
                    <a:pt x="713" y="359"/>
                  </a:lnTo>
                  <a:lnTo>
                    <a:pt x="714" y="364"/>
                  </a:lnTo>
                  <a:lnTo>
                    <a:pt x="714" y="369"/>
                  </a:lnTo>
                  <a:lnTo>
                    <a:pt x="713" y="369"/>
                  </a:lnTo>
                  <a:lnTo>
                    <a:pt x="711" y="369"/>
                  </a:lnTo>
                  <a:lnTo>
                    <a:pt x="710" y="364"/>
                  </a:lnTo>
                  <a:lnTo>
                    <a:pt x="710" y="364"/>
                  </a:lnTo>
                  <a:lnTo>
                    <a:pt x="710" y="363"/>
                  </a:lnTo>
                  <a:lnTo>
                    <a:pt x="707" y="361"/>
                  </a:lnTo>
                  <a:lnTo>
                    <a:pt x="701" y="360"/>
                  </a:lnTo>
                  <a:lnTo>
                    <a:pt x="696" y="360"/>
                  </a:lnTo>
                  <a:lnTo>
                    <a:pt x="693" y="359"/>
                  </a:lnTo>
                  <a:lnTo>
                    <a:pt x="690" y="357"/>
                  </a:lnTo>
                  <a:lnTo>
                    <a:pt x="690" y="357"/>
                  </a:lnTo>
                  <a:lnTo>
                    <a:pt x="690" y="354"/>
                  </a:lnTo>
                  <a:lnTo>
                    <a:pt x="691" y="353"/>
                  </a:lnTo>
                  <a:lnTo>
                    <a:pt x="697" y="349"/>
                  </a:lnTo>
                  <a:lnTo>
                    <a:pt x="705" y="346"/>
                  </a:lnTo>
                  <a:lnTo>
                    <a:pt x="708" y="343"/>
                  </a:lnTo>
                  <a:lnTo>
                    <a:pt x="711" y="340"/>
                  </a:lnTo>
                  <a:lnTo>
                    <a:pt x="711" y="340"/>
                  </a:lnTo>
                  <a:lnTo>
                    <a:pt x="711" y="337"/>
                  </a:lnTo>
                  <a:lnTo>
                    <a:pt x="711" y="334"/>
                  </a:lnTo>
                  <a:lnTo>
                    <a:pt x="705" y="332"/>
                  </a:lnTo>
                  <a:lnTo>
                    <a:pt x="700" y="329"/>
                  </a:lnTo>
                  <a:lnTo>
                    <a:pt x="698" y="327"/>
                  </a:lnTo>
                  <a:lnTo>
                    <a:pt x="700" y="324"/>
                  </a:lnTo>
                  <a:lnTo>
                    <a:pt x="700" y="324"/>
                  </a:lnTo>
                  <a:lnTo>
                    <a:pt x="700" y="324"/>
                  </a:lnTo>
                  <a:lnTo>
                    <a:pt x="700" y="323"/>
                  </a:lnTo>
                  <a:lnTo>
                    <a:pt x="697" y="322"/>
                  </a:lnTo>
                  <a:lnTo>
                    <a:pt x="687" y="323"/>
                  </a:lnTo>
                  <a:lnTo>
                    <a:pt x="678" y="326"/>
                  </a:lnTo>
                  <a:lnTo>
                    <a:pt x="677" y="329"/>
                  </a:lnTo>
                  <a:lnTo>
                    <a:pt x="678" y="330"/>
                  </a:lnTo>
                  <a:lnTo>
                    <a:pt x="678" y="330"/>
                  </a:lnTo>
                  <a:lnTo>
                    <a:pt x="683" y="332"/>
                  </a:lnTo>
                  <a:lnTo>
                    <a:pt x="683" y="333"/>
                  </a:lnTo>
                  <a:lnTo>
                    <a:pt x="683" y="334"/>
                  </a:lnTo>
                  <a:lnTo>
                    <a:pt x="683" y="336"/>
                  </a:lnTo>
                  <a:lnTo>
                    <a:pt x="677" y="336"/>
                  </a:lnTo>
                  <a:lnTo>
                    <a:pt x="673" y="334"/>
                  </a:lnTo>
                  <a:lnTo>
                    <a:pt x="670" y="333"/>
                  </a:lnTo>
                  <a:lnTo>
                    <a:pt x="670" y="333"/>
                  </a:lnTo>
                  <a:lnTo>
                    <a:pt x="666" y="332"/>
                  </a:lnTo>
                  <a:lnTo>
                    <a:pt x="660" y="330"/>
                  </a:lnTo>
                  <a:lnTo>
                    <a:pt x="654" y="332"/>
                  </a:lnTo>
                  <a:lnTo>
                    <a:pt x="649" y="333"/>
                  </a:lnTo>
                  <a:lnTo>
                    <a:pt x="644" y="336"/>
                  </a:lnTo>
                  <a:lnTo>
                    <a:pt x="641" y="339"/>
                  </a:lnTo>
                  <a:lnTo>
                    <a:pt x="640" y="343"/>
                  </a:lnTo>
                  <a:lnTo>
                    <a:pt x="641" y="346"/>
                  </a:lnTo>
                  <a:lnTo>
                    <a:pt x="641" y="346"/>
                  </a:lnTo>
                  <a:lnTo>
                    <a:pt x="646" y="347"/>
                  </a:lnTo>
                  <a:lnTo>
                    <a:pt x="650" y="349"/>
                  </a:lnTo>
                  <a:lnTo>
                    <a:pt x="659" y="349"/>
                  </a:lnTo>
                  <a:lnTo>
                    <a:pt x="663" y="349"/>
                  </a:lnTo>
                  <a:lnTo>
                    <a:pt x="664" y="350"/>
                  </a:lnTo>
                  <a:lnTo>
                    <a:pt x="663" y="354"/>
                  </a:lnTo>
                  <a:lnTo>
                    <a:pt x="660" y="360"/>
                  </a:lnTo>
                  <a:lnTo>
                    <a:pt x="660" y="360"/>
                  </a:lnTo>
                  <a:lnTo>
                    <a:pt x="656" y="364"/>
                  </a:lnTo>
                  <a:lnTo>
                    <a:pt x="651" y="367"/>
                  </a:lnTo>
                  <a:lnTo>
                    <a:pt x="647" y="367"/>
                  </a:lnTo>
                  <a:lnTo>
                    <a:pt x="643" y="364"/>
                  </a:lnTo>
                  <a:lnTo>
                    <a:pt x="636" y="359"/>
                  </a:lnTo>
                  <a:lnTo>
                    <a:pt x="633" y="357"/>
                  </a:lnTo>
                  <a:lnTo>
                    <a:pt x="627" y="357"/>
                  </a:lnTo>
                  <a:lnTo>
                    <a:pt x="627" y="357"/>
                  </a:lnTo>
                  <a:lnTo>
                    <a:pt x="624" y="359"/>
                  </a:lnTo>
                  <a:lnTo>
                    <a:pt x="622" y="361"/>
                  </a:lnTo>
                  <a:lnTo>
                    <a:pt x="622" y="364"/>
                  </a:lnTo>
                  <a:lnTo>
                    <a:pt x="622" y="367"/>
                  </a:lnTo>
                  <a:lnTo>
                    <a:pt x="624" y="371"/>
                  </a:lnTo>
                  <a:lnTo>
                    <a:pt x="629" y="374"/>
                  </a:lnTo>
                  <a:lnTo>
                    <a:pt x="633" y="378"/>
                  </a:lnTo>
                  <a:lnTo>
                    <a:pt x="640" y="380"/>
                  </a:lnTo>
                  <a:lnTo>
                    <a:pt x="640" y="380"/>
                  </a:lnTo>
                  <a:lnTo>
                    <a:pt x="646" y="383"/>
                  </a:lnTo>
                  <a:lnTo>
                    <a:pt x="651" y="386"/>
                  </a:lnTo>
                  <a:lnTo>
                    <a:pt x="657" y="393"/>
                  </a:lnTo>
                  <a:lnTo>
                    <a:pt x="664" y="400"/>
                  </a:lnTo>
                  <a:lnTo>
                    <a:pt x="667" y="404"/>
                  </a:lnTo>
                  <a:lnTo>
                    <a:pt x="673" y="407"/>
                  </a:lnTo>
                  <a:lnTo>
                    <a:pt x="673" y="407"/>
                  </a:lnTo>
                  <a:close/>
                  <a:moveTo>
                    <a:pt x="788" y="293"/>
                  </a:moveTo>
                  <a:lnTo>
                    <a:pt x="788" y="293"/>
                  </a:lnTo>
                  <a:lnTo>
                    <a:pt x="791" y="297"/>
                  </a:lnTo>
                  <a:lnTo>
                    <a:pt x="792" y="300"/>
                  </a:lnTo>
                  <a:lnTo>
                    <a:pt x="795" y="302"/>
                  </a:lnTo>
                  <a:lnTo>
                    <a:pt x="797" y="302"/>
                  </a:lnTo>
                  <a:lnTo>
                    <a:pt x="801" y="302"/>
                  </a:lnTo>
                  <a:lnTo>
                    <a:pt x="804" y="302"/>
                  </a:lnTo>
                  <a:lnTo>
                    <a:pt x="806" y="303"/>
                  </a:lnTo>
                  <a:lnTo>
                    <a:pt x="806" y="303"/>
                  </a:lnTo>
                  <a:lnTo>
                    <a:pt x="814" y="307"/>
                  </a:lnTo>
                  <a:lnTo>
                    <a:pt x="821" y="310"/>
                  </a:lnTo>
                  <a:lnTo>
                    <a:pt x="828" y="310"/>
                  </a:lnTo>
                  <a:lnTo>
                    <a:pt x="831" y="309"/>
                  </a:lnTo>
                  <a:lnTo>
                    <a:pt x="834" y="307"/>
                  </a:lnTo>
                  <a:lnTo>
                    <a:pt x="834" y="307"/>
                  </a:lnTo>
                  <a:lnTo>
                    <a:pt x="841" y="300"/>
                  </a:lnTo>
                  <a:lnTo>
                    <a:pt x="843" y="300"/>
                  </a:lnTo>
                  <a:lnTo>
                    <a:pt x="845" y="302"/>
                  </a:lnTo>
                  <a:lnTo>
                    <a:pt x="845" y="302"/>
                  </a:lnTo>
                  <a:lnTo>
                    <a:pt x="846" y="305"/>
                  </a:lnTo>
                  <a:lnTo>
                    <a:pt x="849" y="307"/>
                  </a:lnTo>
                  <a:lnTo>
                    <a:pt x="861" y="310"/>
                  </a:lnTo>
                  <a:lnTo>
                    <a:pt x="876" y="312"/>
                  </a:lnTo>
                  <a:lnTo>
                    <a:pt x="898" y="312"/>
                  </a:lnTo>
                  <a:lnTo>
                    <a:pt x="898" y="312"/>
                  </a:lnTo>
                  <a:lnTo>
                    <a:pt x="909" y="312"/>
                  </a:lnTo>
                  <a:lnTo>
                    <a:pt x="916" y="310"/>
                  </a:lnTo>
                  <a:lnTo>
                    <a:pt x="922" y="309"/>
                  </a:lnTo>
                  <a:lnTo>
                    <a:pt x="925" y="306"/>
                  </a:lnTo>
                  <a:lnTo>
                    <a:pt x="929" y="303"/>
                  </a:lnTo>
                  <a:lnTo>
                    <a:pt x="930" y="303"/>
                  </a:lnTo>
                  <a:lnTo>
                    <a:pt x="933" y="303"/>
                  </a:lnTo>
                  <a:lnTo>
                    <a:pt x="933" y="303"/>
                  </a:lnTo>
                  <a:lnTo>
                    <a:pt x="943" y="307"/>
                  </a:lnTo>
                  <a:lnTo>
                    <a:pt x="954" y="309"/>
                  </a:lnTo>
                  <a:lnTo>
                    <a:pt x="967" y="309"/>
                  </a:lnTo>
                  <a:lnTo>
                    <a:pt x="976" y="307"/>
                  </a:lnTo>
                  <a:lnTo>
                    <a:pt x="976" y="307"/>
                  </a:lnTo>
                  <a:lnTo>
                    <a:pt x="980" y="306"/>
                  </a:lnTo>
                  <a:lnTo>
                    <a:pt x="983" y="303"/>
                  </a:lnTo>
                  <a:lnTo>
                    <a:pt x="987" y="296"/>
                  </a:lnTo>
                  <a:lnTo>
                    <a:pt x="990" y="289"/>
                  </a:lnTo>
                  <a:lnTo>
                    <a:pt x="990" y="282"/>
                  </a:lnTo>
                  <a:lnTo>
                    <a:pt x="990" y="282"/>
                  </a:lnTo>
                  <a:lnTo>
                    <a:pt x="990" y="280"/>
                  </a:lnTo>
                  <a:lnTo>
                    <a:pt x="987" y="279"/>
                  </a:lnTo>
                  <a:lnTo>
                    <a:pt x="979" y="276"/>
                  </a:lnTo>
                  <a:lnTo>
                    <a:pt x="966" y="275"/>
                  </a:lnTo>
                  <a:lnTo>
                    <a:pt x="950" y="273"/>
                  </a:lnTo>
                  <a:lnTo>
                    <a:pt x="935" y="272"/>
                  </a:lnTo>
                  <a:lnTo>
                    <a:pt x="920" y="272"/>
                  </a:lnTo>
                  <a:lnTo>
                    <a:pt x="907" y="273"/>
                  </a:lnTo>
                  <a:lnTo>
                    <a:pt x="900" y="275"/>
                  </a:lnTo>
                  <a:lnTo>
                    <a:pt x="900" y="275"/>
                  </a:lnTo>
                  <a:lnTo>
                    <a:pt x="895" y="277"/>
                  </a:lnTo>
                  <a:lnTo>
                    <a:pt x="889" y="277"/>
                  </a:lnTo>
                  <a:lnTo>
                    <a:pt x="876" y="277"/>
                  </a:lnTo>
                  <a:lnTo>
                    <a:pt x="865" y="276"/>
                  </a:lnTo>
                  <a:lnTo>
                    <a:pt x="859" y="276"/>
                  </a:lnTo>
                  <a:lnTo>
                    <a:pt x="855" y="277"/>
                  </a:lnTo>
                  <a:lnTo>
                    <a:pt x="855" y="277"/>
                  </a:lnTo>
                  <a:lnTo>
                    <a:pt x="851" y="279"/>
                  </a:lnTo>
                  <a:lnTo>
                    <a:pt x="849" y="279"/>
                  </a:lnTo>
                  <a:lnTo>
                    <a:pt x="845" y="276"/>
                  </a:lnTo>
                  <a:lnTo>
                    <a:pt x="839" y="272"/>
                  </a:lnTo>
                  <a:lnTo>
                    <a:pt x="835" y="270"/>
                  </a:lnTo>
                  <a:lnTo>
                    <a:pt x="828" y="269"/>
                  </a:lnTo>
                  <a:lnTo>
                    <a:pt x="828" y="269"/>
                  </a:lnTo>
                  <a:lnTo>
                    <a:pt x="824" y="269"/>
                  </a:lnTo>
                  <a:lnTo>
                    <a:pt x="821" y="268"/>
                  </a:lnTo>
                  <a:lnTo>
                    <a:pt x="821" y="266"/>
                  </a:lnTo>
                  <a:lnTo>
                    <a:pt x="822" y="263"/>
                  </a:lnTo>
                  <a:lnTo>
                    <a:pt x="834" y="255"/>
                  </a:lnTo>
                  <a:lnTo>
                    <a:pt x="834" y="255"/>
                  </a:lnTo>
                  <a:lnTo>
                    <a:pt x="834" y="253"/>
                  </a:lnTo>
                  <a:lnTo>
                    <a:pt x="831" y="250"/>
                  </a:lnTo>
                  <a:lnTo>
                    <a:pt x="818" y="246"/>
                  </a:lnTo>
                  <a:lnTo>
                    <a:pt x="804" y="242"/>
                  </a:lnTo>
                  <a:lnTo>
                    <a:pt x="797" y="242"/>
                  </a:lnTo>
                  <a:lnTo>
                    <a:pt x="791" y="242"/>
                  </a:lnTo>
                  <a:lnTo>
                    <a:pt x="791" y="242"/>
                  </a:lnTo>
                  <a:lnTo>
                    <a:pt x="781" y="242"/>
                  </a:lnTo>
                  <a:lnTo>
                    <a:pt x="774" y="240"/>
                  </a:lnTo>
                  <a:lnTo>
                    <a:pt x="757" y="232"/>
                  </a:lnTo>
                  <a:lnTo>
                    <a:pt x="757" y="232"/>
                  </a:lnTo>
                  <a:lnTo>
                    <a:pt x="751" y="231"/>
                  </a:lnTo>
                  <a:lnTo>
                    <a:pt x="744" y="229"/>
                  </a:lnTo>
                  <a:lnTo>
                    <a:pt x="728" y="229"/>
                  </a:lnTo>
                  <a:lnTo>
                    <a:pt x="723" y="229"/>
                  </a:lnTo>
                  <a:lnTo>
                    <a:pt x="717" y="232"/>
                  </a:lnTo>
                  <a:lnTo>
                    <a:pt x="715" y="235"/>
                  </a:lnTo>
                  <a:lnTo>
                    <a:pt x="715" y="238"/>
                  </a:lnTo>
                  <a:lnTo>
                    <a:pt x="715" y="238"/>
                  </a:lnTo>
                  <a:lnTo>
                    <a:pt x="720" y="240"/>
                  </a:lnTo>
                  <a:lnTo>
                    <a:pt x="725" y="243"/>
                  </a:lnTo>
                  <a:lnTo>
                    <a:pt x="741" y="250"/>
                  </a:lnTo>
                  <a:lnTo>
                    <a:pt x="758" y="255"/>
                  </a:lnTo>
                  <a:lnTo>
                    <a:pt x="764" y="255"/>
                  </a:lnTo>
                  <a:lnTo>
                    <a:pt x="767" y="252"/>
                  </a:lnTo>
                  <a:lnTo>
                    <a:pt x="767" y="252"/>
                  </a:lnTo>
                  <a:lnTo>
                    <a:pt x="768" y="250"/>
                  </a:lnTo>
                  <a:lnTo>
                    <a:pt x="771" y="250"/>
                  </a:lnTo>
                  <a:lnTo>
                    <a:pt x="777" y="255"/>
                  </a:lnTo>
                  <a:lnTo>
                    <a:pt x="788" y="269"/>
                  </a:lnTo>
                  <a:lnTo>
                    <a:pt x="788" y="269"/>
                  </a:lnTo>
                  <a:lnTo>
                    <a:pt x="789" y="272"/>
                  </a:lnTo>
                  <a:lnTo>
                    <a:pt x="789" y="275"/>
                  </a:lnTo>
                  <a:lnTo>
                    <a:pt x="788" y="279"/>
                  </a:lnTo>
                  <a:lnTo>
                    <a:pt x="787" y="285"/>
                  </a:lnTo>
                  <a:lnTo>
                    <a:pt x="788" y="289"/>
                  </a:lnTo>
                  <a:lnTo>
                    <a:pt x="788" y="293"/>
                  </a:lnTo>
                  <a:lnTo>
                    <a:pt x="788" y="293"/>
                  </a:lnTo>
                  <a:close/>
                  <a:moveTo>
                    <a:pt x="825" y="209"/>
                  </a:moveTo>
                  <a:lnTo>
                    <a:pt x="825" y="209"/>
                  </a:lnTo>
                  <a:lnTo>
                    <a:pt x="819" y="208"/>
                  </a:lnTo>
                  <a:lnTo>
                    <a:pt x="815" y="208"/>
                  </a:lnTo>
                  <a:lnTo>
                    <a:pt x="811" y="209"/>
                  </a:lnTo>
                  <a:lnTo>
                    <a:pt x="806" y="212"/>
                  </a:lnTo>
                  <a:lnTo>
                    <a:pt x="805" y="215"/>
                  </a:lnTo>
                  <a:lnTo>
                    <a:pt x="804" y="216"/>
                  </a:lnTo>
                  <a:lnTo>
                    <a:pt x="805" y="219"/>
                  </a:lnTo>
                  <a:lnTo>
                    <a:pt x="809" y="222"/>
                  </a:lnTo>
                  <a:lnTo>
                    <a:pt x="809" y="222"/>
                  </a:lnTo>
                  <a:lnTo>
                    <a:pt x="814" y="223"/>
                  </a:lnTo>
                  <a:lnTo>
                    <a:pt x="818" y="222"/>
                  </a:lnTo>
                  <a:lnTo>
                    <a:pt x="822" y="222"/>
                  </a:lnTo>
                  <a:lnTo>
                    <a:pt x="826" y="219"/>
                  </a:lnTo>
                  <a:lnTo>
                    <a:pt x="828" y="218"/>
                  </a:lnTo>
                  <a:lnTo>
                    <a:pt x="829" y="215"/>
                  </a:lnTo>
                  <a:lnTo>
                    <a:pt x="828" y="212"/>
                  </a:lnTo>
                  <a:lnTo>
                    <a:pt x="825" y="209"/>
                  </a:lnTo>
                  <a:lnTo>
                    <a:pt x="825" y="209"/>
                  </a:lnTo>
                  <a:close/>
                  <a:moveTo>
                    <a:pt x="723" y="130"/>
                  </a:moveTo>
                  <a:lnTo>
                    <a:pt x="723" y="130"/>
                  </a:lnTo>
                  <a:lnTo>
                    <a:pt x="725" y="132"/>
                  </a:lnTo>
                  <a:lnTo>
                    <a:pt x="728" y="134"/>
                  </a:lnTo>
                  <a:lnTo>
                    <a:pt x="730" y="138"/>
                  </a:lnTo>
                  <a:lnTo>
                    <a:pt x="733" y="144"/>
                  </a:lnTo>
                  <a:lnTo>
                    <a:pt x="734" y="145"/>
                  </a:lnTo>
                  <a:lnTo>
                    <a:pt x="738" y="147"/>
                  </a:lnTo>
                  <a:lnTo>
                    <a:pt x="738" y="147"/>
                  </a:lnTo>
                  <a:lnTo>
                    <a:pt x="742" y="148"/>
                  </a:lnTo>
                  <a:lnTo>
                    <a:pt x="750" y="148"/>
                  </a:lnTo>
                  <a:lnTo>
                    <a:pt x="765" y="147"/>
                  </a:lnTo>
                  <a:lnTo>
                    <a:pt x="778" y="145"/>
                  </a:lnTo>
                  <a:lnTo>
                    <a:pt x="782" y="147"/>
                  </a:lnTo>
                  <a:lnTo>
                    <a:pt x="785" y="148"/>
                  </a:lnTo>
                  <a:lnTo>
                    <a:pt x="785" y="148"/>
                  </a:lnTo>
                  <a:lnTo>
                    <a:pt x="784" y="151"/>
                  </a:lnTo>
                  <a:lnTo>
                    <a:pt x="781" y="154"/>
                  </a:lnTo>
                  <a:lnTo>
                    <a:pt x="769" y="157"/>
                  </a:lnTo>
                  <a:lnTo>
                    <a:pt x="760" y="159"/>
                  </a:lnTo>
                  <a:lnTo>
                    <a:pt x="757" y="161"/>
                  </a:lnTo>
                  <a:lnTo>
                    <a:pt x="757" y="161"/>
                  </a:lnTo>
                  <a:lnTo>
                    <a:pt x="757" y="162"/>
                  </a:lnTo>
                  <a:lnTo>
                    <a:pt x="757" y="162"/>
                  </a:lnTo>
                  <a:lnTo>
                    <a:pt x="762" y="167"/>
                  </a:lnTo>
                  <a:lnTo>
                    <a:pt x="771" y="171"/>
                  </a:lnTo>
                  <a:lnTo>
                    <a:pt x="778" y="175"/>
                  </a:lnTo>
                  <a:lnTo>
                    <a:pt x="779" y="178"/>
                  </a:lnTo>
                  <a:lnTo>
                    <a:pt x="779" y="179"/>
                  </a:lnTo>
                  <a:lnTo>
                    <a:pt x="779" y="179"/>
                  </a:lnTo>
                  <a:lnTo>
                    <a:pt x="779" y="181"/>
                  </a:lnTo>
                  <a:lnTo>
                    <a:pt x="784" y="184"/>
                  </a:lnTo>
                  <a:lnTo>
                    <a:pt x="795" y="188"/>
                  </a:lnTo>
                  <a:lnTo>
                    <a:pt x="809" y="191"/>
                  </a:lnTo>
                  <a:lnTo>
                    <a:pt x="814" y="191"/>
                  </a:lnTo>
                  <a:lnTo>
                    <a:pt x="816" y="189"/>
                  </a:lnTo>
                  <a:lnTo>
                    <a:pt x="816" y="189"/>
                  </a:lnTo>
                  <a:lnTo>
                    <a:pt x="821" y="186"/>
                  </a:lnTo>
                  <a:lnTo>
                    <a:pt x="826" y="186"/>
                  </a:lnTo>
                  <a:lnTo>
                    <a:pt x="832" y="186"/>
                  </a:lnTo>
                  <a:lnTo>
                    <a:pt x="839" y="189"/>
                  </a:lnTo>
                  <a:lnTo>
                    <a:pt x="839" y="189"/>
                  </a:lnTo>
                  <a:lnTo>
                    <a:pt x="843" y="189"/>
                  </a:lnTo>
                  <a:lnTo>
                    <a:pt x="845" y="188"/>
                  </a:lnTo>
                  <a:lnTo>
                    <a:pt x="849" y="179"/>
                  </a:lnTo>
                  <a:lnTo>
                    <a:pt x="852" y="172"/>
                  </a:lnTo>
                  <a:lnTo>
                    <a:pt x="853" y="171"/>
                  </a:lnTo>
                  <a:lnTo>
                    <a:pt x="856" y="171"/>
                  </a:lnTo>
                  <a:lnTo>
                    <a:pt x="856" y="171"/>
                  </a:lnTo>
                  <a:lnTo>
                    <a:pt x="858" y="172"/>
                  </a:lnTo>
                  <a:lnTo>
                    <a:pt x="859" y="172"/>
                  </a:lnTo>
                  <a:lnTo>
                    <a:pt x="862" y="168"/>
                  </a:lnTo>
                  <a:lnTo>
                    <a:pt x="866" y="162"/>
                  </a:lnTo>
                  <a:lnTo>
                    <a:pt x="869" y="159"/>
                  </a:lnTo>
                  <a:lnTo>
                    <a:pt x="872" y="158"/>
                  </a:lnTo>
                  <a:lnTo>
                    <a:pt x="872" y="158"/>
                  </a:lnTo>
                  <a:lnTo>
                    <a:pt x="880" y="155"/>
                  </a:lnTo>
                  <a:lnTo>
                    <a:pt x="889" y="154"/>
                  </a:lnTo>
                  <a:lnTo>
                    <a:pt x="896" y="151"/>
                  </a:lnTo>
                  <a:lnTo>
                    <a:pt x="899" y="151"/>
                  </a:lnTo>
                  <a:lnTo>
                    <a:pt x="899" y="148"/>
                  </a:lnTo>
                  <a:lnTo>
                    <a:pt x="899" y="148"/>
                  </a:lnTo>
                  <a:lnTo>
                    <a:pt x="899" y="145"/>
                  </a:lnTo>
                  <a:lnTo>
                    <a:pt x="896" y="144"/>
                  </a:lnTo>
                  <a:lnTo>
                    <a:pt x="892" y="141"/>
                  </a:lnTo>
                  <a:lnTo>
                    <a:pt x="883" y="141"/>
                  </a:lnTo>
                  <a:lnTo>
                    <a:pt x="883" y="141"/>
                  </a:lnTo>
                  <a:lnTo>
                    <a:pt x="875" y="141"/>
                  </a:lnTo>
                  <a:lnTo>
                    <a:pt x="869" y="139"/>
                  </a:lnTo>
                  <a:lnTo>
                    <a:pt x="868" y="138"/>
                  </a:lnTo>
                  <a:lnTo>
                    <a:pt x="866" y="135"/>
                  </a:lnTo>
                  <a:lnTo>
                    <a:pt x="866" y="134"/>
                  </a:lnTo>
                  <a:lnTo>
                    <a:pt x="868" y="131"/>
                  </a:lnTo>
                  <a:lnTo>
                    <a:pt x="868" y="131"/>
                  </a:lnTo>
                  <a:lnTo>
                    <a:pt x="869" y="128"/>
                  </a:lnTo>
                  <a:lnTo>
                    <a:pt x="869" y="127"/>
                  </a:lnTo>
                  <a:lnTo>
                    <a:pt x="863" y="122"/>
                  </a:lnTo>
                  <a:lnTo>
                    <a:pt x="861" y="120"/>
                  </a:lnTo>
                  <a:lnTo>
                    <a:pt x="859" y="118"/>
                  </a:lnTo>
                  <a:lnTo>
                    <a:pt x="861" y="115"/>
                  </a:lnTo>
                  <a:lnTo>
                    <a:pt x="861" y="115"/>
                  </a:lnTo>
                  <a:lnTo>
                    <a:pt x="862" y="114"/>
                  </a:lnTo>
                  <a:lnTo>
                    <a:pt x="862" y="112"/>
                  </a:lnTo>
                  <a:lnTo>
                    <a:pt x="861" y="110"/>
                  </a:lnTo>
                  <a:lnTo>
                    <a:pt x="858" y="110"/>
                  </a:lnTo>
                  <a:lnTo>
                    <a:pt x="855" y="108"/>
                  </a:lnTo>
                  <a:lnTo>
                    <a:pt x="852" y="110"/>
                  </a:lnTo>
                  <a:lnTo>
                    <a:pt x="849" y="111"/>
                  </a:lnTo>
                  <a:lnTo>
                    <a:pt x="849" y="112"/>
                  </a:lnTo>
                  <a:lnTo>
                    <a:pt x="849" y="112"/>
                  </a:lnTo>
                  <a:lnTo>
                    <a:pt x="849" y="115"/>
                  </a:lnTo>
                  <a:lnTo>
                    <a:pt x="849" y="117"/>
                  </a:lnTo>
                  <a:lnTo>
                    <a:pt x="846" y="117"/>
                  </a:lnTo>
                  <a:lnTo>
                    <a:pt x="843" y="115"/>
                  </a:lnTo>
                  <a:lnTo>
                    <a:pt x="838" y="111"/>
                  </a:lnTo>
                  <a:lnTo>
                    <a:pt x="836" y="108"/>
                  </a:lnTo>
                  <a:lnTo>
                    <a:pt x="835" y="105"/>
                  </a:lnTo>
                  <a:lnTo>
                    <a:pt x="835" y="105"/>
                  </a:lnTo>
                  <a:lnTo>
                    <a:pt x="832" y="102"/>
                  </a:lnTo>
                  <a:lnTo>
                    <a:pt x="829" y="101"/>
                  </a:lnTo>
                  <a:lnTo>
                    <a:pt x="816" y="95"/>
                  </a:lnTo>
                  <a:lnTo>
                    <a:pt x="799" y="88"/>
                  </a:lnTo>
                  <a:lnTo>
                    <a:pt x="792" y="84"/>
                  </a:lnTo>
                  <a:lnTo>
                    <a:pt x="784" y="78"/>
                  </a:lnTo>
                  <a:lnTo>
                    <a:pt x="784" y="78"/>
                  </a:lnTo>
                  <a:lnTo>
                    <a:pt x="777" y="73"/>
                  </a:lnTo>
                  <a:lnTo>
                    <a:pt x="769" y="70"/>
                  </a:lnTo>
                  <a:lnTo>
                    <a:pt x="764" y="68"/>
                  </a:lnTo>
                  <a:lnTo>
                    <a:pt x="760" y="70"/>
                  </a:lnTo>
                  <a:lnTo>
                    <a:pt x="755" y="70"/>
                  </a:lnTo>
                  <a:lnTo>
                    <a:pt x="754" y="71"/>
                  </a:lnTo>
                  <a:lnTo>
                    <a:pt x="754" y="74"/>
                  </a:lnTo>
                  <a:lnTo>
                    <a:pt x="757" y="74"/>
                  </a:lnTo>
                  <a:lnTo>
                    <a:pt x="757" y="74"/>
                  </a:lnTo>
                  <a:lnTo>
                    <a:pt x="762" y="77"/>
                  </a:lnTo>
                  <a:lnTo>
                    <a:pt x="765" y="80"/>
                  </a:lnTo>
                  <a:lnTo>
                    <a:pt x="764" y="80"/>
                  </a:lnTo>
                  <a:lnTo>
                    <a:pt x="764" y="81"/>
                  </a:lnTo>
                  <a:lnTo>
                    <a:pt x="758" y="81"/>
                  </a:lnTo>
                  <a:lnTo>
                    <a:pt x="758" y="81"/>
                  </a:lnTo>
                  <a:lnTo>
                    <a:pt x="750" y="81"/>
                  </a:lnTo>
                  <a:lnTo>
                    <a:pt x="744" y="83"/>
                  </a:lnTo>
                  <a:lnTo>
                    <a:pt x="741" y="84"/>
                  </a:lnTo>
                  <a:lnTo>
                    <a:pt x="741" y="84"/>
                  </a:lnTo>
                  <a:lnTo>
                    <a:pt x="742" y="87"/>
                  </a:lnTo>
                  <a:lnTo>
                    <a:pt x="747" y="88"/>
                  </a:lnTo>
                  <a:lnTo>
                    <a:pt x="747" y="88"/>
                  </a:lnTo>
                  <a:lnTo>
                    <a:pt x="751" y="90"/>
                  </a:lnTo>
                  <a:lnTo>
                    <a:pt x="752" y="91"/>
                  </a:lnTo>
                  <a:lnTo>
                    <a:pt x="752" y="93"/>
                  </a:lnTo>
                  <a:lnTo>
                    <a:pt x="751" y="94"/>
                  </a:lnTo>
                  <a:lnTo>
                    <a:pt x="742" y="95"/>
                  </a:lnTo>
                  <a:lnTo>
                    <a:pt x="734" y="95"/>
                  </a:lnTo>
                  <a:lnTo>
                    <a:pt x="734" y="95"/>
                  </a:lnTo>
                  <a:lnTo>
                    <a:pt x="730" y="97"/>
                  </a:lnTo>
                  <a:lnTo>
                    <a:pt x="727" y="98"/>
                  </a:lnTo>
                  <a:lnTo>
                    <a:pt x="725" y="101"/>
                  </a:lnTo>
                  <a:lnTo>
                    <a:pt x="725" y="104"/>
                  </a:lnTo>
                  <a:lnTo>
                    <a:pt x="725" y="107"/>
                  </a:lnTo>
                  <a:lnTo>
                    <a:pt x="728" y="110"/>
                  </a:lnTo>
                  <a:lnTo>
                    <a:pt x="731" y="112"/>
                  </a:lnTo>
                  <a:lnTo>
                    <a:pt x="737" y="114"/>
                  </a:lnTo>
                  <a:lnTo>
                    <a:pt x="737" y="114"/>
                  </a:lnTo>
                  <a:lnTo>
                    <a:pt x="741" y="115"/>
                  </a:lnTo>
                  <a:lnTo>
                    <a:pt x="744" y="117"/>
                  </a:lnTo>
                  <a:lnTo>
                    <a:pt x="744" y="118"/>
                  </a:lnTo>
                  <a:lnTo>
                    <a:pt x="742" y="120"/>
                  </a:lnTo>
                  <a:lnTo>
                    <a:pt x="741" y="121"/>
                  </a:lnTo>
                  <a:lnTo>
                    <a:pt x="737" y="122"/>
                  </a:lnTo>
                  <a:lnTo>
                    <a:pt x="733" y="122"/>
                  </a:lnTo>
                  <a:lnTo>
                    <a:pt x="728" y="121"/>
                  </a:lnTo>
                  <a:lnTo>
                    <a:pt x="728" y="121"/>
                  </a:lnTo>
                  <a:lnTo>
                    <a:pt x="720" y="121"/>
                  </a:lnTo>
                  <a:lnTo>
                    <a:pt x="718" y="121"/>
                  </a:lnTo>
                  <a:lnTo>
                    <a:pt x="715" y="122"/>
                  </a:lnTo>
                  <a:lnTo>
                    <a:pt x="715" y="124"/>
                  </a:lnTo>
                  <a:lnTo>
                    <a:pt x="717" y="125"/>
                  </a:lnTo>
                  <a:lnTo>
                    <a:pt x="723" y="130"/>
                  </a:lnTo>
                  <a:lnTo>
                    <a:pt x="723" y="130"/>
                  </a:lnTo>
                  <a:close/>
                  <a:moveTo>
                    <a:pt x="808" y="60"/>
                  </a:moveTo>
                  <a:lnTo>
                    <a:pt x="808" y="60"/>
                  </a:lnTo>
                  <a:lnTo>
                    <a:pt x="815" y="57"/>
                  </a:lnTo>
                  <a:lnTo>
                    <a:pt x="819" y="57"/>
                  </a:lnTo>
                  <a:lnTo>
                    <a:pt x="821" y="57"/>
                  </a:lnTo>
                  <a:lnTo>
                    <a:pt x="821" y="58"/>
                  </a:lnTo>
                  <a:lnTo>
                    <a:pt x="821" y="60"/>
                  </a:lnTo>
                  <a:lnTo>
                    <a:pt x="818" y="61"/>
                  </a:lnTo>
                  <a:lnTo>
                    <a:pt x="818" y="61"/>
                  </a:lnTo>
                  <a:lnTo>
                    <a:pt x="814" y="64"/>
                  </a:lnTo>
                  <a:lnTo>
                    <a:pt x="812" y="66"/>
                  </a:lnTo>
                  <a:lnTo>
                    <a:pt x="814" y="67"/>
                  </a:lnTo>
                  <a:lnTo>
                    <a:pt x="816" y="68"/>
                  </a:lnTo>
                  <a:lnTo>
                    <a:pt x="824" y="68"/>
                  </a:lnTo>
                  <a:lnTo>
                    <a:pt x="824" y="68"/>
                  </a:lnTo>
                  <a:lnTo>
                    <a:pt x="828" y="68"/>
                  </a:lnTo>
                  <a:lnTo>
                    <a:pt x="826" y="71"/>
                  </a:lnTo>
                  <a:lnTo>
                    <a:pt x="822" y="74"/>
                  </a:lnTo>
                  <a:lnTo>
                    <a:pt x="819" y="77"/>
                  </a:lnTo>
                  <a:lnTo>
                    <a:pt x="819" y="78"/>
                  </a:lnTo>
                  <a:lnTo>
                    <a:pt x="819" y="78"/>
                  </a:lnTo>
                  <a:lnTo>
                    <a:pt x="819" y="81"/>
                  </a:lnTo>
                  <a:lnTo>
                    <a:pt x="821" y="83"/>
                  </a:lnTo>
                  <a:lnTo>
                    <a:pt x="826" y="84"/>
                  </a:lnTo>
                  <a:lnTo>
                    <a:pt x="831" y="85"/>
                  </a:lnTo>
                  <a:lnTo>
                    <a:pt x="834" y="87"/>
                  </a:lnTo>
                  <a:lnTo>
                    <a:pt x="834" y="88"/>
                  </a:lnTo>
                  <a:lnTo>
                    <a:pt x="834" y="88"/>
                  </a:lnTo>
                  <a:lnTo>
                    <a:pt x="835" y="91"/>
                  </a:lnTo>
                  <a:lnTo>
                    <a:pt x="839" y="94"/>
                  </a:lnTo>
                  <a:lnTo>
                    <a:pt x="851" y="95"/>
                  </a:lnTo>
                  <a:lnTo>
                    <a:pt x="858" y="95"/>
                  </a:lnTo>
                  <a:lnTo>
                    <a:pt x="865" y="94"/>
                  </a:lnTo>
                  <a:lnTo>
                    <a:pt x="870" y="93"/>
                  </a:lnTo>
                  <a:lnTo>
                    <a:pt x="875" y="90"/>
                  </a:lnTo>
                  <a:lnTo>
                    <a:pt x="875" y="90"/>
                  </a:lnTo>
                  <a:lnTo>
                    <a:pt x="879" y="87"/>
                  </a:lnTo>
                  <a:lnTo>
                    <a:pt x="880" y="87"/>
                  </a:lnTo>
                  <a:lnTo>
                    <a:pt x="880" y="88"/>
                  </a:lnTo>
                  <a:lnTo>
                    <a:pt x="879" y="98"/>
                  </a:lnTo>
                  <a:lnTo>
                    <a:pt x="879" y="98"/>
                  </a:lnTo>
                  <a:lnTo>
                    <a:pt x="882" y="100"/>
                  </a:lnTo>
                  <a:lnTo>
                    <a:pt x="886" y="102"/>
                  </a:lnTo>
                  <a:lnTo>
                    <a:pt x="902" y="105"/>
                  </a:lnTo>
                  <a:lnTo>
                    <a:pt x="917" y="105"/>
                  </a:lnTo>
                  <a:lnTo>
                    <a:pt x="923" y="104"/>
                  </a:lnTo>
                  <a:lnTo>
                    <a:pt x="925" y="101"/>
                  </a:lnTo>
                  <a:lnTo>
                    <a:pt x="925" y="101"/>
                  </a:lnTo>
                  <a:lnTo>
                    <a:pt x="927" y="98"/>
                  </a:lnTo>
                  <a:lnTo>
                    <a:pt x="932" y="97"/>
                  </a:lnTo>
                  <a:lnTo>
                    <a:pt x="942" y="100"/>
                  </a:lnTo>
                  <a:lnTo>
                    <a:pt x="942" y="100"/>
                  </a:lnTo>
                  <a:lnTo>
                    <a:pt x="947" y="100"/>
                  </a:lnTo>
                  <a:lnTo>
                    <a:pt x="953" y="100"/>
                  </a:lnTo>
                  <a:lnTo>
                    <a:pt x="970" y="95"/>
                  </a:lnTo>
                  <a:lnTo>
                    <a:pt x="986" y="90"/>
                  </a:lnTo>
                  <a:lnTo>
                    <a:pt x="991" y="87"/>
                  </a:lnTo>
                  <a:lnTo>
                    <a:pt x="993" y="83"/>
                  </a:lnTo>
                  <a:lnTo>
                    <a:pt x="993" y="83"/>
                  </a:lnTo>
                  <a:lnTo>
                    <a:pt x="994" y="81"/>
                  </a:lnTo>
                  <a:lnTo>
                    <a:pt x="996" y="80"/>
                  </a:lnTo>
                  <a:lnTo>
                    <a:pt x="997" y="81"/>
                  </a:lnTo>
                  <a:lnTo>
                    <a:pt x="999" y="83"/>
                  </a:lnTo>
                  <a:lnTo>
                    <a:pt x="1000" y="85"/>
                  </a:lnTo>
                  <a:lnTo>
                    <a:pt x="999" y="90"/>
                  </a:lnTo>
                  <a:lnTo>
                    <a:pt x="997" y="93"/>
                  </a:lnTo>
                  <a:lnTo>
                    <a:pt x="993" y="97"/>
                  </a:lnTo>
                  <a:lnTo>
                    <a:pt x="993" y="97"/>
                  </a:lnTo>
                  <a:lnTo>
                    <a:pt x="987" y="100"/>
                  </a:lnTo>
                  <a:lnTo>
                    <a:pt x="981" y="102"/>
                  </a:lnTo>
                  <a:lnTo>
                    <a:pt x="966" y="104"/>
                  </a:lnTo>
                  <a:lnTo>
                    <a:pt x="952" y="107"/>
                  </a:lnTo>
                  <a:lnTo>
                    <a:pt x="940" y="108"/>
                  </a:lnTo>
                  <a:lnTo>
                    <a:pt x="940" y="108"/>
                  </a:lnTo>
                  <a:lnTo>
                    <a:pt x="937" y="110"/>
                  </a:lnTo>
                  <a:lnTo>
                    <a:pt x="937" y="111"/>
                  </a:lnTo>
                  <a:lnTo>
                    <a:pt x="939" y="114"/>
                  </a:lnTo>
                  <a:lnTo>
                    <a:pt x="942" y="117"/>
                  </a:lnTo>
                  <a:lnTo>
                    <a:pt x="960" y="130"/>
                  </a:lnTo>
                  <a:lnTo>
                    <a:pt x="960" y="130"/>
                  </a:lnTo>
                  <a:lnTo>
                    <a:pt x="963" y="132"/>
                  </a:lnTo>
                  <a:lnTo>
                    <a:pt x="963" y="134"/>
                  </a:lnTo>
                  <a:lnTo>
                    <a:pt x="960" y="134"/>
                  </a:lnTo>
                  <a:lnTo>
                    <a:pt x="956" y="134"/>
                  </a:lnTo>
                  <a:lnTo>
                    <a:pt x="944" y="130"/>
                  </a:lnTo>
                  <a:lnTo>
                    <a:pt x="939" y="125"/>
                  </a:lnTo>
                  <a:lnTo>
                    <a:pt x="933" y="121"/>
                  </a:lnTo>
                  <a:lnTo>
                    <a:pt x="933" y="121"/>
                  </a:lnTo>
                  <a:lnTo>
                    <a:pt x="929" y="118"/>
                  </a:lnTo>
                  <a:lnTo>
                    <a:pt x="923" y="115"/>
                  </a:lnTo>
                  <a:lnTo>
                    <a:pt x="916" y="112"/>
                  </a:lnTo>
                  <a:lnTo>
                    <a:pt x="909" y="111"/>
                  </a:lnTo>
                  <a:lnTo>
                    <a:pt x="895" y="110"/>
                  </a:lnTo>
                  <a:lnTo>
                    <a:pt x="883" y="110"/>
                  </a:lnTo>
                  <a:lnTo>
                    <a:pt x="883" y="110"/>
                  </a:lnTo>
                  <a:lnTo>
                    <a:pt x="879" y="111"/>
                  </a:lnTo>
                  <a:lnTo>
                    <a:pt x="876" y="114"/>
                  </a:lnTo>
                  <a:lnTo>
                    <a:pt x="875" y="118"/>
                  </a:lnTo>
                  <a:lnTo>
                    <a:pt x="875" y="124"/>
                  </a:lnTo>
                  <a:lnTo>
                    <a:pt x="876" y="128"/>
                  </a:lnTo>
                  <a:lnTo>
                    <a:pt x="878" y="132"/>
                  </a:lnTo>
                  <a:lnTo>
                    <a:pt x="880" y="135"/>
                  </a:lnTo>
                  <a:lnTo>
                    <a:pt x="883" y="135"/>
                  </a:lnTo>
                  <a:lnTo>
                    <a:pt x="883" y="135"/>
                  </a:lnTo>
                  <a:lnTo>
                    <a:pt x="892" y="137"/>
                  </a:lnTo>
                  <a:lnTo>
                    <a:pt x="899" y="139"/>
                  </a:lnTo>
                  <a:lnTo>
                    <a:pt x="906" y="145"/>
                  </a:lnTo>
                  <a:lnTo>
                    <a:pt x="913" y="155"/>
                  </a:lnTo>
                  <a:lnTo>
                    <a:pt x="913" y="155"/>
                  </a:lnTo>
                  <a:lnTo>
                    <a:pt x="917" y="159"/>
                  </a:lnTo>
                  <a:lnTo>
                    <a:pt x="923" y="164"/>
                  </a:lnTo>
                  <a:lnTo>
                    <a:pt x="933" y="168"/>
                  </a:lnTo>
                  <a:lnTo>
                    <a:pt x="942" y="171"/>
                  </a:lnTo>
                  <a:lnTo>
                    <a:pt x="944" y="172"/>
                  </a:lnTo>
                  <a:lnTo>
                    <a:pt x="944" y="174"/>
                  </a:lnTo>
                  <a:lnTo>
                    <a:pt x="944" y="174"/>
                  </a:lnTo>
                  <a:lnTo>
                    <a:pt x="943" y="176"/>
                  </a:lnTo>
                  <a:lnTo>
                    <a:pt x="940" y="176"/>
                  </a:lnTo>
                  <a:lnTo>
                    <a:pt x="929" y="174"/>
                  </a:lnTo>
                  <a:lnTo>
                    <a:pt x="915" y="169"/>
                  </a:lnTo>
                  <a:lnTo>
                    <a:pt x="902" y="165"/>
                  </a:lnTo>
                  <a:lnTo>
                    <a:pt x="902" y="165"/>
                  </a:lnTo>
                  <a:lnTo>
                    <a:pt x="895" y="165"/>
                  </a:lnTo>
                  <a:lnTo>
                    <a:pt x="889" y="165"/>
                  </a:lnTo>
                  <a:lnTo>
                    <a:pt x="882" y="168"/>
                  </a:lnTo>
                  <a:lnTo>
                    <a:pt x="875" y="169"/>
                  </a:lnTo>
                  <a:lnTo>
                    <a:pt x="869" y="172"/>
                  </a:lnTo>
                  <a:lnTo>
                    <a:pt x="865" y="176"/>
                  </a:lnTo>
                  <a:lnTo>
                    <a:pt x="862" y="179"/>
                  </a:lnTo>
                  <a:lnTo>
                    <a:pt x="861" y="184"/>
                  </a:lnTo>
                  <a:lnTo>
                    <a:pt x="861" y="184"/>
                  </a:lnTo>
                  <a:lnTo>
                    <a:pt x="861" y="188"/>
                  </a:lnTo>
                  <a:lnTo>
                    <a:pt x="863" y="191"/>
                  </a:lnTo>
                  <a:lnTo>
                    <a:pt x="868" y="192"/>
                  </a:lnTo>
                  <a:lnTo>
                    <a:pt x="873" y="192"/>
                  </a:lnTo>
                  <a:lnTo>
                    <a:pt x="886" y="191"/>
                  </a:lnTo>
                  <a:lnTo>
                    <a:pt x="893" y="188"/>
                  </a:lnTo>
                  <a:lnTo>
                    <a:pt x="899" y="185"/>
                  </a:lnTo>
                  <a:lnTo>
                    <a:pt x="899" y="185"/>
                  </a:lnTo>
                  <a:lnTo>
                    <a:pt x="906" y="182"/>
                  </a:lnTo>
                  <a:lnTo>
                    <a:pt x="906" y="182"/>
                  </a:lnTo>
                  <a:lnTo>
                    <a:pt x="906" y="184"/>
                  </a:lnTo>
                  <a:lnTo>
                    <a:pt x="895" y="195"/>
                  </a:lnTo>
                  <a:lnTo>
                    <a:pt x="895" y="195"/>
                  </a:lnTo>
                  <a:lnTo>
                    <a:pt x="893" y="198"/>
                  </a:lnTo>
                  <a:lnTo>
                    <a:pt x="895" y="201"/>
                  </a:lnTo>
                  <a:lnTo>
                    <a:pt x="902" y="205"/>
                  </a:lnTo>
                  <a:lnTo>
                    <a:pt x="910" y="211"/>
                  </a:lnTo>
                  <a:lnTo>
                    <a:pt x="913" y="213"/>
                  </a:lnTo>
                  <a:lnTo>
                    <a:pt x="913" y="216"/>
                  </a:lnTo>
                  <a:lnTo>
                    <a:pt x="913" y="216"/>
                  </a:lnTo>
                  <a:lnTo>
                    <a:pt x="913" y="219"/>
                  </a:lnTo>
                  <a:lnTo>
                    <a:pt x="910" y="221"/>
                  </a:lnTo>
                  <a:lnTo>
                    <a:pt x="907" y="222"/>
                  </a:lnTo>
                  <a:lnTo>
                    <a:pt x="903" y="221"/>
                  </a:lnTo>
                  <a:lnTo>
                    <a:pt x="896" y="219"/>
                  </a:lnTo>
                  <a:lnTo>
                    <a:pt x="893" y="216"/>
                  </a:lnTo>
                  <a:lnTo>
                    <a:pt x="892" y="213"/>
                  </a:lnTo>
                  <a:lnTo>
                    <a:pt x="892" y="213"/>
                  </a:lnTo>
                  <a:lnTo>
                    <a:pt x="889" y="208"/>
                  </a:lnTo>
                  <a:lnTo>
                    <a:pt x="885" y="203"/>
                  </a:lnTo>
                  <a:lnTo>
                    <a:pt x="876" y="201"/>
                  </a:lnTo>
                  <a:lnTo>
                    <a:pt x="865" y="199"/>
                  </a:lnTo>
                  <a:lnTo>
                    <a:pt x="865" y="199"/>
                  </a:lnTo>
                  <a:lnTo>
                    <a:pt x="859" y="201"/>
                  </a:lnTo>
                  <a:lnTo>
                    <a:pt x="855" y="202"/>
                  </a:lnTo>
                  <a:lnTo>
                    <a:pt x="853" y="205"/>
                  </a:lnTo>
                  <a:lnTo>
                    <a:pt x="852" y="208"/>
                  </a:lnTo>
                  <a:lnTo>
                    <a:pt x="853" y="211"/>
                  </a:lnTo>
                  <a:lnTo>
                    <a:pt x="855" y="212"/>
                  </a:lnTo>
                  <a:lnTo>
                    <a:pt x="859" y="215"/>
                  </a:lnTo>
                  <a:lnTo>
                    <a:pt x="862" y="215"/>
                  </a:lnTo>
                  <a:lnTo>
                    <a:pt x="862" y="215"/>
                  </a:lnTo>
                  <a:lnTo>
                    <a:pt x="869" y="218"/>
                  </a:lnTo>
                  <a:lnTo>
                    <a:pt x="870" y="219"/>
                  </a:lnTo>
                  <a:lnTo>
                    <a:pt x="870" y="221"/>
                  </a:lnTo>
                  <a:lnTo>
                    <a:pt x="870" y="222"/>
                  </a:lnTo>
                  <a:lnTo>
                    <a:pt x="869" y="223"/>
                  </a:lnTo>
                  <a:lnTo>
                    <a:pt x="866" y="225"/>
                  </a:lnTo>
                  <a:lnTo>
                    <a:pt x="862" y="225"/>
                  </a:lnTo>
                  <a:lnTo>
                    <a:pt x="862" y="225"/>
                  </a:lnTo>
                  <a:lnTo>
                    <a:pt x="851" y="226"/>
                  </a:lnTo>
                  <a:lnTo>
                    <a:pt x="838" y="231"/>
                  </a:lnTo>
                  <a:lnTo>
                    <a:pt x="832" y="233"/>
                  </a:lnTo>
                  <a:lnTo>
                    <a:pt x="829" y="236"/>
                  </a:lnTo>
                  <a:lnTo>
                    <a:pt x="828" y="239"/>
                  </a:lnTo>
                  <a:lnTo>
                    <a:pt x="829" y="242"/>
                  </a:lnTo>
                  <a:lnTo>
                    <a:pt x="829" y="242"/>
                  </a:lnTo>
                  <a:lnTo>
                    <a:pt x="834" y="245"/>
                  </a:lnTo>
                  <a:lnTo>
                    <a:pt x="841" y="246"/>
                  </a:lnTo>
                  <a:lnTo>
                    <a:pt x="856" y="246"/>
                  </a:lnTo>
                  <a:lnTo>
                    <a:pt x="872" y="246"/>
                  </a:lnTo>
                  <a:lnTo>
                    <a:pt x="878" y="246"/>
                  </a:lnTo>
                  <a:lnTo>
                    <a:pt x="882" y="248"/>
                  </a:lnTo>
                  <a:lnTo>
                    <a:pt x="882" y="248"/>
                  </a:lnTo>
                  <a:lnTo>
                    <a:pt x="888" y="250"/>
                  </a:lnTo>
                  <a:lnTo>
                    <a:pt x="896" y="253"/>
                  </a:lnTo>
                  <a:lnTo>
                    <a:pt x="905" y="252"/>
                  </a:lnTo>
                  <a:lnTo>
                    <a:pt x="907" y="250"/>
                  </a:lnTo>
                  <a:lnTo>
                    <a:pt x="910" y="249"/>
                  </a:lnTo>
                  <a:lnTo>
                    <a:pt x="910" y="249"/>
                  </a:lnTo>
                  <a:lnTo>
                    <a:pt x="912" y="248"/>
                  </a:lnTo>
                  <a:lnTo>
                    <a:pt x="915" y="246"/>
                  </a:lnTo>
                  <a:lnTo>
                    <a:pt x="923" y="245"/>
                  </a:lnTo>
                  <a:lnTo>
                    <a:pt x="943" y="245"/>
                  </a:lnTo>
                  <a:lnTo>
                    <a:pt x="943" y="245"/>
                  </a:lnTo>
                  <a:lnTo>
                    <a:pt x="952" y="246"/>
                  </a:lnTo>
                  <a:lnTo>
                    <a:pt x="957" y="248"/>
                  </a:lnTo>
                  <a:lnTo>
                    <a:pt x="963" y="249"/>
                  </a:lnTo>
                  <a:lnTo>
                    <a:pt x="967" y="253"/>
                  </a:lnTo>
                  <a:lnTo>
                    <a:pt x="967" y="253"/>
                  </a:lnTo>
                  <a:lnTo>
                    <a:pt x="973" y="256"/>
                  </a:lnTo>
                  <a:lnTo>
                    <a:pt x="979" y="256"/>
                  </a:lnTo>
                  <a:lnTo>
                    <a:pt x="986" y="255"/>
                  </a:lnTo>
                  <a:lnTo>
                    <a:pt x="993" y="250"/>
                  </a:lnTo>
                  <a:lnTo>
                    <a:pt x="993" y="250"/>
                  </a:lnTo>
                  <a:lnTo>
                    <a:pt x="1001" y="246"/>
                  </a:lnTo>
                  <a:lnTo>
                    <a:pt x="1010" y="245"/>
                  </a:lnTo>
                  <a:lnTo>
                    <a:pt x="1010" y="245"/>
                  </a:lnTo>
                  <a:lnTo>
                    <a:pt x="1017" y="245"/>
                  </a:lnTo>
                  <a:lnTo>
                    <a:pt x="1020" y="240"/>
                  </a:lnTo>
                  <a:lnTo>
                    <a:pt x="1020" y="236"/>
                  </a:lnTo>
                  <a:lnTo>
                    <a:pt x="1017" y="231"/>
                  </a:lnTo>
                  <a:lnTo>
                    <a:pt x="1017" y="231"/>
                  </a:lnTo>
                  <a:lnTo>
                    <a:pt x="1016" y="229"/>
                  </a:lnTo>
                  <a:lnTo>
                    <a:pt x="1013" y="229"/>
                  </a:lnTo>
                  <a:lnTo>
                    <a:pt x="1007" y="231"/>
                  </a:lnTo>
                  <a:lnTo>
                    <a:pt x="1001" y="232"/>
                  </a:lnTo>
                  <a:lnTo>
                    <a:pt x="1000" y="232"/>
                  </a:lnTo>
                  <a:lnTo>
                    <a:pt x="999" y="231"/>
                  </a:lnTo>
                  <a:lnTo>
                    <a:pt x="999" y="231"/>
                  </a:lnTo>
                  <a:lnTo>
                    <a:pt x="997" y="229"/>
                  </a:lnTo>
                  <a:lnTo>
                    <a:pt x="996" y="226"/>
                  </a:lnTo>
                  <a:lnTo>
                    <a:pt x="989" y="225"/>
                  </a:lnTo>
                  <a:lnTo>
                    <a:pt x="979" y="223"/>
                  </a:lnTo>
                  <a:lnTo>
                    <a:pt x="964" y="225"/>
                  </a:lnTo>
                  <a:lnTo>
                    <a:pt x="964" y="225"/>
                  </a:lnTo>
                  <a:lnTo>
                    <a:pt x="959" y="225"/>
                  </a:lnTo>
                  <a:lnTo>
                    <a:pt x="954" y="223"/>
                  </a:lnTo>
                  <a:lnTo>
                    <a:pt x="953" y="222"/>
                  </a:lnTo>
                  <a:lnTo>
                    <a:pt x="953" y="219"/>
                  </a:lnTo>
                  <a:lnTo>
                    <a:pt x="954" y="218"/>
                  </a:lnTo>
                  <a:lnTo>
                    <a:pt x="957" y="216"/>
                  </a:lnTo>
                  <a:lnTo>
                    <a:pt x="962" y="215"/>
                  </a:lnTo>
                  <a:lnTo>
                    <a:pt x="966" y="215"/>
                  </a:lnTo>
                  <a:lnTo>
                    <a:pt x="966" y="215"/>
                  </a:lnTo>
                  <a:lnTo>
                    <a:pt x="976" y="218"/>
                  </a:lnTo>
                  <a:lnTo>
                    <a:pt x="986" y="218"/>
                  </a:lnTo>
                  <a:lnTo>
                    <a:pt x="997" y="216"/>
                  </a:lnTo>
                  <a:lnTo>
                    <a:pt x="1007" y="213"/>
                  </a:lnTo>
                  <a:lnTo>
                    <a:pt x="1007" y="213"/>
                  </a:lnTo>
                  <a:lnTo>
                    <a:pt x="1011" y="212"/>
                  </a:lnTo>
                  <a:lnTo>
                    <a:pt x="1014" y="211"/>
                  </a:lnTo>
                  <a:lnTo>
                    <a:pt x="1014" y="209"/>
                  </a:lnTo>
                  <a:lnTo>
                    <a:pt x="1014" y="206"/>
                  </a:lnTo>
                  <a:lnTo>
                    <a:pt x="1011" y="202"/>
                  </a:lnTo>
                  <a:lnTo>
                    <a:pt x="1010" y="198"/>
                  </a:lnTo>
                  <a:lnTo>
                    <a:pt x="1010" y="198"/>
                  </a:lnTo>
                  <a:lnTo>
                    <a:pt x="1011" y="196"/>
                  </a:lnTo>
                  <a:lnTo>
                    <a:pt x="1013" y="195"/>
                  </a:lnTo>
                  <a:lnTo>
                    <a:pt x="1020" y="195"/>
                  </a:lnTo>
                  <a:lnTo>
                    <a:pt x="1040" y="196"/>
                  </a:lnTo>
                  <a:lnTo>
                    <a:pt x="1040" y="196"/>
                  </a:lnTo>
                  <a:lnTo>
                    <a:pt x="1045" y="195"/>
                  </a:lnTo>
                  <a:lnTo>
                    <a:pt x="1051" y="194"/>
                  </a:lnTo>
                  <a:lnTo>
                    <a:pt x="1055" y="189"/>
                  </a:lnTo>
                  <a:lnTo>
                    <a:pt x="1061" y="185"/>
                  </a:lnTo>
                  <a:lnTo>
                    <a:pt x="1068" y="174"/>
                  </a:lnTo>
                  <a:lnTo>
                    <a:pt x="1071" y="168"/>
                  </a:lnTo>
                  <a:lnTo>
                    <a:pt x="1073" y="164"/>
                  </a:lnTo>
                  <a:lnTo>
                    <a:pt x="1073" y="164"/>
                  </a:lnTo>
                  <a:lnTo>
                    <a:pt x="1071" y="159"/>
                  </a:lnTo>
                  <a:lnTo>
                    <a:pt x="1068" y="157"/>
                  </a:lnTo>
                  <a:lnTo>
                    <a:pt x="1063" y="155"/>
                  </a:lnTo>
                  <a:lnTo>
                    <a:pt x="1057" y="154"/>
                  </a:lnTo>
                  <a:lnTo>
                    <a:pt x="1043" y="154"/>
                  </a:lnTo>
                  <a:lnTo>
                    <a:pt x="1030" y="154"/>
                  </a:lnTo>
                  <a:lnTo>
                    <a:pt x="1030" y="154"/>
                  </a:lnTo>
                  <a:lnTo>
                    <a:pt x="1026" y="154"/>
                  </a:lnTo>
                  <a:lnTo>
                    <a:pt x="1026" y="152"/>
                  </a:lnTo>
                  <a:lnTo>
                    <a:pt x="1028" y="151"/>
                  </a:lnTo>
                  <a:lnTo>
                    <a:pt x="1033" y="149"/>
                  </a:lnTo>
                  <a:lnTo>
                    <a:pt x="1047" y="147"/>
                  </a:lnTo>
                  <a:lnTo>
                    <a:pt x="1055" y="145"/>
                  </a:lnTo>
                  <a:lnTo>
                    <a:pt x="1065" y="145"/>
                  </a:lnTo>
                  <a:lnTo>
                    <a:pt x="1065" y="145"/>
                  </a:lnTo>
                  <a:lnTo>
                    <a:pt x="1074" y="145"/>
                  </a:lnTo>
                  <a:lnTo>
                    <a:pt x="1080" y="144"/>
                  </a:lnTo>
                  <a:lnTo>
                    <a:pt x="1082" y="142"/>
                  </a:lnTo>
                  <a:lnTo>
                    <a:pt x="1084" y="139"/>
                  </a:lnTo>
                  <a:lnTo>
                    <a:pt x="1084" y="134"/>
                  </a:lnTo>
                  <a:lnTo>
                    <a:pt x="1085" y="132"/>
                  </a:lnTo>
                  <a:lnTo>
                    <a:pt x="1085" y="130"/>
                  </a:lnTo>
                  <a:lnTo>
                    <a:pt x="1085" y="130"/>
                  </a:lnTo>
                  <a:lnTo>
                    <a:pt x="1088" y="130"/>
                  </a:lnTo>
                  <a:lnTo>
                    <a:pt x="1091" y="130"/>
                  </a:lnTo>
                  <a:lnTo>
                    <a:pt x="1098" y="131"/>
                  </a:lnTo>
                  <a:lnTo>
                    <a:pt x="1107" y="132"/>
                  </a:lnTo>
                  <a:lnTo>
                    <a:pt x="1112" y="132"/>
                  </a:lnTo>
                  <a:lnTo>
                    <a:pt x="1117" y="132"/>
                  </a:lnTo>
                  <a:lnTo>
                    <a:pt x="1117" y="132"/>
                  </a:lnTo>
                  <a:lnTo>
                    <a:pt x="1121" y="131"/>
                  </a:lnTo>
                  <a:lnTo>
                    <a:pt x="1124" y="130"/>
                  </a:lnTo>
                  <a:lnTo>
                    <a:pt x="1125" y="124"/>
                  </a:lnTo>
                  <a:lnTo>
                    <a:pt x="1127" y="120"/>
                  </a:lnTo>
                  <a:lnTo>
                    <a:pt x="1128" y="118"/>
                  </a:lnTo>
                  <a:lnTo>
                    <a:pt x="1131" y="118"/>
                  </a:lnTo>
                  <a:lnTo>
                    <a:pt x="1131" y="118"/>
                  </a:lnTo>
                  <a:lnTo>
                    <a:pt x="1137" y="117"/>
                  </a:lnTo>
                  <a:lnTo>
                    <a:pt x="1148" y="111"/>
                  </a:lnTo>
                  <a:lnTo>
                    <a:pt x="1181" y="91"/>
                  </a:lnTo>
                  <a:lnTo>
                    <a:pt x="1181" y="91"/>
                  </a:lnTo>
                  <a:lnTo>
                    <a:pt x="1192" y="87"/>
                  </a:lnTo>
                  <a:lnTo>
                    <a:pt x="1202" y="83"/>
                  </a:lnTo>
                  <a:lnTo>
                    <a:pt x="1218" y="78"/>
                  </a:lnTo>
                  <a:lnTo>
                    <a:pt x="1229" y="74"/>
                  </a:lnTo>
                  <a:lnTo>
                    <a:pt x="1233" y="71"/>
                  </a:lnTo>
                  <a:lnTo>
                    <a:pt x="1235" y="68"/>
                  </a:lnTo>
                  <a:lnTo>
                    <a:pt x="1235" y="68"/>
                  </a:lnTo>
                  <a:lnTo>
                    <a:pt x="1235" y="67"/>
                  </a:lnTo>
                  <a:lnTo>
                    <a:pt x="1233" y="67"/>
                  </a:lnTo>
                  <a:lnTo>
                    <a:pt x="1229" y="66"/>
                  </a:lnTo>
                  <a:lnTo>
                    <a:pt x="1213" y="66"/>
                  </a:lnTo>
                  <a:lnTo>
                    <a:pt x="1198" y="67"/>
                  </a:lnTo>
                  <a:lnTo>
                    <a:pt x="1191" y="67"/>
                  </a:lnTo>
                  <a:lnTo>
                    <a:pt x="1186" y="66"/>
                  </a:lnTo>
                  <a:lnTo>
                    <a:pt x="1186" y="66"/>
                  </a:lnTo>
                  <a:lnTo>
                    <a:pt x="1186" y="66"/>
                  </a:lnTo>
                  <a:lnTo>
                    <a:pt x="1186" y="66"/>
                  </a:lnTo>
                  <a:lnTo>
                    <a:pt x="1189" y="63"/>
                  </a:lnTo>
                  <a:lnTo>
                    <a:pt x="1199" y="60"/>
                  </a:lnTo>
                  <a:lnTo>
                    <a:pt x="1213" y="57"/>
                  </a:lnTo>
                  <a:lnTo>
                    <a:pt x="1225" y="57"/>
                  </a:lnTo>
                  <a:lnTo>
                    <a:pt x="1225" y="57"/>
                  </a:lnTo>
                  <a:lnTo>
                    <a:pt x="1232" y="58"/>
                  </a:lnTo>
                  <a:lnTo>
                    <a:pt x="1242" y="57"/>
                  </a:lnTo>
                  <a:lnTo>
                    <a:pt x="1255" y="51"/>
                  </a:lnTo>
                  <a:lnTo>
                    <a:pt x="1273" y="43"/>
                  </a:lnTo>
                  <a:lnTo>
                    <a:pt x="1273" y="43"/>
                  </a:lnTo>
                  <a:lnTo>
                    <a:pt x="1283" y="38"/>
                  </a:lnTo>
                  <a:lnTo>
                    <a:pt x="1289" y="34"/>
                  </a:lnTo>
                  <a:lnTo>
                    <a:pt x="1292" y="31"/>
                  </a:lnTo>
                  <a:lnTo>
                    <a:pt x="1292" y="30"/>
                  </a:lnTo>
                  <a:lnTo>
                    <a:pt x="1290" y="29"/>
                  </a:lnTo>
                  <a:lnTo>
                    <a:pt x="1286" y="27"/>
                  </a:lnTo>
                  <a:lnTo>
                    <a:pt x="1277" y="27"/>
                  </a:lnTo>
                  <a:lnTo>
                    <a:pt x="1277" y="27"/>
                  </a:lnTo>
                  <a:lnTo>
                    <a:pt x="1269" y="29"/>
                  </a:lnTo>
                  <a:lnTo>
                    <a:pt x="1260" y="27"/>
                  </a:lnTo>
                  <a:lnTo>
                    <a:pt x="1255" y="23"/>
                  </a:lnTo>
                  <a:lnTo>
                    <a:pt x="1253" y="20"/>
                  </a:lnTo>
                  <a:lnTo>
                    <a:pt x="1253" y="17"/>
                  </a:lnTo>
                  <a:lnTo>
                    <a:pt x="1253" y="17"/>
                  </a:lnTo>
                  <a:lnTo>
                    <a:pt x="1252" y="16"/>
                  </a:lnTo>
                  <a:lnTo>
                    <a:pt x="1250" y="14"/>
                  </a:lnTo>
                  <a:lnTo>
                    <a:pt x="1245" y="14"/>
                  </a:lnTo>
                  <a:lnTo>
                    <a:pt x="1238" y="14"/>
                  </a:lnTo>
                  <a:lnTo>
                    <a:pt x="1236" y="14"/>
                  </a:lnTo>
                  <a:lnTo>
                    <a:pt x="1235" y="13"/>
                  </a:lnTo>
                  <a:lnTo>
                    <a:pt x="1235" y="13"/>
                  </a:lnTo>
                  <a:lnTo>
                    <a:pt x="1233" y="11"/>
                  </a:lnTo>
                  <a:lnTo>
                    <a:pt x="1230" y="10"/>
                  </a:lnTo>
                  <a:lnTo>
                    <a:pt x="1223" y="11"/>
                  </a:lnTo>
                  <a:lnTo>
                    <a:pt x="1212" y="13"/>
                  </a:lnTo>
                  <a:lnTo>
                    <a:pt x="1198" y="17"/>
                  </a:lnTo>
                  <a:lnTo>
                    <a:pt x="1198" y="17"/>
                  </a:lnTo>
                  <a:lnTo>
                    <a:pt x="1193" y="20"/>
                  </a:lnTo>
                  <a:lnTo>
                    <a:pt x="1191" y="20"/>
                  </a:lnTo>
                  <a:lnTo>
                    <a:pt x="1191" y="19"/>
                  </a:lnTo>
                  <a:lnTo>
                    <a:pt x="1192" y="17"/>
                  </a:lnTo>
                  <a:lnTo>
                    <a:pt x="1198" y="11"/>
                  </a:lnTo>
                  <a:lnTo>
                    <a:pt x="1205" y="7"/>
                  </a:lnTo>
                  <a:lnTo>
                    <a:pt x="1205" y="7"/>
                  </a:lnTo>
                  <a:lnTo>
                    <a:pt x="1205" y="7"/>
                  </a:lnTo>
                  <a:lnTo>
                    <a:pt x="1205" y="7"/>
                  </a:lnTo>
                  <a:lnTo>
                    <a:pt x="1201" y="6"/>
                  </a:lnTo>
                  <a:lnTo>
                    <a:pt x="1183" y="6"/>
                  </a:lnTo>
                  <a:lnTo>
                    <a:pt x="1162" y="4"/>
                  </a:lnTo>
                  <a:lnTo>
                    <a:pt x="1154" y="3"/>
                  </a:lnTo>
                  <a:lnTo>
                    <a:pt x="1148" y="1"/>
                  </a:lnTo>
                  <a:lnTo>
                    <a:pt x="1148" y="1"/>
                  </a:lnTo>
                  <a:lnTo>
                    <a:pt x="1145" y="0"/>
                  </a:lnTo>
                  <a:lnTo>
                    <a:pt x="1141" y="0"/>
                  </a:lnTo>
                  <a:lnTo>
                    <a:pt x="1134" y="3"/>
                  </a:lnTo>
                  <a:lnTo>
                    <a:pt x="1127" y="6"/>
                  </a:lnTo>
                  <a:lnTo>
                    <a:pt x="1124" y="6"/>
                  </a:lnTo>
                  <a:lnTo>
                    <a:pt x="1119" y="3"/>
                  </a:lnTo>
                  <a:lnTo>
                    <a:pt x="1119" y="3"/>
                  </a:lnTo>
                  <a:lnTo>
                    <a:pt x="1117" y="1"/>
                  </a:lnTo>
                  <a:lnTo>
                    <a:pt x="1111" y="0"/>
                  </a:lnTo>
                  <a:lnTo>
                    <a:pt x="1107" y="0"/>
                  </a:lnTo>
                  <a:lnTo>
                    <a:pt x="1102" y="0"/>
                  </a:lnTo>
                  <a:lnTo>
                    <a:pt x="1098" y="1"/>
                  </a:lnTo>
                  <a:lnTo>
                    <a:pt x="1094" y="4"/>
                  </a:lnTo>
                  <a:lnTo>
                    <a:pt x="1092" y="6"/>
                  </a:lnTo>
                  <a:lnTo>
                    <a:pt x="1092" y="9"/>
                  </a:lnTo>
                  <a:lnTo>
                    <a:pt x="1092" y="9"/>
                  </a:lnTo>
                  <a:lnTo>
                    <a:pt x="1092" y="11"/>
                  </a:lnTo>
                  <a:lnTo>
                    <a:pt x="1091" y="13"/>
                  </a:lnTo>
                  <a:lnTo>
                    <a:pt x="1085" y="11"/>
                  </a:lnTo>
                  <a:lnTo>
                    <a:pt x="1080" y="7"/>
                  </a:lnTo>
                  <a:lnTo>
                    <a:pt x="1080" y="7"/>
                  </a:lnTo>
                  <a:lnTo>
                    <a:pt x="1077" y="6"/>
                  </a:lnTo>
                  <a:lnTo>
                    <a:pt x="1073" y="4"/>
                  </a:lnTo>
                  <a:lnTo>
                    <a:pt x="1063" y="6"/>
                  </a:lnTo>
                  <a:lnTo>
                    <a:pt x="1051" y="6"/>
                  </a:lnTo>
                  <a:lnTo>
                    <a:pt x="1040" y="6"/>
                  </a:lnTo>
                  <a:lnTo>
                    <a:pt x="1040" y="6"/>
                  </a:lnTo>
                  <a:lnTo>
                    <a:pt x="1036" y="6"/>
                  </a:lnTo>
                  <a:lnTo>
                    <a:pt x="1033" y="7"/>
                  </a:lnTo>
                  <a:lnTo>
                    <a:pt x="1028" y="10"/>
                  </a:lnTo>
                  <a:lnTo>
                    <a:pt x="1027" y="13"/>
                  </a:lnTo>
                  <a:lnTo>
                    <a:pt x="1024" y="13"/>
                  </a:lnTo>
                  <a:lnTo>
                    <a:pt x="1020" y="13"/>
                  </a:lnTo>
                  <a:lnTo>
                    <a:pt x="1016" y="11"/>
                  </a:lnTo>
                  <a:lnTo>
                    <a:pt x="1016" y="11"/>
                  </a:lnTo>
                  <a:lnTo>
                    <a:pt x="1010" y="9"/>
                  </a:lnTo>
                  <a:lnTo>
                    <a:pt x="1003" y="7"/>
                  </a:lnTo>
                  <a:lnTo>
                    <a:pt x="993" y="7"/>
                  </a:lnTo>
                  <a:lnTo>
                    <a:pt x="986" y="9"/>
                  </a:lnTo>
                  <a:lnTo>
                    <a:pt x="986" y="9"/>
                  </a:lnTo>
                  <a:lnTo>
                    <a:pt x="986" y="10"/>
                  </a:lnTo>
                  <a:lnTo>
                    <a:pt x="986" y="10"/>
                  </a:lnTo>
                  <a:lnTo>
                    <a:pt x="989" y="11"/>
                  </a:lnTo>
                  <a:lnTo>
                    <a:pt x="987" y="14"/>
                  </a:lnTo>
                  <a:lnTo>
                    <a:pt x="983" y="14"/>
                  </a:lnTo>
                  <a:lnTo>
                    <a:pt x="977" y="14"/>
                  </a:lnTo>
                  <a:lnTo>
                    <a:pt x="977" y="14"/>
                  </a:lnTo>
                  <a:lnTo>
                    <a:pt x="973" y="13"/>
                  </a:lnTo>
                  <a:lnTo>
                    <a:pt x="969" y="14"/>
                  </a:lnTo>
                  <a:lnTo>
                    <a:pt x="967" y="17"/>
                  </a:lnTo>
                  <a:lnTo>
                    <a:pt x="967" y="21"/>
                  </a:lnTo>
                  <a:lnTo>
                    <a:pt x="967" y="21"/>
                  </a:lnTo>
                  <a:lnTo>
                    <a:pt x="967" y="24"/>
                  </a:lnTo>
                  <a:lnTo>
                    <a:pt x="966" y="24"/>
                  </a:lnTo>
                  <a:lnTo>
                    <a:pt x="956" y="24"/>
                  </a:lnTo>
                  <a:lnTo>
                    <a:pt x="946" y="24"/>
                  </a:lnTo>
                  <a:lnTo>
                    <a:pt x="943" y="26"/>
                  </a:lnTo>
                  <a:lnTo>
                    <a:pt x="942" y="27"/>
                  </a:lnTo>
                  <a:lnTo>
                    <a:pt x="942" y="27"/>
                  </a:lnTo>
                  <a:lnTo>
                    <a:pt x="942" y="30"/>
                  </a:lnTo>
                  <a:lnTo>
                    <a:pt x="940" y="33"/>
                  </a:lnTo>
                  <a:lnTo>
                    <a:pt x="935" y="36"/>
                  </a:lnTo>
                  <a:lnTo>
                    <a:pt x="929" y="36"/>
                  </a:lnTo>
                  <a:lnTo>
                    <a:pt x="926" y="34"/>
                  </a:lnTo>
                  <a:lnTo>
                    <a:pt x="922" y="33"/>
                  </a:lnTo>
                  <a:lnTo>
                    <a:pt x="922" y="33"/>
                  </a:lnTo>
                  <a:lnTo>
                    <a:pt x="919" y="30"/>
                  </a:lnTo>
                  <a:lnTo>
                    <a:pt x="913" y="29"/>
                  </a:lnTo>
                  <a:lnTo>
                    <a:pt x="902" y="26"/>
                  </a:lnTo>
                  <a:lnTo>
                    <a:pt x="895" y="27"/>
                  </a:lnTo>
                  <a:lnTo>
                    <a:pt x="893" y="29"/>
                  </a:lnTo>
                  <a:lnTo>
                    <a:pt x="895" y="30"/>
                  </a:lnTo>
                  <a:lnTo>
                    <a:pt x="895" y="30"/>
                  </a:lnTo>
                  <a:lnTo>
                    <a:pt x="896" y="31"/>
                  </a:lnTo>
                  <a:lnTo>
                    <a:pt x="895" y="33"/>
                  </a:lnTo>
                  <a:lnTo>
                    <a:pt x="886" y="34"/>
                  </a:lnTo>
                  <a:lnTo>
                    <a:pt x="879" y="36"/>
                  </a:lnTo>
                  <a:lnTo>
                    <a:pt x="878" y="37"/>
                  </a:lnTo>
                  <a:lnTo>
                    <a:pt x="879" y="38"/>
                  </a:lnTo>
                  <a:lnTo>
                    <a:pt x="879" y="38"/>
                  </a:lnTo>
                  <a:lnTo>
                    <a:pt x="880" y="41"/>
                  </a:lnTo>
                  <a:lnTo>
                    <a:pt x="880" y="44"/>
                  </a:lnTo>
                  <a:lnTo>
                    <a:pt x="879" y="46"/>
                  </a:lnTo>
                  <a:lnTo>
                    <a:pt x="876" y="47"/>
                  </a:lnTo>
                  <a:lnTo>
                    <a:pt x="870" y="48"/>
                  </a:lnTo>
                  <a:lnTo>
                    <a:pt x="869" y="48"/>
                  </a:lnTo>
                  <a:lnTo>
                    <a:pt x="868" y="47"/>
                  </a:lnTo>
                  <a:lnTo>
                    <a:pt x="868" y="47"/>
                  </a:lnTo>
                  <a:lnTo>
                    <a:pt x="868" y="46"/>
                  </a:lnTo>
                  <a:lnTo>
                    <a:pt x="865" y="44"/>
                  </a:lnTo>
                  <a:lnTo>
                    <a:pt x="858" y="41"/>
                  </a:lnTo>
                  <a:lnTo>
                    <a:pt x="851" y="41"/>
                  </a:lnTo>
                  <a:lnTo>
                    <a:pt x="846" y="41"/>
                  </a:lnTo>
                  <a:lnTo>
                    <a:pt x="843" y="43"/>
                  </a:lnTo>
                  <a:lnTo>
                    <a:pt x="843" y="43"/>
                  </a:lnTo>
                  <a:lnTo>
                    <a:pt x="839" y="48"/>
                  </a:lnTo>
                  <a:lnTo>
                    <a:pt x="835" y="53"/>
                  </a:lnTo>
                  <a:lnTo>
                    <a:pt x="834" y="54"/>
                  </a:lnTo>
                  <a:lnTo>
                    <a:pt x="832" y="54"/>
                  </a:lnTo>
                  <a:lnTo>
                    <a:pt x="831" y="53"/>
                  </a:lnTo>
                  <a:lnTo>
                    <a:pt x="831" y="53"/>
                  </a:lnTo>
                  <a:lnTo>
                    <a:pt x="829" y="51"/>
                  </a:lnTo>
                  <a:lnTo>
                    <a:pt x="826" y="51"/>
                  </a:lnTo>
                  <a:lnTo>
                    <a:pt x="818" y="51"/>
                  </a:lnTo>
                  <a:lnTo>
                    <a:pt x="808" y="53"/>
                  </a:lnTo>
                  <a:lnTo>
                    <a:pt x="797" y="56"/>
                  </a:lnTo>
                  <a:lnTo>
                    <a:pt x="797" y="56"/>
                  </a:lnTo>
                  <a:lnTo>
                    <a:pt x="792" y="58"/>
                  </a:lnTo>
                  <a:lnTo>
                    <a:pt x="791" y="60"/>
                  </a:lnTo>
                  <a:lnTo>
                    <a:pt x="791" y="61"/>
                  </a:lnTo>
                  <a:lnTo>
                    <a:pt x="794" y="63"/>
                  </a:lnTo>
                  <a:lnTo>
                    <a:pt x="801" y="63"/>
                  </a:lnTo>
                  <a:lnTo>
                    <a:pt x="805" y="61"/>
                  </a:lnTo>
                  <a:lnTo>
                    <a:pt x="808" y="60"/>
                  </a:lnTo>
                  <a:lnTo>
                    <a:pt x="808" y="60"/>
                  </a:lnTo>
                  <a:close/>
                  <a:moveTo>
                    <a:pt x="987" y="673"/>
                  </a:moveTo>
                  <a:lnTo>
                    <a:pt x="987" y="673"/>
                  </a:lnTo>
                  <a:lnTo>
                    <a:pt x="990" y="673"/>
                  </a:lnTo>
                  <a:lnTo>
                    <a:pt x="991" y="670"/>
                  </a:lnTo>
                  <a:lnTo>
                    <a:pt x="996" y="664"/>
                  </a:lnTo>
                  <a:lnTo>
                    <a:pt x="996" y="662"/>
                  </a:lnTo>
                  <a:lnTo>
                    <a:pt x="996" y="659"/>
                  </a:lnTo>
                  <a:lnTo>
                    <a:pt x="994" y="656"/>
                  </a:lnTo>
                  <a:lnTo>
                    <a:pt x="990" y="656"/>
                  </a:lnTo>
                  <a:lnTo>
                    <a:pt x="990" y="656"/>
                  </a:lnTo>
                  <a:lnTo>
                    <a:pt x="986" y="657"/>
                  </a:lnTo>
                  <a:lnTo>
                    <a:pt x="983" y="659"/>
                  </a:lnTo>
                  <a:lnTo>
                    <a:pt x="981" y="662"/>
                  </a:lnTo>
                  <a:lnTo>
                    <a:pt x="981" y="666"/>
                  </a:lnTo>
                  <a:lnTo>
                    <a:pt x="981" y="669"/>
                  </a:lnTo>
                  <a:lnTo>
                    <a:pt x="983" y="672"/>
                  </a:lnTo>
                  <a:lnTo>
                    <a:pt x="984" y="673"/>
                  </a:lnTo>
                  <a:lnTo>
                    <a:pt x="987" y="673"/>
                  </a:lnTo>
                  <a:lnTo>
                    <a:pt x="987" y="673"/>
                  </a:lnTo>
                  <a:close/>
                  <a:moveTo>
                    <a:pt x="925" y="657"/>
                  </a:moveTo>
                  <a:lnTo>
                    <a:pt x="925" y="657"/>
                  </a:lnTo>
                  <a:lnTo>
                    <a:pt x="930" y="659"/>
                  </a:lnTo>
                  <a:lnTo>
                    <a:pt x="935" y="659"/>
                  </a:lnTo>
                  <a:lnTo>
                    <a:pt x="939" y="657"/>
                  </a:lnTo>
                  <a:lnTo>
                    <a:pt x="943" y="654"/>
                  </a:lnTo>
                  <a:lnTo>
                    <a:pt x="950" y="646"/>
                  </a:lnTo>
                  <a:lnTo>
                    <a:pt x="952" y="643"/>
                  </a:lnTo>
                  <a:lnTo>
                    <a:pt x="952" y="640"/>
                  </a:lnTo>
                  <a:lnTo>
                    <a:pt x="952" y="640"/>
                  </a:lnTo>
                  <a:lnTo>
                    <a:pt x="950" y="639"/>
                  </a:lnTo>
                  <a:lnTo>
                    <a:pt x="946" y="639"/>
                  </a:lnTo>
                  <a:lnTo>
                    <a:pt x="933" y="643"/>
                  </a:lnTo>
                  <a:lnTo>
                    <a:pt x="927" y="647"/>
                  </a:lnTo>
                  <a:lnTo>
                    <a:pt x="923" y="650"/>
                  </a:lnTo>
                  <a:lnTo>
                    <a:pt x="922" y="654"/>
                  </a:lnTo>
                  <a:lnTo>
                    <a:pt x="923" y="656"/>
                  </a:lnTo>
                  <a:lnTo>
                    <a:pt x="925" y="657"/>
                  </a:lnTo>
                  <a:lnTo>
                    <a:pt x="925" y="657"/>
                  </a:lnTo>
                  <a:close/>
                  <a:moveTo>
                    <a:pt x="976" y="619"/>
                  </a:moveTo>
                  <a:lnTo>
                    <a:pt x="976" y="619"/>
                  </a:lnTo>
                  <a:lnTo>
                    <a:pt x="976" y="616"/>
                  </a:lnTo>
                  <a:lnTo>
                    <a:pt x="973" y="615"/>
                  </a:lnTo>
                  <a:lnTo>
                    <a:pt x="966" y="610"/>
                  </a:lnTo>
                  <a:lnTo>
                    <a:pt x="957" y="606"/>
                  </a:lnTo>
                  <a:lnTo>
                    <a:pt x="954" y="603"/>
                  </a:lnTo>
                  <a:lnTo>
                    <a:pt x="954" y="600"/>
                  </a:lnTo>
                  <a:lnTo>
                    <a:pt x="954" y="600"/>
                  </a:lnTo>
                  <a:lnTo>
                    <a:pt x="953" y="598"/>
                  </a:lnTo>
                  <a:lnTo>
                    <a:pt x="952" y="595"/>
                  </a:lnTo>
                  <a:lnTo>
                    <a:pt x="942" y="590"/>
                  </a:lnTo>
                  <a:lnTo>
                    <a:pt x="923" y="582"/>
                  </a:lnTo>
                  <a:lnTo>
                    <a:pt x="923" y="582"/>
                  </a:lnTo>
                  <a:lnTo>
                    <a:pt x="910" y="576"/>
                  </a:lnTo>
                  <a:lnTo>
                    <a:pt x="905" y="573"/>
                  </a:lnTo>
                  <a:lnTo>
                    <a:pt x="903" y="571"/>
                  </a:lnTo>
                  <a:lnTo>
                    <a:pt x="903" y="568"/>
                  </a:lnTo>
                  <a:lnTo>
                    <a:pt x="903" y="568"/>
                  </a:lnTo>
                  <a:lnTo>
                    <a:pt x="902" y="565"/>
                  </a:lnTo>
                  <a:lnTo>
                    <a:pt x="900" y="563"/>
                  </a:lnTo>
                  <a:lnTo>
                    <a:pt x="898" y="563"/>
                  </a:lnTo>
                  <a:lnTo>
                    <a:pt x="895" y="565"/>
                  </a:lnTo>
                  <a:lnTo>
                    <a:pt x="892" y="568"/>
                  </a:lnTo>
                  <a:lnTo>
                    <a:pt x="889" y="571"/>
                  </a:lnTo>
                  <a:lnTo>
                    <a:pt x="886" y="573"/>
                  </a:lnTo>
                  <a:lnTo>
                    <a:pt x="885" y="578"/>
                  </a:lnTo>
                  <a:lnTo>
                    <a:pt x="885" y="578"/>
                  </a:lnTo>
                  <a:lnTo>
                    <a:pt x="883" y="585"/>
                  </a:lnTo>
                  <a:lnTo>
                    <a:pt x="882" y="589"/>
                  </a:lnTo>
                  <a:lnTo>
                    <a:pt x="880" y="593"/>
                  </a:lnTo>
                  <a:lnTo>
                    <a:pt x="880" y="600"/>
                  </a:lnTo>
                  <a:lnTo>
                    <a:pt x="880" y="600"/>
                  </a:lnTo>
                  <a:lnTo>
                    <a:pt x="882" y="605"/>
                  </a:lnTo>
                  <a:lnTo>
                    <a:pt x="880" y="608"/>
                  </a:lnTo>
                  <a:lnTo>
                    <a:pt x="878" y="610"/>
                  </a:lnTo>
                  <a:lnTo>
                    <a:pt x="875" y="613"/>
                  </a:lnTo>
                  <a:lnTo>
                    <a:pt x="869" y="617"/>
                  </a:lnTo>
                  <a:lnTo>
                    <a:pt x="868" y="619"/>
                  </a:lnTo>
                  <a:lnTo>
                    <a:pt x="868" y="622"/>
                  </a:lnTo>
                  <a:lnTo>
                    <a:pt x="868" y="622"/>
                  </a:lnTo>
                  <a:lnTo>
                    <a:pt x="869" y="623"/>
                  </a:lnTo>
                  <a:lnTo>
                    <a:pt x="870" y="625"/>
                  </a:lnTo>
                  <a:lnTo>
                    <a:pt x="875" y="623"/>
                  </a:lnTo>
                  <a:lnTo>
                    <a:pt x="880" y="622"/>
                  </a:lnTo>
                  <a:lnTo>
                    <a:pt x="888" y="620"/>
                  </a:lnTo>
                  <a:lnTo>
                    <a:pt x="888" y="620"/>
                  </a:lnTo>
                  <a:lnTo>
                    <a:pt x="890" y="622"/>
                  </a:lnTo>
                  <a:lnTo>
                    <a:pt x="890" y="623"/>
                  </a:lnTo>
                  <a:lnTo>
                    <a:pt x="890" y="627"/>
                  </a:lnTo>
                  <a:lnTo>
                    <a:pt x="892" y="632"/>
                  </a:lnTo>
                  <a:lnTo>
                    <a:pt x="893" y="633"/>
                  </a:lnTo>
                  <a:lnTo>
                    <a:pt x="896" y="633"/>
                  </a:lnTo>
                  <a:lnTo>
                    <a:pt x="896" y="633"/>
                  </a:lnTo>
                  <a:lnTo>
                    <a:pt x="903" y="633"/>
                  </a:lnTo>
                  <a:lnTo>
                    <a:pt x="912" y="629"/>
                  </a:lnTo>
                  <a:lnTo>
                    <a:pt x="919" y="623"/>
                  </a:lnTo>
                  <a:lnTo>
                    <a:pt x="923" y="619"/>
                  </a:lnTo>
                  <a:lnTo>
                    <a:pt x="923" y="619"/>
                  </a:lnTo>
                  <a:lnTo>
                    <a:pt x="926" y="615"/>
                  </a:lnTo>
                  <a:lnTo>
                    <a:pt x="930" y="613"/>
                  </a:lnTo>
                  <a:lnTo>
                    <a:pt x="936" y="615"/>
                  </a:lnTo>
                  <a:lnTo>
                    <a:pt x="943" y="617"/>
                  </a:lnTo>
                  <a:lnTo>
                    <a:pt x="943" y="617"/>
                  </a:lnTo>
                  <a:lnTo>
                    <a:pt x="947" y="620"/>
                  </a:lnTo>
                  <a:lnTo>
                    <a:pt x="953" y="622"/>
                  </a:lnTo>
                  <a:lnTo>
                    <a:pt x="963" y="623"/>
                  </a:lnTo>
                  <a:lnTo>
                    <a:pt x="972" y="623"/>
                  </a:lnTo>
                  <a:lnTo>
                    <a:pt x="974" y="622"/>
                  </a:lnTo>
                  <a:lnTo>
                    <a:pt x="976" y="619"/>
                  </a:lnTo>
                  <a:lnTo>
                    <a:pt x="976" y="619"/>
                  </a:lnTo>
                  <a:close/>
                  <a:moveTo>
                    <a:pt x="1209" y="556"/>
                  </a:moveTo>
                  <a:lnTo>
                    <a:pt x="1209" y="556"/>
                  </a:lnTo>
                  <a:lnTo>
                    <a:pt x="1212" y="556"/>
                  </a:lnTo>
                  <a:lnTo>
                    <a:pt x="1215" y="558"/>
                  </a:lnTo>
                  <a:lnTo>
                    <a:pt x="1219" y="563"/>
                  </a:lnTo>
                  <a:lnTo>
                    <a:pt x="1225" y="571"/>
                  </a:lnTo>
                  <a:lnTo>
                    <a:pt x="1232" y="579"/>
                  </a:lnTo>
                  <a:lnTo>
                    <a:pt x="1232" y="579"/>
                  </a:lnTo>
                  <a:lnTo>
                    <a:pt x="1240" y="585"/>
                  </a:lnTo>
                  <a:lnTo>
                    <a:pt x="1243" y="585"/>
                  </a:lnTo>
                  <a:lnTo>
                    <a:pt x="1245" y="583"/>
                  </a:lnTo>
                  <a:lnTo>
                    <a:pt x="1247" y="580"/>
                  </a:lnTo>
                  <a:lnTo>
                    <a:pt x="1249" y="575"/>
                  </a:lnTo>
                  <a:lnTo>
                    <a:pt x="1249" y="575"/>
                  </a:lnTo>
                  <a:lnTo>
                    <a:pt x="1250" y="572"/>
                  </a:lnTo>
                  <a:lnTo>
                    <a:pt x="1253" y="571"/>
                  </a:lnTo>
                  <a:lnTo>
                    <a:pt x="1259" y="571"/>
                  </a:lnTo>
                  <a:lnTo>
                    <a:pt x="1263" y="569"/>
                  </a:lnTo>
                  <a:lnTo>
                    <a:pt x="1266" y="568"/>
                  </a:lnTo>
                  <a:lnTo>
                    <a:pt x="1266" y="565"/>
                  </a:lnTo>
                  <a:lnTo>
                    <a:pt x="1266" y="565"/>
                  </a:lnTo>
                  <a:lnTo>
                    <a:pt x="1266" y="562"/>
                  </a:lnTo>
                  <a:lnTo>
                    <a:pt x="1267" y="559"/>
                  </a:lnTo>
                  <a:lnTo>
                    <a:pt x="1273" y="553"/>
                  </a:lnTo>
                  <a:lnTo>
                    <a:pt x="1279" y="548"/>
                  </a:lnTo>
                  <a:lnTo>
                    <a:pt x="1286" y="545"/>
                  </a:lnTo>
                  <a:lnTo>
                    <a:pt x="1286" y="545"/>
                  </a:lnTo>
                  <a:lnTo>
                    <a:pt x="1289" y="543"/>
                  </a:lnTo>
                  <a:lnTo>
                    <a:pt x="1289" y="542"/>
                  </a:lnTo>
                  <a:lnTo>
                    <a:pt x="1287" y="539"/>
                  </a:lnTo>
                  <a:lnTo>
                    <a:pt x="1284" y="538"/>
                  </a:lnTo>
                  <a:lnTo>
                    <a:pt x="1277" y="535"/>
                  </a:lnTo>
                  <a:lnTo>
                    <a:pt x="1267" y="534"/>
                  </a:lnTo>
                  <a:lnTo>
                    <a:pt x="1267" y="534"/>
                  </a:lnTo>
                  <a:lnTo>
                    <a:pt x="1260" y="532"/>
                  </a:lnTo>
                  <a:lnTo>
                    <a:pt x="1257" y="529"/>
                  </a:lnTo>
                  <a:lnTo>
                    <a:pt x="1255" y="525"/>
                  </a:lnTo>
                  <a:lnTo>
                    <a:pt x="1255" y="521"/>
                  </a:lnTo>
                  <a:lnTo>
                    <a:pt x="1255" y="521"/>
                  </a:lnTo>
                  <a:lnTo>
                    <a:pt x="1253" y="519"/>
                  </a:lnTo>
                  <a:lnTo>
                    <a:pt x="1250" y="516"/>
                  </a:lnTo>
                  <a:lnTo>
                    <a:pt x="1243" y="511"/>
                  </a:lnTo>
                  <a:lnTo>
                    <a:pt x="1233" y="507"/>
                  </a:lnTo>
                  <a:lnTo>
                    <a:pt x="1229" y="507"/>
                  </a:lnTo>
                  <a:lnTo>
                    <a:pt x="1226" y="507"/>
                  </a:lnTo>
                  <a:lnTo>
                    <a:pt x="1226" y="507"/>
                  </a:lnTo>
                  <a:lnTo>
                    <a:pt x="1223" y="507"/>
                  </a:lnTo>
                  <a:lnTo>
                    <a:pt x="1220" y="507"/>
                  </a:lnTo>
                  <a:lnTo>
                    <a:pt x="1212" y="502"/>
                  </a:lnTo>
                  <a:lnTo>
                    <a:pt x="1205" y="498"/>
                  </a:lnTo>
                  <a:lnTo>
                    <a:pt x="1198" y="497"/>
                  </a:lnTo>
                  <a:lnTo>
                    <a:pt x="1198" y="497"/>
                  </a:lnTo>
                  <a:lnTo>
                    <a:pt x="1191" y="495"/>
                  </a:lnTo>
                  <a:lnTo>
                    <a:pt x="1183" y="491"/>
                  </a:lnTo>
                  <a:lnTo>
                    <a:pt x="1178" y="485"/>
                  </a:lnTo>
                  <a:lnTo>
                    <a:pt x="1176" y="482"/>
                  </a:lnTo>
                  <a:lnTo>
                    <a:pt x="1176" y="478"/>
                  </a:lnTo>
                  <a:lnTo>
                    <a:pt x="1176" y="478"/>
                  </a:lnTo>
                  <a:lnTo>
                    <a:pt x="1178" y="475"/>
                  </a:lnTo>
                  <a:lnTo>
                    <a:pt x="1179" y="475"/>
                  </a:lnTo>
                  <a:lnTo>
                    <a:pt x="1186" y="475"/>
                  </a:lnTo>
                  <a:lnTo>
                    <a:pt x="1193" y="477"/>
                  </a:lnTo>
                  <a:lnTo>
                    <a:pt x="1196" y="475"/>
                  </a:lnTo>
                  <a:lnTo>
                    <a:pt x="1198" y="474"/>
                  </a:lnTo>
                  <a:lnTo>
                    <a:pt x="1198" y="474"/>
                  </a:lnTo>
                  <a:lnTo>
                    <a:pt x="1199" y="471"/>
                  </a:lnTo>
                  <a:lnTo>
                    <a:pt x="1196" y="470"/>
                  </a:lnTo>
                  <a:lnTo>
                    <a:pt x="1191" y="468"/>
                  </a:lnTo>
                  <a:lnTo>
                    <a:pt x="1183" y="467"/>
                  </a:lnTo>
                  <a:lnTo>
                    <a:pt x="1181" y="467"/>
                  </a:lnTo>
                  <a:lnTo>
                    <a:pt x="1179" y="464"/>
                  </a:lnTo>
                  <a:lnTo>
                    <a:pt x="1179" y="464"/>
                  </a:lnTo>
                  <a:lnTo>
                    <a:pt x="1181" y="461"/>
                  </a:lnTo>
                  <a:lnTo>
                    <a:pt x="1182" y="460"/>
                  </a:lnTo>
                  <a:lnTo>
                    <a:pt x="1185" y="460"/>
                  </a:lnTo>
                  <a:lnTo>
                    <a:pt x="1189" y="457"/>
                  </a:lnTo>
                  <a:lnTo>
                    <a:pt x="1189" y="457"/>
                  </a:lnTo>
                  <a:lnTo>
                    <a:pt x="1191" y="455"/>
                  </a:lnTo>
                  <a:lnTo>
                    <a:pt x="1191" y="454"/>
                  </a:lnTo>
                  <a:lnTo>
                    <a:pt x="1188" y="450"/>
                  </a:lnTo>
                  <a:lnTo>
                    <a:pt x="1185" y="447"/>
                  </a:lnTo>
                  <a:lnTo>
                    <a:pt x="1181" y="444"/>
                  </a:lnTo>
                  <a:lnTo>
                    <a:pt x="1181" y="444"/>
                  </a:lnTo>
                  <a:lnTo>
                    <a:pt x="1179" y="444"/>
                  </a:lnTo>
                  <a:lnTo>
                    <a:pt x="1178" y="444"/>
                  </a:lnTo>
                  <a:lnTo>
                    <a:pt x="1175" y="445"/>
                  </a:lnTo>
                  <a:lnTo>
                    <a:pt x="1172" y="448"/>
                  </a:lnTo>
                  <a:lnTo>
                    <a:pt x="1169" y="450"/>
                  </a:lnTo>
                  <a:lnTo>
                    <a:pt x="1169" y="450"/>
                  </a:lnTo>
                  <a:lnTo>
                    <a:pt x="1168" y="450"/>
                  </a:lnTo>
                  <a:lnTo>
                    <a:pt x="1166" y="448"/>
                  </a:lnTo>
                  <a:lnTo>
                    <a:pt x="1168" y="445"/>
                  </a:lnTo>
                  <a:lnTo>
                    <a:pt x="1172" y="437"/>
                  </a:lnTo>
                  <a:lnTo>
                    <a:pt x="1172" y="437"/>
                  </a:lnTo>
                  <a:lnTo>
                    <a:pt x="1172" y="435"/>
                  </a:lnTo>
                  <a:lnTo>
                    <a:pt x="1171" y="433"/>
                  </a:lnTo>
                  <a:lnTo>
                    <a:pt x="1164" y="430"/>
                  </a:lnTo>
                  <a:lnTo>
                    <a:pt x="1155" y="428"/>
                  </a:lnTo>
                  <a:lnTo>
                    <a:pt x="1146" y="428"/>
                  </a:lnTo>
                  <a:lnTo>
                    <a:pt x="1146" y="428"/>
                  </a:lnTo>
                  <a:lnTo>
                    <a:pt x="1142" y="430"/>
                  </a:lnTo>
                  <a:lnTo>
                    <a:pt x="1138" y="428"/>
                  </a:lnTo>
                  <a:lnTo>
                    <a:pt x="1137" y="425"/>
                  </a:lnTo>
                  <a:lnTo>
                    <a:pt x="1135" y="421"/>
                  </a:lnTo>
                  <a:lnTo>
                    <a:pt x="1135" y="421"/>
                  </a:lnTo>
                  <a:lnTo>
                    <a:pt x="1135" y="420"/>
                  </a:lnTo>
                  <a:lnTo>
                    <a:pt x="1134" y="418"/>
                  </a:lnTo>
                  <a:lnTo>
                    <a:pt x="1128" y="420"/>
                  </a:lnTo>
                  <a:lnTo>
                    <a:pt x="1121" y="423"/>
                  </a:lnTo>
                  <a:lnTo>
                    <a:pt x="1115" y="425"/>
                  </a:lnTo>
                  <a:lnTo>
                    <a:pt x="1115" y="425"/>
                  </a:lnTo>
                  <a:lnTo>
                    <a:pt x="1112" y="427"/>
                  </a:lnTo>
                  <a:lnTo>
                    <a:pt x="1111" y="427"/>
                  </a:lnTo>
                  <a:lnTo>
                    <a:pt x="1107" y="424"/>
                  </a:lnTo>
                  <a:lnTo>
                    <a:pt x="1107" y="423"/>
                  </a:lnTo>
                  <a:lnTo>
                    <a:pt x="1107" y="421"/>
                  </a:lnTo>
                  <a:lnTo>
                    <a:pt x="1109" y="420"/>
                  </a:lnTo>
                  <a:lnTo>
                    <a:pt x="1109" y="420"/>
                  </a:lnTo>
                  <a:lnTo>
                    <a:pt x="1115" y="418"/>
                  </a:lnTo>
                  <a:lnTo>
                    <a:pt x="1119" y="415"/>
                  </a:lnTo>
                  <a:lnTo>
                    <a:pt x="1122" y="413"/>
                  </a:lnTo>
                  <a:lnTo>
                    <a:pt x="1124" y="410"/>
                  </a:lnTo>
                  <a:lnTo>
                    <a:pt x="1122" y="407"/>
                  </a:lnTo>
                  <a:lnTo>
                    <a:pt x="1122" y="407"/>
                  </a:lnTo>
                  <a:lnTo>
                    <a:pt x="1121" y="406"/>
                  </a:lnTo>
                  <a:lnTo>
                    <a:pt x="1118" y="404"/>
                  </a:lnTo>
                  <a:lnTo>
                    <a:pt x="1111" y="403"/>
                  </a:lnTo>
                  <a:lnTo>
                    <a:pt x="1104" y="404"/>
                  </a:lnTo>
                  <a:lnTo>
                    <a:pt x="1101" y="406"/>
                  </a:lnTo>
                  <a:lnTo>
                    <a:pt x="1098" y="408"/>
                  </a:lnTo>
                  <a:lnTo>
                    <a:pt x="1098" y="408"/>
                  </a:lnTo>
                  <a:lnTo>
                    <a:pt x="1097" y="410"/>
                  </a:lnTo>
                  <a:lnTo>
                    <a:pt x="1094" y="410"/>
                  </a:lnTo>
                  <a:lnTo>
                    <a:pt x="1091" y="408"/>
                  </a:lnTo>
                  <a:lnTo>
                    <a:pt x="1088" y="406"/>
                  </a:lnTo>
                  <a:lnTo>
                    <a:pt x="1082" y="400"/>
                  </a:lnTo>
                  <a:lnTo>
                    <a:pt x="1081" y="396"/>
                  </a:lnTo>
                  <a:lnTo>
                    <a:pt x="1080" y="393"/>
                  </a:lnTo>
                  <a:lnTo>
                    <a:pt x="1080" y="393"/>
                  </a:lnTo>
                  <a:lnTo>
                    <a:pt x="1080" y="391"/>
                  </a:lnTo>
                  <a:lnTo>
                    <a:pt x="1077" y="390"/>
                  </a:lnTo>
                  <a:lnTo>
                    <a:pt x="1070" y="390"/>
                  </a:lnTo>
                  <a:lnTo>
                    <a:pt x="1065" y="388"/>
                  </a:lnTo>
                  <a:lnTo>
                    <a:pt x="1063" y="387"/>
                  </a:lnTo>
                  <a:lnTo>
                    <a:pt x="1060" y="386"/>
                  </a:lnTo>
                  <a:lnTo>
                    <a:pt x="1060" y="381"/>
                  </a:lnTo>
                  <a:lnTo>
                    <a:pt x="1060" y="381"/>
                  </a:lnTo>
                  <a:lnTo>
                    <a:pt x="1060" y="378"/>
                  </a:lnTo>
                  <a:lnTo>
                    <a:pt x="1057" y="376"/>
                  </a:lnTo>
                  <a:lnTo>
                    <a:pt x="1053" y="373"/>
                  </a:lnTo>
                  <a:lnTo>
                    <a:pt x="1047" y="371"/>
                  </a:lnTo>
                  <a:lnTo>
                    <a:pt x="1036" y="369"/>
                  </a:lnTo>
                  <a:lnTo>
                    <a:pt x="1026" y="369"/>
                  </a:lnTo>
                  <a:lnTo>
                    <a:pt x="1026" y="369"/>
                  </a:lnTo>
                  <a:lnTo>
                    <a:pt x="1020" y="370"/>
                  </a:lnTo>
                  <a:lnTo>
                    <a:pt x="1014" y="373"/>
                  </a:lnTo>
                  <a:lnTo>
                    <a:pt x="1010" y="377"/>
                  </a:lnTo>
                  <a:lnTo>
                    <a:pt x="1008" y="380"/>
                  </a:lnTo>
                  <a:lnTo>
                    <a:pt x="1008" y="381"/>
                  </a:lnTo>
                  <a:lnTo>
                    <a:pt x="1008" y="381"/>
                  </a:lnTo>
                  <a:lnTo>
                    <a:pt x="1008" y="384"/>
                  </a:lnTo>
                  <a:lnTo>
                    <a:pt x="1007" y="386"/>
                  </a:lnTo>
                  <a:lnTo>
                    <a:pt x="1004" y="386"/>
                  </a:lnTo>
                  <a:lnTo>
                    <a:pt x="1001" y="383"/>
                  </a:lnTo>
                  <a:lnTo>
                    <a:pt x="999" y="378"/>
                  </a:lnTo>
                  <a:lnTo>
                    <a:pt x="999" y="378"/>
                  </a:lnTo>
                  <a:lnTo>
                    <a:pt x="997" y="377"/>
                  </a:lnTo>
                  <a:lnTo>
                    <a:pt x="994" y="377"/>
                  </a:lnTo>
                  <a:lnTo>
                    <a:pt x="987" y="380"/>
                  </a:lnTo>
                  <a:lnTo>
                    <a:pt x="979" y="384"/>
                  </a:lnTo>
                  <a:lnTo>
                    <a:pt x="972" y="387"/>
                  </a:lnTo>
                  <a:lnTo>
                    <a:pt x="972" y="387"/>
                  </a:lnTo>
                  <a:lnTo>
                    <a:pt x="970" y="386"/>
                  </a:lnTo>
                  <a:lnTo>
                    <a:pt x="970" y="384"/>
                  </a:lnTo>
                  <a:lnTo>
                    <a:pt x="972" y="376"/>
                  </a:lnTo>
                  <a:lnTo>
                    <a:pt x="973" y="367"/>
                  </a:lnTo>
                  <a:lnTo>
                    <a:pt x="973" y="363"/>
                  </a:lnTo>
                  <a:lnTo>
                    <a:pt x="973" y="360"/>
                  </a:lnTo>
                  <a:lnTo>
                    <a:pt x="973" y="360"/>
                  </a:lnTo>
                  <a:lnTo>
                    <a:pt x="967" y="351"/>
                  </a:lnTo>
                  <a:lnTo>
                    <a:pt x="964" y="347"/>
                  </a:lnTo>
                  <a:lnTo>
                    <a:pt x="962" y="340"/>
                  </a:lnTo>
                  <a:lnTo>
                    <a:pt x="962" y="340"/>
                  </a:lnTo>
                  <a:lnTo>
                    <a:pt x="959" y="337"/>
                  </a:lnTo>
                  <a:lnTo>
                    <a:pt x="956" y="336"/>
                  </a:lnTo>
                  <a:lnTo>
                    <a:pt x="952" y="334"/>
                  </a:lnTo>
                  <a:lnTo>
                    <a:pt x="946" y="334"/>
                  </a:lnTo>
                  <a:lnTo>
                    <a:pt x="937" y="336"/>
                  </a:lnTo>
                  <a:lnTo>
                    <a:pt x="933" y="339"/>
                  </a:lnTo>
                  <a:lnTo>
                    <a:pt x="930" y="340"/>
                  </a:lnTo>
                  <a:lnTo>
                    <a:pt x="930" y="340"/>
                  </a:lnTo>
                  <a:lnTo>
                    <a:pt x="927" y="343"/>
                  </a:lnTo>
                  <a:lnTo>
                    <a:pt x="923" y="344"/>
                  </a:lnTo>
                  <a:lnTo>
                    <a:pt x="915" y="346"/>
                  </a:lnTo>
                  <a:lnTo>
                    <a:pt x="905" y="349"/>
                  </a:lnTo>
                  <a:lnTo>
                    <a:pt x="900" y="351"/>
                  </a:lnTo>
                  <a:lnTo>
                    <a:pt x="896" y="354"/>
                  </a:lnTo>
                  <a:lnTo>
                    <a:pt x="896" y="354"/>
                  </a:lnTo>
                  <a:lnTo>
                    <a:pt x="893" y="359"/>
                  </a:lnTo>
                  <a:lnTo>
                    <a:pt x="892" y="361"/>
                  </a:lnTo>
                  <a:lnTo>
                    <a:pt x="892" y="366"/>
                  </a:lnTo>
                  <a:lnTo>
                    <a:pt x="893" y="369"/>
                  </a:lnTo>
                  <a:lnTo>
                    <a:pt x="898" y="374"/>
                  </a:lnTo>
                  <a:lnTo>
                    <a:pt x="900" y="377"/>
                  </a:lnTo>
                  <a:lnTo>
                    <a:pt x="900" y="377"/>
                  </a:lnTo>
                  <a:lnTo>
                    <a:pt x="902" y="378"/>
                  </a:lnTo>
                  <a:lnTo>
                    <a:pt x="900" y="381"/>
                  </a:lnTo>
                  <a:lnTo>
                    <a:pt x="896" y="384"/>
                  </a:lnTo>
                  <a:lnTo>
                    <a:pt x="892" y="388"/>
                  </a:lnTo>
                  <a:lnTo>
                    <a:pt x="890" y="390"/>
                  </a:lnTo>
                  <a:lnTo>
                    <a:pt x="892" y="393"/>
                  </a:lnTo>
                  <a:lnTo>
                    <a:pt x="892" y="393"/>
                  </a:lnTo>
                  <a:lnTo>
                    <a:pt x="898" y="396"/>
                  </a:lnTo>
                  <a:lnTo>
                    <a:pt x="903" y="397"/>
                  </a:lnTo>
                  <a:lnTo>
                    <a:pt x="907" y="400"/>
                  </a:lnTo>
                  <a:lnTo>
                    <a:pt x="909" y="401"/>
                  </a:lnTo>
                  <a:lnTo>
                    <a:pt x="909" y="404"/>
                  </a:lnTo>
                  <a:lnTo>
                    <a:pt x="909" y="404"/>
                  </a:lnTo>
                  <a:lnTo>
                    <a:pt x="909" y="407"/>
                  </a:lnTo>
                  <a:lnTo>
                    <a:pt x="906" y="408"/>
                  </a:lnTo>
                  <a:lnTo>
                    <a:pt x="902" y="407"/>
                  </a:lnTo>
                  <a:lnTo>
                    <a:pt x="898" y="406"/>
                  </a:lnTo>
                  <a:lnTo>
                    <a:pt x="888" y="400"/>
                  </a:lnTo>
                  <a:lnTo>
                    <a:pt x="885" y="397"/>
                  </a:lnTo>
                  <a:lnTo>
                    <a:pt x="882" y="394"/>
                  </a:lnTo>
                  <a:lnTo>
                    <a:pt x="882" y="394"/>
                  </a:lnTo>
                  <a:lnTo>
                    <a:pt x="880" y="388"/>
                  </a:lnTo>
                  <a:lnTo>
                    <a:pt x="880" y="383"/>
                  </a:lnTo>
                  <a:lnTo>
                    <a:pt x="880" y="378"/>
                  </a:lnTo>
                  <a:lnTo>
                    <a:pt x="879" y="373"/>
                  </a:lnTo>
                  <a:lnTo>
                    <a:pt x="879" y="373"/>
                  </a:lnTo>
                  <a:lnTo>
                    <a:pt x="876" y="369"/>
                  </a:lnTo>
                  <a:lnTo>
                    <a:pt x="878" y="364"/>
                  </a:lnTo>
                  <a:lnTo>
                    <a:pt x="882" y="357"/>
                  </a:lnTo>
                  <a:lnTo>
                    <a:pt x="888" y="350"/>
                  </a:lnTo>
                  <a:lnTo>
                    <a:pt x="888" y="350"/>
                  </a:lnTo>
                  <a:lnTo>
                    <a:pt x="893" y="344"/>
                  </a:lnTo>
                  <a:lnTo>
                    <a:pt x="899" y="341"/>
                  </a:lnTo>
                  <a:lnTo>
                    <a:pt x="902" y="340"/>
                  </a:lnTo>
                  <a:lnTo>
                    <a:pt x="903" y="336"/>
                  </a:lnTo>
                  <a:lnTo>
                    <a:pt x="903" y="336"/>
                  </a:lnTo>
                  <a:lnTo>
                    <a:pt x="902" y="334"/>
                  </a:lnTo>
                  <a:lnTo>
                    <a:pt x="898" y="333"/>
                  </a:lnTo>
                  <a:lnTo>
                    <a:pt x="890" y="333"/>
                  </a:lnTo>
                  <a:lnTo>
                    <a:pt x="880" y="334"/>
                  </a:lnTo>
                  <a:lnTo>
                    <a:pt x="870" y="336"/>
                  </a:lnTo>
                  <a:lnTo>
                    <a:pt x="861" y="340"/>
                  </a:lnTo>
                  <a:lnTo>
                    <a:pt x="849" y="344"/>
                  </a:lnTo>
                  <a:lnTo>
                    <a:pt x="841" y="351"/>
                  </a:lnTo>
                  <a:lnTo>
                    <a:pt x="841" y="351"/>
                  </a:lnTo>
                  <a:lnTo>
                    <a:pt x="834" y="360"/>
                  </a:lnTo>
                  <a:lnTo>
                    <a:pt x="828" y="369"/>
                  </a:lnTo>
                  <a:lnTo>
                    <a:pt x="825" y="377"/>
                  </a:lnTo>
                  <a:lnTo>
                    <a:pt x="824" y="386"/>
                  </a:lnTo>
                  <a:lnTo>
                    <a:pt x="824" y="393"/>
                  </a:lnTo>
                  <a:lnTo>
                    <a:pt x="824" y="400"/>
                  </a:lnTo>
                  <a:lnTo>
                    <a:pt x="825" y="407"/>
                  </a:lnTo>
                  <a:lnTo>
                    <a:pt x="825" y="407"/>
                  </a:lnTo>
                  <a:lnTo>
                    <a:pt x="826" y="410"/>
                  </a:lnTo>
                  <a:lnTo>
                    <a:pt x="829" y="410"/>
                  </a:lnTo>
                  <a:lnTo>
                    <a:pt x="839" y="411"/>
                  </a:lnTo>
                  <a:lnTo>
                    <a:pt x="849" y="413"/>
                  </a:lnTo>
                  <a:lnTo>
                    <a:pt x="859" y="414"/>
                  </a:lnTo>
                  <a:lnTo>
                    <a:pt x="859" y="414"/>
                  </a:lnTo>
                  <a:lnTo>
                    <a:pt x="865" y="417"/>
                  </a:lnTo>
                  <a:lnTo>
                    <a:pt x="866" y="418"/>
                  </a:lnTo>
                  <a:lnTo>
                    <a:pt x="866" y="420"/>
                  </a:lnTo>
                  <a:lnTo>
                    <a:pt x="862" y="421"/>
                  </a:lnTo>
                  <a:lnTo>
                    <a:pt x="856" y="421"/>
                  </a:lnTo>
                  <a:lnTo>
                    <a:pt x="856" y="421"/>
                  </a:lnTo>
                  <a:lnTo>
                    <a:pt x="841" y="420"/>
                  </a:lnTo>
                  <a:lnTo>
                    <a:pt x="834" y="420"/>
                  </a:lnTo>
                  <a:lnTo>
                    <a:pt x="832" y="421"/>
                  </a:lnTo>
                  <a:lnTo>
                    <a:pt x="832" y="423"/>
                  </a:lnTo>
                  <a:lnTo>
                    <a:pt x="832" y="423"/>
                  </a:lnTo>
                  <a:lnTo>
                    <a:pt x="834" y="425"/>
                  </a:lnTo>
                  <a:lnTo>
                    <a:pt x="835" y="428"/>
                  </a:lnTo>
                  <a:lnTo>
                    <a:pt x="843" y="434"/>
                  </a:lnTo>
                  <a:lnTo>
                    <a:pt x="853" y="438"/>
                  </a:lnTo>
                  <a:lnTo>
                    <a:pt x="859" y="440"/>
                  </a:lnTo>
                  <a:lnTo>
                    <a:pt x="863" y="438"/>
                  </a:lnTo>
                  <a:lnTo>
                    <a:pt x="863" y="438"/>
                  </a:lnTo>
                  <a:lnTo>
                    <a:pt x="870" y="437"/>
                  </a:lnTo>
                  <a:lnTo>
                    <a:pt x="873" y="437"/>
                  </a:lnTo>
                  <a:lnTo>
                    <a:pt x="876" y="438"/>
                  </a:lnTo>
                  <a:lnTo>
                    <a:pt x="879" y="442"/>
                  </a:lnTo>
                  <a:lnTo>
                    <a:pt x="879" y="442"/>
                  </a:lnTo>
                  <a:lnTo>
                    <a:pt x="882" y="444"/>
                  </a:lnTo>
                  <a:lnTo>
                    <a:pt x="885" y="445"/>
                  </a:lnTo>
                  <a:lnTo>
                    <a:pt x="892" y="447"/>
                  </a:lnTo>
                  <a:lnTo>
                    <a:pt x="912" y="447"/>
                  </a:lnTo>
                  <a:lnTo>
                    <a:pt x="912" y="447"/>
                  </a:lnTo>
                  <a:lnTo>
                    <a:pt x="922" y="448"/>
                  </a:lnTo>
                  <a:lnTo>
                    <a:pt x="932" y="451"/>
                  </a:lnTo>
                  <a:lnTo>
                    <a:pt x="947" y="454"/>
                  </a:lnTo>
                  <a:lnTo>
                    <a:pt x="947" y="454"/>
                  </a:lnTo>
                  <a:lnTo>
                    <a:pt x="952" y="454"/>
                  </a:lnTo>
                  <a:lnTo>
                    <a:pt x="957" y="452"/>
                  </a:lnTo>
                  <a:lnTo>
                    <a:pt x="962" y="450"/>
                  </a:lnTo>
                  <a:lnTo>
                    <a:pt x="963" y="447"/>
                  </a:lnTo>
                  <a:lnTo>
                    <a:pt x="963" y="447"/>
                  </a:lnTo>
                  <a:lnTo>
                    <a:pt x="966" y="445"/>
                  </a:lnTo>
                  <a:lnTo>
                    <a:pt x="969" y="445"/>
                  </a:lnTo>
                  <a:lnTo>
                    <a:pt x="980" y="448"/>
                  </a:lnTo>
                  <a:lnTo>
                    <a:pt x="991" y="451"/>
                  </a:lnTo>
                  <a:lnTo>
                    <a:pt x="1000" y="451"/>
                  </a:lnTo>
                  <a:lnTo>
                    <a:pt x="1000" y="451"/>
                  </a:lnTo>
                  <a:lnTo>
                    <a:pt x="1003" y="451"/>
                  </a:lnTo>
                  <a:lnTo>
                    <a:pt x="1003" y="450"/>
                  </a:lnTo>
                  <a:lnTo>
                    <a:pt x="1003" y="447"/>
                  </a:lnTo>
                  <a:lnTo>
                    <a:pt x="1001" y="444"/>
                  </a:lnTo>
                  <a:lnTo>
                    <a:pt x="997" y="441"/>
                  </a:lnTo>
                  <a:lnTo>
                    <a:pt x="997" y="441"/>
                  </a:lnTo>
                  <a:lnTo>
                    <a:pt x="996" y="440"/>
                  </a:lnTo>
                  <a:lnTo>
                    <a:pt x="996" y="435"/>
                  </a:lnTo>
                  <a:lnTo>
                    <a:pt x="997" y="434"/>
                  </a:lnTo>
                  <a:lnTo>
                    <a:pt x="999" y="433"/>
                  </a:lnTo>
                  <a:lnTo>
                    <a:pt x="1001" y="434"/>
                  </a:lnTo>
                  <a:lnTo>
                    <a:pt x="1001" y="434"/>
                  </a:lnTo>
                  <a:lnTo>
                    <a:pt x="1013" y="438"/>
                  </a:lnTo>
                  <a:lnTo>
                    <a:pt x="1017" y="442"/>
                  </a:lnTo>
                  <a:lnTo>
                    <a:pt x="1020" y="445"/>
                  </a:lnTo>
                  <a:lnTo>
                    <a:pt x="1020" y="445"/>
                  </a:lnTo>
                  <a:lnTo>
                    <a:pt x="1023" y="448"/>
                  </a:lnTo>
                  <a:lnTo>
                    <a:pt x="1026" y="450"/>
                  </a:lnTo>
                  <a:lnTo>
                    <a:pt x="1027" y="451"/>
                  </a:lnTo>
                  <a:lnTo>
                    <a:pt x="1028" y="454"/>
                  </a:lnTo>
                  <a:lnTo>
                    <a:pt x="1028" y="454"/>
                  </a:lnTo>
                  <a:lnTo>
                    <a:pt x="1030" y="455"/>
                  </a:lnTo>
                  <a:lnTo>
                    <a:pt x="1033" y="458"/>
                  </a:lnTo>
                  <a:lnTo>
                    <a:pt x="1041" y="461"/>
                  </a:lnTo>
                  <a:lnTo>
                    <a:pt x="1050" y="465"/>
                  </a:lnTo>
                  <a:lnTo>
                    <a:pt x="1051" y="468"/>
                  </a:lnTo>
                  <a:lnTo>
                    <a:pt x="1053" y="470"/>
                  </a:lnTo>
                  <a:lnTo>
                    <a:pt x="1053" y="470"/>
                  </a:lnTo>
                  <a:lnTo>
                    <a:pt x="1053" y="472"/>
                  </a:lnTo>
                  <a:lnTo>
                    <a:pt x="1050" y="474"/>
                  </a:lnTo>
                  <a:lnTo>
                    <a:pt x="1043" y="477"/>
                  </a:lnTo>
                  <a:lnTo>
                    <a:pt x="1037" y="481"/>
                  </a:lnTo>
                  <a:lnTo>
                    <a:pt x="1037" y="482"/>
                  </a:lnTo>
                  <a:lnTo>
                    <a:pt x="1037" y="484"/>
                  </a:lnTo>
                  <a:lnTo>
                    <a:pt x="1037" y="484"/>
                  </a:lnTo>
                  <a:lnTo>
                    <a:pt x="1040" y="485"/>
                  </a:lnTo>
                  <a:lnTo>
                    <a:pt x="1043" y="485"/>
                  </a:lnTo>
                  <a:lnTo>
                    <a:pt x="1050" y="482"/>
                  </a:lnTo>
                  <a:lnTo>
                    <a:pt x="1055" y="478"/>
                  </a:lnTo>
                  <a:lnTo>
                    <a:pt x="1063" y="477"/>
                  </a:lnTo>
                  <a:lnTo>
                    <a:pt x="1063" y="477"/>
                  </a:lnTo>
                  <a:lnTo>
                    <a:pt x="1065" y="477"/>
                  </a:lnTo>
                  <a:lnTo>
                    <a:pt x="1067" y="479"/>
                  </a:lnTo>
                  <a:lnTo>
                    <a:pt x="1071" y="485"/>
                  </a:lnTo>
                  <a:lnTo>
                    <a:pt x="1074" y="491"/>
                  </a:lnTo>
                  <a:lnTo>
                    <a:pt x="1075" y="492"/>
                  </a:lnTo>
                  <a:lnTo>
                    <a:pt x="1077" y="492"/>
                  </a:lnTo>
                  <a:lnTo>
                    <a:pt x="1077" y="492"/>
                  </a:lnTo>
                  <a:lnTo>
                    <a:pt x="1081" y="491"/>
                  </a:lnTo>
                  <a:lnTo>
                    <a:pt x="1084" y="491"/>
                  </a:lnTo>
                  <a:lnTo>
                    <a:pt x="1090" y="494"/>
                  </a:lnTo>
                  <a:lnTo>
                    <a:pt x="1095" y="499"/>
                  </a:lnTo>
                  <a:lnTo>
                    <a:pt x="1101" y="508"/>
                  </a:lnTo>
                  <a:lnTo>
                    <a:pt x="1101" y="508"/>
                  </a:lnTo>
                  <a:lnTo>
                    <a:pt x="1104" y="512"/>
                  </a:lnTo>
                  <a:lnTo>
                    <a:pt x="1105" y="516"/>
                  </a:lnTo>
                  <a:lnTo>
                    <a:pt x="1104" y="525"/>
                  </a:lnTo>
                  <a:lnTo>
                    <a:pt x="1102" y="531"/>
                  </a:lnTo>
                  <a:lnTo>
                    <a:pt x="1101" y="535"/>
                  </a:lnTo>
                  <a:lnTo>
                    <a:pt x="1101" y="535"/>
                  </a:lnTo>
                  <a:lnTo>
                    <a:pt x="1102" y="536"/>
                  </a:lnTo>
                  <a:lnTo>
                    <a:pt x="1105" y="538"/>
                  </a:lnTo>
                  <a:lnTo>
                    <a:pt x="1111" y="538"/>
                  </a:lnTo>
                  <a:lnTo>
                    <a:pt x="1119" y="536"/>
                  </a:lnTo>
                  <a:lnTo>
                    <a:pt x="1128" y="534"/>
                  </a:lnTo>
                  <a:lnTo>
                    <a:pt x="1128" y="534"/>
                  </a:lnTo>
                  <a:lnTo>
                    <a:pt x="1131" y="532"/>
                  </a:lnTo>
                  <a:lnTo>
                    <a:pt x="1135" y="532"/>
                  </a:lnTo>
                  <a:lnTo>
                    <a:pt x="1141" y="535"/>
                  </a:lnTo>
                  <a:lnTo>
                    <a:pt x="1146" y="541"/>
                  </a:lnTo>
                  <a:lnTo>
                    <a:pt x="1152" y="545"/>
                  </a:lnTo>
                  <a:lnTo>
                    <a:pt x="1152" y="545"/>
                  </a:lnTo>
                  <a:lnTo>
                    <a:pt x="1154" y="548"/>
                  </a:lnTo>
                  <a:lnTo>
                    <a:pt x="1152" y="551"/>
                  </a:lnTo>
                  <a:lnTo>
                    <a:pt x="1148" y="553"/>
                  </a:lnTo>
                  <a:lnTo>
                    <a:pt x="1142" y="556"/>
                  </a:lnTo>
                  <a:lnTo>
                    <a:pt x="1132" y="558"/>
                  </a:lnTo>
                  <a:lnTo>
                    <a:pt x="1129" y="558"/>
                  </a:lnTo>
                  <a:lnTo>
                    <a:pt x="1129" y="556"/>
                  </a:lnTo>
                  <a:lnTo>
                    <a:pt x="1129" y="556"/>
                  </a:lnTo>
                  <a:lnTo>
                    <a:pt x="1129" y="555"/>
                  </a:lnTo>
                  <a:lnTo>
                    <a:pt x="1127" y="551"/>
                  </a:lnTo>
                  <a:lnTo>
                    <a:pt x="1124" y="548"/>
                  </a:lnTo>
                  <a:lnTo>
                    <a:pt x="1118" y="545"/>
                  </a:lnTo>
                  <a:lnTo>
                    <a:pt x="1111" y="542"/>
                  </a:lnTo>
                  <a:lnTo>
                    <a:pt x="1104" y="541"/>
                  </a:lnTo>
                  <a:lnTo>
                    <a:pt x="1097" y="541"/>
                  </a:lnTo>
                  <a:lnTo>
                    <a:pt x="1088" y="542"/>
                  </a:lnTo>
                  <a:lnTo>
                    <a:pt x="1088" y="542"/>
                  </a:lnTo>
                  <a:lnTo>
                    <a:pt x="1082" y="545"/>
                  </a:lnTo>
                  <a:lnTo>
                    <a:pt x="1080" y="548"/>
                  </a:lnTo>
                  <a:lnTo>
                    <a:pt x="1078" y="552"/>
                  </a:lnTo>
                  <a:lnTo>
                    <a:pt x="1078" y="556"/>
                  </a:lnTo>
                  <a:lnTo>
                    <a:pt x="1081" y="563"/>
                  </a:lnTo>
                  <a:lnTo>
                    <a:pt x="1084" y="569"/>
                  </a:lnTo>
                  <a:lnTo>
                    <a:pt x="1084" y="569"/>
                  </a:lnTo>
                  <a:lnTo>
                    <a:pt x="1084" y="572"/>
                  </a:lnTo>
                  <a:lnTo>
                    <a:pt x="1082" y="575"/>
                  </a:lnTo>
                  <a:lnTo>
                    <a:pt x="1078" y="576"/>
                  </a:lnTo>
                  <a:lnTo>
                    <a:pt x="1074" y="578"/>
                  </a:lnTo>
                  <a:lnTo>
                    <a:pt x="1068" y="579"/>
                  </a:lnTo>
                  <a:lnTo>
                    <a:pt x="1061" y="579"/>
                  </a:lnTo>
                  <a:lnTo>
                    <a:pt x="1054" y="579"/>
                  </a:lnTo>
                  <a:lnTo>
                    <a:pt x="1047" y="576"/>
                  </a:lnTo>
                  <a:lnTo>
                    <a:pt x="1047" y="576"/>
                  </a:lnTo>
                  <a:lnTo>
                    <a:pt x="1041" y="575"/>
                  </a:lnTo>
                  <a:lnTo>
                    <a:pt x="1037" y="575"/>
                  </a:lnTo>
                  <a:lnTo>
                    <a:pt x="1034" y="575"/>
                  </a:lnTo>
                  <a:lnTo>
                    <a:pt x="1031" y="576"/>
                  </a:lnTo>
                  <a:lnTo>
                    <a:pt x="1030" y="579"/>
                  </a:lnTo>
                  <a:lnTo>
                    <a:pt x="1028" y="580"/>
                  </a:lnTo>
                  <a:lnTo>
                    <a:pt x="1026" y="580"/>
                  </a:lnTo>
                  <a:lnTo>
                    <a:pt x="1026" y="580"/>
                  </a:lnTo>
                  <a:lnTo>
                    <a:pt x="1023" y="582"/>
                  </a:lnTo>
                  <a:lnTo>
                    <a:pt x="1020" y="583"/>
                  </a:lnTo>
                  <a:lnTo>
                    <a:pt x="1016" y="588"/>
                  </a:lnTo>
                  <a:lnTo>
                    <a:pt x="1014" y="592"/>
                  </a:lnTo>
                  <a:lnTo>
                    <a:pt x="1013" y="595"/>
                  </a:lnTo>
                  <a:lnTo>
                    <a:pt x="1014" y="598"/>
                  </a:lnTo>
                  <a:lnTo>
                    <a:pt x="1016" y="600"/>
                  </a:lnTo>
                  <a:lnTo>
                    <a:pt x="1016" y="600"/>
                  </a:lnTo>
                  <a:lnTo>
                    <a:pt x="1018" y="603"/>
                  </a:lnTo>
                  <a:lnTo>
                    <a:pt x="1023" y="605"/>
                  </a:lnTo>
                  <a:lnTo>
                    <a:pt x="1031" y="605"/>
                  </a:lnTo>
                  <a:lnTo>
                    <a:pt x="1041" y="603"/>
                  </a:lnTo>
                  <a:lnTo>
                    <a:pt x="1051" y="602"/>
                  </a:lnTo>
                  <a:lnTo>
                    <a:pt x="1051" y="602"/>
                  </a:lnTo>
                  <a:lnTo>
                    <a:pt x="1064" y="603"/>
                  </a:lnTo>
                  <a:lnTo>
                    <a:pt x="1065" y="603"/>
                  </a:lnTo>
                  <a:lnTo>
                    <a:pt x="1067" y="599"/>
                  </a:lnTo>
                  <a:lnTo>
                    <a:pt x="1067" y="599"/>
                  </a:lnTo>
                  <a:lnTo>
                    <a:pt x="1068" y="598"/>
                  </a:lnTo>
                  <a:lnTo>
                    <a:pt x="1071" y="596"/>
                  </a:lnTo>
                  <a:lnTo>
                    <a:pt x="1077" y="595"/>
                  </a:lnTo>
                  <a:lnTo>
                    <a:pt x="1084" y="596"/>
                  </a:lnTo>
                  <a:lnTo>
                    <a:pt x="1091" y="598"/>
                  </a:lnTo>
                  <a:lnTo>
                    <a:pt x="1091" y="598"/>
                  </a:lnTo>
                  <a:lnTo>
                    <a:pt x="1094" y="599"/>
                  </a:lnTo>
                  <a:lnTo>
                    <a:pt x="1097" y="602"/>
                  </a:lnTo>
                  <a:lnTo>
                    <a:pt x="1100" y="606"/>
                  </a:lnTo>
                  <a:lnTo>
                    <a:pt x="1104" y="612"/>
                  </a:lnTo>
                  <a:lnTo>
                    <a:pt x="1107" y="613"/>
                  </a:lnTo>
                  <a:lnTo>
                    <a:pt x="1109" y="615"/>
                  </a:lnTo>
                  <a:lnTo>
                    <a:pt x="1109" y="615"/>
                  </a:lnTo>
                  <a:lnTo>
                    <a:pt x="1114" y="616"/>
                  </a:lnTo>
                  <a:lnTo>
                    <a:pt x="1115" y="617"/>
                  </a:lnTo>
                  <a:lnTo>
                    <a:pt x="1117" y="619"/>
                  </a:lnTo>
                  <a:lnTo>
                    <a:pt x="1117" y="622"/>
                  </a:lnTo>
                  <a:lnTo>
                    <a:pt x="1117" y="629"/>
                  </a:lnTo>
                  <a:lnTo>
                    <a:pt x="1117" y="632"/>
                  </a:lnTo>
                  <a:lnTo>
                    <a:pt x="1119" y="635"/>
                  </a:lnTo>
                  <a:lnTo>
                    <a:pt x="1119" y="635"/>
                  </a:lnTo>
                  <a:lnTo>
                    <a:pt x="1122" y="637"/>
                  </a:lnTo>
                  <a:lnTo>
                    <a:pt x="1127" y="639"/>
                  </a:lnTo>
                  <a:lnTo>
                    <a:pt x="1138" y="640"/>
                  </a:lnTo>
                  <a:lnTo>
                    <a:pt x="1149" y="643"/>
                  </a:lnTo>
                  <a:lnTo>
                    <a:pt x="1154" y="644"/>
                  </a:lnTo>
                  <a:lnTo>
                    <a:pt x="1158" y="647"/>
                  </a:lnTo>
                  <a:lnTo>
                    <a:pt x="1158" y="647"/>
                  </a:lnTo>
                  <a:lnTo>
                    <a:pt x="1168" y="654"/>
                  </a:lnTo>
                  <a:lnTo>
                    <a:pt x="1183" y="663"/>
                  </a:lnTo>
                  <a:lnTo>
                    <a:pt x="1199" y="667"/>
                  </a:lnTo>
                  <a:lnTo>
                    <a:pt x="1205" y="667"/>
                  </a:lnTo>
                  <a:lnTo>
                    <a:pt x="1208" y="666"/>
                  </a:lnTo>
                  <a:lnTo>
                    <a:pt x="1208" y="666"/>
                  </a:lnTo>
                  <a:lnTo>
                    <a:pt x="1208" y="664"/>
                  </a:lnTo>
                  <a:lnTo>
                    <a:pt x="1208" y="663"/>
                  </a:lnTo>
                  <a:lnTo>
                    <a:pt x="1205" y="657"/>
                  </a:lnTo>
                  <a:lnTo>
                    <a:pt x="1199" y="650"/>
                  </a:lnTo>
                  <a:lnTo>
                    <a:pt x="1192" y="643"/>
                  </a:lnTo>
                  <a:lnTo>
                    <a:pt x="1178" y="630"/>
                  </a:lnTo>
                  <a:lnTo>
                    <a:pt x="1171" y="626"/>
                  </a:lnTo>
                  <a:lnTo>
                    <a:pt x="1165" y="623"/>
                  </a:lnTo>
                  <a:lnTo>
                    <a:pt x="1165" y="623"/>
                  </a:lnTo>
                  <a:lnTo>
                    <a:pt x="1164" y="623"/>
                  </a:lnTo>
                  <a:lnTo>
                    <a:pt x="1164" y="622"/>
                  </a:lnTo>
                  <a:lnTo>
                    <a:pt x="1168" y="620"/>
                  </a:lnTo>
                  <a:lnTo>
                    <a:pt x="1179" y="622"/>
                  </a:lnTo>
                  <a:lnTo>
                    <a:pt x="1185" y="625"/>
                  </a:lnTo>
                  <a:lnTo>
                    <a:pt x="1189" y="627"/>
                  </a:lnTo>
                  <a:lnTo>
                    <a:pt x="1189" y="627"/>
                  </a:lnTo>
                  <a:lnTo>
                    <a:pt x="1201" y="635"/>
                  </a:lnTo>
                  <a:lnTo>
                    <a:pt x="1206" y="637"/>
                  </a:lnTo>
                  <a:lnTo>
                    <a:pt x="1213" y="639"/>
                  </a:lnTo>
                  <a:lnTo>
                    <a:pt x="1219" y="639"/>
                  </a:lnTo>
                  <a:lnTo>
                    <a:pt x="1223" y="637"/>
                  </a:lnTo>
                  <a:lnTo>
                    <a:pt x="1229" y="635"/>
                  </a:lnTo>
                  <a:lnTo>
                    <a:pt x="1233" y="630"/>
                  </a:lnTo>
                  <a:lnTo>
                    <a:pt x="1233" y="630"/>
                  </a:lnTo>
                  <a:lnTo>
                    <a:pt x="1236" y="627"/>
                  </a:lnTo>
                  <a:lnTo>
                    <a:pt x="1236" y="623"/>
                  </a:lnTo>
                  <a:lnTo>
                    <a:pt x="1235" y="622"/>
                  </a:lnTo>
                  <a:lnTo>
                    <a:pt x="1232" y="620"/>
                  </a:lnTo>
                  <a:lnTo>
                    <a:pt x="1228" y="617"/>
                  </a:lnTo>
                  <a:lnTo>
                    <a:pt x="1225" y="615"/>
                  </a:lnTo>
                  <a:lnTo>
                    <a:pt x="1225" y="612"/>
                  </a:lnTo>
                  <a:lnTo>
                    <a:pt x="1225" y="612"/>
                  </a:lnTo>
                  <a:lnTo>
                    <a:pt x="1223" y="605"/>
                  </a:lnTo>
                  <a:lnTo>
                    <a:pt x="1220" y="598"/>
                  </a:lnTo>
                  <a:lnTo>
                    <a:pt x="1215" y="592"/>
                  </a:lnTo>
                  <a:lnTo>
                    <a:pt x="1212" y="590"/>
                  </a:lnTo>
                  <a:lnTo>
                    <a:pt x="1208" y="590"/>
                  </a:lnTo>
                  <a:lnTo>
                    <a:pt x="1208" y="590"/>
                  </a:lnTo>
                  <a:lnTo>
                    <a:pt x="1203" y="589"/>
                  </a:lnTo>
                  <a:lnTo>
                    <a:pt x="1199" y="588"/>
                  </a:lnTo>
                  <a:lnTo>
                    <a:pt x="1188" y="580"/>
                  </a:lnTo>
                  <a:lnTo>
                    <a:pt x="1183" y="576"/>
                  </a:lnTo>
                  <a:lnTo>
                    <a:pt x="1181" y="572"/>
                  </a:lnTo>
                  <a:lnTo>
                    <a:pt x="1179" y="569"/>
                  </a:lnTo>
                  <a:lnTo>
                    <a:pt x="1182" y="566"/>
                  </a:lnTo>
                  <a:lnTo>
                    <a:pt x="1182" y="566"/>
                  </a:lnTo>
                  <a:lnTo>
                    <a:pt x="1185" y="565"/>
                  </a:lnTo>
                  <a:lnTo>
                    <a:pt x="1185" y="562"/>
                  </a:lnTo>
                  <a:lnTo>
                    <a:pt x="1185" y="559"/>
                  </a:lnTo>
                  <a:lnTo>
                    <a:pt x="1183" y="553"/>
                  </a:lnTo>
                  <a:lnTo>
                    <a:pt x="1185" y="551"/>
                  </a:lnTo>
                  <a:lnTo>
                    <a:pt x="1186" y="548"/>
                  </a:lnTo>
                  <a:lnTo>
                    <a:pt x="1186" y="548"/>
                  </a:lnTo>
                  <a:lnTo>
                    <a:pt x="1189" y="546"/>
                  </a:lnTo>
                  <a:lnTo>
                    <a:pt x="1192" y="546"/>
                  </a:lnTo>
                  <a:lnTo>
                    <a:pt x="1196" y="549"/>
                  </a:lnTo>
                  <a:lnTo>
                    <a:pt x="1203" y="553"/>
                  </a:lnTo>
                  <a:lnTo>
                    <a:pt x="1206" y="555"/>
                  </a:lnTo>
                  <a:lnTo>
                    <a:pt x="1209" y="556"/>
                  </a:lnTo>
                  <a:lnTo>
                    <a:pt x="1209" y="556"/>
                  </a:lnTo>
                  <a:close/>
                  <a:moveTo>
                    <a:pt x="1058" y="522"/>
                  </a:moveTo>
                  <a:lnTo>
                    <a:pt x="1058" y="522"/>
                  </a:lnTo>
                  <a:lnTo>
                    <a:pt x="1061" y="521"/>
                  </a:lnTo>
                  <a:lnTo>
                    <a:pt x="1064" y="519"/>
                  </a:lnTo>
                  <a:lnTo>
                    <a:pt x="1065" y="514"/>
                  </a:lnTo>
                  <a:lnTo>
                    <a:pt x="1064" y="507"/>
                  </a:lnTo>
                  <a:lnTo>
                    <a:pt x="1061" y="501"/>
                  </a:lnTo>
                  <a:lnTo>
                    <a:pt x="1061" y="501"/>
                  </a:lnTo>
                  <a:lnTo>
                    <a:pt x="1057" y="498"/>
                  </a:lnTo>
                  <a:lnTo>
                    <a:pt x="1053" y="497"/>
                  </a:lnTo>
                  <a:lnTo>
                    <a:pt x="1047" y="495"/>
                  </a:lnTo>
                  <a:lnTo>
                    <a:pt x="1040" y="495"/>
                  </a:lnTo>
                  <a:lnTo>
                    <a:pt x="1040" y="495"/>
                  </a:lnTo>
                  <a:lnTo>
                    <a:pt x="1034" y="498"/>
                  </a:lnTo>
                  <a:lnTo>
                    <a:pt x="1027" y="504"/>
                  </a:lnTo>
                  <a:lnTo>
                    <a:pt x="1026" y="508"/>
                  </a:lnTo>
                  <a:lnTo>
                    <a:pt x="1024" y="512"/>
                  </a:lnTo>
                  <a:lnTo>
                    <a:pt x="1024" y="516"/>
                  </a:lnTo>
                  <a:lnTo>
                    <a:pt x="1026" y="521"/>
                  </a:lnTo>
                  <a:lnTo>
                    <a:pt x="1026" y="521"/>
                  </a:lnTo>
                  <a:lnTo>
                    <a:pt x="1030" y="524"/>
                  </a:lnTo>
                  <a:lnTo>
                    <a:pt x="1033" y="526"/>
                  </a:lnTo>
                  <a:lnTo>
                    <a:pt x="1037" y="526"/>
                  </a:lnTo>
                  <a:lnTo>
                    <a:pt x="1041" y="526"/>
                  </a:lnTo>
                  <a:lnTo>
                    <a:pt x="1051" y="524"/>
                  </a:lnTo>
                  <a:lnTo>
                    <a:pt x="1058" y="522"/>
                  </a:lnTo>
                  <a:lnTo>
                    <a:pt x="1058" y="522"/>
                  </a:lnTo>
                  <a:close/>
                  <a:moveTo>
                    <a:pt x="970" y="337"/>
                  </a:moveTo>
                  <a:lnTo>
                    <a:pt x="970" y="337"/>
                  </a:lnTo>
                  <a:lnTo>
                    <a:pt x="969" y="340"/>
                  </a:lnTo>
                  <a:lnTo>
                    <a:pt x="970" y="343"/>
                  </a:lnTo>
                  <a:lnTo>
                    <a:pt x="973" y="347"/>
                  </a:lnTo>
                  <a:lnTo>
                    <a:pt x="977" y="350"/>
                  </a:lnTo>
                  <a:lnTo>
                    <a:pt x="979" y="353"/>
                  </a:lnTo>
                  <a:lnTo>
                    <a:pt x="980" y="357"/>
                  </a:lnTo>
                  <a:lnTo>
                    <a:pt x="980" y="357"/>
                  </a:lnTo>
                  <a:lnTo>
                    <a:pt x="980" y="360"/>
                  </a:lnTo>
                  <a:lnTo>
                    <a:pt x="983" y="364"/>
                  </a:lnTo>
                  <a:lnTo>
                    <a:pt x="986" y="366"/>
                  </a:lnTo>
                  <a:lnTo>
                    <a:pt x="989" y="367"/>
                  </a:lnTo>
                  <a:lnTo>
                    <a:pt x="993" y="369"/>
                  </a:lnTo>
                  <a:lnTo>
                    <a:pt x="996" y="369"/>
                  </a:lnTo>
                  <a:lnTo>
                    <a:pt x="1000" y="367"/>
                  </a:lnTo>
                  <a:lnTo>
                    <a:pt x="1004" y="364"/>
                  </a:lnTo>
                  <a:lnTo>
                    <a:pt x="1004" y="364"/>
                  </a:lnTo>
                  <a:lnTo>
                    <a:pt x="1008" y="363"/>
                  </a:lnTo>
                  <a:lnTo>
                    <a:pt x="1014" y="363"/>
                  </a:lnTo>
                  <a:lnTo>
                    <a:pt x="1027" y="363"/>
                  </a:lnTo>
                  <a:lnTo>
                    <a:pt x="1038" y="361"/>
                  </a:lnTo>
                  <a:lnTo>
                    <a:pt x="1041" y="361"/>
                  </a:lnTo>
                  <a:lnTo>
                    <a:pt x="1043" y="359"/>
                  </a:lnTo>
                  <a:lnTo>
                    <a:pt x="1043" y="359"/>
                  </a:lnTo>
                  <a:lnTo>
                    <a:pt x="1041" y="356"/>
                  </a:lnTo>
                  <a:lnTo>
                    <a:pt x="1037" y="351"/>
                  </a:lnTo>
                  <a:lnTo>
                    <a:pt x="1026" y="344"/>
                  </a:lnTo>
                  <a:lnTo>
                    <a:pt x="1013" y="340"/>
                  </a:lnTo>
                  <a:lnTo>
                    <a:pt x="1007" y="339"/>
                  </a:lnTo>
                  <a:lnTo>
                    <a:pt x="1001" y="339"/>
                  </a:lnTo>
                  <a:lnTo>
                    <a:pt x="1001" y="339"/>
                  </a:lnTo>
                  <a:lnTo>
                    <a:pt x="997" y="339"/>
                  </a:lnTo>
                  <a:lnTo>
                    <a:pt x="993" y="337"/>
                  </a:lnTo>
                  <a:lnTo>
                    <a:pt x="983" y="336"/>
                  </a:lnTo>
                  <a:lnTo>
                    <a:pt x="976" y="334"/>
                  </a:lnTo>
                  <a:lnTo>
                    <a:pt x="972" y="334"/>
                  </a:lnTo>
                  <a:lnTo>
                    <a:pt x="970" y="337"/>
                  </a:lnTo>
                  <a:lnTo>
                    <a:pt x="970" y="337"/>
                  </a:lnTo>
                  <a:close/>
                  <a:moveTo>
                    <a:pt x="1236" y="942"/>
                  </a:moveTo>
                  <a:lnTo>
                    <a:pt x="1236" y="942"/>
                  </a:lnTo>
                  <a:lnTo>
                    <a:pt x="1239" y="945"/>
                  </a:lnTo>
                  <a:lnTo>
                    <a:pt x="1243" y="949"/>
                  </a:lnTo>
                  <a:lnTo>
                    <a:pt x="1259" y="955"/>
                  </a:lnTo>
                  <a:lnTo>
                    <a:pt x="1273" y="959"/>
                  </a:lnTo>
                  <a:lnTo>
                    <a:pt x="1279" y="959"/>
                  </a:lnTo>
                  <a:lnTo>
                    <a:pt x="1280" y="959"/>
                  </a:lnTo>
                  <a:lnTo>
                    <a:pt x="1280" y="957"/>
                  </a:lnTo>
                  <a:lnTo>
                    <a:pt x="1280" y="957"/>
                  </a:lnTo>
                  <a:lnTo>
                    <a:pt x="1280" y="956"/>
                  </a:lnTo>
                  <a:lnTo>
                    <a:pt x="1279" y="955"/>
                  </a:lnTo>
                  <a:lnTo>
                    <a:pt x="1275" y="950"/>
                  </a:lnTo>
                  <a:lnTo>
                    <a:pt x="1259" y="945"/>
                  </a:lnTo>
                  <a:lnTo>
                    <a:pt x="1243" y="942"/>
                  </a:lnTo>
                  <a:lnTo>
                    <a:pt x="1238" y="942"/>
                  </a:lnTo>
                  <a:lnTo>
                    <a:pt x="1238" y="942"/>
                  </a:lnTo>
                  <a:lnTo>
                    <a:pt x="1236" y="942"/>
                  </a:lnTo>
                  <a:lnTo>
                    <a:pt x="1236" y="942"/>
                  </a:lnTo>
                  <a:close/>
                  <a:moveTo>
                    <a:pt x="1417" y="984"/>
                  </a:moveTo>
                  <a:lnTo>
                    <a:pt x="1417" y="984"/>
                  </a:lnTo>
                  <a:lnTo>
                    <a:pt x="1415" y="986"/>
                  </a:lnTo>
                  <a:lnTo>
                    <a:pt x="1415" y="986"/>
                  </a:lnTo>
                  <a:lnTo>
                    <a:pt x="1413" y="984"/>
                  </a:lnTo>
                  <a:lnTo>
                    <a:pt x="1414" y="980"/>
                  </a:lnTo>
                  <a:lnTo>
                    <a:pt x="1414" y="979"/>
                  </a:lnTo>
                  <a:lnTo>
                    <a:pt x="1417" y="976"/>
                  </a:lnTo>
                  <a:lnTo>
                    <a:pt x="1417" y="976"/>
                  </a:lnTo>
                  <a:lnTo>
                    <a:pt x="1418" y="973"/>
                  </a:lnTo>
                  <a:lnTo>
                    <a:pt x="1417" y="972"/>
                  </a:lnTo>
                  <a:lnTo>
                    <a:pt x="1414" y="972"/>
                  </a:lnTo>
                  <a:lnTo>
                    <a:pt x="1410" y="973"/>
                  </a:lnTo>
                  <a:lnTo>
                    <a:pt x="1410" y="973"/>
                  </a:lnTo>
                  <a:lnTo>
                    <a:pt x="1408" y="973"/>
                  </a:lnTo>
                  <a:lnTo>
                    <a:pt x="1407" y="972"/>
                  </a:lnTo>
                  <a:lnTo>
                    <a:pt x="1405" y="967"/>
                  </a:lnTo>
                  <a:lnTo>
                    <a:pt x="1407" y="960"/>
                  </a:lnTo>
                  <a:lnTo>
                    <a:pt x="1408" y="959"/>
                  </a:lnTo>
                  <a:lnTo>
                    <a:pt x="1411" y="957"/>
                  </a:lnTo>
                  <a:lnTo>
                    <a:pt x="1411" y="957"/>
                  </a:lnTo>
                  <a:lnTo>
                    <a:pt x="1411" y="956"/>
                  </a:lnTo>
                  <a:lnTo>
                    <a:pt x="1411" y="955"/>
                  </a:lnTo>
                  <a:lnTo>
                    <a:pt x="1405" y="952"/>
                  </a:lnTo>
                  <a:lnTo>
                    <a:pt x="1400" y="952"/>
                  </a:lnTo>
                  <a:lnTo>
                    <a:pt x="1398" y="952"/>
                  </a:lnTo>
                  <a:lnTo>
                    <a:pt x="1398" y="953"/>
                  </a:lnTo>
                  <a:lnTo>
                    <a:pt x="1398" y="953"/>
                  </a:lnTo>
                  <a:lnTo>
                    <a:pt x="1397" y="955"/>
                  </a:lnTo>
                  <a:lnTo>
                    <a:pt x="1395" y="956"/>
                  </a:lnTo>
                  <a:lnTo>
                    <a:pt x="1391" y="956"/>
                  </a:lnTo>
                  <a:lnTo>
                    <a:pt x="1387" y="953"/>
                  </a:lnTo>
                  <a:lnTo>
                    <a:pt x="1384" y="950"/>
                  </a:lnTo>
                  <a:lnTo>
                    <a:pt x="1384" y="950"/>
                  </a:lnTo>
                  <a:lnTo>
                    <a:pt x="1381" y="948"/>
                  </a:lnTo>
                  <a:lnTo>
                    <a:pt x="1378" y="946"/>
                  </a:lnTo>
                  <a:lnTo>
                    <a:pt x="1376" y="943"/>
                  </a:lnTo>
                  <a:lnTo>
                    <a:pt x="1376" y="942"/>
                  </a:lnTo>
                  <a:lnTo>
                    <a:pt x="1377" y="942"/>
                  </a:lnTo>
                  <a:lnTo>
                    <a:pt x="1377" y="942"/>
                  </a:lnTo>
                  <a:lnTo>
                    <a:pt x="1377" y="940"/>
                  </a:lnTo>
                  <a:lnTo>
                    <a:pt x="1376" y="939"/>
                  </a:lnTo>
                  <a:lnTo>
                    <a:pt x="1371" y="938"/>
                  </a:lnTo>
                  <a:lnTo>
                    <a:pt x="1367" y="939"/>
                  </a:lnTo>
                  <a:lnTo>
                    <a:pt x="1366" y="940"/>
                  </a:lnTo>
                  <a:lnTo>
                    <a:pt x="1364" y="942"/>
                  </a:lnTo>
                  <a:lnTo>
                    <a:pt x="1364" y="942"/>
                  </a:lnTo>
                  <a:lnTo>
                    <a:pt x="1363" y="943"/>
                  </a:lnTo>
                  <a:lnTo>
                    <a:pt x="1363" y="943"/>
                  </a:lnTo>
                  <a:lnTo>
                    <a:pt x="1361" y="940"/>
                  </a:lnTo>
                  <a:lnTo>
                    <a:pt x="1361" y="936"/>
                  </a:lnTo>
                  <a:lnTo>
                    <a:pt x="1366" y="930"/>
                  </a:lnTo>
                  <a:lnTo>
                    <a:pt x="1366" y="930"/>
                  </a:lnTo>
                  <a:lnTo>
                    <a:pt x="1370" y="925"/>
                  </a:lnTo>
                  <a:lnTo>
                    <a:pt x="1371" y="920"/>
                  </a:lnTo>
                  <a:lnTo>
                    <a:pt x="1373" y="916"/>
                  </a:lnTo>
                  <a:lnTo>
                    <a:pt x="1377" y="912"/>
                  </a:lnTo>
                  <a:lnTo>
                    <a:pt x="1377" y="912"/>
                  </a:lnTo>
                  <a:lnTo>
                    <a:pt x="1378" y="911"/>
                  </a:lnTo>
                  <a:lnTo>
                    <a:pt x="1380" y="909"/>
                  </a:lnTo>
                  <a:lnTo>
                    <a:pt x="1378" y="908"/>
                  </a:lnTo>
                  <a:lnTo>
                    <a:pt x="1374" y="906"/>
                  </a:lnTo>
                  <a:lnTo>
                    <a:pt x="1370" y="908"/>
                  </a:lnTo>
                  <a:lnTo>
                    <a:pt x="1370" y="908"/>
                  </a:lnTo>
                  <a:lnTo>
                    <a:pt x="1366" y="909"/>
                  </a:lnTo>
                  <a:lnTo>
                    <a:pt x="1363" y="913"/>
                  </a:lnTo>
                  <a:lnTo>
                    <a:pt x="1353" y="923"/>
                  </a:lnTo>
                  <a:lnTo>
                    <a:pt x="1346" y="935"/>
                  </a:lnTo>
                  <a:lnTo>
                    <a:pt x="1344" y="939"/>
                  </a:lnTo>
                  <a:lnTo>
                    <a:pt x="1343" y="943"/>
                  </a:lnTo>
                  <a:lnTo>
                    <a:pt x="1343" y="943"/>
                  </a:lnTo>
                  <a:lnTo>
                    <a:pt x="1343" y="949"/>
                  </a:lnTo>
                  <a:lnTo>
                    <a:pt x="1341" y="953"/>
                  </a:lnTo>
                  <a:lnTo>
                    <a:pt x="1340" y="957"/>
                  </a:lnTo>
                  <a:lnTo>
                    <a:pt x="1339" y="957"/>
                  </a:lnTo>
                  <a:lnTo>
                    <a:pt x="1336" y="959"/>
                  </a:lnTo>
                  <a:lnTo>
                    <a:pt x="1336" y="959"/>
                  </a:lnTo>
                  <a:lnTo>
                    <a:pt x="1331" y="959"/>
                  </a:lnTo>
                  <a:lnTo>
                    <a:pt x="1327" y="962"/>
                  </a:lnTo>
                  <a:lnTo>
                    <a:pt x="1326" y="965"/>
                  </a:lnTo>
                  <a:lnTo>
                    <a:pt x="1326" y="966"/>
                  </a:lnTo>
                  <a:lnTo>
                    <a:pt x="1327" y="967"/>
                  </a:lnTo>
                  <a:lnTo>
                    <a:pt x="1327" y="967"/>
                  </a:lnTo>
                  <a:lnTo>
                    <a:pt x="1327" y="969"/>
                  </a:lnTo>
                  <a:lnTo>
                    <a:pt x="1327" y="972"/>
                  </a:lnTo>
                  <a:lnTo>
                    <a:pt x="1323" y="977"/>
                  </a:lnTo>
                  <a:lnTo>
                    <a:pt x="1320" y="983"/>
                  </a:lnTo>
                  <a:lnTo>
                    <a:pt x="1320" y="984"/>
                  </a:lnTo>
                  <a:lnTo>
                    <a:pt x="1323" y="987"/>
                  </a:lnTo>
                  <a:lnTo>
                    <a:pt x="1323" y="987"/>
                  </a:lnTo>
                  <a:lnTo>
                    <a:pt x="1327" y="989"/>
                  </a:lnTo>
                  <a:lnTo>
                    <a:pt x="1334" y="987"/>
                  </a:lnTo>
                  <a:lnTo>
                    <a:pt x="1340" y="987"/>
                  </a:lnTo>
                  <a:lnTo>
                    <a:pt x="1347" y="987"/>
                  </a:lnTo>
                  <a:lnTo>
                    <a:pt x="1347" y="987"/>
                  </a:lnTo>
                  <a:lnTo>
                    <a:pt x="1358" y="987"/>
                  </a:lnTo>
                  <a:lnTo>
                    <a:pt x="1364" y="986"/>
                  </a:lnTo>
                  <a:lnTo>
                    <a:pt x="1370" y="983"/>
                  </a:lnTo>
                  <a:lnTo>
                    <a:pt x="1370" y="983"/>
                  </a:lnTo>
                  <a:lnTo>
                    <a:pt x="1373" y="982"/>
                  </a:lnTo>
                  <a:lnTo>
                    <a:pt x="1374" y="982"/>
                  </a:lnTo>
                  <a:lnTo>
                    <a:pt x="1377" y="983"/>
                  </a:lnTo>
                  <a:lnTo>
                    <a:pt x="1380" y="986"/>
                  </a:lnTo>
                  <a:lnTo>
                    <a:pt x="1381" y="987"/>
                  </a:lnTo>
                  <a:lnTo>
                    <a:pt x="1384" y="987"/>
                  </a:lnTo>
                  <a:lnTo>
                    <a:pt x="1384" y="987"/>
                  </a:lnTo>
                  <a:lnTo>
                    <a:pt x="1387" y="987"/>
                  </a:lnTo>
                  <a:lnTo>
                    <a:pt x="1387" y="987"/>
                  </a:lnTo>
                  <a:lnTo>
                    <a:pt x="1385" y="990"/>
                  </a:lnTo>
                  <a:lnTo>
                    <a:pt x="1383" y="994"/>
                  </a:lnTo>
                  <a:lnTo>
                    <a:pt x="1381" y="999"/>
                  </a:lnTo>
                  <a:lnTo>
                    <a:pt x="1381" y="999"/>
                  </a:lnTo>
                  <a:lnTo>
                    <a:pt x="1381" y="1000"/>
                  </a:lnTo>
                  <a:lnTo>
                    <a:pt x="1383" y="1000"/>
                  </a:lnTo>
                  <a:lnTo>
                    <a:pt x="1385" y="999"/>
                  </a:lnTo>
                  <a:lnTo>
                    <a:pt x="1394" y="993"/>
                  </a:lnTo>
                  <a:lnTo>
                    <a:pt x="1394" y="993"/>
                  </a:lnTo>
                  <a:lnTo>
                    <a:pt x="1398" y="992"/>
                  </a:lnTo>
                  <a:lnTo>
                    <a:pt x="1403" y="992"/>
                  </a:lnTo>
                  <a:lnTo>
                    <a:pt x="1404" y="994"/>
                  </a:lnTo>
                  <a:lnTo>
                    <a:pt x="1404" y="997"/>
                  </a:lnTo>
                  <a:lnTo>
                    <a:pt x="1404" y="997"/>
                  </a:lnTo>
                  <a:lnTo>
                    <a:pt x="1404" y="999"/>
                  </a:lnTo>
                  <a:lnTo>
                    <a:pt x="1405" y="1000"/>
                  </a:lnTo>
                  <a:lnTo>
                    <a:pt x="1411" y="1003"/>
                  </a:lnTo>
                  <a:lnTo>
                    <a:pt x="1418" y="1003"/>
                  </a:lnTo>
                  <a:lnTo>
                    <a:pt x="1422" y="1002"/>
                  </a:lnTo>
                  <a:lnTo>
                    <a:pt x="1424" y="999"/>
                  </a:lnTo>
                  <a:lnTo>
                    <a:pt x="1424" y="999"/>
                  </a:lnTo>
                  <a:lnTo>
                    <a:pt x="1425" y="996"/>
                  </a:lnTo>
                  <a:lnTo>
                    <a:pt x="1425" y="993"/>
                  </a:lnTo>
                  <a:lnTo>
                    <a:pt x="1424" y="987"/>
                  </a:lnTo>
                  <a:lnTo>
                    <a:pt x="1420" y="984"/>
                  </a:lnTo>
                  <a:lnTo>
                    <a:pt x="1418" y="983"/>
                  </a:lnTo>
                  <a:lnTo>
                    <a:pt x="1417" y="984"/>
                  </a:lnTo>
                  <a:lnTo>
                    <a:pt x="1417" y="984"/>
                  </a:lnTo>
                  <a:close/>
                  <a:moveTo>
                    <a:pt x="131" y="854"/>
                  </a:moveTo>
                  <a:lnTo>
                    <a:pt x="131" y="854"/>
                  </a:lnTo>
                  <a:lnTo>
                    <a:pt x="129" y="855"/>
                  </a:lnTo>
                  <a:lnTo>
                    <a:pt x="128" y="858"/>
                  </a:lnTo>
                  <a:lnTo>
                    <a:pt x="129" y="864"/>
                  </a:lnTo>
                  <a:lnTo>
                    <a:pt x="132" y="869"/>
                  </a:lnTo>
                  <a:lnTo>
                    <a:pt x="136" y="876"/>
                  </a:lnTo>
                  <a:lnTo>
                    <a:pt x="142" y="882"/>
                  </a:lnTo>
                  <a:lnTo>
                    <a:pt x="148" y="886"/>
                  </a:lnTo>
                  <a:lnTo>
                    <a:pt x="152" y="889"/>
                  </a:lnTo>
                  <a:lnTo>
                    <a:pt x="156" y="889"/>
                  </a:lnTo>
                  <a:lnTo>
                    <a:pt x="156" y="889"/>
                  </a:lnTo>
                  <a:lnTo>
                    <a:pt x="156" y="888"/>
                  </a:lnTo>
                  <a:lnTo>
                    <a:pt x="156" y="885"/>
                  </a:lnTo>
                  <a:lnTo>
                    <a:pt x="154" y="879"/>
                  </a:lnTo>
                  <a:lnTo>
                    <a:pt x="151" y="872"/>
                  </a:lnTo>
                  <a:lnTo>
                    <a:pt x="148" y="865"/>
                  </a:lnTo>
                  <a:lnTo>
                    <a:pt x="148" y="865"/>
                  </a:lnTo>
                  <a:lnTo>
                    <a:pt x="148" y="858"/>
                  </a:lnTo>
                  <a:lnTo>
                    <a:pt x="145" y="854"/>
                  </a:lnTo>
                  <a:lnTo>
                    <a:pt x="142" y="852"/>
                  </a:lnTo>
                  <a:lnTo>
                    <a:pt x="139" y="852"/>
                  </a:lnTo>
                  <a:lnTo>
                    <a:pt x="136" y="852"/>
                  </a:lnTo>
                  <a:lnTo>
                    <a:pt x="131" y="854"/>
                  </a:lnTo>
                  <a:lnTo>
                    <a:pt x="131" y="854"/>
                  </a:lnTo>
                  <a:close/>
                  <a:moveTo>
                    <a:pt x="1303" y="1016"/>
                  </a:moveTo>
                  <a:lnTo>
                    <a:pt x="1303" y="1016"/>
                  </a:lnTo>
                  <a:lnTo>
                    <a:pt x="1302" y="1016"/>
                  </a:lnTo>
                  <a:lnTo>
                    <a:pt x="1302" y="1016"/>
                  </a:lnTo>
                  <a:lnTo>
                    <a:pt x="1302" y="1013"/>
                  </a:lnTo>
                  <a:lnTo>
                    <a:pt x="1303" y="1006"/>
                  </a:lnTo>
                  <a:lnTo>
                    <a:pt x="1303" y="1006"/>
                  </a:lnTo>
                  <a:lnTo>
                    <a:pt x="1303" y="1004"/>
                  </a:lnTo>
                  <a:lnTo>
                    <a:pt x="1302" y="1004"/>
                  </a:lnTo>
                  <a:lnTo>
                    <a:pt x="1299" y="1006"/>
                  </a:lnTo>
                  <a:lnTo>
                    <a:pt x="1294" y="1009"/>
                  </a:lnTo>
                  <a:lnTo>
                    <a:pt x="1292" y="1012"/>
                  </a:lnTo>
                  <a:lnTo>
                    <a:pt x="1292" y="1012"/>
                  </a:lnTo>
                  <a:lnTo>
                    <a:pt x="1290" y="1014"/>
                  </a:lnTo>
                  <a:lnTo>
                    <a:pt x="1287" y="1017"/>
                  </a:lnTo>
                  <a:lnTo>
                    <a:pt x="1284" y="1019"/>
                  </a:lnTo>
                  <a:lnTo>
                    <a:pt x="1284" y="1021"/>
                  </a:lnTo>
                  <a:lnTo>
                    <a:pt x="1284" y="1021"/>
                  </a:lnTo>
                  <a:lnTo>
                    <a:pt x="1283" y="1026"/>
                  </a:lnTo>
                  <a:lnTo>
                    <a:pt x="1283" y="1026"/>
                  </a:lnTo>
                  <a:lnTo>
                    <a:pt x="1280" y="1027"/>
                  </a:lnTo>
                  <a:lnTo>
                    <a:pt x="1277" y="1027"/>
                  </a:lnTo>
                  <a:lnTo>
                    <a:pt x="1277" y="1027"/>
                  </a:lnTo>
                  <a:lnTo>
                    <a:pt x="1270" y="1029"/>
                  </a:lnTo>
                  <a:lnTo>
                    <a:pt x="1262" y="1029"/>
                  </a:lnTo>
                  <a:lnTo>
                    <a:pt x="1253" y="1026"/>
                  </a:lnTo>
                  <a:lnTo>
                    <a:pt x="1250" y="1024"/>
                  </a:lnTo>
                  <a:lnTo>
                    <a:pt x="1249" y="1023"/>
                  </a:lnTo>
                  <a:lnTo>
                    <a:pt x="1249" y="1023"/>
                  </a:lnTo>
                  <a:lnTo>
                    <a:pt x="1247" y="1021"/>
                  </a:lnTo>
                  <a:lnTo>
                    <a:pt x="1246" y="1020"/>
                  </a:lnTo>
                  <a:lnTo>
                    <a:pt x="1240" y="1016"/>
                  </a:lnTo>
                  <a:lnTo>
                    <a:pt x="1235" y="1013"/>
                  </a:lnTo>
                  <a:lnTo>
                    <a:pt x="1232" y="1012"/>
                  </a:lnTo>
                  <a:lnTo>
                    <a:pt x="1232" y="1009"/>
                  </a:lnTo>
                  <a:lnTo>
                    <a:pt x="1232" y="1009"/>
                  </a:lnTo>
                  <a:lnTo>
                    <a:pt x="1230" y="1004"/>
                  </a:lnTo>
                  <a:lnTo>
                    <a:pt x="1228" y="1000"/>
                  </a:lnTo>
                  <a:lnTo>
                    <a:pt x="1226" y="997"/>
                  </a:lnTo>
                  <a:lnTo>
                    <a:pt x="1229" y="992"/>
                  </a:lnTo>
                  <a:lnTo>
                    <a:pt x="1229" y="992"/>
                  </a:lnTo>
                  <a:lnTo>
                    <a:pt x="1230" y="990"/>
                  </a:lnTo>
                  <a:lnTo>
                    <a:pt x="1232" y="987"/>
                  </a:lnTo>
                  <a:lnTo>
                    <a:pt x="1232" y="986"/>
                  </a:lnTo>
                  <a:lnTo>
                    <a:pt x="1230" y="984"/>
                  </a:lnTo>
                  <a:lnTo>
                    <a:pt x="1226" y="984"/>
                  </a:lnTo>
                  <a:lnTo>
                    <a:pt x="1222" y="987"/>
                  </a:lnTo>
                  <a:lnTo>
                    <a:pt x="1222" y="987"/>
                  </a:lnTo>
                  <a:lnTo>
                    <a:pt x="1220" y="989"/>
                  </a:lnTo>
                  <a:lnTo>
                    <a:pt x="1218" y="989"/>
                  </a:lnTo>
                  <a:lnTo>
                    <a:pt x="1216" y="989"/>
                  </a:lnTo>
                  <a:lnTo>
                    <a:pt x="1216" y="987"/>
                  </a:lnTo>
                  <a:lnTo>
                    <a:pt x="1216" y="983"/>
                  </a:lnTo>
                  <a:lnTo>
                    <a:pt x="1218" y="982"/>
                  </a:lnTo>
                  <a:lnTo>
                    <a:pt x="1220" y="980"/>
                  </a:lnTo>
                  <a:lnTo>
                    <a:pt x="1220" y="980"/>
                  </a:lnTo>
                  <a:lnTo>
                    <a:pt x="1228" y="977"/>
                  </a:lnTo>
                  <a:lnTo>
                    <a:pt x="1235" y="975"/>
                  </a:lnTo>
                  <a:lnTo>
                    <a:pt x="1238" y="972"/>
                  </a:lnTo>
                  <a:lnTo>
                    <a:pt x="1239" y="969"/>
                  </a:lnTo>
                  <a:lnTo>
                    <a:pt x="1238" y="965"/>
                  </a:lnTo>
                  <a:lnTo>
                    <a:pt x="1236" y="960"/>
                  </a:lnTo>
                  <a:lnTo>
                    <a:pt x="1236" y="960"/>
                  </a:lnTo>
                  <a:lnTo>
                    <a:pt x="1235" y="957"/>
                  </a:lnTo>
                  <a:lnTo>
                    <a:pt x="1232" y="956"/>
                  </a:lnTo>
                  <a:lnTo>
                    <a:pt x="1223" y="955"/>
                  </a:lnTo>
                  <a:lnTo>
                    <a:pt x="1215" y="955"/>
                  </a:lnTo>
                  <a:lnTo>
                    <a:pt x="1203" y="957"/>
                  </a:lnTo>
                  <a:lnTo>
                    <a:pt x="1182" y="965"/>
                  </a:lnTo>
                  <a:lnTo>
                    <a:pt x="1166" y="972"/>
                  </a:lnTo>
                  <a:lnTo>
                    <a:pt x="1166" y="972"/>
                  </a:lnTo>
                  <a:lnTo>
                    <a:pt x="1156" y="979"/>
                  </a:lnTo>
                  <a:lnTo>
                    <a:pt x="1148" y="989"/>
                  </a:lnTo>
                  <a:lnTo>
                    <a:pt x="1138" y="997"/>
                  </a:lnTo>
                  <a:lnTo>
                    <a:pt x="1135" y="1000"/>
                  </a:lnTo>
                  <a:lnTo>
                    <a:pt x="1132" y="1002"/>
                  </a:lnTo>
                  <a:lnTo>
                    <a:pt x="1132" y="1002"/>
                  </a:lnTo>
                  <a:lnTo>
                    <a:pt x="1131" y="1000"/>
                  </a:lnTo>
                  <a:lnTo>
                    <a:pt x="1131" y="999"/>
                  </a:lnTo>
                  <a:lnTo>
                    <a:pt x="1135" y="994"/>
                  </a:lnTo>
                  <a:lnTo>
                    <a:pt x="1142" y="989"/>
                  </a:lnTo>
                  <a:lnTo>
                    <a:pt x="1146" y="984"/>
                  </a:lnTo>
                  <a:lnTo>
                    <a:pt x="1146" y="984"/>
                  </a:lnTo>
                  <a:lnTo>
                    <a:pt x="1148" y="982"/>
                  </a:lnTo>
                  <a:lnTo>
                    <a:pt x="1148" y="979"/>
                  </a:lnTo>
                  <a:lnTo>
                    <a:pt x="1148" y="977"/>
                  </a:lnTo>
                  <a:lnTo>
                    <a:pt x="1149" y="977"/>
                  </a:lnTo>
                  <a:lnTo>
                    <a:pt x="1149" y="977"/>
                  </a:lnTo>
                  <a:lnTo>
                    <a:pt x="1152" y="977"/>
                  </a:lnTo>
                  <a:lnTo>
                    <a:pt x="1154" y="975"/>
                  </a:lnTo>
                  <a:lnTo>
                    <a:pt x="1159" y="969"/>
                  </a:lnTo>
                  <a:lnTo>
                    <a:pt x="1166" y="962"/>
                  </a:lnTo>
                  <a:lnTo>
                    <a:pt x="1172" y="956"/>
                  </a:lnTo>
                  <a:lnTo>
                    <a:pt x="1172" y="956"/>
                  </a:lnTo>
                  <a:lnTo>
                    <a:pt x="1178" y="953"/>
                  </a:lnTo>
                  <a:lnTo>
                    <a:pt x="1183" y="953"/>
                  </a:lnTo>
                  <a:lnTo>
                    <a:pt x="1186" y="953"/>
                  </a:lnTo>
                  <a:lnTo>
                    <a:pt x="1188" y="952"/>
                  </a:lnTo>
                  <a:lnTo>
                    <a:pt x="1189" y="950"/>
                  </a:lnTo>
                  <a:lnTo>
                    <a:pt x="1189" y="950"/>
                  </a:lnTo>
                  <a:lnTo>
                    <a:pt x="1191" y="948"/>
                  </a:lnTo>
                  <a:lnTo>
                    <a:pt x="1192" y="945"/>
                  </a:lnTo>
                  <a:lnTo>
                    <a:pt x="1201" y="936"/>
                  </a:lnTo>
                  <a:lnTo>
                    <a:pt x="1201" y="936"/>
                  </a:lnTo>
                  <a:lnTo>
                    <a:pt x="1206" y="935"/>
                  </a:lnTo>
                  <a:lnTo>
                    <a:pt x="1218" y="933"/>
                  </a:lnTo>
                  <a:lnTo>
                    <a:pt x="1250" y="932"/>
                  </a:lnTo>
                  <a:lnTo>
                    <a:pt x="1302" y="932"/>
                  </a:lnTo>
                  <a:lnTo>
                    <a:pt x="1302" y="932"/>
                  </a:lnTo>
                  <a:lnTo>
                    <a:pt x="1309" y="930"/>
                  </a:lnTo>
                  <a:lnTo>
                    <a:pt x="1317" y="926"/>
                  </a:lnTo>
                  <a:lnTo>
                    <a:pt x="1324" y="920"/>
                  </a:lnTo>
                  <a:lnTo>
                    <a:pt x="1330" y="913"/>
                  </a:lnTo>
                  <a:lnTo>
                    <a:pt x="1330" y="913"/>
                  </a:lnTo>
                  <a:lnTo>
                    <a:pt x="1334" y="911"/>
                  </a:lnTo>
                  <a:lnTo>
                    <a:pt x="1339" y="908"/>
                  </a:lnTo>
                  <a:lnTo>
                    <a:pt x="1344" y="908"/>
                  </a:lnTo>
                  <a:lnTo>
                    <a:pt x="1351" y="908"/>
                  </a:lnTo>
                  <a:lnTo>
                    <a:pt x="1351" y="908"/>
                  </a:lnTo>
                  <a:lnTo>
                    <a:pt x="1356" y="908"/>
                  </a:lnTo>
                  <a:lnTo>
                    <a:pt x="1360" y="906"/>
                  </a:lnTo>
                  <a:lnTo>
                    <a:pt x="1366" y="902"/>
                  </a:lnTo>
                  <a:lnTo>
                    <a:pt x="1374" y="893"/>
                  </a:lnTo>
                  <a:lnTo>
                    <a:pt x="1374" y="893"/>
                  </a:lnTo>
                  <a:lnTo>
                    <a:pt x="1377" y="892"/>
                  </a:lnTo>
                  <a:lnTo>
                    <a:pt x="1377" y="889"/>
                  </a:lnTo>
                  <a:lnTo>
                    <a:pt x="1376" y="888"/>
                  </a:lnTo>
                  <a:lnTo>
                    <a:pt x="1373" y="888"/>
                  </a:lnTo>
                  <a:lnTo>
                    <a:pt x="1373" y="888"/>
                  </a:lnTo>
                  <a:lnTo>
                    <a:pt x="1367" y="885"/>
                  </a:lnTo>
                  <a:lnTo>
                    <a:pt x="1366" y="883"/>
                  </a:lnTo>
                  <a:lnTo>
                    <a:pt x="1368" y="882"/>
                  </a:lnTo>
                  <a:lnTo>
                    <a:pt x="1368" y="882"/>
                  </a:lnTo>
                  <a:lnTo>
                    <a:pt x="1371" y="882"/>
                  </a:lnTo>
                  <a:lnTo>
                    <a:pt x="1374" y="881"/>
                  </a:lnTo>
                  <a:lnTo>
                    <a:pt x="1376" y="878"/>
                  </a:lnTo>
                  <a:lnTo>
                    <a:pt x="1378" y="874"/>
                  </a:lnTo>
                  <a:lnTo>
                    <a:pt x="1378" y="874"/>
                  </a:lnTo>
                  <a:lnTo>
                    <a:pt x="1378" y="869"/>
                  </a:lnTo>
                  <a:lnTo>
                    <a:pt x="1377" y="868"/>
                  </a:lnTo>
                  <a:lnTo>
                    <a:pt x="1374" y="865"/>
                  </a:lnTo>
                  <a:lnTo>
                    <a:pt x="1370" y="861"/>
                  </a:lnTo>
                  <a:lnTo>
                    <a:pt x="1370" y="861"/>
                  </a:lnTo>
                  <a:lnTo>
                    <a:pt x="1367" y="858"/>
                  </a:lnTo>
                  <a:lnTo>
                    <a:pt x="1364" y="858"/>
                  </a:lnTo>
                  <a:lnTo>
                    <a:pt x="1363" y="858"/>
                  </a:lnTo>
                  <a:lnTo>
                    <a:pt x="1361" y="859"/>
                  </a:lnTo>
                  <a:lnTo>
                    <a:pt x="1357" y="862"/>
                  </a:lnTo>
                  <a:lnTo>
                    <a:pt x="1354" y="862"/>
                  </a:lnTo>
                  <a:lnTo>
                    <a:pt x="1353" y="862"/>
                  </a:lnTo>
                  <a:lnTo>
                    <a:pt x="1353" y="862"/>
                  </a:lnTo>
                  <a:lnTo>
                    <a:pt x="1350" y="862"/>
                  </a:lnTo>
                  <a:lnTo>
                    <a:pt x="1350" y="861"/>
                  </a:lnTo>
                  <a:lnTo>
                    <a:pt x="1351" y="858"/>
                  </a:lnTo>
                  <a:lnTo>
                    <a:pt x="1353" y="854"/>
                  </a:lnTo>
                  <a:lnTo>
                    <a:pt x="1353" y="852"/>
                  </a:lnTo>
                  <a:lnTo>
                    <a:pt x="1351" y="849"/>
                  </a:lnTo>
                  <a:lnTo>
                    <a:pt x="1351" y="849"/>
                  </a:lnTo>
                  <a:lnTo>
                    <a:pt x="1346" y="848"/>
                  </a:lnTo>
                  <a:lnTo>
                    <a:pt x="1340" y="849"/>
                  </a:lnTo>
                  <a:lnTo>
                    <a:pt x="1333" y="852"/>
                  </a:lnTo>
                  <a:lnTo>
                    <a:pt x="1326" y="856"/>
                  </a:lnTo>
                  <a:lnTo>
                    <a:pt x="1326" y="856"/>
                  </a:lnTo>
                  <a:lnTo>
                    <a:pt x="1321" y="859"/>
                  </a:lnTo>
                  <a:lnTo>
                    <a:pt x="1319" y="859"/>
                  </a:lnTo>
                  <a:lnTo>
                    <a:pt x="1316" y="859"/>
                  </a:lnTo>
                  <a:lnTo>
                    <a:pt x="1311" y="862"/>
                  </a:lnTo>
                  <a:lnTo>
                    <a:pt x="1311" y="862"/>
                  </a:lnTo>
                  <a:lnTo>
                    <a:pt x="1309" y="865"/>
                  </a:lnTo>
                  <a:lnTo>
                    <a:pt x="1307" y="865"/>
                  </a:lnTo>
                  <a:lnTo>
                    <a:pt x="1306" y="865"/>
                  </a:lnTo>
                  <a:lnTo>
                    <a:pt x="1304" y="864"/>
                  </a:lnTo>
                  <a:lnTo>
                    <a:pt x="1304" y="859"/>
                  </a:lnTo>
                  <a:lnTo>
                    <a:pt x="1307" y="856"/>
                  </a:lnTo>
                  <a:lnTo>
                    <a:pt x="1307" y="856"/>
                  </a:lnTo>
                  <a:lnTo>
                    <a:pt x="1310" y="855"/>
                  </a:lnTo>
                  <a:lnTo>
                    <a:pt x="1311" y="855"/>
                  </a:lnTo>
                  <a:lnTo>
                    <a:pt x="1314" y="855"/>
                  </a:lnTo>
                  <a:lnTo>
                    <a:pt x="1316" y="852"/>
                  </a:lnTo>
                  <a:lnTo>
                    <a:pt x="1316" y="852"/>
                  </a:lnTo>
                  <a:lnTo>
                    <a:pt x="1319" y="851"/>
                  </a:lnTo>
                  <a:lnTo>
                    <a:pt x="1321" y="851"/>
                  </a:lnTo>
                  <a:lnTo>
                    <a:pt x="1326" y="849"/>
                  </a:lnTo>
                  <a:lnTo>
                    <a:pt x="1331" y="847"/>
                  </a:lnTo>
                  <a:lnTo>
                    <a:pt x="1331" y="847"/>
                  </a:lnTo>
                  <a:lnTo>
                    <a:pt x="1337" y="844"/>
                  </a:lnTo>
                  <a:lnTo>
                    <a:pt x="1341" y="844"/>
                  </a:lnTo>
                  <a:lnTo>
                    <a:pt x="1346" y="842"/>
                  </a:lnTo>
                  <a:lnTo>
                    <a:pt x="1348" y="841"/>
                  </a:lnTo>
                  <a:lnTo>
                    <a:pt x="1348" y="841"/>
                  </a:lnTo>
                  <a:lnTo>
                    <a:pt x="1348" y="838"/>
                  </a:lnTo>
                  <a:lnTo>
                    <a:pt x="1347" y="835"/>
                  </a:lnTo>
                  <a:lnTo>
                    <a:pt x="1343" y="832"/>
                  </a:lnTo>
                  <a:lnTo>
                    <a:pt x="1337" y="832"/>
                  </a:lnTo>
                  <a:lnTo>
                    <a:pt x="1337" y="832"/>
                  </a:lnTo>
                  <a:lnTo>
                    <a:pt x="1334" y="832"/>
                  </a:lnTo>
                  <a:lnTo>
                    <a:pt x="1331" y="832"/>
                  </a:lnTo>
                  <a:lnTo>
                    <a:pt x="1327" y="828"/>
                  </a:lnTo>
                  <a:lnTo>
                    <a:pt x="1323" y="825"/>
                  </a:lnTo>
                  <a:lnTo>
                    <a:pt x="1320" y="825"/>
                  </a:lnTo>
                  <a:lnTo>
                    <a:pt x="1319" y="825"/>
                  </a:lnTo>
                  <a:lnTo>
                    <a:pt x="1319" y="825"/>
                  </a:lnTo>
                  <a:lnTo>
                    <a:pt x="1316" y="827"/>
                  </a:lnTo>
                  <a:lnTo>
                    <a:pt x="1314" y="825"/>
                  </a:lnTo>
                  <a:lnTo>
                    <a:pt x="1313" y="824"/>
                  </a:lnTo>
                  <a:lnTo>
                    <a:pt x="1309" y="824"/>
                  </a:lnTo>
                  <a:lnTo>
                    <a:pt x="1309" y="824"/>
                  </a:lnTo>
                  <a:lnTo>
                    <a:pt x="1306" y="825"/>
                  </a:lnTo>
                  <a:lnTo>
                    <a:pt x="1303" y="824"/>
                  </a:lnTo>
                  <a:lnTo>
                    <a:pt x="1300" y="821"/>
                  </a:lnTo>
                  <a:lnTo>
                    <a:pt x="1297" y="817"/>
                  </a:lnTo>
                  <a:lnTo>
                    <a:pt x="1297" y="817"/>
                  </a:lnTo>
                  <a:lnTo>
                    <a:pt x="1294" y="811"/>
                  </a:lnTo>
                  <a:lnTo>
                    <a:pt x="1287" y="804"/>
                  </a:lnTo>
                  <a:lnTo>
                    <a:pt x="1279" y="800"/>
                  </a:lnTo>
                  <a:lnTo>
                    <a:pt x="1270" y="795"/>
                  </a:lnTo>
                  <a:lnTo>
                    <a:pt x="1270" y="795"/>
                  </a:lnTo>
                  <a:lnTo>
                    <a:pt x="1266" y="794"/>
                  </a:lnTo>
                  <a:lnTo>
                    <a:pt x="1266" y="792"/>
                  </a:lnTo>
                  <a:lnTo>
                    <a:pt x="1266" y="791"/>
                  </a:lnTo>
                  <a:lnTo>
                    <a:pt x="1269" y="790"/>
                  </a:lnTo>
                  <a:lnTo>
                    <a:pt x="1273" y="791"/>
                  </a:lnTo>
                  <a:lnTo>
                    <a:pt x="1273" y="791"/>
                  </a:lnTo>
                  <a:lnTo>
                    <a:pt x="1275" y="792"/>
                  </a:lnTo>
                  <a:lnTo>
                    <a:pt x="1276" y="792"/>
                  </a:lnTo>
                  <a:lnTo>
                    <a:pt x="1280" y="791"/>
                  </a:lnTo>
                  <a:lnTo>
                    <a:pt x="1283" y="787"/>
                  </a:lnTo>
                  <a:lnTo>
                    <a:pt x="1286" y="784"/>
                  </a:lnTo>
                  <a:lnTo>
                    <a:pt x="1286" y="784"/>
                  </a:lnTo>
                  <a:lnTo>
                    <a:pt x="1286" y="781"/>
                  </a:lnTo>
                  <a:lnTo>
                    <a:pt x="1284" y="780"/>
                  </a:lnTo>
                  <a:lnTo>
                    <a:pt x="1279" y="777"/>
                  </a:lnTo>
                  <a:lnTo>
                    <a:pt x="1279" y="777"/>
                  </a:lnTo>
                  <a:lnTo>
                    <a:pt x="1277" y="775"/>
                  </a:lnTo>
                  <a:lnTo>
                    <a:pt x="1276" y="774"/>
                  </a:lnTo>
                  <a:lnTo>
                    <a:pt x="1277" y="768"/>
                  </a:lnTo>
                  <a:lnTo>
                    <a:pt x="1277" y="768"/>
                  </a:lnTo>
                  <a:lnTo>
                    <a:pt x="1276" y="765"/>
                  </a:lnTo>
                  <a:lnTo>
                    <a:pt x="1272" y="763"/>
                  </a:lnTo>
                  <a:lnTo>
                    <a:pt x="1269" y="760"/>
                  </a:lnTo>
                  <a:lnTo>
                    <a:pt x="1266" y="757"/>
                  </a:lnTo>
                  <a:lnTo>
                    <a:pt x="1266" y="757"/>
                  </a:lnTo>
                  <a:lnTo>
                    <a:pt x="1266" y="754"/>
                  </a:lnTo>
                  <a:lnTo>
                    <a:pt x="1263" y="753"/>
                  </a:lnTo>
                  <a:lnTo>
                    <a:pt x="1262" y="750"/>
                  </a:lnTo>
                  <a:lnTo>
                    <a:pt x="1260" y="747"/>
                  </a:lnTo>
                  <a:lnTo>
                    <a:pt x="1260" y="747"/>
                  </a:lnTo>
                  <a:lnTo>
                    <a:pt x="1260" y="746"/>
                  </a:lnTo>
                  <a:lnTo>
                    <a:pt x="1257" y="741"/>
                  </a:lnTo>
                  <a:lnTo>
                    <a:pt x="1256" y="738"/>
                  </a:lnTo>
                  <a:lnTo>
                    <a:pt x="1255" y="736"/>
                  </a:lnTo>
                  <a:lnTo>
                    <a:pt x="1255" y="736"/>
                  </a:lnTo>
                  <a:lnTo>
                    <a:pt x="1253" y="731"/>
                  </a:lnTo>
                  <a:lnTo>
                    <a:pt x="1249" y="727"/>
                  </a:lnTo>
                  <a:lnTo>
                    <a:pt x="1245" y="721"/>
                  </a:lnTo>
                  <a:lnTo>
                    <a:pt x="1243" y="717"/>
                  </a:lnTo>
                  <a:lnTo>
                    <a:pt x="1243" y="717"/>
                  </a:lnTo>
                  <a:lnTo>
                    <a:pt x="1242" y="714"/>
                  </a:lnTo>
                  <a:lnTo>
                    <a:pt x="1240" y="711"/>
                  </a:lnTo>
                  <a:lnTo>
                    <a:pt x="1238" y="707"/>
                  </a:lnTo>
                  <a:lnTo>
                    <a:pt x="1235" y="703"/>
                  </a:lnTo>
                  <a:lnTo>
                    <a:pt x="1235" y="703"/>
                  </a:lnTo>
                  <a:lnTo>
                    <a:pt x="1233" y="700"/>
                  </a:lnTo>
                  <a:lnTo>
                    <a:pt x="1232" y="700"/>
                  </a:lnTo>
                  <a:lnTo>
                    <a:pt x="1230" y="703"/>
                  </a:lnTo>
                  <a:lnTo>
                    <a:pt x="1228" y="709"/>
                  </a:lnTo>
                  <a:lnTo>
                    <a:pt x="1228" y="709"/>
                  </a:lnTo>
                  <a:lnTo>
                    <a:pt x="1226" y="713"/>
                  </a:lnTo>
                  <a:lnTo>
                    <a:pt x="1223" y="716"/>
                  </a:lnTo>
                  <a:lnTo>
                    <a:pt x="1220" y="717"/>
                  </a:lnTo>
                  <a:lnTo>
                    <a:pt x="1220" y="720"/>
                  </a:lnTo>
                  <a:lnTo>
                    <a:pt x="1220" y="720"/>
                  </a:lnTo>
                  <a:lnTo>
                    <a:pt x="1222" y="723"/>
                  </a:lnTo>
                  <a:lnTo>
                    <a:pt x="1222" y="726"/>
                  </a:lnTo>
                  <a:lnTo>
                    <a:pt x="1219" y="728"/>
                  </a:lnTo>
                  <a:lnTo>
                    <a:pt x="1219" y="728"/>
                  </a:lnTo>
                  <a:lnTo>
                    <a:pt x="1218" y="731"/>
                  </a:lnTo>
                  <a:lnTo>
                    <a:pt x="1218" y="734"/>
                  </a:lnTo>
                  <a:lnTo>
                    <a:pt x="1218" y="737"/>
                  </a:lnTo>
                  <a:lnTo>
                    <a:pt x="1215" y="738"/>
                  </a:lnTo>
                  <a:lnTo>
                    <a:pt x="1215" y="738"/>
                  </a:lnTo>
                  <a:lnTo>
                    <a:pt x="1213" y="738"/>
                  </a:lnTo>
                  <a:lnTo>
                    <a:pt x="1212" y="740"/>
                  </a:lnTo>
                  <a:lnTo>
                    <a:pt x="1212" y="743"/>
                  </a:lnTo>
                  <a:lnTo>
                    <a:pt x="1210" y="746"/>
                  </a:lnTo>
                  <a:lnTo>
                    <a:pt x="1209" y="744"/>
                  </a:lnTo>
                  <a:lnTo>
                    <a:pt x="1209" y="744"/>
                  </a:lnTo>
                  <a:lnTo>
                    <a:pt x="1206" y="741"/>
                  </a:lnTo>
                  <a:lnTo>
                    <a:pt x="1203" y="741"/>
                  </a:lnTo>
                  <a:lnTo>
                    <a:pt x="1201" y="743"/>
                  </a:lnTo>
                  <a:lnTo>
                    <a:pt x="1201" y="746"/>
                  </a:lnTo>
                  <a:lnTo>
                    <a:pt x="1201" y="746"/>
                  </a:lnTo>
                  <a:lnTo>
                    <a:pt x="1199" y="747"/>
                  </a:lnTo>
                  <a:lnTo>
                    <a:pt x="1198" y="748"/>
                  </a:lnTo>
                  <a:lnTo>
                    <a:pt x="1193" y="753"/>
                  </a:lnTo>
                  <a:lnTo>
                    <a:pt x="1188" y="754"/>
                  </a:lnTo>
                  <a:lnTo>
                    <a:pt x="1183" y="754"/>
                  </a:lnTo>
                  <a:lnTo>
                    <a:pt x="1183" y="754"/>
                  </a:lnTo>
                  <a:lnTo>
                    <a:pt x="1181" y="753"/>
                  </a:lnTo>
                  <a:lnTo>
                    <a:pt x="1179" y="750"/>
                  </a:lnTo>
                  <a:lnTo>
                    <a:pt x="1178" y="747"/>
                  </a:lnTo>
                  <a:lnTo>
                    <a:pt x="1176" y="747"/>
                  </a:lnTo>
                  <a:lnTo>
                    <a:pt x="1175" y="747"/>
                  </a:lnTo>
                  <a:lnTo>
                    <a:pt x="1175" y="747"/>
                  </a:lnTo>
                  <a:lnTo>
                    <a:pt x="1174" y="748"/>
                  </a:lnTo>
                  <a:lnTo>
                    <a:pt x="1174" y="747"/>
                  </a:lnTo>
                  <a:lnTo>
                    <a:pt x="1172" y="744"/>
                  </a:lnTo>
                  <a:lnTo>
                    <a:pt x="1169" y="741"/>
                  </a:lnTo>
                  <a:lnTo>
                    <a:pt x="1168" y="740"/>
                  </a:lnTo>
                  <a:lnTo>
                    <a:pt x="1166" y="740"/>
                  </a:lnTo>
                  <a:lnTo>
                    <a:pt x="1166" y="740"/>
                  </a:lnTo>
                  <a:lnTo>
                    <a:pt x="1162" y="740"/>
                  </a:lnTo>
                  <a:lnTo>
                    <a:pt x="1159" y="738"/>
                  </a:lnTo>
                  <a:lnTo>
                    <a:pt x="1158" y="737"/>
                  </a:lnTo>
                  <a:lnTo>
                    <a:pt x="1158" y="734"/>
                  </a:lnTo>
                  <a:lnTo>
                    <a:pt x="1158" y="734"/>
                  </a:lnTo>
                  <a:lnTo>
                    <a:pt x="1158" y="733"/>
                  </a:lnTo>
                  <a:lnTo>
                    <a:pt x="1156" y="730"/>
                  </a:lnTo>
                  <a:lnTo>
                    <a:pt x="1154" y="727"/>
                  </a:lnTo>
                  <a:lnTo>
                    <a:pt x="1151" y="726"/>
                  </a:lnTo>
                  <a:lnTo>
                    <a:pt x="1151" y="724"/>
                  </a:lnTo>
                  <a:lnTo>
                    <a:pt x="1151" y="723"/>
                  </a:lnTo>
                  <a:lnTo>
                    <a:pt x="1151" y="723"/>
                  </a:lnTo>
                  <a:lnTo>
                    <a:pt x="1152" y="720"/>
                  </a:lnTo>
                  <a:lnTo>
                    <a:pt x="1152" y="716"/>
                  </a:lnTo>
                  <a:lnTo>
                    <a:pt x="1151" y="711"/>
                  </a:lnTo>
                  <a:lnTo>
                    <a:pt x="1149" y="704"/>
                  </a:lnTo>
                  <a:lnTo>
                    <a:pt x="1149" y="704"/>
                  </a:lnTo>
                  <a:lnTo>
                    <a:pt x="1149" y="700"/>
                  </a:lnTo>
                  <a:lnTo>
                    <a:pt x="1152" y="696"/>
                  </a:lnTo>
                  <a:lnTo>
                    <a:pt x="1154" y="694"/>
                  </a:lnTo>
                  <a:lnTo>
                    <a:pt x="1155" y="691"/>
                  </a:lnTo>
                  <a:lnTo>
                    <a:pt x="1155" y="691"/>
                  </a:lnTo>
                  <a:lnTo>
                    <a:pt x="1154" y="689"/>
                  </a:lnTo>
                  <a:lnTo>
                    <a:pt x="1152" y="689"/>
                  </a:lnTo>
                  <a:lnTo>
                    <a:pt x="1149" y="689"/>
                  </a:lnTo>
                  <a:lnTo>
                    <a:pt x="1146" y="690"/>
                  </a:lnTo>
                  <a:lnTo>
                    <a:pt x="1146" y="690"/>
                  </a:lnTo>
                  <a:lnTo>
                    <a:pt x="1144" y="691"/>
                  </a:lnTo>
                  <a:lnTo>
                    <a:pt x="1142" y="690"/>
                  </a:lnTo>
                  <a:lnTo>
                    <a:pt x="1141" y="687"/>
                  </a:lnTo>
                  <a:lnTo>
                    <a:pt x="1138" y="687"/>
                  </a:lnTo>
                  <a:lnTo>
                    <a:pt x="1138" y="687"/>
                  </a:lnTo>
                  <a:lnTo>
                    <a:pt x="1132" y="687"/>
                  </a:lnTo>
                  <a:lnTo>
                    <a:pt x="1127" y="686"/>
                  </a:lnTo>
                  <a:lnTo>
                    <a:pt x="1121" y="684"/>
                  </a:lnTo>
                  <a:lnTo>
                    <a:pt x="1119" y="683"/>
                  </a:lnTo>
                  <a:lnTo>
                    <a:pt x="1118" y="680"/>
                  </a:lnTo>
                  <a:lnTo>
                    <a:pt x="1118" y="680"/>
                  </a:lnTo>
                  <a:lnTo>
                    <a:pt x="1117" y="677"/>
                  </a:lnTo>
                  <a:lnTo>
                    <a:pt x="1115" y="676"/>
                  </a:lnTo>
                  <a:lnTo>
                    <a:pt x="1112" y="674"/>
                  </a:lnTo>
                  <a:lnTo>
                    <a:pt x="1111" y="672"/>
                  </a:lnTo>
                  <a:lnTo>
                    <a:pt x="1111" y="672"/>
                  </a:lnTo>
                  <a:lnTo>
                    <a:pt x="1108" y="669"/>
                  </a:lnTo>
                  <a:lnTo>
                    <a:pt x="1107" y="667"/>
                  </a:lnTo>
                  <a:lnTo>
                    <a:pt x="1104" y="667"/>
                  </a:lnTo>
                  <a:lnTo>
                    <a:pt x="1102" y="666"/>
                  </a:lnTo>
                  <a:lnTo>
                    <a:pt x="1102" y="666"/>
                  </a:lnTo>
                  <a:lnTo>
                    <a:pt x="1102" y="663"/>
                  </a:lnTo>
                  <a:lnTo>
                    <a:pt x="1101" y="660"/>
                  </a:lnTo>
                  <a:lnTo>
                    <a:pt x="1100" y="660"/>
                  </a:lnTo>
                  <a:lnTo>
                    <a:pt x="1097" y="659"/>
                  </a:lnTo>
                  <a:lnTo>
                    <a:pt x="1097" y="659"/>
                  </a:lnTo>
                  <a:lnTo>
                    <a:pt x="1094" y="659"/>
                  </a:lnTo>
                  <a:lnTo>
                    <a:pt x="1091" y="656"/>
                  </a:lnTo>
                  <a:lnTo>
                    <a:pt x="1088" y="654"/>
                  </a:lnTo>
                  <a:lnTo>
                    <a:pt x="1085" y="653"/>
                  </a:lnTo>
                  <a:lnTo>
                    <a:pt x="1085" y="653"/>
                  </a:lnTo>
                  <a:lnTo>
                    <a:pt x="1080" y="653"/>
                  </a:lnTo>
                  <a:lnTo>
                    <a:pt x="1075" y="654"/>
                  </a:lnTo>
                  <a:lnTo>
                    <a:pt x="1068" y="659"/>
                  </a:lnTo>
                  <a:lnTo>
                    <a:pt x="1068" y="659"/>
                  </a:lnTo>
                  <a:lnTo>
                    <a:pt x="1065" y="659"/>
                  </a:lnTo>
                  <a:lnTo>
                    <a:pt x="1061" y="657"/>
                  </a:lnTo>
                  <a:lnTo>
                    <a:pt x="1057" y="656"/>
                  </a:lnTo>
                  <a:lnTo>
                    <a:pt x="1054" y="656"/>
                  </a:lnTo>
                  <a:lnTo>
                    <a:pt x="1054" y="656"/>
                  </a:lnTo>
                  <a:lnTo>
                    <a:pt x="1053" y="657"/>
                  </a:lnTo>
                  <a:lnTo>
                    <a:pt x="1050" y="656"/>
                  </a:lnTo>
                  <a:lnTo>
                    <a:pt x="1047" y="654"/>
                  </a:lnTo>
                  <a:lnTo>
                    <a:pt x="1041" y="652"/>
                  </a:lnTo>
                  <a:lnTo>
                    <a:pt x="1041" y="652"/>
                  </a:lnTo>
                  <a:lnTo>
                    <a:pt x="1027" y="650"/>
                  </a:lnTo>
                  <a:lnTo>
                    <a:pt x="1023" y="650"/>
                  </a:lnTo>
                  <a:lnTo>
                    <a:pt x="1020" y="652"/>
                  </a:lnTo>
                  <a:lnTo>
                    <a:pt x="1020" y="652"/>
                  </a:lnTo>
                  <a:lnTo>
                    <a:pt x="1018" y="654"/>
                  </a:lnTo>
                  <a:lnTo>
                    <a:pt x="1016" y="656"/>
                  </a:lnTo>
                  <a:lnTo>
                    <a:pt x="1014" y="659"/>
                  </a:lnTo>
                  <a:lnTo>
                    <a:pt x="1013" y="663"/>
                  </a:lnTo>
                  <a:lnTo>
                    <a:pt x="1013" y="663"/>
                  </a:lnTo>
                  <a:lnTo>
                    <a:pt x="1016" y="667"/>
                  </a:lnTo>
                  <a:lnTo>
                    <a:pt x="1018" y="670"/>
                  </a:lnTo>
                  <a:lnTo>
                    <a:pt x="1021" y="672"/>
                  </a:lnTo>
                  <a:lnTo>
                    <a:pt x="1024" y="674"/>
                  </a:lnTo>
                  <a:lnTo>
                    <a:pt x="1024" y="674"/>
                  </a:lnTo>
                  <a:lnTo>
                    <a:pt x="1024" y="677"/>
                  </a:lnTo>
                  <a:lnTo>
                    <a:pt x="1023" y="679"/>
                  </a:lnTo>
                  <a:lnTo>
                    <a:pt x="1021" y="680"/>
                  </a:lnTo>
                  <a:lnTo>
                    <a:pt x="1020" y="683"/>
                  </a:lnTo>
                  <a:lnTo>
                    <a:pt x="1020" y="683"/>
                  </a:lnTo>
                  <a:lnTo>
                    <a:pt x="1018" y="686"/>
                  </a:lnTo>
                  <a:lnTo>
                    <a:pt x="1017" y="687"/>
                  </a:lnTo>
                  <a:lnTo>
                    <a:pt x="1016" y="689"/>
                  </a:lnTo>
                  <a:lnTo>
                    <a:pt x="1014" y="690"/>
                  </a:lnTo>
                  <a:lnTo>
                    <a:pt x="1014" y="690"/>
                  </a:lnTo>
                  <a:lnTo>
                    <a:pt x="1016" y="691"/>
                  </a:lnTo>
                  <a:lnTo>
                    <a:pt x="1017" y="693"/>
                  </a:lnTo>
                  <a:lnTo>
                    <a:pt x="1018" y="696"/>
                  </a:lnTo>
                  <a:lnTo>
                    <a:pt x="1020" y="699"/>
                  </a:lnTo>
                  <a:lnTo>
                    <a:pt x="1020" y="699"/>
                  </a:lnTo>
                  <a:lnTo>
                    <a:pt x="1021" y="703"/>
                  </a:lnTo>
                  <a:lnTo>
                    <a:pt x="1023" y="706"/>
                  </a:lnTo>
                  <a:lnTo>
                    <a:pt x="1026" y="709"/>
                  </a:lnTo>
                  <a:lnTo>
                    <a:pt x="1026" y="713"/>
                  </a:lnTo>
                  <a:lnTo>
                    <a:pt x="1026" y="713"/>
                  </a:lnTo>
                  <a:lnTo>
                    <a:pt x="1026" y="718"/>
                  </a:lnTo>
                  <a:lnTo>
                    <a:pt x="1024" y="720"/>
                  </a:lnTo>
                  <a:lnTo>
                    <a:pt x="1020" y="721"/>
                  </a:lnTo>
                  <a:lnTo>
                    <a:pt x="1020" y="721"/>
                  </a:lnTo>
                  <a:lnTo>
                    <a:pt x="1018" y="723"/>
                  </a:lnTo>
                  <a:lnTo>
                    <a:pt x="1018" y="726"/>
                  </a:lnTo>
                  <a:lnTo>
                    <a:pt x="1017" y="728"/>
                  </a:lnTo>
                  <a:lnTo>
                    <a:pt x="1016" y="733"/>
                  </a:lnTo>
                  <a:lnTo>
                    <a:pt x="1016" y="733"/>
                  </a:lnTo>
                  <a:lnTo>
                    <a:pt x="1008" y="741"/>
                  </a:lnTo>
                  <a:lnTo>
                    <a:pt x="1008" y="744"/>
                  </a:lnTo>
                  <a:lnTo>
                    <a:pt x="1010" y="747"/>
                  </a:lnTo>
                  <a:lnTo>
                    <a:pt x="1010" y="747"/>
                  </a:lnTo>
                  <a:lnTo>
                    <a:pt x="1021" y="755"/>
                  </a:lnTo>
                  <a:lnTo>
                    <a:pt x="1028" y="760"/>
                  </a:lnTo>
                  <a:lnTo>
                    <a:pt x="1034" y="767"/>
                  </a:lnTo>
                  <a:lnTo>
                    <a:pt x="1034" y="767"/>
                  </a:lnTo>
                  <a:lnTo>
                    <a:pt x="1037" y="775"/>
                  </a:lnTo>
                  <a:lnTo>
                    <a:pt x="1038" y="784"/>
                  </a:lnTo>
                  <a:lnTo>
                    <a:pt x="1038" y="794"/>
                  </a:lnTo>
                  <a:lnTo>
                    <a:pt x="1037" y="802"/>
                  </a:lnTo>
                  <a:lnTo>
                    <a:pt x="1037" y="802"/>
                  </a:lnTo>
                  <a:lnTo>
                    <a:pt x="1037" y="805"/>
                  </a:lnTo>
                  <a:lnTo>
                    <a:pt x="1034" y="808"/>
                  </a:lnTo>
                  <a:lnTo>
                    <a:pt x="1028" y="814"/>
                  </a:lnTo>
                  <a:lnTo>
                    <a:pt x="1021" y="818"/>
                  </a:lnTo>
                  <a:lnTo>
                    <a:pt x="1014" y="824"/>
                  </a:lnTo>
                  <a:lnTo>
                    <a:pt x="1014" y="824"/>
                  </a:lnTo>
                  <a:lnTo>
                    <a:pt x="1008" y="829"/>
                  </a:lnTo>
                  <a:lnTo>
                    <a:pt x="1001" y="832"/>
                  </a:lnTo>
                  <a:lnTo>
                    <a:pt x="993" y="832"/>
                  </a:lnTo>
                  <a:lnTo>
                    <a:pt x="993" y="832"/>
                  </a:lnTo>
                  <a:lnTo>
                    <a:pt x="991" y="834"/>
                  </a:lnTo>
                  <a:lnTo>
                    <a:pt x="990" y="834"/>
                  </a:lnTo>
                  <a:lnTo>
                    <a:pt x="990" y="838"/>
                  </a:lnTo>
                  <a:lnTo>
                    <a:pt x="993" y="842"/>
                  </a:lnTo>
                  <a:lnTo>
                    <a:pt x="997" y="848"/>
                  </a:lnTo>
                  <a:lnTo>
                    <a:pt x="997" y="848"/>
                  </a:lnTo>
                  <a:lnTo>
                    <a:pt x="1000" y="852"/>
                  </a:lnTo>
                  <a:lnTo>
                    <a:pt x="1000" y="856"/>
                  </a:lnTo>
                  <a:lnTo>
                    <a:pt x="1000" y="859"/>
                  </a:lnTo>
                  <a:lnTo>
                    <a:pt x="1001" y="864"/>
                  </a:lnTo>
                  <a:lnTo>
                    <a:pt x="1001" y="864"/>
                  </a:lnTo>
                  <a:lnTo>
                    <a:pt x="1003" y="869"/>
                  </a:lnTo>
                  <a:lnTo>
                    <a:pt x="1003" y="874"/>
                  </a:lnTo>
                  <a:lnTo>
                    <a:pt x="1003" y="879"/>
                  </a:lnTo>
                  <a:lnTo>
                    <a:pt x="1006" y="883"/>
                  </a:lnTo>
                  <a:lnTo>
                    <a:pt x="1006" y="883"/>
                  </a:lnTo>
                  <a:lnTo>
                    <a:pt x="1007" y="888"/>
                  </a:lnTo>
                  <a:lnTo>
                    <a:pt x="1007" y="891"/>
                  </a:lnTo>
                  <a:lnTo>
                    <a:pt x="1006" y="893"/>
                  </a:lnTo>
                  <a:lnTo>
                    <a:pt x="1001" y="896"/>
                  </a:lnTo>
                  <a:lnTo>
                    <a:pt x="1001" y="896"/>
                  </a:lnTo>
                  <a:lnTo>
                    <a:pt x="1000" y="899"/>
                  </a:lnTo>
                  <a:lnTo>
                    <a:pt x="1001" y="901"/>
                  </a:lnTo>
                  <a:lnTo>
                    <a:pt x="1003" y="902"/>
                  </a:lnTo>
                  <a:lnTo>
                    <a:pt x="1004" y="905"/>
                  </a:lnTo>
                  <a:lnTo>
                    <a:pt x="1004" y="905"/>
                  </a:lnTo>
                  <a:lnTo>
                    <a:pt x="1004" y="908"/>
                  </a:lnTo>
                  <a:lnTo>
                    <a:pt x="1003" y="908"/>
                  </a:lnTo>
                  <a:lnTo>
                    <a:pt x="997" y="905"/>
                  </a:lnTo>
                  <a:lnTo>
                    <a:pt x="997" y="905"/>
                  </a:lnTo>
                  <a:lnTo>
                    <a:pt x="996" y="903"/>
                  </a:lnTo>
                  <a:lnTo>
                    <a:pt x="994" y="903"/>
                  </a:lnTo>
                  <a:lnTo>
                    <a:pt x="991" y="906"/>
                  </a:lnTo>
                  <a:lnTo>
                    <a:pt x="989" y="911"/>
                  </a:lnTo>
                  <a:lnTo>
                    <a:pt x="989" y="915"/>
                  </a:lnTo>
                  <a:lnTo>
                    <a:pt x="989" y="915"/>
                  </a:lnTo>
                  <a:lnTo>
                    <a:pt x="989" y="915"/>
                  </a:lnTo>
                  <a:lnTo>
                    <a:pt x="987" y="915"/>
                  </a:lnTo>
                  <a:lnTo>
                    <a:pt x="983" y="913"/>
                  </a:lnTo>
                  <a:lnTo>
                    <a:pt x="979" y="911"/>
                  </a:lnTo>
                  <a:lnTo>
                    <a:pt x="974" y="909"/>
                  </a:lnTo>
                  <a:lnTo>
                    <a:pt x="974" y="909"/>
                  </a:lnTo>
                  <a:lnTo>
                    <a:pt x="974" y="909"/>
                  </a:lnTo>
                  <a:lnTo>
                    <a:pt x="973" y="906"/>
                  </a:lnTo>
                  <a:lnTo>
                    <a:pt x="973" y="902"/>
                  </a:lnTo>
                  <a:lnTo>
                    <a:pt x="969" y="898"/>
                  </a:lnTo>
                  <a:lnTo>
                    <a:pt x="969" y="898"/>
                  </a:lnTo>
                  <a:lnTo>
                    <a:pt x="962" y="893"/>
                  </a:lnTo>
                  <a:lnTo>
                    <a:pt x="959" y="891"/>
                  </a:lnTo>
                  <a:lnTo>
                    <a:pt x="957" y="888"/>
                  </a:lnTo>
                  <a:lnTo>
                    <a:pt x="957" y="888"/>
                  </a:lnTo>
                  <a:lnTo>
                    <a:pt x="956" y="883"/>
                  </a:lnTo>
                  <a:lnTo>
                    <a:pt x="952" y="881"/>
                  </a:lnTo>
                  <a:lnTo>
                    <a:pt x="949" y="876"/>
                  </a:lnTo>
                  <a:lnTo>
                    <a:pt x="947" y="875"/>
                  </a:lnTo>
                  <a:lnTo>
                    <a:pt x="947" y="874"/>
                  </a:lnTo>
                  <a:lnTo>
                    <a:pt x="947" y="874"/>
                  </a:lnTo>
                  <a:lnTo>
                    <a:pt x="947" y="861"/>
                  </a:lnTo>
                  <a:lnTo>
                    <a:pt x="947" y="854"/>
                  </a:lnTo>
                  <a:lnTo>
                    <a:pt x="946" y="848"/>
                  </a:lnTo>
                  <a:lnTo>
                    <a:pt x="946" y="848"/>
                  </a:lnTo>
                  <a:lnTo>
                    <a:pt x="944" y="845"/>
                  </a:lnTo>
                  <a:lnTo>
                    <a:pt x="944" y="842"/>
                  </a:lnTo>
                  <a:lnTo>
                    <a:pt x="947" y="835"/>
                  </a:lnTo>
                  <a:lnTo>
                    <a:pt x="947" y="835"/>
                  </a:lnTo>
                  <a:lnTo>
                    <a:pt x="947" y="832"/>
                  </a:lnTo>
                  <a:lnTo>
                    <a:pt x="946" y="829"/>
                  </a:lnTo>
                  <a:lnTo>
                    <a:pt x="943" y="827"/>
                  </a:lnTo>
                  <a:lnTo>
                    <a:pt x="939" y="825"/>
                  </a:lnTo>
                  <a:lnTo>
                    <a:pt x="939" y="825"/>
                  </a:lnTo>
                  <a:lnTo>
                    <a:pt x="927" y="825"/>
                  </a:lnTo>
                  <a:lnTo>
                    <a:pt x="915" y="824"/>
                  </a:lnTo>
                  <a:lnTo>
                    <a:pt x="915" y="824"/>
                  </a:lnTo>
                  <a:lnTo>
                    <a:pt x="903" y="824"/>
                  </a:lnTo>
                  <a:lnTo>
                    <a:pt x="900" y="822"/>
                  </a:lnTo>
                  <a:lnTo>
                    <a:pt x="898" y="821"/>
                  </a:lnTo>
                  <a:lnTo>
                    <a:pt x="898" y="821"/>
                  </a:lnTo>
                  <a:lnTo>
                    <a:pt x="890" y="817"/>
                  </a:lnTo>
                  <a:lnTo>
                    <a:pt x="883" y="812"/>
                  </a:lnTo>
                  <a:lnTo>
                    <a:pt x="876" y="811"/>
                  </a:lnTo>
                  <a:lnTo>
                    <a:pt x="876" y="811"/>
                  </a:lnTo>
                  <a:lnTo>
                    <a:pt x="869" y="808"/>
                  </a:lnTo>
                  <a:lnTo>
                    <a:pt x="863" y="805"/>
                  </a:lnTo>
                  <a:lnTo>
                    <a:pt x="861" y="801"/>
                  </a:lnTo>
                  <a:lnTo>
                    <a:pt x="859" y="798"/>
                  </a:lnTo>
                  <a:lnTo>
                    <a:pt x="859" y="798"/>
                  </a:lnTo>
                  <a:lnTo>
                    <a:pt x="856" y="797"/>
                  </a:lnTo>
                  <a:lnTo>
                    <a:pt x="852" y="794"/>
                  </a:lnTo>
                  <a:lnTo>
                    <a:pt x="848" y="792"/>
                  </a:lnTo>
                  <a:lnTo>
                    <a:pt x="843" y="790"/>
                  </a:lnTo>
                  <a:lnTo>
                    <a:pt x="843" y="790"/>
                  </a:lnTo>
                  <a:lnTo>
                    <a:pt x="841" y="788"/>
                  </a:lnTo>
                  <a:lnTo>
                    <a:pt x="836" y="787"/>
                  </a:lnTo>
                  <a:lnTo>
                    <a:pt x="826" y="785"/>
                  </a:lnTo>
                  <a:lnTo>
                    <a:pt x="826" y="785"/>
                  </a:lnTo>
                  <a:lnTo>
                    <a:pt x="822" y="784"/>
                  </a:lnTo>
                  <a:lnTo>
                    <a:pt x="816" y="781"/>
                  </a:lnTo>
                  <a:lnTo>
                    <a:pt x="811" y="778"/>
                  </a:lnTo>
                  <a:lnTo>
                    <a:pt x="805" y="777"/>
                  </a:lnTo>
                  <a:lnTo>
                    <a:pt x="805" y="777"/>
                  </a:lnTo>
                  <a:lnTo>
                    <a:pt x="799" y="778"/>
                  </a:lnTo>
                  <a:lnTo>
                    <a:pt x="792" y="781"/>
                  </a:lnTo>
                  <a:lnTo>
                    <a:pt x="781" y="784"/>
                  </a:lnTo>
                  <a:lnTo>
                    <a:pt x="781" y="784"/>
                  </a:lnTo>
                  <a:lnTo>
                    <a:pt x="781" y="784"/>
                  </a:lnTo>
                  <a:lnTo>
                    <a:pt x="781" y="781"/>
                  </a:lnTo>
                  <a:lnTo>
                    <a:pt x="784" y="777"/>
                  </a:lnTo>
                  <a:lnTo>
                    <a:pt x="784" y="777"/>
                  </a:lnTo>
                  <a:lnTo>
                    <a:pt x="784" y="773"/>
                  </a:lnTo>
                  <a:lnTo>
                    <a:pt x="781" y="768"/>
                  </a:lnTo>
                  <a:lnTo>
                    <a:pt x="777" y="755"/>
                  </a:lnTo>
                  <a:lnTo>
                    <a:pt x="777" y="755"/>
                  </a:lnTo>
                  <a:lnTo>
                    <a:pt x="775" y="751"/>
                  </a:lnTo>
                  <a:lnTo>
                    <a:pt x="772" y="746"/>
                  </a:lnTo>
                  <a:lnTo>
                    <a:pt x="769" y="743"/>
                  </a:lnTo>
                  <a:lnTo>
                    <a:pt x="765" y="743"/>
                  </a:lnTo>
                  <a:lnTo>
                    <a:pt x="765" y="743"/>
                  </a:lnTo>
                  <a:lnTo>
                    <a:pt x="760" y="743"/>
                  </a:lnTo>
                  <a:lnTo>
                    <a:pt x="754" y="741"/>
                  </a:lnTo>
                  <a:lnTo>
                    <a:pt x="747" y="738"/>
                  </a:lnTo>
                  <a:lnTo>
                    <a:pt x="747" y="738"/>
                  </a:lnTo>
                  <a:lnTo>
                    <a:pt x="745" y="734"/>
                  </a:lnTo>
                  <a:lnTo>
                    <a:pt x="745" y="726"/>
                  </a:lnTo>
                  <a:lnTo>
                    <a:pt x="745" y="716"/>
                  </a:lnTo>
                  <a:lnTo>
                    <a:pt x="747" y="707"/>
                  </a:lnTo>
                  <a:lnTo>
                    <a:pt x="747" y="707"/>
                  </a:lnTo>
                  <a:lnTo>
                    <a:pt x="748" y="700"/>
                  </a:lnTo>
                  <a:lnTo>
                    <a:pt x="752" y="693"/>
                  </a:lnTo>
                  <a:lnTo>
                    <a:pt x="755" y="686"/>
                  </a:lnTo>
                  <a:lnTo>
                    <a:pt x="757" y="681"/>
                  </a:lnTo>
                  <a:lnTo>
                    <a:pt x="757" y="681"/>
                  </a:lnTo>
                  <a:lnTo>
                    <a:pt x="758" y="677"/>
                  </a:lnTo>
                  <a:lnTo>
                    <a:pt x="761" y="674"/>
                  </a:lnTo>
                  <a:lnTo>
                    <a:pt x="768" y="672"/>
                  </a:lnTo>
                  <a:lnTo>
                    <a:pt x="768" y="672"/>
                  </a:lnTo>
                  <a:lnTo>
                    <a:pt x="769" y="672"/>
                  </a:lnTo>
                  <a:lnTo>
                    <a:pt x="771" y="669"/>
                  </a:lnTo>
                  <a:lnTo>
                    <a:pt x="772" y="666"/>
                  </a:lnTo>
                  <a:lnTo>
                    <a:pt x="772" y="662"/>
                  </a:lnTo>
                  <a:lnTo>
                    <a:pt x="774" y="660"/>
                  </a:lnTo>
                  <a:lnTo>
                    <a:pt x="775" y="659"/>
                  </a:lnTo>
                  <a:lnTo>
                    <a:pt x="775" y="659"/>
                  </a:lnTo>
                  <a:lnTo>
                    <a:pt x="778" y="659"/>
                  </a:lnTo>
                  <a:lnTo>
                    <a:pt x="779" y="657"/>
                  </a:lnTo>
                  <a:lnTo>
                    <a:pt x="782" y="652"/>
                  </a:lnTo>
                  <a:lnTo>
                    <a:pt x="782" y="652"/>
                  </a:lnTo>
                  <a:lnTo>
                    <a:pt x="784" y="650"/>
                  </a:lnTo>
                  <a:lnTo>
                    <a:pt x="785" y="649"/>
                  </a:lnTo>
                  <a:lnTo>
                    <a:pt x="787" y="649"/>
                  </a:lnTo>
                  <a:lnTo>
                    <a:pt x="785" y="647"/>
                  </a:lnTo>
                  <a:lnTo>
                    <a:pt x="785" y="647"/>
                  </a:lnTo>
                  <a:lnTo>
                    <a:pt x="784" y="644"/>
                  </a:lnTo>
                  <a:lnTo>
                    <a:pt x="785" y="643"/>
                  </a:lnTo>
                  <a:lnTo>
                    <a:pt x="794" y="643"/>
                  </a:lnTo>
                  <a:lnTo>
                    <a:pt x="794" y="643"/>
                  </a:lnTo>
                  <a:lnTo>
                    <a:pt x="799" y="642"/>
                  </a:lnTo>
                  <a:lnTo>
                    <a:pt x="806" y="640"/>
                  </a:lnTo>
                  <a:lnTo>
                    <a:pt x="811" y="637"/>
                  </a:lnTo>
                  <a:lnTo>
                    <a:pt x="812" y="635"/>
                  </a:lnTo>
                  <a:lnTo>
                    <a:pt x="812" y="632"/>
                  </a:lnTo>
                  <a:lnTo>
                    <a:pt x="812" y="632"/>
                  </a:lnTo>
                  <a:lnTo>
                    <a:pt x="811" y="629"/>
                  </a:lnTo>
                  <a:lnTo>
                    <a:pt x="808" y="627"/>
                  </a:lnTo>
                  <a:lnTo>
                    <a:pt x="799" y="626"/>
                  </a:lnTo>
                  <a:lnTo>
                    <a:pt x="792" y="626"/>
                  </a:lnTo>
                  <a:lnTo>
                    <a:pt x="789" y="625"/>
                  </a:lnTo>
                  <a:lnTo>
                    <a:pt x="788" y="623"/>
                  </a:lnTo>
                  <a:lnTo>
                    <a:pt x="788" y="623"/>
                  </a:lnTo>
                  <a:lnTo>
                    <a:pt x="788" y="620"/>
                  </a:lnTo>
                  <a:lnTo>
                    <a:pt x="784" y="619"/>
                  </a:lnTo>
                  <a:lnTo>
                    <a:pt x="775" y="616"/>
                  </a:lnTo>
                  <a:lnTo>
                    <a:pt x="767" y="615"/>
                  </a:lnTo>
                  <a:lnTo>
                    <a:pt x="764" y="613"/>
                  </a:lnTo>
                  <a:lnTo>
                    <a:pt x="764" y="612"/>
                  </a:lnTo>
                  <a:lnTo>
                    <a:pt x="764" y="612"/>
                  </a:lnTo>
                  <a:lnTo>
                    <a:pt x="765" y="610"/>
                  </a:lnTo>
                  <a:lnTo>
                    <a:pt x="768" y="610"/>
                  </a:lnTo>
                  <a:lnTo>
                    <a:pt x="778" y="612"/>
                  </a:lnTo>
                  <a:lnTo>
                    <a:pt x="799" y="617"/>
                  </a:lnTo>
                  <a:lnTo>
                    <a:pt x="799" y="617"/>
                  </a:lnTo>
                  <a:lnTo>
                    <a:pt x="809" y="620"/>
                  </a:lnTo>
                  <a:lnTo>
                    <a:pt x="819" y="620"/>
                  </a:lnTo>
                  <a:lnTo>
                    <a:pt x="819" y="620"/>
                  </a:lnTo>
                  <a:lnTo>
                    <a:pt x="821" y="620"/>
                  </a:lnTo>
                  <a:lnTo>
                    <a:pt x="822" y="619"/>
                  </a:lnTo>
                  <a:lnTo>
                    <a:pt x="824" y="615"/>
                  </a:lnTo>
                  <a:lnTo>
                    <a:pt x="822" y="610"/>
                  </a:lnTo>
                  <a:lnTo>
                    <a:pt x="822" y="608"/>
                  </a:lnTo>
                  <a:lnTo>
                    <a:pt x="822" y="608"/>
                  </a:lnTo>
                  <a:lnTo>
                    <a:pt x="824" y="606"/>
                  </a:lnTo>
                  <a:lnTo>
                    <a:pt x="826" y="606"/>
                  </a:lnTo>
                  <a:lnTo>
                    <a:pt x="832" y="609"/>
                  </a:lnTo>
                  <a:lnTo>
                    <a:pt x="839" y="610"/>
                  </a:lnTo>
                  <a:lnTo>
                    <a:pt x="843" y="612"/>
                  </a:lnTo>
                  <a:lnTo>
                    <a:pt x="846" y="610"/>
                  </a:lnTo>
                  <a:lnTo>
                    <a:pt x="846" y="610"/>
                  </a:lnTo>
                  <a:lnTo>
                    <a:pt x="849" y="609"/>
                  </a:lnTo>
                  <a:lnTo>
                    <a:pt x="852" y="608"/>
                  </a:lnTo>
                  <a:lnTo>
                    <a:pt x="858" y="600"/>
                  </a:lnTo>
                  <a:lnTo>
                    <a:pt x="863" y="593"/>
                  </a:lnTo>
                  <a:lnTo>
                    <a:pt x="869" y="588"/>
                  </a:lnTo>
                  <a:lnTo>
                    <a:pt x="869" y="588"/>
                  </a:lnTo>
                  <a:lnTo>
                    <a:pt x="872" y="585"/>
                  </a:lnTo>
                  <a:lnTo>
                    <a:pt x="872" y="583"/>
                  </a:lnTo>
                  <a:lnTo>
                    <a:pt x="870" y="582"/>
                  </a:lnTo>
                  <a:lnTo>
                    <a:pt x="865" y="579"/>
                  </a:lnTo>
                  <a:lnTo>
                    <a:pt x="856" y="579"/>
                  </a:lnTo>
                  <a:lnTo>
                    <a:pt x="856" y="579"/>
                  </a:lnTo>
                  <a:lnTo>
                    <a:pt x="848" y="579"/>
                  </a:lnTo>
                  <a:lnTo>
                    <a:pt x="841" y="578"/>
                  </a:lnTo>
                  <a:lnTo>
                    <a:pt x="835" y="575"/>
                  </a:lnTo>
                  <a:lnTo>
                    <a:pt x="829" y="571"/>
                  </a:lnTo>
                  <a:lnTo>
                    <a:pt x="829" y="571"/>
                  </a:lnTo>
                  <a:lnTo>
                    <a:pt x="825" y="566"/>
                  </a:lnTo>
                  <a:lnTo>
                    <a:pt x="824" y="563"/>
                  </a:lnTo>
                  <a:lnTo>
                    <a:pt x="826" y="562"/>
                  </a:lnTo>
                  <a:lnTo>
                    <a:pt x="831" y="562"/>
                  </a:lnTo>
                  <a:lnTo>
                    <a:pt x="831" y="562"/>
                  </a:lnTo>
                  <a:lnTo>
                    <a:pt x="838" y="565"/>
                  </a:lnTo>
                  <a:lnTo>
                    <a:pt x="846" y="569"/>
                  </a:lnTo>
                  <a:lnTo>
                    <a:pt x="855" y="575"/>
                  </a:lnTo>
                  <a:lnTo>
                    <a:pt x="862" y="578"/>
                  </a:lnTo>
                  <a:lnTo>
                    <a:pt x="862" y="578"/>
                  </a:lnTo>
                  <a:lnTo>
                    <a:pt x="865" y="576"/>
                  </a:lnTo>
                  <a:lnTo>
                    <a:pt x="868" y="575"/>
                  </a:lnTo>
                  <a:lnTo>
                    <a:pt x="875" y="571"/>
                  </a:lnTo>
                  <a:lnTo>
                    <a:pt x="886" y="559"/>
                  </a:lnTo>
                  <a:lnTo>
                    <a:pt x="886" y="559"/>
                  </a:lnTo>
                  <a:lnTo>
                    <a:pt x="888" y="558"/>
                  </a:lnTo>
                  <a:lnTo>
                    <a:pt x="888" y="556"/>
                  </a:lnTo>
                  <a:lnTo>
                    <a:pt x="885" y="555"/>
                  </a:lnTo>
                  <a:lnTo>
                    <a:pt x="878" y="551"/>
                  </a:lnTo>
                  <a:lnTo>
                    <a:pt x="878" y="551"/>
                  </a:lnTo>
                  <a:lnTo>
                    <a:pt x="876" y="549"/>
                  </a:lnTo>
                  <a:lnTo>
                    <a:pt x="876" y="548"/>
                  </a:lnTo>
                  <a:lnTo>
                    <a:pt x="879" y="546"/>
                  </a:lnTo>
                  <a:lnTo>
                    <a:pt x="889" y="545"/>
                  </a:lnTo>
                  <a:lnTo>
                    <a:pt x="889" y="545"/>
                  </a:lnTo>
                  <a:lnTo>
                    <a:pt x="893" y="546"/>
                  </a:lnTo>
                  <a:lnTo>
                    <a:pt x="896" y="548"/>
                  </a:lnTo>
                  <a:lnTo>
                    <a:pt x="900" y="552"/>
                  </a:lnTo>
                  <a:lnTo>
                    <a:pt x="900" y="552"/>
                  </a:lnTo>
                  <a:lnTo>
                    <a:pt x="903" y="553"/>
                  </a:lnTo>
                  <a:lnTo>
                    <a:pt x="907" y="552"/>
                  </a:lnTo>
                  <a:lnTo>
                    <a:pt x="917" y="551"/>
                  </a:lnTo>
                  <a:lnTo>
                    <a:pt x="917" y="551"/>
                  </a:lnTo>
                  <a:lnTo>
                    <a:pt x="919" y="551"/>
                  </a:lnTo>
                  <a:lnTo>
                    <a:pt x="919" y="549"/>
                  </a:lnTo>
                  <a:lnTo>
                    <a:pt x="917" y="546"/>
                  </a:lnTo>
                  <a:lnTo>
                    <a:pt x="913" y="542"/>
                  </a:lnTo>
                  <a:lnTo>
                    <a:pt x="907" y="539"/>
                  </a:lnTo>
                  <a:lnTo>
                    <a:pt x="907" y="539"/>
                  </a:lnTo>
                  <a:lnTo>
                    <a:pt x="906" y="538"/>
                  </a:lnTo>
                  <a:lnTo>
                    <a:pt x="905" y="536"/>
                  </a:lnTo>
                  <a:lnTo>
                    <a:pt x="905" y="535"/>
                  </a:lnTo>
                  <a:lnTo>
                    <a:pt x="906" y="535"/>
                  </a:lnTo>
                  <a:lnTo>
                    <a:pt x="907" y="534"/>
                  </a:lnTo>
                  <a:lnTo>
                    <a:pt x="910" y="534"/>
                  </a:lnTo>
                  <a:lnTo>
                    <a:pt x="910" y="535"/>
                  </a:lnTo>
                  <a:lnTo>
                    <a:pt x="910" y="535"/>
                  </a:lnTo>
                  <a:lnTo>
                    <a:pt x="913" y="538"/>
                  </a:lnTo>
                  <a:lnTo>
                    <a:pt x="916" y="539"/>
                  </a:lnTo>
                  <a:lnTo>
                    <a:pt x="919" y="542"/>
                  </a:lnTo>
                  <a:lnTo>
                    <a:pt x="922" y="545"/>
                  </a:lnTo>
                  <a:lnTo>
                    <a:pt x="922" y="545"/>
                  </a:lnTo>
                  <a:lnTo>
                    <a:pt x="925" y="549"/>
                  </a:lnTo>
                  <a:lnTo>
                    <a:pt x="927" y="549"/>
                  </a:lnTo>
                  <a:lnTo>
                    <a:pt x="936" y="545"/>
                  </a:lnTo>
                  <a:lnTo>
                    <a:pt x="936" y="545"/>
                  </a:lnTo>
                  <a:lnTo>
                    <a:pt x="940" y="543"/>
                  </a:lnTo>
                  <a:lnTo>
                    <a:pt x="944" y="541"/>
                  </a:lnTo>
                  <a:lnTo>
                    <a:pt x="950" y="534"/>
                  </a:lnTo>
                  <a:lnTo>
                    <a:pt x="950" y="534"/>
                  </a:lnTo>
                  <a:lnTo>
                    <a:pt x="953" y="532"/>
                  </a:lnTo>
                  <a:lnTo>
                    <a:pt x="954" y="532"/>
                  </a:lnTo>
                  <a:lnTo>
                    <a:pt x="957" y="531"/>
                  </a:lnTo>
                  <a:lnTo>
                    <a:pt x="960" y="528"/>
                  </a:lnTo>
                  <a:lnTo>
                    <a:pt x="960" y="528"/>
                  </a:lnTo>
                  <a:lnTo>
                    <a:pt x="960" y="525"/>
                  </a:lnTo>
                  <a:lnTo>
                    <a:pt x="962" y="524"/>
                  </a:lnTo>
                  <a:lnTo>
                    <a:pt x="960" y="518"/>
                  </a:lnTo>
                  <a:lnTo>
                    <a:pt x="956" y="514"/>
                  </a:lnTo>
                  <a:lnTo>
                    <a:pt x="952" y="511"/>
                  </a:lnTo>
                  <a:lnTo>
                    <a:pt x="952" y="511"/>
                  </a:lnTo>
                  <a:lnTo>
                    <a:pt x="949" y="508"/>
                  </a:lnTo>
                  <a:lnTo>
                    <a:pt x="949" y="505"/>
                  </a:lnTo>
                  <a:lnTo>
                    <a:pt x="949" y="502"/>
                  </a:lnTo>
                  <a:lnTo>
                    <a:pt x="946" y="499"/>
                  </a:lnTo>
                  <a:lnTo>
                    <a:pt x="946" y="499"/>
                  </a:lnTo>
                  <a:lnTo>
                    <a:pt x="943" y="497"/>
                  </a:lnTo>
                  <a:lnTo>
                    <a:pt x="942" y="494"/>
                  </a:lnTo>
                  <a:lnTo>
                    <a:pt x="943" y="492"/>
                  </a:lnTo>
                  <a:lnTo>
                    <a:pt x="947" y="492"/>
                  </a:lnTo>
                  <a:lnTo>
                    <a:pt x="947" y="492"/>
                  </a:lnTo>
                  <a:lnTo>
                    <a:pt x="952" y="492"/>
                  </a:lnTo>
                  <a:lnTo>
                    <a:pt x="956" y="492"/>
                  </a:lnTo>
                  <a:lnTo>
                    <a:pt x="960" y="489"/>
                  </a:lnTo>
                  <a:lnTo>
                    <a:pt x="963" y="487"/>
                  </a:lnTo>
                  <a:lnTo>
                    <a:pt x="963" y="487"/>
                  </a:lnTo>
                  <a:lnTo>
                    <a:pt x="963" y="485"/>
                  </a:lnTo>
                  <a:lnTo>
                    <a:pt x="963" y="484"/>
                  </a:lnTo>
                  <a:lnTo>
                    <a:pt x="960" y="481"/>
                  </a:lnTo>
                  <a:lnTo>
                    <a:pt x="957" y="479"/>
                  </a:lnTo>
                  <a:lnTo>
                    <a:pt x="957" y="478"/>
                  </a:lnTo>
                  <a:lnTo>
                    <a:pt x="959" y="477"/>
                  </a:lnTo>
                  <a:lnTo>
                    <a:pt x="959" y="477"/>
                  </a:lnTo>
                  <a:lnTo>
                    <a:pt x="962" y="475"/>
                  </a:lnTo>
                  <a:lnTo>
                    <a:pt x="960" y="472"/>
                  </a:lnTo>
                  <a:lnTo>
                    <a:pt x="957" y="471"/>
                  </a:lnTo>
                  <a:lnTo>
                    <a:pt x="953" y="470"/>
                  </a:lnTo>
                  <a:lnTo>
                    <a:pt x="953" y="470"/>
                  </a:lnTo>
                  <a:lnTo>
                    <a:pt x="949" y="470"/>
                  </a:lnTo>
                  <a:lnTo>
                    <a:pt x="944" y="468"/>
                  </a:lnTo>
                  <a:lnTo>
                    <a:pt x="942" y="465"/>
                  </a:lnTo>
                  <a:lnTo>
                    <a:pt x="942" y="461"/>
                  </a:lnTo>
                  <a:lnTo>
                    <a:pt x="942" y="461"/>
                  </a:lnTo>
                  <a:lnTo>
                    <a:pt x="940" y="460"/>
                  </a:lnTo>
                  <a:lnTo>
                    <a:pt x="939" y="460"/>
                  </a:lnTo>
                  <a:lnTo>
                    <a:pt x="935" y="458"/>
                  </a:lnTo>
                  <a:lnTo>
                    <a:pt x="929" y="458"/>
                  </a:lnTo>
                  <a:lnTo>
                    <a:pt x="923" y="457"/>
                  </a:lnTo>
                  <a:lnTo>
                    <a:pt x="923" y="457"/>
                  </a:lnTo>
                  <a:lnTo>
                    <a:pt x="916" y="455"/>
                  </a:lnTo>
                  <a:lnTo>
                    <a:pt x="909" y="454"/>
                  </a:lnTo>
                  <a:lnTo>
                    <a:pt x="898" y="454"/>
                  </a:lnTo>
                  <a:lnTo>
                    <a:pt x="898" y="454"/>
                  </a:lnTo>
                  <a:lnTo>
                    <a:pt x="896" y="455"/>
                  </a:lnTo>
                  <a:lnTo>
                    <a:pt x="896" y="457"/>
                  </a:lnTo>
                  <a:lnTo>
                    <a:pt x="895" y="462"/>
                  </a:lnTo>
                  <a:lnTo>
                    <a:pt x="896" y="467"/>
                  </a:lnTo>
                  <a:lnTo>
                    <a:pt x="898" y="470"/>
                  </a:lnTo>
                  <a:lnTo>
                    <a:pt x="899" y="470"/>
                  </a:lnTo>
                  <a:lnTo>
                    <a:pt x="899" y="470"/>
                  </a:lnTo>
                  <a:lnTo>
                    <a:pt x="903" y="471"/>
                  </a:lnTo>
                  <a:lnTo>
                    <a:pt x="905" y="474"/>
                  </a:lnTo>
                  <a:lnTo>
                    <a:pt x="906" y="475"/>
                  </a:lnTo>
                  <a:lnTo>
                    <a:pt x="905" y="478"/>
                  </a:lnTo>
                  <a:lnTo>
                    <a:pt x="905" y="478"/>
                  </a:lnTo>
                  <a:lnTo>
                    <a:pt x="902" y="479"/>
                  </a:lnTo>
                  <a:lnTo>
                    <a:pt x="902" y="482"/>
                  </a:lnTo>
                  <a:lnTo>
                    <a:pt x="903" y="484"/>
                  </a:lnTo>
                  <a:lnTo>
                    <a:pt x="902" y="485"/>
                  </a:lnTo>
                  <a:lnTo>
                    <a:pt x="902" y="485"/>
                  </a:lnTo>
                  <a:lnTo>
                    <a:pt x="899" y="484"/>
                  </a:lnTo>
                  <a:lnTo>
                    <a:pt x="895" y="485"/>
                  </a:lnTo>
                  <a:lnTo>
                    <a:pt x="892" y="487"/>
                  </a:lnTo>
                  <a:lnTo>
                    <a:pt x="890" y="492"/>
                  </a:lnTo>
                  <a:lnTo>
                    <a:pt x="890" y="492"/>
                  </a:lnTo>
                  <a:lnTo>
                    <a:pt x="889" y="502"/>
                  </a:lnTo>
                  <a:lnTo>
                    <a:pt x="886" y="505"/>
                  </a:lnTo>
                  <a:lnTo>
                    <a:pt x="883" y="508"/>
                  </a:lnTo>
                  <a:lnTo>
                    <a:pt x="883" y="508"/>
                  </a:lnTo>
                  <a:lnTo>
                    <a:pt x="882" y="508"/>
                  </a:lnTo>
                  <a:lnTo>
                    <a:pt x="880" y="508"/>
                  </a:lnTo>
                  <a:lnTo>
                    <a:pt x="879" y="504"/>
                  </a:lnTo>
                  <a:lnTo>
                    <a:pt x="879" y="499"/>
                  </a:lnTo>
                  <a:lnTo>
                    <a:pt x="878" y="498"/>
                  </a:lnTo>
                  <a:lnTo>
                    <a:pt x="876" y="498"/>
                  </a:lnTo>
                  <a:lnTo>
                    <a:pt x="876" y="498"/>
                  </a:lnTo>
                  <a:lnTo>
                    <a:pt x="875" y="498"/>
                  </a:lnTo>
                  <a:lnTo>
                    <a:pt x="873" y="499"/>
                  </a:lnTo>
                  <a:lnTo>
                    <a:pt x="870" y="504"/>
                  </a:lnTo>
                  <a:lnTo>
                    <a:pt x="872" y="508"/>
                  </a:lnTo>
                  <a:lnTo>
                    <a:pt x="872" y="509"/>
                  </a:lnTo>
                  <a:lnTo>
                    <a:pt x="873" y="511"/>
                  </a:lnTo>
                  <a:lnTo>
                    <a:pt x="873" y="511"/>
                  </a:lnTo>
                  <a:lnTo>
                    <a:pt x="876" y="512"/>
                  </a:lnTo>
                  <a:lnTo>
                    <a:pt x="878" y="514"/>
                  </a:lnTo>
                  <a:lnTo>
                    <a:pt x="880" y="521"/>
                  </a:lnTo>
                  <a:lnTo>
                    <a:pt x="880" y="521"/>
                  </a:lnTo>
                  <a:lnTo>
                    <a:pt x="880" y="522"/>
                  </a:lnTo>
                  <a:lnTo>
                    <a:pt x="879" y="522"/>
                  </a:lnTo>
                  <a:lnTo>
                    <a:pt x="876" y="524"/>
                  </a:lnTo>
                  <a:lnTo>
                    <a:pt x="872" y="525"/>
                  </a:lnTo>
                  <a:lnTo>
                    <a:pt x="870" y="526"/>
                  </a:lnTo>
                  <a:lnTo>
                    <a:pt x="869" y="528"/>
                  </a:lnTo>
                  <a:lnTo>
                    <a:pt x="869" y="528"/>
                  </a:lnTo>
                  <a:lnTo>
                    <a:pt x="866" y="531"/>
                  </a:lnTo>
                  <a:lnTo>
                    <a:pt x="865" y="528"/>
                  </a:lnTo>
                  <a:lnTo>
                    <a:pt x="862" y="525"/>
                  </a:lnTo>
                  <a:lnTo>
                    <a:pt x="859" y="521"/>
                  </a:lnTo>
                  <a:lnTo>
                    <a:pt x="859" y="521"/>
                  </a:lnTo>
                  <a:lnTo>
                    <a:pt x="852" y="514"/>
                  </a:lnTo>
                  <a:lnTo>
                    <a:pt x="849" y="508"/>
                  </a:lnTo>
                  <a:lnTo>
                    <a:pt x="849" y="504"/>
                  </a:lnTo>
                  <a:lnTo>
                    <a:pt x="849" y="504"/>
                  </a:lnTo>
                  <a:lnTo>
                    <a:pt x="849" y="501"/>
                  </a:lnTo>
                  <a:lnTo>
                    <a:pt x="851" y="499"/>
                  </a:lnTo>
                  <a:lnTo>
                    <a:pt x="856" y="497"/>
                  </a:lnTo>
                  <a:lnTo>
                    <a:pt x="856" y="497"/>
                  </a:lnTo>
                  <a:lnTo>
                    <a:pt x="858" y="497"/>
                  </a:lnTo>
                  <a:lnTo>
                    <a:pt x="858" y="494"/>
                  </a:lnTo>
                  <a:lnTo>
                    <a:pt x="855" y="487"/>
                  </a:lnTo>
                  <a:lnTo>
                    <a:pt x="855" y="487"/>
                  </a:lnTo>
                  <a:lnTo>
                    <a:pt x="855" y="482"/>
                  </a:lnTo>
                  <a:lnTo>
                    <a:pt x="852" y="481"/>
                  </a:lnTo>
                  <a:lnTo>
                    <a:pt x="849" y="479"/>
                  </a:lnTo>
                  <a:lnTo>
                    <a:pt x="845" y="475"/>
                  </a:lnTo>
                  <a:lnTo>
                    <a:pt x="845" y="475"/>
                  </a:lnTo>
                  <a:lnTo>
                    <a:pt x="841" y="471"/>
                  </a:lnTo>
                  <a:lnTo>
                    <a:pt x="836" y="470"/>
                  </a:lnTo>
                  <a:lnTo>
                    <a:pt x="832" y="470"/>
                  </a:lnTo>
                  <a:lnTo>
                    <a:pt x="829" y="472"/>
                  </a:lnTo>
                  <a:lnTo>
                    <a:pt x="829" y="472"/>
                  </a:lnTo>
                  <a:lnTo>
                    <a:pt x="828" y="475"/>
                  </a:lnTo>
                  <a:lnTo>
                    <a:pt x="828" y="478"/>
                  </a:lnTo>
                  <a:lnTo>
                    <a:pt x="826" y="481"/>
                  </a:lnTo>
                  <a:lnTo>
                    <a:pt x="824" y="484"/>
                  </a:lnTo>
                  <a:lnTo>
                    <a:pt x="824" y="484"/>
                  </a:lnTo>
                  <a:lnTo>
                    <a:pt x="821" y="487"/>
                  </a:lnTo>
                  <a:lnTo>
                    <a:pt x="819" y="491"/>
                  </a:lnTo>
                  <a:lnTo>
                    <a:pt x="819" y="494"/>
                  </a:lnTo>
                  <a:lnTo>
                    <a:pt x="818" y="495"/>
                  </a:lnTo>
                  <a:lnTo>
                    <a:pt x="816" y="497"/>
                  </a:lnTo>
                  <a:lnTo>
                    <a:pt x="816" y="497"/>
                  </a:lnTo>
                  <a:lnTo>
                    <a:pt x="815" y="495"/>
                  </a:lnTo>
                  <a:lnTo>
                    <a:pt x="815" y="494"/>
                  </a:lnTo>
                  <a:lnTo>
                    <a:pt x="814" y="488"/>
                  </a:lnTo>
                  <a:lnTo>
                    <a:pt x="814" y="481"/>
                  </a:lnTo>
                  <a:lnTo>
                    <a:pt x="812" y="478"/>
                  </a:lnTo>
                  <a:lnTo>
                    <a:pt x="811" y="477"/>
                  </a:lnTo>
                  <a:lnTo>
                    <a:pt x="811" y="477"/>
                  </a:lnTo>
                  <a:lnTo>
                    <a:pt x="809" y="475"/>
                  </a:lnTo>
                  <a:lnTo>
                    <a:pt x="809" y="474"/>
                  </a:lnTo>
                  <a:lnTo>
                    <a:pt x="811" y="471"/>
                  </a:lnTo>
                  <a:lnTo>
                    <a:pt x="814" y="470"/>
                  </a:lnTo>
                  <a:lnTo>
                    <a:pt x="814" y="470"/>
                  </a:lnTo>
                  <a:lnTo>
                    <a:pt x="816" y="468"/>
                  </a:lnTo>
                  <a:lnTo>
                    <a:pt x="819" y="467"/>
                  </a:lnTo>
                  <a:lnTo>
                    <a:pt x="819" y="465"/>
                  </a:lnTo>
                  <a:lnTo>
                    <a:pt x="818" y="464"/>
                  </a:lnTo>
                  <a:lnTo>
                    <a:pt x="818" y="464"/>
                  </a:lnTo>
                  <a:lnTo>
                    <a:pt x="814" y="462"/>
                  </a:lnTo>
                  <a:lnTo>
                    <a:pt x="809" y="461"/>
                  </a:lnTo>
                  <a:lnTo>
                    <a:pt x="801" y="457"/>
                  </a:lnTo>
                  <a:lnTo>
                    <a:pt x="801" y="457"/>
                  </a:lnTo>
                  <a:lnTo>
                    <a:pt x="798" y="458"/>
                  </a:lnTo>
                  <a:lnTo>
                    <a:pt x="795" y="460"/>
                  </a:lnTo>
                  <a:lnTo>
                    <a:pt x="792" y="461"/>
                  </a:lnTo>
                  <a:lnTo>
                    <a:pt x="789" y="461"/>
                  </a:lnTo>
                  <a:lnTo>
                    <a:pt x="789" y="461"/>
                  </a:lnTo>
                  <a:lnTo>
                    <a:pt x="788" y="458"/>
                  </a:lnTo>
                  <a:lnTo>
                    <a:pt x="788" y="454"/>
                  </a:lnTo>
                  <a:lnTo>
                    <a:pt x="789" y="447"/>
                  </a:lnTo>
                  <a:lnTo>
                    <a:pt x="789" y="447"/>
                  </a:lnTo>
                  <a:lnTo>
                    <a:pt x="791" y="445"/>
                  </a:lnTo>
                  <a:lnTo>
                    <a:pt x="794" y="445"/>
                  </a:lnTo>
                  <a:lnTo>
                    <a:pt x="797" y="445"/>
                  </a:lnTo>
                  <a:lnTo>
                    <a:pt x="799" y="444"/>
                  </a:lnTo>
                  <a:lnTo>
                    <a:pt x="799" y="444"/>
                  </a:lnTo>
                  <a:lnTo>
                    <a:pt x="799" y="442"/>
                  </a:lnTo>
                  <a:lnTo>
                    <a:pt x="799" y="441"/>
                  </a:lnTo>
                  <a:lnTo>
                    <a:pt x="795" y="438"/>
                  </a:lnTo>
                  <a:lnTo>
                    <a:pt x="791" y="437"/>
                  </a:lnTo>
                  <a:lnTo>
                    <a:pt x="789" y="435"/>
                  </a:lnTo>
                  <a:lnTo>
                    <a:pt x="789" y="433"/>
                  </a:lnTo>
                  <a:lnTo>
                    <a:pt x="789" y="433"/>
                  </a:lnTo>
                  <a:lnTo>
                    <a:pt x="789" y="431"/>
                  </a:lnTo>
                  <a:lnTo>
                    <a:pt x="788" y="430"/>
                  </a:lnTo>
                  <a:lnTo>
                    <a:pt x="784" y="427"/>
                  </a:lnTo>
                  <a:lnTo>
                    <a:pt x="775" y="424"/>
                  </a:lnTo>
                  <a:lnTo>
                    <a:pt x="775" y="424"/>
                  </a:lnTo>
                  <a:lnTo>
                    <a:pt x="774" y="424"/>
                  </a:lnTo>
                  <a:lnTo>
                    <a:pt x="774" y="423"/>
                  </a:lnTo>
                  <a:lnTo>
                    <a:pt x="775" y="418"/>
                  </a:lnTo>
                  <a:lnTo>
                    <a:pt x="775" y="414"/>
                  </a:lnTo>
                  <a:lnTo>
                    <a:pt x="775" y="410"/>
                  </a:lnTo>
                  <a:lnTo>
                    <a:pt x="775" y="410"/>
                  </a:lnTo>
                  <a:lnTo>
                    <a:pt x="772" y="407"/>
                  </a:lnTo>
                  <a:lnTo>
                    <a:pt x="767" y="401"/>
                  </a:lnTo>
                  <a:lnTo>
                    <a:pt x="761" y="397"/>
                  </a:lnTo>
                  <a:lnTo>
                    <a:pt x="758" y="397"/>
                  </a:lnTo>
                  <a:lnTo>
                    <a:pt x="755" y="396"/>
                  </a:lnTo>
                  <a:lnTo>
                    <a:pt x="755" y="396"/>
                  </a:lnTo>
                  <a:lnTo>
                    <a:pt x="751" y="396"/>
                  </a:lnTo>
                  <a:lnTo>
                    <a:pt x="750" y="393"/>
                  </a:lnTo>
                  <a:lnTo>
                    <a:pt x="750" y="390"/>
                  </a:lnTo>
                  <a:lnTo>
                    <a:pt x="751" y="388"/>
                  </a:lnTo>
                  <a:lnTo>
                    <a:pt x="751" y="388"/>
                  </a:lnTo>
                  <a:lnTo>
                    <a:pt x="754" y="388"/>
                  </a:lnTo>
                  <a:lnTo>
                    <a:pt x="755" y="387"/>
                  </a:lnTo>
                  <a:lnTo>
                    <a:pt x="762" y="380"/>
                  </a:lnTo>
                  <a:lnTo>
                    <a:pt x="762" y="380"/>
                  </a:lnTo>
                  <a:lnTo>
                    <a:pt x="767" y="376"/>
                  </a:lnTo>
                  <a:lnTo>
                    <a:pt x="768" y="373"/>
                  </a:lnTo>
                  <a:lnTo>
                    <a:pt x="768" y="371"/>
                  </a:lnTo>
                  <a:lnTo>
                    <a:pt x="765" y="370"/>
                  </a:lnTo>
                  <a:lnTo>
                    <a:pt x="765" y="370"/>
                  </a:lnTo>
                  <a:lnTo>
                    <a:pt x="762" y="369"/>
                  </a:lnTo>
                  <a:lnTo>
                    <a:pt x="761" y="367"/>
                  </a:lnTo>
                  <a:lnTo>
                    <a:pt x="762" y="366"/>
                  </a:lnTo>
                  <a:lnTo>
                    <a:pt x="767" y="364"/>
                  </a:lnTo>
                  <a:lnTo>
                    <a:pt x="767" y="364"/>
                  </a:lnTo>
                  <a:lnTo>
                    <a:pt x="779" y="367"/>
                  </a:lnTo>
                  <a:lnTo>
                    <a:pt x="787" y="369"/>
                  </a:lnTo>
                  <a:lnTo>
                    <a:pt x="791" y="367"/>
                  </a:lnTo>
                  <a:lnTo>
                    <a:pt x="791" y="367"/>
                  </a:lnTo>
                  <a:lnTo>
                    <a:pt x="797" y="361"/>
                  </a:lnTo>
                  <a:lnTo>
                    <a:pt x="802" y="353"/>
                  </a:lnTo>
                  <a:lnTo>
                    <a:pt x="815" y="336"/>
                  </a:lnTo>
                  <a:lnTo>
                    <a:pt x="815" y="336"/>
                  </a:lnTo>
                  <a:lnTo>
                    <a:pt x="816" y="333"/>
                  </a:lnTo>
                  <a:lnTo>
                    <a:pt x="816" y="332"/>
                  </a:lnTo>
                  <a:lnTo>
                    <a:pt x="815" y="330"/>
                  </a:lnTo>
                  <a:lnTo>
                    <a:pt x="814" y="329"/>
                  </a:lnTo>
                  <a:lnTo>
                    <a:pt x="806" y="327"/>
                  </a:lnTo>
                  <a:lnTo>
                    <a:pt x="798" y="329"/>
                  </a:lnTo>
                  <a:lnTo>
                    <a:pt x="798" y="329"/>
                  </a:lnTo>
                  <a:lnTo>
                    <a:pt x="789" y="327"/>
                  </a:lnTo>
                  <a:lnTo>
                    <a:pt x="784" y="326"/>
                  </a:lnTo>
                  <a:lnTo>
                    <a:pt x="778" y="324"/>
                  </a:lnTo>
                  <a:lnTo>
                    <a:pt x="771" y="323"/>
                  </a:lnTo>
                  <a:lnTo>
                    <a:pt x="771" y="323"/>
                  </a:lnTo>
                  <a:lnTo>
                    <a:pt x="762" y="323"/>
                  </a:lnTo>
                  <a:lnTo>
                    <a:pt x="752" y="324"/>
                  </a:lnTo>
                  <a:lnTo>
                    <a:pt x="742" y="326"/>
                  </a:lnTo>
                  <a:lnTo>
                    <a:pt x="738" y="327"/>
                  </a:lnTo>
                  <a:lnTo>
                    <a:pt x="738" y="327"/>
                  </a:lnTo>
                  <a:lnTo>
                    <a:pt x="737" y="329"/>
                  </a:lnTo>
                  <a:lnTo>
                    <a:pt x="738" y="330"/>
                  </a:lnTo>
                  <a:lnTo>
                    <a:pt x="740" y="333"/>
                  </a:lnTo>
                  <a:lnTo>
                    <a:pt x="741" y="334"/>
                  </a:lnTo>
                  <a:lnTo>
                    <a:pt x="742" y="337"/>
                  </a:lnTo>
                  <a:lnTo>
                    <a:pt x="742" y="337"/>
                  </a:lnTo>
                  <a:lnTo>
                    <a:pt x="741" y="339"/>
                  </a:lnTo>
                  <a:lnTo>
                    <a:pt x="741" y="339"/>
                  </a:lnTo>
                  <a:lnTo>
                    <a:pt x="738" y="337"/>
                  </a:lnTo>
                  <a:lnTo>
                    <a:pt x="734" y="336"/>
                  </a:lnTo>
                  <a:lnTo>
                    <a:pt x="733" y="336"/>
                  </a:lnTo>
                  <a:lnTo>
                    <a:pt x="733" y="336"/>
                  </a:lnTo>
                  <a:lnTo>
                    <a:pt x="731" y="339"/>
                  </a:lnTo>
                  <a:lnTo>
                    <a:pt x="731" y="341"/>
                  </a:lnTo>
                  <a:lnTo>
                    <a:pt x="733" y="347"/>
                  </a:lnTo>
                  <a:lnTo>
                    <a:pt x="733" y="354"/>
                  </a:lnTo>
                  <a:lnTo>
                    <a:pt x="733" y="354"/>
                  </a:lnTo>
                  <a:lnTo>
                    <a:pt x="733" y="363"/>
                  </a:lnTo>
                  <a:lnTo>
                    <a:pt x="734" y="367"/>
                  </a:lnTo>
                  <a:lnTo>
                    <a:pt x="738" y="373"/>
                  </a:lnTo>
                  <a:lnTo>
                    <a:pt x="738" y="373"/>
                  </a:lnTo>
                  <a:lnTo>
                    <a:pt x="740" y="377"/>
                  </a:lnTo>
                  <a:lnTo>
                    <a:pt x="741" y="381"/>
                  </a:lnTo>
                  <a:lnTo>
                    <a:pt x="741" y="391"/>
                  </a:lnTo>
                  <a:lnTo>
                    <a:pt x="741" y="391"/>
                  </a:lnTo>
                  <a:lnTo>
                    <a:pt x="740" y="396"/>
                  </a:lnTo>
                  <a:lnTo>
                    <a:pt x="737" y="398"/>
                  </a:lnTo>
                  <a:lnTo>
                    <a:pt x="731" y="400"/>
                  </a:lnTo>
                  <a:lnTo>
                    <a:pt x="731" y="400"/>
                  </a:lnTo>
                  <a:lnTo>
                    <a:pt x="731" y="401"/>
                  </a:lnTo>
                  <a:lnTo>
                    <a:pt x="731" y="403"/>
                  </a:lnTo>
                  <a:lnTo>
                    <a:pt x="733" y="404"/>
                  </a:lnTo>
                  <a:lnTo>
                    <a:pt x="735" y="407"/>
                  </a:lnTo>
                  <a:lnTo>
                    <a:pt x="735" y="410"/>
                  </a:lnTo>
                  <a:lnTo>
                    <a:pt x="735" y="410"/>
                  </a:lnTo>
                  <a:lnTo>
                    <a:pt x="735" y="411"/>
                  </a:lnTo>
                  <a:lnTo>
                    <a:pt x="734" y="411"/>
                  </a:lnTo>
                  <a:lnTo>
                    <a:pt x="730" y="411"/>
                  </a:lnTo>
                  <a:lnTo>
                    <a:pt x="727" y="408"/>
                  </a:lnTo>
                  <a:lnTo>
                    <a:pt x="723" y="408"/>
                  </a:lnTo>
                  <a:lnTo>
                    <a:pt x="723" y="408"/>
                  </a:lnTo>
                  <a:lnTo>
                    <a:pt x="720" y="411"/>
                  </a:lnTo>
                  <a:lnTo>
                    <a:pt x="718" y="417"/>
                  </a:lnTo>
                  <a:lnTo>
                    <a:pt x="717" y="421"/>
                  </a:lnTo>
                  <a:lnTo>
                    <a:pt x="718" y="424"/>
                  </a:lnTo>
                  <a:lnTo>
                    <a:pt x="720" y="425"/>
                  </a:lnTo>
                  <a:lnTo>
                    <a:pt x="720" y="425"/>
                  </a:lnTo>
                  <a:lnTo>
                    <a:pt x="724" y="430"/>
                  </a:lnTo>
                  <a:lnTo>
                    <a:pt x="724" y="431"/>
                  </a:lnTo>
                  <a:lnTo>
                    <a:pt x="723" y="434"/>
                  </a:lnTo>
                  <a:lnTo>
                    <a:pt x="723" y="434"/>
                  </a:lnTo>
                  <a:lnTo>
                    <a:pt x="720" y="438"/>
                  </a:lnTo>
                  <a:lnTo>
                    <a:pt x="718" y="442"/>
                  </a:lnTo>
                  <a:lnTo>
                    <a:pt x="720" y="447"/>
                  </a:lnTo>
                  <a:lnTo>
                    <a:pt x="724" y="452"/>
                  </a:lnTo>
                  <a:lnTo>
                    <a:pt x="724" y="452"/>
                  </a:lnTo>
                  <a:lnTo>
                    <a:pt x="731" y="455"/>
                  </a:lnTo>
                  <a:lnTo>
                    <a:pt x="740" y="458"/>
                  </a:lnTo>
                  <a:lnTo>
                    <a:pt x="748" y="460"/>
                  </a:lnTo>
                  <a:lnTo>
                    <a:pt x="755" y="464"/>
                  </a:lnTo>
                  <a:lnTo>
                    <a:pt x="755" y="464"/>
                  </a:lnTo>
                  <a:lnTo>
                    <a:pt x="758" y="467"/>
                  </a:lnTo>
                  <a:lnTo>
                    <a:pt x="758" y="467"/>
                  </a:lnTo>
                  <a:lnTo>
                    <a:pt x="755" y="468"/>
                  </a:lnTo>
                  <a:lnTo>
                    <a:pt x="755" y="470"/>
                  </a:lnTo>
                  <a:lnTo>
                    <a:pt x="755" y="471"/>
                  </a:lnTo>
                  <a:lnTo>
                    <a:pt x="755" y="471"/>
                  </a:lnTo>
                  <a:lnTo>
                    <a:pt x="757" y="474"/>
                  </a:lnTo>
                  <a:lnTo>
                    <a:pt x="755" y="475"/>
                  </a:lnTo>
                  <a:lnTo>
                    <a:pt x="754" y="478"/>
                  </a:lnTo>
                  <a:lnTo>
                    <a:pt x="751" y="481"/>
                  </a:lnTo>
                  <a:lnTo>
                    <a:pt x="751" y="484"/>
                  </a:lnTo>
                  <a:lnTo>
                    <a:pt x="751" y="484"/>
                  </a:lnTo>
                  <a:lnTo>
                    <a:pt x="751" y="487"/>
                  </a:lnTo>
                  <a:lnTo>
                    <a:pt x="752" y="487"/>
                  </a:lnTo>
                  <a:lnTo>
                    <a:pt x="758" y="478"/>
                  </a:lnTo>
                  <a:lnTo>
                    <a:pt x="758" y="478"/>
                  </a:lnTo>
                  <a:lnTo>
                    <a:pt x="760" y="477"/>
                  </a:lnTo>
                  <a:lnTo>
                    <a:pt x="761" y="475"/>
                  </a:lnTo>
                  <a:lnTo>
                    <a:pt x="762" y="477"/>
                  </a:lnTo>
                  <a:lnTo>
                    <a:pt x="764" y="478"/>
                  </a:lnTo>
                  <a:lnTo>
                    <a:pt x="765" y="482"/>
                  </a:lnTo>
                  <a:lnTo>
                    <a:pt x="765" y="488"/>
                  </a:lnTo>
                  <a:lnTo>
                    <a:pt x="765" y="488"/>
                  </a:lnTo>
                  <a:lnTo>
                    <a:pt x="764" y="491"/>
                  </a:lnTo>
                  <a:lnTo>
                    <a:pt x="761" y="492"/>
                  </a:lnTo>
                  <a:lnTo>
                    <a:pt x="758" y="494"/>
                  </a:lnTo>
                  <a:lnTo>
                    <a:pt x="754" y="497"/>
                  </a:lnTo>
                  <a:lnTo>
                    <a:pt x="754" y="497"/>
                  </a:lnTo>
                  <a:lnTo>
                    <a:pt x="751" y="501"/>
                  </a:lnTo>
                  <a:lnTo>
                    <a:pt x="747" y="504"/>
                  </a:lnTo>
                  <a:lnTo>
                    <a:pt x="744" y="504"/>
                  </a:lnTo>
                  <a:lnTo>
                    <a:pt x="738" y="504"/>
                  </a:lnTo>
                  <a:lnTo>
                    <a:pt x="738" y="504"/>
                  </a:lnTo>
                  <a:lnTo>
                    <a:pt x="737" y="504"/>
                  </a:lnTo>
                  <a:lnTo>
                    <a:pt x="735" y="505"/>
                  </a:lnTo>
                  <a:lnTo>
                    <a:pt x="735" y="508"/>
                  </a:lnTo>
                  <a:lnTo>
                    <a:pt x="737" y="514"/>
                  </a:lnTo>
                  <a:lnTo>
                    <a:pt x="738" y="519"/>
                  </a:lnTo>
                  <a:lnTo>
                    <a:pt x="738" y="519"/>
                  </a:lnTo>
                  <a:lnTo>
                    <a:pt x="740" y="524"/>
                  </a:lnTo>
                  <a:lnTo>
                    <a:pt x="738" y="525"/>
                  </a:lnTo>
                  <a:lnTo>
                    <a:pt x="735" y="526"/>
                  </a:lnTo>
                  <a:lnTo>
                    <a:pt x="730" y="525"/>
                  </a:lnTo>
                  <a:lnTo>
                    <a:pt x="730" y="525"/>
                  </a:lnTo>
                  <a:lnTo>
                    <a:pt x="725" y="524"/>
                  </a:lnTo>
                  <a:lnTo>
                    <a:pt x="721" y="521"/>
                  </a:lnTo>
                  <a:lnTo>
                    <a:pt x="720" y="516"/>
                  </a:lnTo>
                  <a:lnTo>
                    <a:pt x="721" y="512"/>
                  </a:lnTo>
                  <a:lnTo>
                    <a:pt x="721" y="512"/>
                  </a:lnTo>
                  <a:lnTo>
                    <a:pt x="725" y="504"/>
                  </a:lnTo>
                  <a:lnTo>
                    <a:pt x="725" y="501"/>
                  </a:lnTo>
                  <a:lnTo>
                    <a:pt x="724" y="499"/>
                  </a:lnTo>
                  <a:lnTo>
                    <a:pt x="724" y="499"/>
                  </a:lnTo>
                  <a:lnTo>
                    <a:pt x="720" y="499"/>
                  </a:lnTo>
                  <a:lnTo>
                    <a:pt x="714" y="499"/>
                  </a:lnTo>
                  <a:lnTo>
                    <a:pt x="708" y="498"/>
                  </a:lnTo>
                  <a:lnTo>
                    <a:pt x="705" y="494"/>
                  </a:lnTo>
                  <a:lnTo>
                    <a:pt x="705" y="494"/>
                  </a:lnTo>
                  <a:lnTo>
                    <a:pt x="704" y="492"/>
                  </a:lnTo>
                  <a:lnTo>
                    <a:pt x="707" y="491"/>
                  </a:lnTo>
                  <a:lnTo>
                    <a:pt x="717" y="492"/>
                  </a:lnTo>
                  <a:lnTo>
                    <a:pt x="717" y="492"/>
                  </a:lnTo>
                  <a:lnTo>
                    <a:pt x="721" y="492"/>
                  </a:lnTo>
                  <a:lnTo>
                    <a:pt x="723" y="489"/>
                  </a:lnTo>
                  <a:lnTo>
                    <a:pt x="723" y="487"/>
                  </a:lnTo>
                  <a:lnTo>
                    <a:pt x="724" y="487"/>
                  </a:lnTo>
                  <a:lnTo>
                    <a:pt x="725" y="487"/>
                  </a:lnTo>
                  <a:lnTo>
                    <a:pt x="725" y="487"/>
                  </a:lnTo>
                  <a:lnTo>
                    <a:pt x="735" y="488"/>
                  </a:lnTo>
                  <a:lnTo>
                    <a:pt x="740" y="487"/>
                  </a:lnTo>
                  <a:lnTo>
                    <a:pt x="744" y="485"/>
                  </a:lnTo>
                  <a:lnTo>
                    <a:pt x="744" y="485"/>
                  </a:lnTo>
                  <a:lnTo>
                    <a:pt x="745" y="482"/>
                  </a:lnTo>
                  <a:lnTo>
                    <a:pt x="745" y="479"/>
                  </a:lnTo>
                  <a:lnTo>
                    <a:pt x="744" y="475"/>
                  </a:lnTo>
                  <a:lnTo>
                    <a:pt x="740" y="471"/>
                  </a:lnTo>
                  <a:lnTo>
                    <a:pt x="737" y="471"/>
                  </a:lnTo>
                  <a:lnTo>
                    <a:pt x="735" y="471"/>
                  </a:lnTo>
                  <a:lnTo>
                    <a:pt x="735" y="471"/>
                  </a:lnTo>
                  <a:lnTo>
                    <a:pt x="727" y="472"/>
                  </a:lnTo>
                  <a:lnTo>
                    <a:pt x="724" y="472"/>
                  </a:lnTo>
                  <a:lnTo>
                    <a:pt x="723" y="471"/>
                  </a:lnTo>
                  <a:lnTo>
                    <a:pt x="723" y="470"/>
                  </a:lnTo>
                  <a:lnTo>
                    <a:pt x="723" y="470"/>
                  </a:lnTo>
                  <a:lnTo>
                    <a:pt x="723" y="468"/>
                  </a:lnTo>
                  <a:lnTo>
                    <a:pt x="724" y="468"/>
                  </a:lnTo>
                  <a:lnTo>
                    <a:pt x="727" y="467"/>
                  </a:lnTo>
                  <a:lnTo>
                    <a:pt x="731" y="468"/>
                  </a:lnTo>
                  <a:lnTo>
                    <a:pt x="735" y="467"/>
                  </a:lnTo>
                  <a:lnTo>
                    <a:pt x="735" y="467"/>
                  </a:lnTo>
                  <a:lnTo>
                    <a:pt x="737" y="467"/>
                  </a:lnTo>
                  <a:lnTo>
                    <a:pt x="737" y="465"/>
                  </a:lnTo>
                  <a:lnTo>
                    <a:pt x="735" y="464"/>
                  </a:lnTo>
                  <a:lnTo>
                    <a:pt x="731" y="461"/>
                  </a:lnTo>
                  <a:lnTo>
                    <a:pt x="725" y="461"/>
                  </a:lnTo>
                  <a:lnTo>
                    <a:pt x="725" y="461"/>
                  </a:lnTo>
                  <a:lnTo>
                    <a:pt x="721" y="462"/>
                  </a:lnTo>
                  <a:lnTo>
                    <a:pt x="717" y="462"/>
                  </a:lnTo>
                  <a:lnTo>
                    <a:pt x="713" y="461"/>
                  </a:lnTo>
                  <a:lnTo>
                    <a:pt x="708" y="458"/>
                  </a:lnTo>
                  <a:lnTo>
                    <a:pt x="708" y="458"/>
                  </a:lnTo>
                  <a:lnTo>
                    <a:pt x="703" y="454"/>
                  </a:lnTo>
                  <a:lnTo>
                    <a:pt x="698" y="452"/>
                  </a:lnTo>
                  <a:lnTo>
                    <a:pt x="696" y="452"/>
                  </a:lnTo>
                  <a:lnTo>
                    <a:pt x="693" y="454"/>
                  </a:lnTo>
                  <a:lnTo>
                    <a:pt x="691" y="458"/>
                  </a:lnTo>
                  <a:lnTo>
                    <a:pt x="690" y="462"/>
                  </a:lnTo>
                  <a:lnTo>
                    <a:pt x="690" y="462"/>
                  </a:lnTo>
                  <a:lnTo>
                    <a:pt x="688" y="467"/>
                  </a:lnTo>
                  <a:lnTo>
                    <a:pt x="687" y="470"/>
                  </a:lnTo>
                  <a:lnTo>
                    <a:pt x="684" y="471"/>
                  </a:lnTo>
                  <a:lnTo>
                    <a:pt x="681" y="471"/>
                  </a:lnTo>
                  <a:lnTo>
                    <a:pt x="677" y="471"/>
                  </a:lnTo>
                  <a:lnTo>
                    <a:pt x="676" y="472"/>
                  </a:lnTo>
                  <a:lnTo>
                    <a:pt x="673" y="472"/>
                  </a:lnTo>
                  <a:lnTo>
                    <a:pt x="673" y="472"/>
                  </a:lnTo>
                  <a:lnTo>
                    <a:pt x="673" y="475"/>
                  </a:lnTo>
                  <a:lnTo>
                    <a:pt x="673" y="477"/>
                  </a:lnTo>
                  <a:lnTo>
                    <a:pt x="676" y="478"/>
                  </a:lnTo>
                  <a:lnTo>
                    <a:pt x="681" y="481"/>
                  </a:lnTo>
                  <a:lnTo>
                    <a:pt x="687" y="481"/>
                  </a:lnTo>
                  <a:lnTo>
                    <a:pt x="687" y="481"/>
                  </a:lnTo>
                  <a:lnTo>
                    <a:pt x="694" y="482"/>
                  </a:lnTo>
                  <a:lnTo>
                    <a:pt x="698" y="487"/>
                  </a:lnTo>
                  <a:lnTo>
                    <a:pt x="701" y="489"/>
                  </a:lnTo>
                  <a:lnTo>
                    <a:pt x="701" y="489"/>
                  </a:lnTo>
                  <a:lnTo>
                    <a:pt x="700" y="491"/>
                  </a:lnTo>
                  <a:lnTo>
                    <a:pt x="700" y="491"/>
                  </a:lnTo>
                  <a:lnTo>
                    <a:pt x="697" y="491"/>
                  </a:lnTo>
                  <a:lnTo>
                    <a:pt x="696" y="494"/>
                  </a:lnTo>
                  <a:lnTo>
                    <a:pt x="694" y="495"/>
                  </a:lnTo>
                  <a:lnTo>
                    <a:pt x="693" y="495"/>
                  </a:lnTo>
                  <a:lnTo>
                    <a:pt x="693" y="495"/>
                  </a:lnTo>
                  <a:lnTo>
                    <a:pt x="688" y="494"/>
                  </a:lnTo>
                  <a:lnTo>
                    <a:pt x="686" y="494"/>
                  </a:lnTo>
                  <a:lnTo>
                    <a:pt x="684" y="497"/>
                  </a:lnTo>
                  <a:lnTo>
                    <a:pt x="686" y="499"/>
                  </a:lnTo>
                  <a:lnTo>
                    <a:pt x="686" y="499"/>
                  </a:lnTo>
                  <a:lnTo>
                    <a:pt x="687" y="502"/>
                  </a:lnTo>
                  <a:lnTo>
                    <a:pt x="687" y="504"/>
                  </a:lnTo>
                  <a:lnTo>
                    <a:pt x="686" y="507"/>
                  </a:lnTo>
                  <a:lnTo>
                    <a:pt x="684" y="509"/>
                  </a:lnTo>
                  <a:lnTo>
                    <a:pt x="684" y="509"/>
                  </a:lnTo>
                  <a:lnTo>
                    <a:pt x="684" y="511"/>
                  </a:lnTo>
                  <a:lnTo>
                    <a:pt x="684" y="511"/>
                  </a:lnTo>
                  <a:lnTo>
                    <a:pt x="680" y="511"/>
                  </a:lnTo>
                  <a:lnTo>
                    <a:pt x="670" y="509"/>
                  </a:lnTo>
                  <a:lnTo>
                    <a:pt x="670" y="509"/>
                  </a:lnTo>
                  <a:lnTo>
                    <a:pt x="663" y="509"/>
                  </a:lnTo>
                  <a:lnTo>
                    <a:pt x="656" y="509"/>
                  </a:lnTo>
                  <a:lnTo>
                    <a:pt x="639" y="512"/>
                  </a:lnTo>
                  <a:lnTo>
                    <a:pt x="639" y="512"/>
                  </a:lnTo>
                  <a:lnTo>
                    <a:pt x="632" y="514"/>
                  </a:lnTo>
                  <a:lnTo>
                    <a:pt x="623" y="512"/>
                  </a:lnTo>
                  <a:lnTo>
                    <a:pt x="617" y="509"/>
                  </a:lnTo>
                  <a:lnTo>
                    <a:pt x="613" y="507"/>
                  </a:lnTo>
                  <a:lnTo>
                    <a:pt x="613" y="507"/>
                  </a:lnTo>
                  <a:lnTo>
                    <a:pt x="610" y="504"/>
                  </a:lnTo>
                  <a:lnTo>
                    <a:pt x="606" y="504"/>
                  </a:lnTo>
                  <a:lnTo>
                    <a:pt x="596" y="502"/>
                  </a:lnTo>
                  <a:lnTo>
                    <a:pt x="596" y="502"/>
                  </a:lnTo>
                  <a:lnTo>
                    <a:pt x="592" y="502"/>
                  </a:lnTo>
                  <a:lnTo>
                    <a:pt x="590" y="499"/>
                  </a:lnTo>
                  <a:lnTo>
                    <a:pt x="587" y="497"/>
                  </a:lnTo>
                  <a:lnTo>
                    <a:pt x="582" y="495"/>
                  </a:lnTo>
                  <a:lnTo>
                    <a:pt x="582" y="495"/>
                  </a:lnTo>
                  <a:lnTo>
                    <a:pt x="579" y="495"/>
                  </a:lnTo>
                  <a:lnTo>
                    <a:pt x="577" y="494"/>
                  </a:lnTo>
                  <a:lnTo>
                    <a:pt x="575" y="491"/>
                  </a:lnTo>
                  <a:lnTo>
                    <a:pt x="573" y="482"/>
                  </a:lnTo>
                  <a:lnTo>
                    <a:pt x="573" y="482"/>
                  </a:lnTo>
                  <a:lnTo>
                    <a:pt x="573" y="481"/>
                  </a:lnTo>
                  <a:lnTo>
                    <a:pt x="570" y="481"/>
                  </a:lnTo>
                  <a:lnTo>
                    <a:pt x="563" y="479"/>
                  </a:lnTo>
                  <a:lnTo>
                    <a:pt x="555" y="481"/>
                  </a:lnTo>
                  <a:lnTo>
                    <a:pt x="548" y="484"/>
                  </a:lnTo>
                  <a:lnTo>
                    <a:pt x="548" y="484"/>
                  </a:lnTo>
                  <a:lnTo>
                    <a:pt x="542" y="487"/>
                  </a:lnTo>
                  <a:lnTo>
                    <a:pt x="535" y="488"/>
                  </a:lnTo>
                  <a:lnTo>
                    <a:pt x="528" y="489"/>
                  </a:lnTo>
                  <a:lnTo>
                    <a:pt x="526" y="492"/>
                  </a:lnTo>
                  <a:lnTo>
                    <a:pt x="523" y="494"/>
                  </a:lnTo>
                  <a:lnTo>
                    <a:pt x="523" y="494"/>
                  </a:lnTo>
                  <a:lnTo>
                    <a:pt x="523" y="498"/>
                  </a:lnTo>
                  <a:lnTo>
                    <a:pt x="525" y="501"/>
                  </a:lnTo>
                  <a:lnTo>
                    <a:pt x="528" y="501"/>
                  </a:lnTo>
                  <a:lnTo>
                    <a:pt x="531" y="501"/>
                  </a:lnTo>
                  <a:lnTo>
                    <a:pt x="531" y="501"/>
                  </a:lnTo>
                  <a:lnTo>
                    <a:pt x="535" y="499"/>
                  </a:lnTo>
                  <a:lnTo>
                    <a:pt x="536" y="498"/>
                  </a:lnTo>
                  <a:lnTo>
                    <a:pt x="540" y="497"/>
                  </a:lnTo>
                  <a:lnTo>
                    <a:pt x="546" y="497"/>
                  </a:lnTo>
                  <a:lnTo>
                    <a:pt x="546" y="497"/>
                  </a:lnTo>
                  <a:lnTo>
                    <a:pt x="549" y="497"/>
                  </a:lnTo>
                  <a:lnTo>
                    <a:pt x="553" y="495"/>
                  </a:lnTo>
                  <a:lnTo>
                    <a:pt x="559" y="492"/>
                  </a:lnTo>
                  <a:lnTo>
                    <a:pt x="563" y="489"/>
                  </a:lnTo>
                  <a:lnTo>
                    <a:pt x="566" y="489"/>
                  </a:lnTo>
                  <a:lnTo>
                    <a:pt x="567" y="489"/>
                  </a:lnTo>
                  <a:lnTo>
                    <a:pt x="567" y="489"/>
                  </a:lnTo>
                  <a:lnTo>
                    <a:pt x="567" y="492"/>
                  </a:lnTo>
                  <a:lnTo>
                    <a:pt x="566" y="494"/>
                  </a:lnTo>
                  <a:lnTo>
                    <a:pt x="559" y="498"/>
                  </a:lnTo>
                  <a:lnTo>
                    <a:pt x="549" y="502"/>
                  </a:lnTo>
                  <a:lnTo>
                    <a:pt x="540" y="504"/>
                  </a:lnTo>
                  <a:lnTo>
                    <a:pt x="540" y="504"/>
                  </a:lnTo>
                  <a:lnTo>
                    <a:pt x="538" y="505"/>
                  </a:lnTo>
                  <a:lnTo>
                    <a:pt x="536" y="507"/>
                  </a:lnTo>
                  <a:lnTo>
                    <a:pt x="535" y="508"/>
                  </a:lnTo>
                  <a:lnTo>
                    <a:pt x="535" y="511"/>
                  </a:lnTo>
                  <a:lnTo>
                    <a:pt x="538" y="516"/>
                  </a:lnTo>
                  <a:lnTo>
                    <a:pt x="543" y="526"/>
                  </a:lnTo>
                  <a:lnTo>
                    <a:pt x="543" y="526"/>
                  </a:lnTo>
                  <a:lnTo>
                    <a:pt x="545" y="529"/>
                  </a:lnTo>
                  <a:lnTo>
                    <a:pt x="546" y="532"/>
                  </a:lnTo>
                  <a:lnTo>
                    <a:pt x="545" y="534"/>
                  </a:lnTo>
                  <a:lnTo>
                    <a:pt x="545" y="535"/>
                  </a:lnTo>
                  <a:lnTo>
                    <a:pt x="540" y="535"/>
                  </a:lnTo>
                  <a:lnTo>
                    <a:pt x="539" y="536"/>
                  </a:lnTo>
                  <a:lnTo>
                    <a:pt x="539" y="538"/>
                  </a:lnTo>
                  <a:lnTo>
                    <a:pt x="539" y="538"/>
                  </a:lnTo>
                  <a:lnTo>
                    <a:pt x="538" y="539"/>
                  </a:lnTo>
                  <a:lnTo>
                    <a:pt x="536" y="541"/>
                  </a:lnTo>
                  <a:lnTo>
                    <a:pt x="532" y="539"/>
                  </a:lnTo>
                  <a:lnTo>
                    <a:pt x="528" y="536"/>
                  </a:lnTo>
                  <a:lnTo>
                    <a:pt x="528" y="535"/>
                  </a:lnTo>
                  <a:lnTo>
                    <a:pt x="529" y="534"/>
                  </a:lnTo>
                  <a:lnTo>
                    <a:pt x="529" y="534"/>
                  </a:lnTo>
                  <a:lnTo>
                    <a:pt x="532" y="532"/>
                  </a:lnTo>
                  <a:lnTo>
                    <a:pt x="532" y="528"/>
                  </a:lnTo>
                  <a:lnTo>
                    <a:pt x="531" y="524"/>
                  </a:lnTo>
                  <a:lnTo>
                    <a:pt x="528" y="521"/>
                  </a:lnTo>
                  <a:lnTo>
                    <a:pt x="528" y="521"/>
                  </a:lnTo>
                  <a:lnTo>
                    <a:pt x="523" y="519"/>
                  </a:lnTo>
                  <a:lnTo>
                    <a:pt x="521" y="518"/>
                  </a:lnTo>
                  <a:lnTo>
                    <a:pt x="519" y="518"/>
                  </a:lnTo>
                  <a:lnTo>
                    <a:pt x="519" y="516"/>
                  </a:lnTo>
                  <a:lnTo>
                    <a:pt x="519" y="516"/>
                  </a:lnTo>
                  <a:lnTo>
                    <a:pt x="518" y="514"/>
                  </a:lnTo>
                  <a:lnTo>
                    <a:pt x="516" y="514"/>
                  </a:lnTo>
                  <a:lnTo>
                    <a:pt x="512" y="514"/>
                  </a:lnTo>
                  <a:lnTo>
                    <a:pt x="508" y="512"/>
                  </a:lnTo>
                  <a:lnTo>
                    <a:pt x="508" y="512"/>
                  </a:lnTo>
                  <a:lnTo>
                    <a:pt x="502" y="508"/>
                  </a:lnTo>
                  <a:lnTo>
                    <a:pt x="498" y="508"/>
                  </a:lnTo>
                  <a:lnTo>
                    <a:pt x="494" y="509"/>
                  </a:lnTo>
                  <a:lnTo>
                    <a:pt x="494" y="509"/>
                  </a:lnTo>
                  <a:lnTo>
                    <a:pt x="489" y="511"/>
                  </a:lnTo>
                  <a:lnTo>
                    <a:pt x="482" y="512"/>
                  </a:lnTo>
                  <a:lnTo>
                    <a:pt x="465" y="514"/>
                  </a:lnTo>
                  <a:lnTo>
                    <a:pt x="465" y="514"/>
                  </a:lnTo>
                  <a:lnTo>
                    <a:pt x="451" y="515"/>
                  </a:lnTo>
                  <a:lnTo>
                    <a:pt x="437" y="515"/>
                  </a:lnTo>
                  <a:lnTo>
                    <a:pt x="425" y="514"/>
                  </a:lnTo>
                  <a:lnTo>
                    <a:pt x="420" y="512"/>
                  </a:lnTo>
                  <a:lnTo>
                    <a:pt x="417" y="511"/>
                  </a:lnTo>
                  <a:lnTo>
                    <a:pt x="417" y="511"/>
                  </a:lnTo>
                  <a:lnTo>
                    <a:pt x="417" y="508"/>
                  </a:lnTo>
                  <a:lnTo>
                    <a:pt x="417" y="507"/>
                  </a:lnTo>
                  <a:lnTo>
                    <a:pt x="422" y="502"/>
                  </a:lnTo>
                  <a:lnTo>
                    <a:pt x="430" y="499"/>
                  </a:lnTo>
                  <a:lnTo>
                    <a:pt x="435" y="498"/>
                  </a:lnTo>
                  <a:lnTo>
                    <a:pt x="435" y="498"/>
                  </a:lnTo>
                  <a:lnTo>
                    <a:pt x="438" y="498"/>
                  </a:lnTo>
                  <a:lnTo>
                    <a:pt x="437" y="495"/>
                  </a:lnTo>
                  <a:lnTo>
                    <a:pt x="434" y="491"/>
                  </a:lnTo>
                  <a:lnTo>
                    <a:pt x="430" y="487"/>
                  </a:lnTo>
                  <a:lnTo>
                    <a:pt x="430" y="487"/>
                  </a:lnTo>
                  <a:lnTo>
                    <a:pt x="422" y="482"/>
                  </a:lnTo>
                  <a:lnTo>
                    <a:pt x="412" y="479"/>
                  </a:lnTo>
                  <a:lnTo>
                    <a:pt x="407" y="478"/>
                  </a:lnTo>
                  <a:lnTo>
                    <a:pt x="404" y="478"/>
                  </a:lnTo>
                  <a:lnTo>
                    <a:pt x="404" y="479"/>
                  </a:lnTo>
                  <a:lnTo>
                    <a:pt x="404" y="479"/>
                  </a:lnTo>
                  <a:lnTo>
                    <a:pt x="402" y="481"/>
                  </a:lnTo>
                  <a:lnTo>
                    <a:pt x="401" y="481"/>
                  </a:lnTo>
                  <a:lnTo>
                    <a:pt x="397" y="481"/>
                  </a:lnTo>
                  <a:lnTo>
                    <a:pt x="380" y="478"/>
                  </a:lnTo>
                  <a:lnTo>
                    <a:pt x="380" y="478"/>
                  </a:lnTo>
                  <a:lnTo>
                    <a:pt x="371" y="475"/>
                  </a:lnTo>
                  <a:lnTo>
                    <a:pt x="367" y="472"/>
                  </a:lnTo>
                  <a:lnTo>
                    <a:pt x="361" y="471"/>
                  </a:lnTo>
                  <a:lnTo>
                    <a:pt x="357" y="470"/>
                  </a:lnTo>
                  <a:lnTo>
                    <a:pt x="357" y="470"/>
                  </a:lnTo>
                  <a:lnTo>
                    <a:pt x="350" y="470"/>
                  </a:lnTo>
                  <a:lnTo>
                    <a:pt x="341" y="468"/>
                  </a:lnTo>
                  <a:lnTo>
                    <a:pt x="333" y="464"/>
                  </a:lnTo>
                  <a:lnTo>
                    <a:pt x="326" y="460"/>
                  </a:lnTo>
                  <a:lnTo>
                    <a:pt x="326" y="460"/>
                  </a:lnTo>
                  <a:lnTo>
                    <a:pt x="321" y="457"/>
                  </a:lnTo>
                  <a:lnTo>
                    <a:pt x="316" y="455"/>
                  </a:lnTo>
                  <a:lnTo>
                    <a:pt x="304" y="454"/>
                  </a:lnTo>
                  <a:lnTo>
                    <a:pt x="294" y="457"/>
                  </a:lnTo>
                  <a:lnTo>
                    <a:pt x="290" y="458"/>
                  </a:lnTo>
                  <a:lnTo>
                    <a:pt x="289" y="461"/>
                  </a:lnTo>
                  <a:lnTo>
                    <a:pt x="289" y="461"/>
                  </a:lnTo>
                  <a:lnTo>
                    <a:pt x="286" y="465"/>
                  </a:lnTo>
                  <a:lnTo>
                    <a:pt x="282" y="467"/>
                  </a:lnTo>
                  <a:lnTo>
                    <a:pt x="276" y="468"/>
                  </a:lnTo>
                  <a:lnTo>
                    <a:pt x="270" y="468"/>
                  </a:lnTo>
                  <a:lnTo>
                    <a:pt x="270" y="468"/>
                  </a:lnTo>
                  <a:lnTo>
                    <a:pt x="269" y="467"/>
                  </a:lnTo>
                  <a:lnTo>
                    <a:pt x="267" y="467"/>
                  </a:lnTo>
                  <a:lnTo>
                    <a:pt x="269" y="462"/>
                  </a:lnTo>
                  <a:lnTo>
                    <a:pt x="272" y="460"/>
                  </a:lnTo>
                  <a:lnTo>
                    <a:pt x="272" y="458"/>
                  </a:lnTo>
                  <a:lnTo>
                    <a:pt x="272" y="457"/>
                  </a:lnTo>
                  <a:lnTo>
                    <a:pt x="272" y="457"/>
                  </a:lnTo>
                  <a:lnTo>
                    <a:pt x="269" y="455"/>
                  </a:lnTo>
                  <a:lnTo>
                    <a:pt x="269" y="451"/>
                  </a:lnTo>
                  <a:lnTo>
                    <a:pt x="269" y="447"/>
                  </a:lnTo>
                  <a:lnTo>
                    <a:pt x="267" y="445"/>
                  </a:lnTo>
                  <a:lnTo>
                    <a:pt x="266" y="445"/>
                  </a:lnTo>
                  <a:lnTo>
                    <a:pt x="266" y="445"/>
                  </a:lnTo>
                  <a:lnTo>
                    <a:pt x="263" y="445"/>
                  </a:lnTo>
                  <a:lnTo>
                    <a:pt x="262" y="448"/>
                  </a:lnTo>
                  <a:lnTo>
                    <a:pt x="257" y="457"/>
                  </a:lnTo>
                  <a:lnTo>
                    <a:pt x="252" y="464"/>
                  </a:lnTo>
                  <a:lnTo>
                    <a:pt x="247" y="467"/>
                  </a:lnTo>
                  <a:lnTo>
                    <a:pt x="245" y="468"/>
                  </a:lnTo>
                  <a:lnTo>
                    <a:pt x="245" y="468"/>
                  </a:lnTo>
                  <a:lnTo>
                    <a:pt x="240" y="467"/>
                  </a:lnTo>
                  <a:lnTo>
                    <a:pt x="237" y="464"/>
                  </a:lnTo>
                  <a:lnTo>
                    <a:pt x="232" y="454"/>
                  </a:lnTo>
                  <a:lnTo>
                    <a:pt x="226" y="444"/>
                  </a:lnTo>
                  <a:lnTo>
                    <a:pt x="223" y="438"/>
                  </a:lnTo>
                  <a:lnTo>
                    <a:pt x="220" y="435"/>
                  </a:lnTo>
                  <a:lnTo>
                    <a:pt x="220" y="435"/>
                  </a:lnTo>
                  <a:lnTo>
                    <a:pt x="213" y="433"/>
                  </a:lnTo>
                  <a:lnTo>
                    <a:pt x="209" y="431"/>
                  </a:lnTo>
                  <a:lnTo>
                    <a:pt x="208" y="431"/>
                  </a:lnTo>
                  <a:lnTo>
                    <a:pt x="208" y="433"/>
                  </a:lnTo>
                  <a:lnTo>
                    <a:pt x="210" y="438"/>
                  </a:lnTo>
                  <a:lnTo>
                    <a:pt x="210" y="438"/>
                  </a:lnTo>
                  <a:lnTo>
                    <a:pt x="212" y="441"/>
                  </a:lnTo>
                  <a:lnTo>
                    <a:pt x="212" y="442"/>
                  </a:lnTo>
                  <a:lnTo>
                    <a:pt x="212" y="444"/>
                  </a:lnTo>
                  <a:lnTo>
                    <a:pt x="210" y="444"/>
                  </a:lnTo>
                  <a:lnTo>
                    <a:pt x="206" y="445"/>
                  </a:lnTo>
                  <a:lnTo>
                    <a:pt x="205" y="445"/>
                  </a:lnTo>
                  <a:lnTo>
                    <a:pt x="205" y="448"/>
                  </a:lnTo>
                  <a:lnTo>
                    <a:pt x="205" y="448"/>
                  </a:lnTo>
                  <a:lnTo>
                    <a:pt x="205" y="450"/>
                  </a:lnTo>
                  <a:lnTo>
                    <a:pt x="203" y="452"/>
                  </a:lnTo>
                  <a:lnTo>
                    <a:pt x="199" y="457"/>
                  </a:lnTo>
                  <a:lnTo>
                    <a:pt x="195" y="458"/>
                  </a:lnTo>
                  <a:lnTo>
                    <a:pt x="193" y="460"/>
                  </a:lnTo>
                  <a:lnTo>
                    <a:pt x="193" y="458"/>
                  </a:lnTo>
                  <a:lnTo>
                    <a:pt x="193" y="458"/>
                  </a:lnTo>
                  <a:lnTo>
                    <a:pt x="192" y="455"/>
                  </a:lnTo>
                  <a:lnTo>
                    <a:pt x="188" y="454"/>
                  </a:lnTo>
                  <a:lnTo>
                    <a:pt x="183" y="455"/>
                  </a:lnTo>
                  <a:lnTo>
                    <a:pt x="178" y="461"/>
                  </a:lnTo>
                  <a:lnTo>
                    <a:pt x="178" y="461"/>
                  </a:lnTo>
                  <a:lnTo>
                    <a:pt x="171" y="467"/>
                  </a:lnTo>
                  <a:lnTo>
                    <a:pt x="166" y="468"/>
                  </a:lnTo>
                  <a:lnTo>
                    <a:pt x="163" y="468"/>
                  </a:lnTo>
                  <a:lnTo>
                    <a:pt x="162" y="465"/>
                  </a:lnTo>
                  <a:lnTo>
                    <a:pt x="162" y="465"/>
                  </a:lnTo>
                  <a:lnTo>
                    <a:pt x="161" y="465"/>
                  </a:lnTo>
                  <a:lnTo>
                    <a:pt x="158" y="465"/>
                  </a:lnTo>
                  <a:lnTo>
                    <a:pt x="149" y="470"/>
                  </a:lnTo>
                  <a:lnTo>
                    <a:pt x="141" y="475"/>
                  </a:lnTo>
                  <a:lnTo>
                    <a:pt x="138" y="477"/>
                  </a:lnTo>
                  <a:lnTo>
                    <a:pt x="136" y="479"/>
                  </a:lnTo>
                  <a:lnTo>
                    <a:pt x="136" y="479"/>
                  </a:lnTo>
                  <a:lnTo>
                    <a:pt x="136" y="482"/>
                  </a:lnTo>
                  <a:lnTo>
                    <a:pt x="135" y="484"/>
                  </a:lnTo>
                  <a:lnTo>
                    <a:pt x="131" y="485"/>
                  </a:lnTo>
                  <a:lnTo>
                    <a:pt x="126" y="487"/>
                  </a:lnTo>
                  <a:lnTo>
                    <a:pt x="126" y="487"/>
                  </a:lnTo>
                  <a:lnTo>
                    <a:pt x="124" y="485"/>
                  </a:lnTo>
                  <a:lnTo>
                    <a:pt x="124" y="482"/>
                  </a:lnTo>
                  <a:lnTo>
                    <a:pt x="126" y="479"/>
                  </a:lnTo>
                  <a:lnTo>
                    <a:pt x="131" y="477"/>
                  </a:lnTo>
                  <a:lnTo>
                    <a:pt x="131" y="477"/>
                  </a:lnTo>
                  <a:lnTo>
                    <a:pt x="145" y="468"/>
                  </a:lnTo>
                  <a:lnTo>
                    <a:pt x="154" y="462"/>
                  </a:lnTo>
                  <a:lnTo>
                    <a:pt x="161" y="460"/>
                  </a:lnTo>
                  <a:lnTo>
                    <a:pt x="161" y="460"/>
                  </a:lnTo>
                  <a:lnTo>
                    <a:pt x="169" y="458"/>
                  </a:lnTo>
                  <a:lnTo>
                    <a:pt x="176" y="454"/>
                  </a:lnTo>
                  <a:lnTo>
                    <a:pt x="183" y="451"/>
                  </a:lnTo>
                  <a:lnTo>
                    <a:pt x="186" y="450"/>
                  </a:lnTo>
                  <a:lnTo>
                    <a:pt x="186" y="447"/>
                  </a:lnTo>
                  <a:lnTo>
                    <a:pt x="186" y="447"/>
                  </a:lnTo>
                  <a:lnTo>
                    <a:pt x="186" y="447"/>
                  </a:lnTo>
                  <a:lnTo>
                    <a:pt x="185" y="445"/>
                  </a:lnTo>
                  <a:lnTo>
                    <a:pt x="182" y="445"/>
                  </a:lnTo>
                  <a:lnTo>
                    <a:pt x="178" y="445"/>
                  </a:lnTo>
                  <a:lnTo>
                    <a:pt x="172" y="445"/>
                  </a:lnTo>
                  <a:lnTo>
                    <a:pt x="172" y="445"/>
                  </a:lnTo>
                  <a:lnTo>
                    <a:pt x="168" y="445"/>
                  </a:lnTo>
                  <a:lnTo>
                    <a:pt x="162" y="448"/>
                  </a:lnTo>
                  <a:lnTo>
                    <a:pt x="148" y="455"/>
                  </a:lnTo>
                  <a:lnTo>
                    <a:pt x="148" y="455"/>
                  </a:lnTo>
                  <a:lnTo>
                    <a:pt x="141" y="458"/>
                  </a:lnTo>
                  <a:lnTo>
                    <a:pt x="134" y="460"/>
                  </a:lnTo>
                  <a:lnTo>
                    <a:pt x="129" y="461"/>
                  </a:lnTo>
                  <a:lnTo>
                    <a:pt x="129" y="462"/>
                  </a:lnTo>
                  <a:lnTo>
                    <a:pt x="129" y="464"/>
                  </a:lnTo>
                  <a:lnTo>
                    <a:pt x="129" y="464"/>
                  </a:lnTo>
                  <a:lnTo>
                    <a:pt x="129" y="465"/>
                  </a:lnTo>
                  <a:lnTo>
                    <a:pt x="129" y="467"/>
                  </a:lnTo>
                  <a:lnTo>
                    <a:pt x="126" y="467"/>
                  </a:lnTo>
                  <a:lnTo>
                    <a:pt x="121" y="465"/>
                  </a:lnTo>
                  <a:lnTo>
                    <a:pt x="119" y="465"/>
                  </a:lnTo>
                  <a:lnTo>
                    <a:pt x="118" y="467"/>
                  </a:lnTo>
                  <a:lnTo>
                    <a:pt x="118" y="467"/>
                  </a:lnTo>
                  <a:lnTo>
                    <a:pt x="117" y="468"/>
                  </a:lnTo>
                  <a:lnTo>
                    <a:pt x="114" y="468"/>
                  </a:lnTo>
                  <a:lnTo>
                    <a:pt x="114" y="467"/>
                  </a:lnTo>
                  <a:lnTo>
                    <a:pt x="115" y="464"/>
                  </a:lnTo>
                  <a:lnTo>
                    <a:pt x="115" y="464"/>
                  </a:lnTo>
                  <a:lnTo>
                    <a:pt x="115" y="464"/>
                  </a:lnTo>
                  <a:lnTo>
                    <a:pt x="115" y="462"/>
                  </a:lnTo>
                  <a:lnTo>
                    <a:pt x="112" y="461"/>
                  </a:lnTo>
                  <a:lnTo>
                    <a:pt x="108" y="460"/>
                  </a:lnTo>
                  <a:lnTo>
                    <a:pt x="107" y="460"/>
                  </a:lnTo>
                  <a:lnTo>
                    <a:pt x="107" y="461"/>
                  </a:lnTo>
                  <a:lnTo>
                    <a:pt x="107" y="461"/>
                  </a:lnTo>
                  <a:lnTo>
                    <a:pt x="105" y="462"/>
                  </a:lnTo>
                  <a:lnTo>
                    <a:pt x="104" y="465"/>
                  </a:lnTo>
                  <a:lnTo>
                    <a:pt x="101" y="467"/>
                  </a:lnTo>
                  <a:lnTo>
                    <a:pt x="95" y="467"/>
                  </a:lnTo>
                  <a:lnTo>
                    <a:pt x="95" y="467"/>
                  </a:lnTo>
                  <a:lnTo>
                    <a:pt x="90" y="468"/>
                  </a:lnTo>
                  <a:lnTo>
                    <a:pt x="84" y="470"/>
                  </a:lnTo>
                  <a:lnTo>
                    <a:pt x="82" y="474"/>
                  </a:lnTo>
                  <a:lnTo>
                    <a:pt x="82" y="475"/>
                  </a:lnTo>
                  <a:lnTo>
                    <a:pt x="84" y="477"/>
                  </a:lnTo>
                  <a:lnTo>
                    <a:pt x="84" y="477"/>
                  </a:lnTo>
                  <a:lnTo>
                    <a:pt x="91" y="482"/>
                  </a:lnTo>
                  <a:lnTo>
                    <a:pt x="91" y="484"/>
                  </a:lnTo>
                  <a:lnTo>
                    <a:pt x="91" y="487"/>
                  </a:lnTo>
                  <a:lnTo>
                    <a:pt x="91" y="487"/>
                  </a:lnTo>
                  <a:lnTo>
                    <a:pt x="90" y="487"/>
                  </a:lnTo>
                  <a:lnTo>
                    <a:pt x="87" y="487"/>
                  </a:lnTo>
                  <a:lnTo>
                    <a:pt x="82" y="484"/>
                  </a:lnTo>
                  <a:lnTo>
                    <a:pt x="75" y="481"/>
                  </a:lnTo>
                  <a:lnTo>
                    <a:pt x="71" y="479"/>
                  </a:lnTo>
                  <a:lnTo>
                    <a:pt x="67" y="479"/>
                  </a:lnTo>
                  <a:lnTo>
                    <a:pt x="67" y="479"/>
                  </a:lnTo>
                  <a:lnTo>
                    <a:pt x="61" y="479"/>
                  </a:lnTo>
                  <a:lnTo>
                    <a:pt x="55" y="478"/>
                  </a:lnTo>
                  <a:lnTo>
                    <a:pt x="43" y="472"/>
                  </a:lnTo>
                  <a:lnTo>
                    <a:pt x="33" y="467"/>
                  </a:lnTo>
                  <a:lnTo>
                    <a:pt x="30" y="464"/>
                  </a:lnTo>
                  <a:lnTo>
                    <a:pt x="28" y="462"/>
                  </a:lnTo>
                  <a:lnTo>
                    <a:pt x="28" y="462"/>
                  </a:lnTo>
                  <a:lnTo>
                    <a:pt x="28" y="461"/>
                  </a:lnTo>
                  <a:lnTo>
                    <a:pt x="25" y="461"/>
                  </a:lnTo>
                  <a:lnTo>
                    <a:pt x="18" y="461"/>
                  </a:lnTo>
                  <a:lnTo>
                    <a:pt x="0" y="460"/>
                  </a:lnTo>
                  <a:lnTo>
                    <a:pt x="0" y="706"/>
                  </a:lnTo>
                  <a:lnTo>
                    <a:pt x="0" y="706"/>
                  </a:lnTo>
                  <a:lnTo>
                    <a:pt x="3" y="707"/>
                  </a:lnTo>
                  <a:lnTo>
                    <a:pt x="6" y="709"/>
                  </a:lnTo>
                  <a:lnTo>
                    <a:pt x="8" y="707"/>
                  </a:lnTo>
                  <a:lnTo>
                    <a:pt x="8" y="707"/>
                  </a:lnTo>
                  <a:lnTo>
                    <a:pt x="10" y="706"/>
                  </a:lnTo>
                  <a:lnTo>
                    <a:pt x="13" y="707"/>
                  </a:lnTo>
                  <a:lnTo>
                    <a:pt x="17" y="706"/>
                  </a:lnTo>
                  <a:lnTo>
                    <a:pt x="23" y="704"/>
                  </a:lnTo>
                  <a:lnTo>
                    <a:pt x="23" y="704"/>
                  </a:lnTo>
                  <a:lnTo>
                    <a:pt x="25" y="704"/>
                  </a:lnTo>
                  <a:lnTo>
                    <a:pt x="27" y="704"/>
                  </a:lnTo>
                  <a:lnTo>
                    <a:pt x="31" y="706"/>
                  </a:lnTo>
                  <a:lnTo>
                    <a:pt x="33" y="710"/>
                  </a:lnTo>
                  <a:lnTo>
                    <a:pt x="34" y="713"/>
                  </a:lnTo>
                  <a:lnTo>
                    <a:pt x="34" y="713"/>
                  </a:lnTo>
                  <a:lnTo>
                    <a:pt x="35" y="716"/>
                  </a:lnTo>
                  <a:lnTo>
                    <a:pt x="40" y="720"/>
                  </a:lnTo>
                  <a:lnTo>
                    <a:pt x="45" y="724"/>
                  </a:lnTo>
                  <a:lnTo>
                    <a:pt x="50" y="728"/>
                  </a:lnTo>
                  <a:lnTo>
                    <a:pt x="50" y="728"/>
                  </a:lnTo>
                  <a:lnTo>
                    <a:pt x="55" y="737"/>
                  </a:lnTo>
                  <a:lnTo>
                    <a:pt x="58" y="738"/>
                  </a:lnTo>
                  <a:lnTo>
                    <a:pt x="62" y="737"/>
                  </a:lnTo>
                  <a:lnTo>
                    <a:pt x="62" y="737"/>
                  </a:lnTo>
                  <a:lnTo>
                    <a:pt x="71" y="733"/>
                  </a:lnTo>
                  <a:lnTo>
                    <a:pt x="75" y="730"/>
                  </a:lnTo>
                  <a:lnTo>
                    <a:pt x="77" y="727"/>
                  </a:lnTo>
                  <a:lnTo>
                    <a:pt x="77" y="726"/>
                  </a:lnTo>
                  <a:lnTo>
                    <a:pt x="77" y="726"/>
                  </a:lnTo>
                  <a:lnTo>
                    <a:pt x="78" y="723"/>
                  </a:lnTo>
                  <a:lnTo>
                    <a:pt x="80" y="721"/>
                  </a:lnTo>
                  <a:lnTo>
                    <a:pt x="88" y="720"/>
                  </a:lnTo>
                  <a:lnTo>
                    <a:pt x="95" y="721"/>
                  </a:lnTo>
                  <a:lnTo>
                    <a:pt x="98" y="724"/>
                  </a:lnTo>
                  <a:lnTo>
                    <a:pt x="98" y="727"/>
                  </a:lnTo>
                  <a:lnTo>
                    <a:pt x="98" y="727"/>
                  </a:lnTo>
                  <a:lnTo>
                    <a:pt x="99" y="730"/>
                  </a:lnTo>
                  <a:lnTo>
                    <a:pt x="102" y="733"/>
                  </a:lnTo>
                  <a:lnTo>
                    <a:pt x="111" y="741"/>
                  </a:lnTo>
                  <a:lnTo>
                    <a:pt x="122" y="751"/>
                  </a:lnTo>
                  <a:lnTo>
                    <a:pt x="128" y="758"/>
                  </a:lnTo>
                  <a:lnTo>
                    <a:pt x="134" y="765"/>
                  </a:lnTo>
                  <a:lnTo>
                    <a:pt x="134" y="765"/>
                  </a:lnTo>
                  <a:lnTo>
                    <a:pt x="141" y="780"/>
                  </a:lnTo>
                  <a:lnTo>
                    <a:pt x="145" y="788"/>
                  </a:lnTo>
                  <a:lnTo>
                    <a:pt x="151" y="794"/>
                  </a:lnTo>
                  <a:lnTo>
                    <a:pt x="162" y="800"/>
                  </a:lnTo>
                  <a:lnTo>
                    <a:pt x="162" y="800"/>
                  </a:lnTo>
                  <a:lnTo>
                    <a:pt x="172" y="804"/>
                  </a:lnTo>
                  <a:lnTo>
                    <a:pt x="176" y="808"/>
                  </a:lnTo>
                  <a:lnTo>
                    <a:pt x="178" y="812"/>
                  </a:lnTo>
                  <a:lnTo>
                    <a:pt x="176" y="817"/>
                  </a:lnTo>
                  <a:lnTo>
                    <a:pt x="176" y="817"/>
                  </a:lnTo>
                  <a:lnTo>
                    <a:pt x="176" y="818"/>
                  </a:lnTo>
                  <a:lnTo>
                    <a:pt x="178" y="821"/>
                  </a:lnTo>
                  <a:lnTo>
                    <a:pt x="181" y="824"/>
                  </a:lnTo>
                  <a:lnTo>
                    <a:pt x="182" y="828"/>
                  </a:lnTo>
                  <a:lnTo>
                    <a:pt x="182" y="829"/>
                  </a:lnTo>
                  <a:lnTo>
                    <a:pt x="181" y="831"/>
                  </a:lnTo>
                  <a:lnTo>
                    <a:pt x="181" y="831"/>
                  </a:lnTo>
                  <a:lnTo>
                    <a:pt x="169" y="839"/>
                  </a:lnTo>
                  <a:lnTo>
                    <a:pt x="169" y="839"/>
                  </a:lnTo>
                  <a:lnTo>
                    <a:pt x="169" y="841"/>
                  </a:lnTo>
                  <a:lnTo>
                    <a:pt x="171" y="844"/>
                  </a:lnTo>
                  <a:lnTo>
                    <a:pt x="176" y="847"/>
                  </a:lnTo>
                  <a:lnTo>
                    <a:pt x="176" y="847"/>
                  </a:lnTo>
                  <a:lnTo>
                    <a:pt x="176" y="848"/>
                  </a:lnTo>
                  <a:lnTo>
                    <a:pt x="176" y="849"/>
                  </a:lnTo>
                  <a:lnTo>
                    <a:pt x="173" y="851"/>
                  </a:lnTo>
                  <a:lnTo>
                    <a:pt x="171" y="852"/>
                  </a:lnTo>
                  <a:lnTo>
                    <a:pt x="171" y="852"/>
                  </a:lnTo>
                  <a:lnTo>
                    <a:pt x="172" y="854"/>
                  </a:lnTo>
                  <a:lnTo>
                    <a:pt x="172" y="854"/>
                  </a:lnTo>
                  <a:lnTo>
                    <a:pt x="173" y="856"/>
                  </a:lnTo>
                  <a:lnTo>
                    <a:pt x="173" y="859"/>
                  </a:lnTo>
                  <a:lnTo>
                    <a:pt x="173" y="862"/>
                  </a:lnTo>
                  <a:lnTo>
                    <a:pt x="175" y="866"/>
                  </a:lnTo>
                  <a:lnTo>
                    <a:pt x="175" y="866"/>
                  </a:lnTo>
                  <a:lnTo>
                    <a:pt x="178" y="868"/>
                  </a:lnTo>
                  <a:lnTo>
                    <a:pt x="181" y="868"/>
                  </a:lnTo>
                  <a:lnTo>
                    <a:pt x="185" y="868"/>
                  </a:lnTo>
                  <a:lnTo>
                    <a:pt x="188" y="865"/>
                  </a:lnTo>
                  <a:lnTo>
                    <a:pt x="188" y="865"/>
                  </a:lnTo>
                  <a:lnTo>
                    <a:pt x="191" y="865"/>
                  </a:lnTo>
                  <a:lnTo>
                    <a:pt x="192" y="866"/>
                  </a:lnTo>
                  <a:lnTo>
                    <a:pt x="193" y="871"/>
                  </a:lnTo>
                  <a:lnTo>
                    <a:pt x="192" y="875"/>
                  </a:lnTo>
                  <a:lnTo>
                    <a:pt x="192" y="875"/>
                  </a:lnTo>
                  <a:lnTo>
                    <a:pt x="191" y="878"/>
                  </a:lnTo>
                  <a:lnTo>
                    <a:pt x="193" y="881"/>
                  </a:lnTo>
                  <a:lnTo>
                    <a:pt x="196" y="882"/>
                  </a:lnTo>
                  <a:lnTo>
                    <a:pt x="199" y="879"/>
                  </a:lnTo>
                  <a:lnTo>
                    <a:pt x="199" y="879"/>
                  </a:lnTo>
                  <a:lnTo>
                    <a:pt x="200" y="879"/>
                  </a:lnTo>
                  <a:lnTo>
                    <a:pt x="202" y="879"/>
                  </a:lnTo>
                  <a:lnTo>
                    <a:pt x="205" y="882"/>
                  </a:lnTo>
                  <a:lnTo>
                    <a:pt x="212" y="888"/>
                  </a:lnTo>
                  <a:lnTo>
                    <a:pt x="212" y="888"/>
                  </a:lnTo>
                  <a:lnTo>
                    <a:pt x="213" y="889"/>
                  </a:lnTo>
                  <a:lnTo>
                    <a:pt x="215" y="892"/>
                  </a:lnTo>
                  <a:lnTo>
                    <a:pt x="215" y="895"/>
                  </a:lnTo>
                  <a:lnTo>
                    <a:pt x="213" y="895"/>
                  </a:lnTo>
                  <a:lnTo>
                    <a:pt x="213" y="895"/>
                  </a:lnTo>
                  <a:lnTo>
                    <a:pt x="210" y="895"/>
                  </a:lnTo>
                  <a:lnTo>
                    <a:pt x="210" y="896"/>
                  </a:lnTo>
                  <a:lnTo>
                    <a:pt x="209" y="899"/>
                  </a:lnTo>
                  <a:lnTo>
                    <a:pt x="209" y="903"/>
                  </a:lnTo>
                  <a:lnTo>
                    <a:pt x="212" y="905"/>
                  </a:lnTo>
                  <a:lnTo>
                    <a:pt x="212" y="905"/>
                  </a:lnTo>
                  <a:lnTo>
                    <a:pt x="215" y="906"/>
                  </a:lnTo>
                  <a:lnTo>
                    <a:pt x="215" y="908"/>
                  </a:lnTo>
                  <a:lnTo>
                    <a:pt x="216" y="913"/>
                  </a:lnTo>
                  <a:lnTo>
                    <a:pt x="216" y="913"/>
                  </a:lnTo>
                  <a:lnTo>
                    <a:pt x="218" y="916"/>
                  </a:lnTo>
                  <a:lnTo>
                    <a:pt x="222" y="918"/>
                  </a:lnTo>
                  <a:lnTo>
                    <a:pt x="227" y="919"/>
                  </a:lnTo>
                  <a:lnTo>
                    <a:pt x="233" y="919"/>
                  </a:lnTo>
                  <a:lnTo>
                    <a:pt x="233" y="919"/>
                  </a:lnTo>
                  <a:lnTo>
                    <a:pt x="236" y="919"/>
                  </a:lnTo>
                  <a:lnTo>
                    <a:pt x="239" y="920"/>
                  </a:lnTo>
                  <a:lnTo>
                    <a:pt x="243" y="926"/>
                  </a:lnTo>
                  <a:lnTo>
                    <a:pt x="243" y="926"/>
                  </a:lnTo>
                  <a:lnTo>
                    <a:pt x="246" y="929"/>
                  </a:lnTo>
                  <a:lnTo>
                    <a:pt x="250" y="930"/>
                  </a:lnTo>
                  <a:lnTo>
                    <a:pt x="255" y="932"/>
                  </a:lnTo>
                  <a:lnTo>
                    <a:pt x="257" y="930"/>
                  </a:lnTo>
                  <a:lnTo>
                    <a:pt x="257" y="930"/>
                  </a:lnTo>
                  <a:lnTo>
                    <a:pt x="260" y="930"/>
                  </a:lnTo>
                  <a:lnTo>
                    <a:pt x="262" y="933"/>
                  </a:lnTo>
                  <a:lnTo>
                    <a:pt x="263" y="940"/>
                  </a:lnTo>
                  <a:lnTo>
                    <a:pt x="263" y="940"/>
                  </a:lnTo>
                  <a:lnTo>
                    <a:pt x="264" y="943"/>
                  </a:lnTo>
                  <a:lnTo>
                    <a:pt x="269" y="943"/>
                  </a:lnTo>
                  <a:lnTo>
                    <a:pt x="276" y="942"/>
                  </a:lnTo>
                  <a:lnTo>
                    <a:pt x="276" y="942"/>
                  </a:lnTo>
                  <a:lnTo>
                    <a:pt x="279" y="943"/>
                  </a:lnTo>
                  <a:lnTo>
                    <a:pt x="282" y="945"/>
                  </a:lnTo>
                  <a:lnTo>
                    <a:pt x="283" y="946"/>
                  </a:lnTo>
                  <a:lnTo>
                    <a:pt x="286" y="946"/>
                  </a:lnTo>
                  <a:lnTo>
                    <a:pt x="286" y="946"/>
                  </a:lnTo>
                  <a:lnTo>
                    <a:pt x="287" y="946"/>
                  </a:lnTo>
                  <a:lnTo>
                    <a:pt x="289" y="948"/>
                  </a:lnTo>
                  <a:lnTo>
                    <a:pt x="292" y="950"/>
                  </a:lnTo>
                  <a:lnTo>
                    <a:pt x="297" y="962"/>
                  </a:lnTo>
                  <a:lnTo>
                    <a:pt x="740" y="959"/>
                  </a:lnTo>
                  <a:lnTo>
                    <a:pt x="740" y="959"/>
                  </a:lnTo>
                  <a:lnTo>
                    <a:pt x="741" y="955"/>
                  </a:lnTo>
                  <a:lnTo>
                    <a:pt x="742" y="952"/>
                  </a:lnTo>
                  <a:lnTo>
                    <a:pt x="744" y="952"/>
                  </a:lnTo>
                  <a:lnTo>
                    <a:pt x="745" y="952"/>
                  </a:lnTo>
                  <a:lnTo>
                    <a:pt x="745" y="952"/>
                  </a:lnTo>
                  <a:lnTo>
                    <a:pt x="748" y="955"/>
                  </a:lnTo>
                  <a:lnTo>
                    <a:pt x="748" y="959"/>
                  </a:lnTo>
                  <a:lnTo>
                    <a:pt x="748" y="962"/>
                  </a:lnTo>
                  <a:lnTo>
                    <a:pt x="752" y="965"/>
                  </a:lnTo>
                  <a:lnTo>
                    <a:pt x="752" y="965"/>
                  </a:lnTo>
                  <a:lnTo>
                    <a:pt x="760" y="969"/>
                  </a:lnTo>
                  <a:lnTo>
                    <a:pt x="762" y="969"/>
                  </a:lnTo>
                  <a:lnTo>
                    <a:pt x="765" y="969"/>
                  </a:lnTo>
                  <a:lnTo>
                    <a:pt x="765" y="969"/>
                  </a:lnTo>
                  <a:lnTo>
                    <a:pt x="772" y="966"/>
                  </a:lnTo>
                  <a:lnTo>
                    <a:pt x="777" y="966"/>
                  </a:lnTo>
                  <a:lnTo>
                    <a:pt x="781" y="970"/>
                  </a:lnTo>
                  <a:lnTo>
                    <a:pt x="781" y="970"/>
                  </a:lnTo>
                  <a:lnTo>
                    <a:pt x="784" y="973"/>
                  </a:lnTo>
                  <a:lnTo>
                    <a:pt x="788" y="973"/>
                  </a:lnTo>
                  <a:lnTo>
                    <a:pt x="791" y="973"/>
                  </a:lnTo>
                  <a:lnTo>
                    <a:pt x="794" y="975"/>
                  </a:lnTo>
                  <a:lnTo>
                    <a:pt x="794" y="975"/>
                  </a:lnTo>
                  <a:lnTo>
                    <a:pt x="797" y="977"/>
                  </a:lnTo>
                  <a:lnTo>
                    <a:pt x="799" y="980"/>
                  </a:lnTo>
                  <a:lnTo>
                    <a:pt x="804" y="980"/>
                  </a:lnTo>
                  <a:lnTo>
                    <a:pt x="808" y="977"/>
                  </a:lnTo>
                  <a:lnTo>
                    <a:pt x="808" y="977"/>
                  </a:lnTo>
                  <a:lnTo>
                    <a:pt x="809" y="976"/>
                  </a:lnTo>
                  <a:lnTo>
                    <a:pt x="811" y="976"/>
                  </a:lnTo>
                  <a:lnTo>
                    <a:pt x="818" y="976"/>
                  </a:lnTo>
                  <a:lnTo>
                    <a:pt x="831" y="980"/>
                  </a:lnTo>
                  <a:lnTo>
                    <a:pt x="831" y="980"/>
                  </a:lnTo>
                  <a:lnTo>
                    <a:pt x="836" y="975"/>
                  </a:lnTo>
                  <a:lnTo>
                    <a:pt x="841" y="969"/>
                  </a:lnTo>
                  <a:lnTo>
                    <a:pt x="846" y="963"/>
                  </a:lnTo>
                  <a:lnTo>
                    <a:pt x="849" y="962"/>
                  </a:lnTo>
                  <a:lnTo>
                    <a:pt x="851" y="960"/>
                  </a:lnTo>
                  <a:lnTo>
                    <a:pt x="851" y="960"/>
                  </a:lnTo>
                  <a:lnTo>
                    <a:pt x="861" y="962"/>
                  </a:lnTo>
                  <a:lnTo>
                    <a:pt x="870" y="963"/>
                  </a:lnTo>
                  <a:lnTo>
                    <a:pt x="876" y="966"/>
                  </a:lnTo>
                  <a:lnTo>
                    <a:pt x="880" y="967"/>
                  </a:lnTo>
                  <a:lnTo>
                    <a:pt x="883" y="972"/>
                  </a:lnTo>
                  <a:lnTo>
                    <a:pt x="885" y="975"/>
                  </a:lnTo>
                  <a:lnTo>
                    <a:pt x="885" y="975"/>
                  </a:lnTo>
                  <a:lnTo>
                    <a:pt x="886" y="979"/>
                  </a:lnTo>
                  <a:lnTo>
                    <a:pt x="889" y="980"/>
                  </a:lnTo>
                  <a:lnTo>
                    <a:pt x="893" y="982"/>
                  </a:lnTo>
                  <a:lnTo>
                    <a:pt x="899" y="982"/>
                  </a:lnTo>
                  <a:lnTo>
                    <a:pt x="902" y="984"/>
                  </a:lnTo>
                  <a:lnTo>
                    <a:pt x="902" y="987"/>
                  </a:lnTo>
                  <a:lnTo>
                    <a:pt x="902" y="987"/>
                  </a:lnTo>
                  <a:lnTo>
                    <a:pt x="905" y="994"/>
                  </a:lnTo>
                  <a:lnTo>
                    <a:pt x="907" y="1000"/>
                  </a:lnTo>
                  <a:lnTo>
                    <a:pt x="910" y="1006"/>
                  </a:lnTo>
                  <a:lnTo>
                    <a:pt x="912" y="1010"/>
                  </a:lnTo>
                  <a:lnTo>
                    <a:pt x="912" y="1010"/>
                  </a:lnTo>
                  <a:lnTo>
                    <a:pt x="920" y="1016"/>
                  </a:lnTo>
                  <a:lnTo>
                    <a:pt x="920" y="1016"/>
                  </a:lnTo>
                  <a:lnTo>
                    <a:pt x="925" y="1016"/>
                  </a:lnTo>
                  <a:lnTo>
                    <a:pt x="932" y="1016"/>
                  </a:lnTo>
                  <a:lnTo>
                    <a:pt x="944" y="1019"/>
                  </a:lnTo>
                  <a:lnTo>
                    <a:pt x="944" y="1019"/>
                  </a:lnTo>
                  <a:lnTo>
                    <a:pt x="949" y="1020"/>
                  </a:lnTo>
                  <a:lnTo>
                    <a:pt x="953" y="1020"/>
                  </a:lnTo>
                  <a:lnTo>
                    <a:pt x="962" y="1020"/>
                  </a:lnTo>
                  <a:lnTo>
                    <a:pt x="966" y="1020"/>
                  </a:lnTo>
                  <a:lnTo>
                    <a:pt x="970" y="1021"/>
                  </a:lnTo>
                  <a:lnTo>
                    <a:pt x="973" y="1023"/>
                  </a:lnTo>
                  <a:lnTo>
                    <a:pt x="974" y="1027"/>
                  </a:lnTo>
                  <a:lnTo>
                    <a:pt x="974" y="1027"/>
                  </a:lnTo>
                  <a:lnTo>
                    <a:pt x="980" y="1036"/>
                  </a:lnTo>
                  <a:lnTo>
                    <a:pt x="984" y="1043"/>
                  </a:lnTo>
                  <a:lnTo>
                    <a:pt x="984" y="1046"/>
                  </a:lnTo>
                  <a:lnTo>
                    <a:pt x="984" y="1047"/>
                  </a:lnTo>
                  <a:lnTo>
                    <a:pt x="984" y="1049"/>
                  </a:lnTo>
                  <a:lnTo>
                    <a:pt x="980" y="1049"/>
                  </a:lnTo>
                  <a:lnTo>
                    <a:pt x="980" y="1049"/>
                  </a:lnTo>
                  <a:lnTo>
                    <a:pt x="977" y="1049"/>
                  </a:lnTo>
                  <a:lnTo>
                    <a:pt x="973" y="1047"/>
                  </a:lnTo>
                  <a:lnTo>
                    <a:pt x="966" y="1044"/>
                  </a:lnTo>
                  <a:lnTo>
                    <a:pt x="962" y="1041"/>
                  </a:lnTo>
                  <a:lnTo>
                    <a:pt x="960" y="1043"/>
                  </a:lnTo>
                  <a:lnTo>
                    <a:pt x="960" y="1044"/>
                  </a:lnTo>
                  <a:lnTo>
                    <a:pt x="960" y="1044"/>
                  </a:lnTo>
                  <a:lnTo>
                    <a:pt x="960" y="1049"/>
                  </a:lnTo>
                  <a:lnTo>
                    <a:pt x="957" y="1050"/>
                  </a:lnTo>
                  <a:lnTo>
                    <a:pt x="956" y="1053"/>
                  </a:lnTo>
                  <a:lnTo>
                    <a:pt x="954" y="1058"/>
                  </a:lnTo>
                  <a:lnTo>
                    <a:pt x="954" y="1058"/>
                  </a:lnTo>
                  <a:lnTo>
                    <a:pt x="954" y="1067"/>
                  </a:lnTo>
                  <a:lnTo>
                    <a:pt x="950" y="1076"/>
                  </a:lnTo>
                  <a:lnTo>
                    <a:pt x="947" y="1081"/>
                  </a:lnTo>
                  <a:lnTo>
                    <a:pt x="946" y="1083"/>
                  </a:lnTo>
                  <a:lnTo>
                    <a:pt x="943" y="1083"/>
                  </a:lnTo>
                  <a:lnTo>
                    <a:pt x="943" y="1083"/>
                  </a:lnTo>
                  <a:lnTo>
                    <a:pt x="943" y="1083"/>
                  </a:lnTo>
                  <a:lnTo>
                    <a:pt x="943" y="1083"/>
                  </a:lnTo>
                  <a:lnTo>
                    <a:pt x="943" y="1090"/>
                  </a:lnTo>
                  <a:lnTo>
                    <a:pt x="944" y="1093"/>
                  </a:lnTo>
                  <a:lnTo>
                    <a:pt x="946" y="1095"/>
                  </a:lnTo>
                  <a:lnTo>
                    <a:pt x="946" y="1095"/>
                  </a:lnTo>
                  <a:lnTo>
                    <a:pt x="956" y="1088"/>
                  </a:lnTo>
                  <a:lnTo>
                    <a:pt x="960" y="1087"/>
                  </a:lnTo>
                  <a:lnTo>
                    <a:pt x="966" y="1085"/>
                  </a:lnTo>
                  <a:lnTo>
                    <a:pt x="966" y="1085"/>
                  </a:lnTo>
                  <a:lnTo>
                    <a:pt x="973" y="1087"/>
                  </a:lnTo>
                  <a:lnTo>
                    <a:pt x="977" y="1088"/>
                  </a:lnTo>
                  <a:lnTo>
                    <a:pt x="981" y="1090"/>
                  </a:lnTo>
                  <a:lnTo>
                    <a:pt x="986" y="1087"/>
                  </a:lnTo>
                  <a:lnTo>
                    <a:pt x="986" y="1087"/>
                  </a:lnTo>
                  <a:lnTo>
                    <a:pt x="993" y="1083"/>
                  </a:lnTo>
                  <a:lnTo>
                    <a:pt x="996" y="1083"/>
                  </a:lnTo>
                  <a:lnTo>
                    <a:pt x="996" y="1084"/>
                  </a:lnTo>
                  <a:lnTo>
                    <a:pt x="996" y="1084"/>
                  </a:lnTo>
                  <a:lnTo>
                    <a:pt x="996" y="1085"/>
                  </a:lnTo>
                  <a:lnTo>
                    <a:pt x="996" y="1085"/>
                  </a:lnTo>
                  <a:lnTo>
                    <a:pt x="1000" y="1084"/>
                  </a:lnTo>
                  <a:lnTo>
                    <a:pt x="1001" y="1081"/>
                  </a:lnTo>
                  <a:lnTo>
                    <a:pt x="1001" y="1081"/>
                  </a:lnTo>
                  <a:lnTo>
                    <a:pt x="1000" y="1076"/>
                  </a:lnTo>
                  <a:lnTo>
                    <a:pt x="1000" y="1076"/>
                  </a:lnTo>
                  <a:lnTo>
                    <a:pt x="993" y="1076"/>
                  </a:lnTo>
                  <a:lnTo>
                    <a:pt x="990" y="1074"/>
                  </a:lnTo>
                  <a:lnTo>
                    <a:pt x="989" y="1071"/>
                  </a:lnTo>
                  <a:lnTo>
                    <a:pt x="989" y="1071"/>
                  </a:lnTo>
                  <a:lnTo>
                    <a:pt x="989" y="1070"/>
                  </a:lnTo>
                  <a:lnTo>
                    <a:pt x="990" y="1067"/>
                  </a:lnTo>
                  <a:lnTo>
                    <a:pt x="1000" y="1063"/>
                  </a:lnTo>
                  <a:lnTo>
                    <a:pt x="1011" y="1060"/>
                  </a:lnTo>
                  <a:lnTo>
                    <a:pt x="1021" y="1058"/>
                  </a:lnTo>
                  <a:lnTo>
                    <a:pt x="1021" y="1058"/>
                  </a:lnTo>
                  <a:lnTo>
                    <a:pt x="1028" y="1058"/>
                  </a:lnTo>
                  <a:lnTo>
                    <a:pt x="1034" y="1057"/>
                  </a:lnTo>
                  <a:lnTo>
                    <a:pt x="1040" y="1056"/>
                  </a:lnTo>
                  <a:lnTo>
                    <a:pt x="1041" y="1056"/>
                  </a:lnTo>
                  <a:lnTo>
                    <a:pt x="1043" y="1057"/>
                  </a:lnTo>
                  <a:lnTo>
                    <a:pt x="1043" y="1057"/>
                  </a:lnTo>
                  <a:lnTo>
                    <a:pt x="1055" y="1047"/>
                  </a:lnTo>
                  <a:lnTo>
                    <a:pt x="1061" y="1043"/>
                  </a:lnTo>
                  <a:lnTo>
                    <a:pt x="1065" y="1041"/>
                  </a:lnTo>
                  <a:lnTo>
                    <a:pt x="1065" y="1041"/>
                  </a:lnTo>
                  <a:lnTo>
                    <a:pt x="1119" y="1041"/>
                  </a:lnTo>
                  <a:lnTo>
                    <a:pt x="1119" y="1041"/>
                  </a:lnTo>
                  <a:lnTo>
                    <a:pt x="1129" y="1034"/>
                  </a:lnTo>
                  <a:lnTo>
                    <a:pt x="1135" y="1027"/>
                  </a:lnTo>
                  <a:lnTo>
                    <a:pt x="1138" y="1024"/>
                  </a:lnTo>
                  <a:lnTo>
                    <a:pt x="1139" y="1020"/>
                  </a:lnTo>
                  <a:lnTo>
                    <a:pt x="1139" y="1020"/>
                  </a:lnTo>
                  <a:lnTo>
                    <a:pt x="1142" y="1010"/>
                  </a:lnTo>
                  <a:lnTo>
                    <a:pt x="1148" y="1000"/>
                  </a:lnTo>
                  <a:lnTo>
                    <a:pt x="1155" y="993"/>
                  </a:lnTo>
                  <a:lnTo>
                    <a:pt x="1158" y="990"/>
                  </a:lnTo>
                  <a:lnTo>
                    <a:pt x="1161" y="992"/>
                  </a:lnTo>
                  <a:lnTo>
                    <a:pt x="1161" y="992"/>
                  </a:lnTo>
                  <a:lnTo>
                    <a:pt x="1162" y="993"/>
                  </a:lnTo>
                  <a:lnTo>
                    <a:pt x="1166" y="994"/>
                  </a:lnTo>
                  <a:lnTo>
                    <a:pt x="1174" y="994"/>
                  </a:lnTo>
                  <a:lnTo>
                    <a:pt x="1179" y="996"/>
                  </a:lnTo>
                  <a:lnTo>
                    <a:pt x="1181" y="996"/>
                  </a:lnTo>
                  <a:lnTo>
                    <a:pt x="1182" y="997"/>
                  </a:lnTo>
                  <a:lnTo>
                    <a:pt x="1182" y="997"/>
                  </a:lnTo>
                  <a:lnTo>
                    <a:pt x="1181" y="1003"/>
                  </a:lnTo>
                  <a:lnTo>
                    <a:pt x="1182" y="1013"/>
                  </a:lnTo>
                  <a:lnTo>
                    <a:pt x="1182" y="1019"/>
                  </a:lnTo>
                  <a:lnTo>
                    <a:pt x="1185" y="1026"/>
                  </a:lnTo>
                  <a:lnTo>
                    <a:pt x="1189" y="1034"/>
                  </a:lnTo>
                  <a:lnTo>
                    <a:pt x="1195" y="1043"/>
                  </a:lnTo>
                  <a:lnTo>
                    <a:pt x="1195" y="1043"/>
                  </a:lnTo>
                  <a:lnTo>
                    <a:pt x="1205" y="1037"/>
                  </a:lnTo>
                  <a:lnTo>
                    <a:pt x="1209" y="1036"/>
                  </a:lnTo>
                  <a:lnTo>
                    <a:pt x="1212" y="1036"/>
                  </a:lnTo>
                  <a:lnTo>
                    <a:pt x="1212" y="1036"/>
                  </a:lnTo>
                  <a:lnTo>
                    <a:pt x="1218" y="1034"/>
                  </a:lnTo>
                  <a:lnTo>
                    <a:pt x="1222" y="1030"/>
                  </a:lnTo>
                  <a:lnTo>
                    <a:pt x="1228" y="1026"/>
                  </a:lnTo>
                  <a:lnTo>
                    <a:pt x="1230" y="1021"/>
                  </a:lnTo>
                  <a:lnTo>
                    <a:pt x="1230" y="1021"/>
                  </a:lnTo>
                  <a:lnTo>
                    <a:pt x="1232" y="1020"/>
                  </a:lnTo>
                  <a:lnTo>
                    <a:pt x="1233" y="1020"/>
                  </a:lnTo>
                  <a:lnTo>
                    <a:pt x="1235" y="1023"/>
                  </a:lnTo>
                  <a:lnTo>
                    <a:pt x="1235" y="1026"/>
                  </a:lnTo>
                  <a:lnTo>
                    <a:pt x="1233" y="1027"/>
                  </a:lnTo>
                  <a:lnTo>
                    <a:pt x="1232" y="1029"/>
                  </a:lnTo>
                  <a:lnTo>
                    <a:pt x="1232" y="1029"/>
                  </a:lnTo>
                  <a:lnTo>
                    <a:pt x="1230" y="1029"/>
                  </a:lnTo>
                  <a:lnTo>
                    <a:pt x="1230" y="1030"/>
                  </a:lnTo>
                  <a:lnTo>
                    <a:pt x="1233" y="1031"/>
                  </a:lnTo>
                  <a:lnTo>
                    <a:pt x="1239" y="1034"/>
                  </a:lnTo>
                  <a:lnTo>
                    <a:pt x="1246" y="1034"/>
                  </a:lnTo>
                  <a:lnTo>
                    <a:pt x="1246" y="1034"/>
                  </a:lnTo>
                  <a:lnTo>
                    <a:pt x="1249" y="1034"/>
                  </a:lnTo>
                  <a:lnTo>
                    <a:pt x="1246" y="1036"/>
                  </a:lnTo>
                  <a:lnTo>
                    <a:pt x="1240" y="1037"/>
                  </a:lnTo>
                  <a:lnTo>
                    <a:pt x="1235" y="1037"/>
                  </a:lnTo>
                  <a:lnTo>
                    <a:pt x="1235" y="1037"/>
                  </a:lnTo>
                  <a:lnTo>
                    <a:pt x="1229" y="1037"/>
                  </a:lnTo>
                  <a:lnTo>
                    <a:pt x="1225" y="1039"/>
                  </a:lnTo>
                  <a:lnTo>
                    <a:pt x="1220" y="1043"/>
                  </a:lnTo>
                  <a:lnTo>
                    <a:pt x="1213" y="1049"/>
                  </a:lnTo>
                  <a:lnTo>
                    <a:pt x="1213" y="1049"/>
                  </a:lnTo>
                  <a:lnTo>
                    <a:pt x="1208" y="1054"/>
                  </a:lnTo>
                  <a:lnTo>
                    <a:pt x="1206" y="1058"/>
                  </a:lnTo>
                  <a:lnTo>
                    <a:pt x="1208" y="1063"/>
                  </a:lnTo>
                  <a:lnTo>
                    <a:pt x="1212" y="1066"/>
                  </a:lnTo>
                  <a:lnTo>
                    <a:pt x="1212" y="1066"/>
                  </a:lnTo>
                  <a:lnTo>
                    <a:pt x="1216" y="1068"/>
                  </a:lnTo>
                  <a:lnTo>
                    <a:pt x="1222" y="1068"/>
                  </a:lnTo>
                  <a:lnTo>
                    <a:pt x="1228" y="1066"/>
                  </a:lnTo>
                  <a:lnTo>
                    <a:pt x="1233" y="1061"/>
                  </a:lnTo>
                  <a:lnTo>
                    <a:pt x="1233" y="1061"/>
                  </a:lnTo>
                  <a:lnTo>
                    <a:pt x="1238" y="1057"/>
                  </a:lnTo>
                  <a:lnTo>
                    <a:pt x="1240" y="1053"/>
                  </a:lnTo>
                  <a:lnTo>
                    <a:pt x="1243" y="1050"/>
                  </a:lnTo>
                  <a:lnTo>
                    <a:pt x="1247" y="1049"/>
                  </a:lnTo>
                  <a:lnTo>
                    <a:pt x="1247" y="1049"/>
                  </a:lnTo>
                  <a:lnTo>
                    <a:pt x="1256" y="1047"/>
                  </a:lnTo>
                  <a:lnTo>
                    <a:pt x="1266" y="1046"/>
                  </a:lnTo>
                  <a:lnTo>
                    <a:pt x="1284" y="1039"/>
                  </a:lnTo>
                  <a:lnTo>
                    <a:pt x="1284" y="1039"/>
                  </a:lnTo>
                  <a:lnTo>
                    <a:pt x="1289" y="1037"/>
                  </a:lnTo>
                  <a:lnTo>
                    <a:pt x="1290" y="1036"/>
                  </a:lnTo>
                  <a:lnTo>
                    <a:pt x="1289" y="1033"/>
                  </a:lnTo>
                  <a:lnTo>
                    <a:pt x="1289" y="1030"/>
                  </a:lnTo>
                  <a:lnTo>
                    <a:pt x="1289" y="1030"/>
                  </a:lnTo>
                  <a:lnTo>
                    <a:pt x="1289" y="1030"/>
                  </a:lnTo>
                  <a:lnTo>
                    <a:pt x="1290" y="1029"/>
                  </a:lnTo>
                  <a:lnTo>
                    <a:pt x="1297" y="1027"/>
                  </a:lnTo>
                  <a:lnTo>
                    <a:pt x="1304" y="1026"/>
                  </a:lnTo>
                  <a:lnTo>
                    <a:pt x="1310" y="1023"/>
                  </a:lnTo>
                  <a:lnTo>
                    <a:pt x="1310" y="1023"/>
                  </a:lnTo>
                  <a:lnTo>
                    <a:pt x="1311" y="1020"/>
                  </a:lnTo>
                  <a:lnTo>
                    <a:pt x="1310" y="1017"/>
                  </a:lnTo>
                  <a:lnTo>
                    <a:pt x="1307" y="1017"/>
                  </a:lnTo>
                  <a:lnTo>
                    <a:pt x="1303" y="1016"/>
                  </a:lnTo>
                  <a:lnTo>
                    <a:pt x="1303" y="1016"/>
                  </a:lnTo>
                  <a:close/>
                  <a:moveTo>
                    <a:pt x="378" y="555"/>
                  </a:moveTo>
                  <a:lnTo>
                    <a:pt x="378" y="555"/>
                  </a:lnTo>
                  <a:lnTo>
                    <a:pt x="371" y="562"/>
                  </a:lnTo>
                  <a:lnTo>
                    <a:pt x="367" y="566"/>
                  </a:lnTo>
                  <a:lnTo>
                    <a:pt x="361" y="568"/>
                  </a:lnTo>
                  <a:lnTo>
                    <a:pt x="356" y="568"/>
                  </a:lnTo>
                  <a:lnTo>
                    <a:pt x="356" y="568"/>
                  </a:lnTo>
                  <a:lnTo>
                    <a:pt x="350" y="566"/>
                  </a:lnTo>
                  <a:lnTo>
                    <a:pt x="346" y="568"/>
                  </a:lnTo>
                  <a:lnTo>
                    <a:pt x="343" y="571"/>
                  </a:lnTo>
                  <a:lnTo>
                    <a:pt x="346" y="573"/>
                  </a:lnTo>
                  <a:lnTo>
                    <a:pt x="346" y="573"/>
                  </a:lnTo>
                  <a:lnTo>
                    <a:pt x="347" y="576"/>
                  </a:lnTo>
                  <a:lnTo>
                    <a:pt x="348" y="578"/>
                  </a:lnTo>
                  <a:lnTo>
                    <a:pt x="346" y="580"/>
                  </a:lnTo>
                  <a:lnTo>
                    <a:pt x="340" y="582"/>
                  </a:lnTo>
                  <a:lnTo>
                    <a:pt x="340" y="582"/>
                  </a:lnTo>
                  <a:lnTo>
                    <a:pt x="333" y="585"/>
                  </a:lnTo>
                  <a:lnTo>
                    <a:pt x="327" y="588"/>
                  </a:lnTo>
                  <a:lnTo>
                    <a:pt x="323" y="590"/>
                  </a:lnTo>
                  <a:lnTo>
                    <a:pt x="320" y="590"/>
                  </a:lnTo>
                  <a:lnTo>
                    <a:pt x="320" y="590"/>
                  </a:lnTo>
                  <a:lnTo>
                    <a:pt x="320" y="590"/>
                  </a:lnTo>
                  <a:lnTo>
                    <a:pt x="321" y="588"/>
                  </a:lnTo>
                  <a:lnTo>
                    <a:pt x="326" y="582"/>
                  </a:lnTo>
                  <a:lnTo>
                    <a:pt x="331" y="576"/>
                  </a:lnTo>
                  <a:lnTo>
                    <a:pt x="333" y="573"/>
                  </a:lnTo>
                  <a:lnTo>
                    <a:pt x="331" y="572"/>
                  </a:lnTo>
                  <a:lnTo>
                    <a:pt x="331" y="572"/>
                  </a:lnTo>
                  <a:lnTo>
                    <a:pt x="328" y="571"/>
                  </a:lnTo>
                  <a:lnTo>
                    <a:pt x="326" y="571"/>
                  </a:lnTo>
                  <a:lnTo>
                    <a:pt x="320" y="573"/>
                  </a:lnTo>
                  <a:lnTo>
                    <a:pt x="314" y="579"/>
                  </a:lnTo>
                  <a:lnTo>
                    <a:pt x="313" y="583"/>
                  </a:lnTo>
                  <a:lnTo>
                    <a:pt x="313" y="583"/>
                  </a:lnTo>
                  <a:lnTo>
                    <a:pt x="311" y="586"/>
                  </a:lnTo>
                  <a:lnTo>
                    <a:pt x="307" y="588"/>
                  </a:lnTo>
                  <a:lnTo>
                    <a:pt x="299" y="588"/>
                  </a:lnTo>
                  <a:lnTo>
                    <a:pt x="299" y="588"/>
                  </a:lnTo>
                  <a:lnTo>
                    <a:pt x="294" y="586"/>
                  </a:lnTo>
                  <a:lnTo>
                    <a:pt x="290" y="585"/>
                  </a:lnTo>
                  <a:lnTo>
                    <a:pt x="289" y="583"/>
                  </a:lnTo>
                  <a:lnTo>
                    <a:pt x="292" y="582"/>
                  </a:lnTo>
                  <a:lnTo>
                    <a:pt x="292" y="582"/>
                  </a:lnTo>
                  <a:lnTo>
                    <a:pt x="293" y="580"/>
                  </a:lnTo>
                  <a:lnTo>
                    <a:pt x="294" y="578"/>
                  </a:lnTo>
                  <a:lnTo>
                    <a:pt x="296" y="575"/>
                  </a:lnTo>
                  <a:lnTo>
                    <a:pt x="300" y="572"/>
                  </a:lnTo>
                  <a:lnTo>
                    <a:pt x="300" y="572"/>
                  </a:lnTo>
                  <a:lnTo>
                    <a:pt x="301" y="572"/>
                  </a:lnTo>
                  <a:lnTo>
                    <a:pt x="303" y="571"/>
                  </a:lnTo>
                  <a:lnTo>
                    <a:pt x="303" y="568"/>
                  </a:lnTo>
                  <a:lnTo>
                    <a:pt x="301" y="565"/>
                  </a:lnTo>
                  <a:lnTo>
                    <a:pt x="301" y="562"/>
                  </a:lnTo>
                  <a:lnTo>
                    <a:pt x="301" y="562"/>
                  </a:lnTo>
                  <a:lnTo>
                    <a:pt x="303" y="562"/>
                  </a:lnTo>
                  <a:lnTo>
                    <a:pt x="304" y="562"/>
                  </a:lnTo>
                  <a:lnTo>
                    <a:pt x="310" y="562"/>
                  </a:lnTo>
                  <a:lnTo>
                    <a:pt x="316" y="562"/>
                  </a:lnTo>
                  <a:lnTo>
                    <a:pt x="317" y="561"/>
                  </a:lnTo>
                  <a:lnTo>
                    <a:pt x="319" y="559"/>
                  </a:lnTo>
                  <a:lnTo>
                    <a:pt x="319" y="559"/>
                  </a:lnTo>
                  <a:lnTo>
                    <a:pt x="319" y="558"/>
                  </a:lnTo>
                  <a:lnTo>
                    <a:pt x="316" y="556"/>
                  </a:lnTo>
                  <a:lnTo>
                    <a:pt x="310" y="552"/>
                  </a:lnTo>
                  <a:lnTo>
                    <a:pt x="304" y="552"/>
                  </a:lnTo>
                  <a:lnTo>
                    <a:pt x="299" y="552"/>
                  </a:lnTo>
                  <a:lnTo>
                    <a:pt x="299" y="552"/>
                  </a:lnTo>
                  <a:lnTo>
                    <a:pt x="293" y="556"/>
                  </a:lnTo>
                  <a:lnTo>
                    <a:pt x="286" y="559"/>
                  </a:lnTo>
                  <a:lnTo>
                    <a:pt x="277" y="561"/>
                  </a:lnTo>
                  <a:lnTo>
                    <a:pt x="273" y="559"/>
                  </a:lnTo>
                  <a:lnTo>
                    <a:pt x="267" y="558"/>
                  </a:lnTo>
                  <a:lnTo>
                    <a:pt x="267" y="558"/>
                  </a:lnTo>
                  <a:lnTo>
                    <a:pt x="267" y="558"/>
                  </a:lnTo>
                  <a:lnTo>
                    <a:pt x="267" y="556"/>
                  </a:lnTo>
                  <a:lnTo>
                    <a:pt x="272" y="556"/>
                  </a:lnTo>
                  <a:lnTo>
                    <a:pt x="284" y="553"/>
                  </a:lnTo>
                  <a:lnTo>
                    <a:pt x="300" y="549"/>
                  </a:lnTo>
                  <a:lnTo>
                    <a:pt x="306" y="548"/>
                  </a:lnTo>
                  <a:lnTo>
                    <a:pt x="310" y="545"/>
                  </a:lnTo>
                  <a:lnTo>
                    <a:pt x="310" y="545"/>
                  </a:lnTo>
                  <a:lnTo>
                    <a:pt x="313" y="543"/>
                  </a:lnTo>
                  <a:lnTo>
                    <a:pt x="319" y="541"/>
                  </a:lnTo>
                  <a:lnTo>
                    <a:pt x="331" y="536"/>
                  </a:lnTo>
                  <a:lnTo>
                    <a:pt x="343" y="535"/>
                  </a:lnTo>
                  <a:lnTo>
                    <a:pt x="347" y="536"/>
                  </a:lnTo>
                  <a:lnTo>
                    <a:pt x="350" y="538"/>
                  </a:lnTo>
                  <a:lnTo>
                    <a:pt x="350" y="538"/>
                  </a:lnTo>
                  <a:lnTo>
                    <a:pt x="350" y="539"/>
                  </a:lnTo>
                  <a:lnTo>
                    <a:pt x="348" y="542"/>
                  </a:lnTo>
                  <a:lnTo>
                    <a:pt x="343" y="545"/>
                  </a:lnTo>
                  <a:lnTo>
                    <a:pt x="340" y="548"/>
                  </a:lnTo>
                  <a:lnTo>
                    <a:pt x="340" y="551"/>
                  </a:lnTo>
                  <a:lnTo>
                    <a:pt x="341" y="552"/>
                  </a:lnTo>
                  <a:lnTo>
                    <a:pt x="341" y="552"/>
                  </a:lnTo>
                  <a:lnTo>
                    <a:pt x="350" y="555"/>
                  </a:lnTo>
                  <a:lnTo>
                    <a:pt x="357" y="553"/>
                  </a:lnTo>
                  <a:lnTo>
                    <a:pt x="364" y="552"/>
                  </a:lnTo>
                  <a:lnTo>
                    <a:pt x="368" y="548"/>
                  </a:lnTo>
                  <a:lnTo>
                    <a:pt x="368" y="548"/>
                  </a:lnTo>
                  <a:lnTo>
                    <a:pt x="371" y="546"/>
                  </a:lnTo>
                  <a:lnTo>
                    <a:pt x="373" y="545"/>
                  </a:lnTo>
                  <a:lnTo>
                    <a:pt x="378" y="545"/>
                  </a:lnTo>
                  <a:lnTo>
                    <a:pt x="380" y="546"/>
                  </a:lnTo>
                  <a:lnTo>
                    <a:pt x="381" y="549"/>
                  </a:lnTo>
                  <a:lnTo>
                    <a:pt x="380" y="552"/>
                  </a:lnTo>
                  <a:lnTo>
                    <a:pt x="378" y="555"/>
                  </a:lnTo>
                  <a:lnTo>
                    <a:pt x="378" y="555"/>
                  </a:lnTo>
                  <a:close/>
                  <a:moveTo>
                    <a:pt x="468" y="670"/>
                  </a:moveTo>
                  <a:lnTo>
                    <a:pt x="468" y="670"/>
                  </a:lnTo>
                  <a:lnTo>
                    <a:pt x="461" y="674"/>
                  </a:lnTo>
                  <a:lnTo>
                    <a:pt x="458" y="677"/>
                  </a:lnTo>
                  <a:lnTo>
                    <a:pt x="448" y="679"/>
                  </a:lnTo>
                  <a:lnTo>
                    <a:pt x="448" y="679"/>
                  </a:lnTo>
                  <a:lnTo>
                    <a:pt x="445" y="680"/>
                  </a:lnTo>
                  <a:lnTo>
                    <a:pt x="444" y="681"/>
                  </a:lnTo>
                  <a:lnTo>
                    <a:pt x="442" y="684"/>
                  </a:lnTo>
                  <a:lnTo>
                    <a:pt x="439" y="689"/>
                  </a:lnTo>
                  <a:lnTo>
                    <a:pt x="438" y="690"/>
                  </a:lnTo>
                  <a:lnTo>
                    <a:pt x="434" y="690"/>
                  </a:lnTo>
                  <a:lnTo>
                    <a:pt x="434" y="690"/>
                  </a:lnTo>
                  <a:lnTo>
                    <a:pt x="424" y="691"/>
                  </a:lnTo>
                  <a:lnTo>
                    <a:pt x="410" y="691"/>
                  </a:lnTo>
                  <a:lnTo>
                    <a:pt x="398" y="690"/>
                  </a:lnTo>
                  <a:lnTo>
                    <a:pt x="394" y="689"/>
                  </a:lnTo>
                  <a:lnTo>
                    <a:pt x="391" y="686"/>
                  </a:lnTo>
                  <a:lnTo>
                    <a:pt x="391" y="686"/>
                  </a:lnTo>
                  <a:lnTo>
                    <a:pt x="391" y="686"/>
                  </a:lnTo>
                  <a:lnTo>
                    <a:pt x="393" y="684"/>
                  </a:lnTo>
                  <a:lnTo>
                    <a:pt x="398" y="684"/>
                  </a:lnTo>
                  <a:lnTo>
                    <a:pt x="404" y="683"/>
                  </a:lnTo>
                  <a:lnTo>
                    <a:pt x="407" y="683"/>
                  </a:lnTo>
                  <a:lnTo>
                    <a:pt x="407" y="680"/>
                  </a:lnTo>
                  <a:lnTo>
                    <a:pt x="407" y="680"/>
                  </a:lnTo>
                  <a:lnTo>
                    <a:pt x="408" y="677"/>
                  </a:lnTo>
                  <a:lnTo>
                    <a:pt x="411" y="673"/>
                  </a:lnTo>
                  <a:lnTo>
                    <a:pt x="415" y="670"/>
                  </a:lnTo>
                  <a:lnTo>
                    <a:pt x="420" y="669"/>
                  </a:lnTo>
                  <a:lnTo>
                    <a:pt x="420" y="669"/>
                  </a:lnTo>
                  <a:lnTo>
                    <a:pt x="422" y="667"/>
                  </a:lnTo>
                  <a:lnTo>
                    <a:pt x="424" y="667"/>
                  </a:lnTo>
                  <a:lnTo>
                    <a:pt x="424" y="664"/>
                  </a:lnTo>
                  <a:lnTo>
                    <a:pt x="424" y="663"/>
                  </a:lnTo>
                  <a:lnTo>
                    <a:pt x="421" y="657"/>
                  </a:lnTo>
                  <a:lnTo>
                    <a:pt x="415" y="653"/>
                  </a:lnTo>
                  <a:lnTo>
                    <a:pt x="415" y="653"/>
                  </a:lnTo>
                  <a:lnTo>
                    <a:pt x="412" y="652"/>
                  </a:lnTo>
                  <a:lnTo>
                    <a:pt x="412" y="650"/>
                  </a:lnTo>
                  <a:lnTo>
                    <a:pt x="415" y="649"/>
                  </a:lnTo>
                  <a:lnTo>
                    <a:pt x="420" y="647"/>
                  </a:lnTo>
                  <a:lnTo>
                    <a:pt x="425" y="647"/>
                  </a:lnTo>
                  <a:lnTo>
                    <a:pt x="430" y="649"/>
                  </a:lnTo>
                  <a:lnTo>
                    <a:pt x="435" y="650"/>
                  </a:lnTo>
                  <a:lnTo>
                    <a:pt x="438" y="653"/>
                  </a:lnTo>
                  <a:lnTo>
                    <a:pt x="438" y="653"/>
                  </a:lnTo>
                  <a:lnTo>
                    <a:pt x="444" y="659"/>
                  </a:lnTo>
                  <a:lnTo>
                    <a:pt x="451" y="663"/>
                  </a:lnTo>
                  <a:lnTo>
                    <a:pt x="457" y="664"/>
                  </a:lnTo>
                  <a:lnTo>
                    <a:pt x="459" y="664"/>
                  </a:lnTo>
                  <a:lnTo>
                    <a:pt x="462" y="662"/>
                  </a:lnTo>
                  <a:lnTo>
                    <a:pt x="462" y="662"/>
                  </a:lnTo>
                  <a:lnTo>
                    <a:pt x="472" y="656"/>
                  </a:lnTo>
                  <a:lnTo>
                    <a:pt x="486" y="649"/>
                  </a:lnTo>
                  <a:lnTo>
                    <a:pt x="501" y="644"/>
                  </a:lnTo>
                  <a:lnTo>
                    <a:pt x="505" y="644"/>
                  </a:lnTo>
                  <a:lnTo>
                    <a:pt x="506" y="644"/>
                  </a:lnTo>
                  <a:lnTo>
                    <a:pt x="506" y="646"/>
                  </a:lnTo>
                  <a:lnTo>
                    <a:pt x="506" y="646"/>
                  </a:lnTo>
                  <a:lnTo>
                    <a:pt x="505" y="649"/>
                  </a:lnTo>
                  <a:lnTo>
                    <a:pt x="502" y="652"/>
                  </a:lnTo>
                  <a:lnTo>
                    <a:pt x="491" y="657"/>
                  </a:lnTo>
                  <a:lnTo>
                    <a:pt x="478" y="663"/>
                  </a:lnTo>
                  <a:lnTo>
                    <a:pt x="472" y="666"/>
                  </a:lnTo>
                  <a:lnTo>
                    <a:pt x="468" y="670"/>
                  </a:lnTo>
                  <a:lnTo>
                    <a:pt x="468" y="670"/>
                  </a:lnTo>
                  <a:close/>
                  <a:moveTo>
                    <a:pt x="715" y="928"/>
                  </a:moveTo>
                  <a:lnTo>
                    <a:pt x="715" y="928"/>
                  </a:lnTo>
                  <a:lnTo>
                    <a:pt x="713" y="928"/>
                  </a:lnTo>
                  <a:lnTo>
                    <a:pt x="711" y="925"/>
                  </a:lnTo>
                  <a:lnTo>
                    <a:pt x="711" y="918"/>
                  </a:lnTo>
                  <a:lnTo>
                    <a:pt x="710" y="912"/>
                  </a:lnTo>
                  <a:lnTo>
                    <a:pt x="708" y="908"/>
                  </a:lnTo>
                  <a:lnTo>
                    <a:pt x="705" y="903"/>
                  </a:lnTo>
                  <a:lnTo>
                    <a:pt x="701" y="899"/>
                  </a:lnTo>
                  <a:lnTo>
                    <a:pt x="701" y="899"/>
                  </a:lnTo>
                  <a:lnTo>
                    <a:pt x="696" y="896"/>
                  </a:lnTo>
                  <a:lnTo>
                    <a:pt x="691" y="892"/>
                  </a:lnTo>
                  <a:lnTo>
                    <a:pt x="683" y="882"/>
                  </a:lnTo>
                  <a:lnTo>
                    <a:pt x="678" y="872"/>
                  </a:lnTo>
                  <a:lnTo>
                    <a:pt x="677" y="864"/>
                  </a:lnTo>
                  <a:lnTo>
                    <a:pt x="677" y="864"/>
                  </a:lnTo>
                  <a:lnTo>
                    <a:pt x="678" y="861"/>
                  </a:lnTo>
                  <a:lnTo>
                    <a:pt x="680" y="858"/>
                  </a:lnTo>
                  <a:lnTo>
                    <a:pt x="683" y="856"/>
                  </a:lnTo>
                  <a:lnTo>
                    <a:pt x="686" y="855"/>
                  </a:lnTo>
                  <a:lnTo>
                    <a:pt x="688" y="854"/>
                  </a:lnTo>
                  <a:lnTo>
                    <a:pt x="691" y="855"/>
                  </a:lnTo>
                  <a:lnTo>
                    <a:pt x="696" y="855"/>
                  </a:lnTo>
                  <a:lnTo>
                    <a:pt x="697" y="858"/>
                  </a:lnTo>
                  <a:lnTo>
                    <a:pt x="697" y="858"/>
                  </a:lnTo>
                  <a:lnTo>
                    <a:pt x="703" y="866"/>
                  </a:lnTo>
                  <a:lnTo>
                    <a:pt x="707" y="879"/>
                  </a:lnTo>
                  <a:lnTo>
                    <a:pt x="713" y="893"/>
                  </a:lnTo>
                  <a:lnTo>
                    <a:pt x="717" y="903"/>
                  </a:lnTo>
                  <a:lnTo>
                    <a:pt x="717" y="903"/>
                  </a:lnTo>
                  <a:lnTo>
                    <a:pt x="720" y="911"/>
                  </a:lnTo>
                  <a:lnTo>
                    <a:pt x="720" y="919"/>
                  </a:lnTo>
                  <a:lnTo>
                    <a:pt x="718" y="925"/>
                  </a:lnTo>
                  <a:lnTo>
                    <a:pt x="717" y="928"/>
                  </a:lnTo>
                  <a:lnTo>
                    <a:pt x="715" y="928"/>
                  </a:lnTo>
                  <a:lnTo>
                    <a:pt x="715" y="92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96" name="Freeform 312"/>
            <p:cNvSpPr>
              <a:spLocks noEditPoints="1"/>
            </p:cNvSpPr>
            <p:nvPr/>
          </p:nvSpPr>
          <p:spPr bwMode="gray">
            <a:xfrm>
              <a:off x="266700" y="1653211"/>
              <a:ext cx="2304431" cy="1561750"/>
            </a:xfrm>
            <a:custGeom>
              <a:avLst/>
              <a:gdLst/>
              <a:ahLst/>
              <a:cxnLst>
                <a:cxn ang="0">
                  <a:pos x="505" y="322"/>
                </a:cxn>
                <a:cxn ang="0">
                  <a:pos x="425" y="47"/>
                </a:cxn>
                <a:cxn ang="0">
                  <a:pos x="249" y="24"/>
                </a:cxn>
                <a:cxn ang="0">
                  <a:pos x="196" y="7"/>
                </a:cxn>
                <a:cxn ang="0">
                  <a:pos x="121" y="27"/>
                </a:cxn>
                <a:cxn ang="0">
                  <a:pos x="33" y="91"/>
                </a:cxn>
                <a:cxn ang="0">
                  <a:pos x="117" y="142"/>
                </a:cxn>
                <a:cxn ang="0">
                  <a:pos x="31" y="150"/>
                </a:cxn>
                <a:cxn ang="0">
                  <a:pos x="67" y="191"/>
                </a:cxn>
                <a:cxn ang="0">
                  <a:pos x="88" y="216"/>
                </a:cxn>
                <a:cxn ang="0">
                  <a:pos x="33" y="258"/>
                </a:cxn>
                <a:cxn ang="0">
                  <a:pos x="85" y="306"/>
                </a:cxn>
                <a:cxn ang="0">
                  <a:pos x="134" y="335"/>
                </a:cxn>
                <a:cxn ang="0">
                  <a:pos x="161" y="366"/>
                </a:cxn>
                <a:cxn ang="0">
                  <a:pos x="98" y="413"/>
                </a:cxn>
                <a:cxn ang="0">
                  <a:pos x="189" y="366"/>
                </a:cxn>
                <a:cxn ang="0">
                  <a:pos x="225" y="317"/>
                </a:cxn>
                <a:cxn ang="0">
                  <a:pos x="292" y="279"/>
                </a:cxn>
                <a:cxn ang="0">
                  <a:pos x="265" y="323"/>
                </a:cxn>
                <a:cxn ang="0">
                  <a:pos x="327" y="279"/>
                </a:cxn>
                <a:cxn ang="0">
                  <a:pos x="358" y="295"/>
                </a:cxn>
                <a:cxn ang="0">
                  <a:pos x="461" y="307"/>
                </a:cxn>
                <a:cxn ang="0">
                  <a:pos x="526" y="346"/>
                </a:cxn>
                <a:cxn ang="0">
                  <a:pos x="511" y="357"/>
                </a:cxn>
                <a:cxn ang="0">
                  <a:pos x="538" y="369"/>
                </a:cxn>
                <a:cxn ang="0">
                  <a:pos x="542" y="381"/>
                </a:cxn>
                <a:cxn ang="0">
                  <a:pos x="565" y="384"/>
                </a:cxn>
                <a:cxn ang="0">
                  <a:pos x="562" y="426"/>
                </a:cxn>
                <a:cxn ang="0">
                  <a:pos x="600" y="426"/>
                </a:cxn>
                <a:cxn ang="0">
                  <a:pos x="10" y="455"/>
                </a:cxn>
                <a:cxn ang="0">
                  <a:pos x="226" y="359"/>
                </a:cxn>
                <a:cxn ang="0">
                  <a:pos x="243" y="353"/>
                </a:cxn>
                <a:cxn ang="0">
                  <a:pos x="36" y="299"/>
                </a:cxn>
                <a:cxn ang="0">
                  <a:pos x="186" y="1070"/>
                </a:cxn>
                <a:cxn ang="0">
                  <a:pos x="156" y="1063"/>
                </a:cxn>
                <a:cxn ang="0">
                  <a:pos x="1569" y="616"/>
                </a:cxn>
                <a:cxn ang="0">
                  <a:pos x="1393" y="697"/>
                </a:cxn>
                <a:cxn ang="0">
                  <a:pos x="1374" y="653"/>
                </a:cxn>
                <a:cxn ang="0">
                  <a:pos x="1323" y="630"/>
                </a:cxn>
                <a:cxn ang="0">
                  <a:pos x="1293" y="632"/>
                </a:cxn>
                <a:cxn ang="0">
                  <a:pos x="1302" y="602"/>
                </a:cxn>
                <a:cxn ang="0">
                  <a:pos x="1225" y="588"/>
                </a:cxn>
                <a:cxn ang="0">
                  <a:pos x="1196" y="558"/>
                </a:cxn>
                <a:cxn ang="0">
                  <a:pos x="727" y="582"/>
                </a:cxn>
                <a:cxn ang="0">
                  <a:pos x="718" y="603"/>
                </a:cxn>
                <a:cxn ang="0">
                  <a:pos x="714" y="743"/>
                </a:cxn>
                <a:cxn ang="0">
                  <a:pos x="768" y="830"/>
                </a:cxn>
                <a:cxn ang="0">
                  <a:pos x="1001" y="888"/>
                </a:cxn>
                <a:cxn ang="0">
                  <a:pos x="1102" y="952"/>
                </a:cxn>
                <a:cxn ang="0">
                  <a:pos x="1138" y="950"/>
                </a:cxn>
                <a:cxn ang="0">
                  <a:pos x="1202" y="913"/>
                </a:cxn>
                <a:cxn ang="0">
                  <a:pos x="1265" y="926"/>
                </a:cxn>
                <a:cxn ang="0">
                  <a:pos x="1296" y="908"/>
                </a:cxn>
                <a:cxn ang="0">
                  <a:pos x="1374" y="955"/>
                </a:cxn>
                <a:cxn ang="0">
                  <a:pos x="1407" y="945"/>
                </a:cxn>
                <a:cxn ang="0">
                  <a:pos x="1450" y="840"/>
                </a:cxn>
                <a:cxn ang="0">
                  <a:pos x="1482" y="798"/>
                </a:cxn>
                <a:cxn ang="0">
                  <a:pos x="1478" y="736"/>
                </a:cxn>
                <a:cxn ang="0">
                  <a:pos x="1492" y="741"/>
                </a:cxn>
                <a:cxn ang="0">
                  <a:pos x="1521" y="709"/>
                </a:cxn>
                <a:cxn ang="0">
                  <a:pos x="1568" y="665"/>
                </a:cxn>
                <a:cxn ang="0">
                  <a:pos x="1616" y="586"/>
                </a:cxn>
              </a:cxnLst>
              <a:rect l="0" t="0" r="r" b="b"/>
              <a:pathLst>
                <a:path w="1629" h="1104">
                  <a:moveTo>
                    <a:pt x="610" y="406"/>
                  </a:moveTo>
                  <a:lnTo>
                    <a:pt x="610" y="406"/>
                  </a:lnTo>
                  <a:lnTo>
                    <a:pt x="612" y="401"/>
                  </a:lnTo>
                  <a:lnTo>
                    <a:pt x="610" y="397"/>
                  </a:lnTo>
                  <a:lnTo>
                    <a:pt x="606" y="393"/>
                  </a:lnTo>
                  <a:lnTo>
                    <a:pt x="596" y="389"/>
                  </a:lnTo>
                  <a:lnTo>
                    <a:pt x="596" y="389"/>
                  </a:lnTo>
                  <a:lnTo>
                    <a:pt x="585" y="383"/>
                  </a:lnTo>
                  <a:lnTo>
                    <a:pt x="579" y="377"/>
                  </a:lnTo>
                  <a:lnTo>
                    <a:pt x="575" y="369"/>
                  </a:lnTo>
                  <a:lnTo>
                    <a:pt x="568" y="354"/>
                  </a:lnTo>
                  <a:lnTo>
                    <a:pt x="568" y="354"/>
                  </a:lnTo>
                  <a:lnTo>
                    <a:pt x="562" y="347"/>
                  </a:lnTo>
                  <a:lnTo>
                    <a:pt x="556" y="340"/>
                  </a:lnTo>
                  <a:lnTo>
                    <a:pt x="545" y="330"/>
                  </a:lnTo>
                  <a:lnTo>
                    <a:pt x="536" y="322"/>
                  </a:lnTo>
                  <a:lnTo>
                    <a:pt x="533" y="319"/>
                  </a:lnTo>
                  <a:lnTo>
                    <a:pt x="532" y="316"/>
                  </a:lnTo>
                  <a:lnTo>
                    <a:pt x="532" y="316"/>
                  </a:lnTo>
                  <a:lnTo>
                    <a:pt x="532" y="313"/>
                  </a:lnTo>
                  <a:lnTo>
                    <a:pt x="529" y="310"/>
                  </a:lnTo>
                  <a:lnTo>
                    <a:pt x="522" y="309"/>
                  </a:lnTo>
                  <a:lnTo>
                    <a:pt x="514" y="310"/>
                  </a:lnTo>
                  <a:lnTo>
                    <a:pt x="512" y="312"/>
                  </a:lnTo>
                  <a:lnTo>
                    <a:pt x="511" y="315"/>
                  </a:lnTo>
                  <a:lnTo>
                    <a:pt x="511" y="315"/>
                  </a:lnTo>
                  <a:lnTo>
                    <a:pt x="511" y="316"/>
                  </a:lnTo>
                  <a:lnTo>
                    <a:pt x="509" y="319"/>
                  </a:lnTo>
                  <a:lnTo>
                    <a:pt x="505" y="322"/>
                  </a:lnTo>
                  <a:lnTo>
                    <a:pt x="496" y="326"/>
                  </a:lnTo>
                  <a:lnTo>
                    <a:pt x="496" y="326"/>
                  </a:lnTo>
                  <a:lnTo>
                    <a:pt x="492" y="327"/>
                  </a:lnTo>
                  <a:lnTo>
                    <a:pt x="489" y="326"/>
                  </a:lnTo>
                  <a:lnTo>
                    <a:pt x="484" y="317"/>
                  </a:lnTo>
                  <a:lnTo>
                    <a:pt x="484" y="317"/>
                  </a:lnTo>
                  <a:lnTo>
                    <a:pt x="479" y="313"/>
                  </a:lnTo>
                  <a:lnTo>
                    <a:pt x="474" y="309"/>
                  </a:lnTo>
                  <a:lnTo>
                    <a:pt x="469" y="305"/>
                  </a:lnTo>
                  <a:lnTo>
                    <a:pt x="468" y="302"/>
                  </a:lnTo>
                  <a:lnTo>
                    <a:pt x="468" y="302"/>
                  </a:lnTo>
                  <a:lnTo>
                    <a:pt x="467" y="299"/>
                  </a:lnTo>
                  <a:lnTo>
                    <a:pt x="465" y="295"/>
                  </a:lnTo>
                  <a:lnTo>
                    <a:pt x="461" y="293"/>
                  </a:lnTo>
                  <a:lnTo>
                    <a:pt x="459" y="293"/>
                  </a:lnTo>
                  <a:lnTo>
                    <a:pt x="457" y="293"/>
                  </a:lnTo>
                  <a:lnTo>
                    <a:pt x="457" y="293"/>
                  </a:lnTo>
                  <a:lnTo>
                    <a:pt x="451" y="295"/>
                  </a:lnTo>
                  <a:lnTo>
                    <a:pt x="447" y="296"/>
                  </a:lnTo>
                  <a:lnTo>
                    <a:pt x="444" y="295"/>
                  </a:lnTo>
                  <a:lnTo>
                    <a:pt x="442" y="296"/>
                  </a:lnTo>
                  <a:lnTo>
                    <a:pt x="442" y="296"/>
                  </a:lnTo>
                  <a:lnTo>
                    <a:pt x="440" y="298"/>
                  </a:lnTo>
                  <a:lnTo>
                    <a:pt x="437" y="296"/>
                  </a:lnTo>
                  <a:lnTo>
                    <a:pt x="434" y="295"/>
                  </a:lnTo>
                  <a:lnTo>
                    <a:pt x="434" y="49"/>
                  </a:lnTo>
                  <a:lnTo>
                    <a:pt x="434" y="49"/>
                  </a:lnTo>
                  <a:lnTo>
                    <a:pt x="425" y="47"/>
                  </a:lnTo>
                  <a:lnTo>
                    <a:pt x="425" y="47"/>
                  </a:lnTo>
                  <a:lnTo>
                    <a:pt x="408" y="40"/>
                  </a:lnTo>
                  <a:lnTo>
                    <a:pt x="400" y="39"/>
                  </a:lnTo>
                  <a:lnTo>
                    <a:pt x="393" y="39"/>
                  </a:lnTo>
                  <a:lnTo>
                    <a:pt x="393" y="39"/>
                  </a:lnTo>
                  <a:lnTo>
                    <a:pt x="376" y="40"/>
                  </a:lnTo>
                  <a:lnTo>
                    <a:pt x="368" y="40"/>
                  </a:lnTo>
                  <a:lnTo>
                    <a:pt x="361" y="39"/>
                  </a:lnTo>
                  <a:lnTo>
                    <a:pt x="361" y="39"/>
                  </a:lnTo>
                  <a:lnTo>
                    <a:pt x="357" y="37"/>
                  </a:lnTo>
                  <a:lnTo>
                    <a:pt x="351" y="36"/>
                  </a:lnTo>
                  <a:lnTo>
                    <a:pt x="344" y="34"/>
                  </a:lnTo>
                  <a:lnTo>
                    <a:pt x="337" y="36"/>
                  </a:lnTo>
                  <a:lnTo>
                    <a:pt x="337" y="36"/>
                  </a:lnTo>
                  <a:lnTo>
                    <a:pt x="329" y="36"/>
                  </a:lnTo>
                  <a:lnTo>
                    <a:pt x="320" y="33"/>
                  </a:lnTo>
                  <a:lnTo>
                    <a:pt x="313" y="29"/>
                  </a:lnTo>
                  <a:lnTo>
                    <a:pt x="303" y="26"/>
                  </a:lnTo>
                  <a:lnTo>
                    <a:pt x="303" y="26"/>
                  </a:lnTo>
                  <a:lnTo>
                    <a:pt x="290" y="24"/>
                  </a:lnTo>
                  <a:lnTo>
                    <a:pt x="279" y="26"/>
                  </a:lnTo>
                  <a:lnTo>
                    <a:pt x="267" y="27"/>
                  </a:lnTo>
                  <a:lnTo>
                    <a:pt x="262" y="29"/>
                  </a:lnTo>
                  <a:lnTo>
                    <a:pt x="262" y="29"/>
                  </a:lnTo>
                  <a:lnTo>
                    <a:pt x="259" y="29"/>
                  </a:lnTo>
                  <a:lnTo>
                    <a:pt x="257" y="27"/>
                  </a:lnTo>
                  <a:lnTo>
                    <a:pt x="255" y="24"/>
                  </a:lnTo>
                  <a:lnTo>
                    <a:pt x="252" y="24"/>
                  </a:lnTo>
                  <a:lnTo>
                    <a:pt x="252" y="24"/>
                  </a:lnTo>
                  <a:lnTo>
                    <a:pt x="249" y="24"/>
                  </a:lnTo>
                  <a:lnTo>
                    <a:pt x="248" y="22"/>
                  </a:lnTo>
                  <a:lnTo>
                    <a:pt x="248" y="19"/>
                  </a:lnTo>
                  <a:lnTo>
                    <a:pt x="246" y="16"/>
                  </a:lnTo>
                  <a:lnTo>
                    <a:pt x="246" y="16"/>
                  </a:lnTo>
                  <a:lnTo>
                    <a:pt x="245" y="14"/>
                  </a:lnTo>
                  <a:lnTo>
                    <a:pt x="242" y="13"/>
                  </a:lnTo>
                  <a:lnTo>
                    <a:pt x="233" y="13"/>
                  </a:lnTo>
                  <a:lnTo>
                    <a:pt x="219" y="16"/>
                  </a:lnTo>
                  <a:lnTo>
                    <a:pt x="219" y="16"/>
                  </a:lnTo>
                  <a:lnTo>
                    <a:pt x="215" y="16"/>
                  </a:lnTo>
                  <a:lnTo>
                    <a:pt x="212" y="14"/>
                  </a:lnTo>
                  <a:lnTo>
                    <a:pt x="211" y="12"/>
                  </a:lnTo>
                  <a:lnTo>
                    <a:pt x="211" y="10"/>
                  </a:lnTo>
                  <a:lnTo>
                    <a:pt x="211" y="10"/>
                  </a:lnTo>
                  <a:lnTo>
                    <a:pt x="211" y="9"/>
                  </a:lnTo>
                  <a:lnTo>
                    <a:pt x="208" y="7"/>
                  </a:lnTo>
                  <a:lnTo>
                    <a:pt x="205" y="9"/>
                  </a:lnTo>
                  <a:lnTo>
                    <a:pt x="202" y="12"/>
                  </a:lnTo>
                  <a:lnTo>
                    <a:pt x="202" y="12"/>
                  </a:lnTo>
                  <a:lnTo>
                    <a:pt x="201" y="14"/>
                  </a:lnTo>
                  <a:lnTo>
                    <a:pt x="196" y="16"/>
                  </a:lnTo>
                  <a:lnTo>
                    <a:pt x="193" y="16"/>
                  </a:lnTo>
                  <a:lnTo>
                    <a:pt x="191" y="14"/>
                  </a:lnTo>
                  <a:lnTo>
                    <a:pt x="191" y="14"/>
                  </a:lnTo>
                  <a:lnTo>
                    <a:pt x="189" y="13"/>
                  </a:lnTo>
                  <a:lnTo>
                    <a:pt x="189" y="12"/>
                  </a:lnTo>
                  <a:lnTo>
                    <a:pt x="192" y="10"/>
                  </a:lnTo>
                  <a:lnTo>
                    <a:pt x="195" y="9"/>
                  </a:lnTo>
                  <a:lnTo>
                    <a:pt x="196" y="7"/>
                  </a:lnTo>
                  <a:lnTo>
                    <a:pt x="196" y="7"/>
                  </a:lnTo>
                  <a:lnTo>
                    <a:pt x="195" y="4"/>
                  </a:lnTo>
                  <a:lnTo>
                    <a:pt x="192" y="3"/>
                  </a:lnTo>
                  <a:lnTo>
                    <a:pt x="184" y="0"/>
                  </a:lnTo>
                  <a:lnTo>
                    <a:pt x="184" y="0"/>
                  </a:lnTo>
                  <a:lnTo>
                    <a:pt x="181" y="2"/>
                  </a:lnTo>
                  <a:lnTo>
                    <a:pt x="176" y="3"/>
                  </a:lnTo>
                  <a:lnTo>
                    <a:pt x="166" y="12"/>
                  </a:lnTo>
                  <a:lnTo>
                    <a:pt x="166" y="12"/>
                  </a:lnTo>
                  <a:lnTo>
                    <a:pt x="161" y="14"/>
                  </a:lnTo>
                  <a:lnTo>
                    <a:pt x="154" y="17"/>
                  </a:lnTo>
                  <a:lnTo>
                    <a:pt x="148" y="17"/>
                  </a:lnTo>
                  <a:lnTo>
                    <a:pt x="142" y="16"/>
                  </a:lnTo>
                  <a:lnTo>
                    <a:pt x="142" y="16"/>
                  </a:lnTo>
                  <a:lnTo>
                    <a:pt x="137" y="16"/>
                  </a:lnTo>
                  <a:lnTo>
                    <a:pt x="131" y="17"/>
                  </a:lnTo>
                  <a:lnTo>
                    <a:pt x="128" y="19"/>
                  </a:lnTo>
                  <a:lnTo>
                    <a:pt x="127" y="22"/>
                  </a:lnTo>
                  <a:lnTo>
                    <a:pt x="127" y="22"/>
                  </a:lnTo>
                  <a:lnTo>
                    <a:pt x="128" y="23"/>
                  </a:lnTo>
                  <a:lnTo>
                    <a:pt x="131" y="24"/>
                  </a:lnTo>
                  <a:lnTo>
                    <a:pt x="132" y="27"/>
                  </a:lnTo>
                  <a:lnTo>
                    <a:pt x="131" y="30"/>
                  </a:lnTo>
                  <a:lnTo>
                    <a:pt x="131" y="30"/>
                  </a:lnTo>
                  <a:lnTo>
                    <a:pt x="128" y="30"/>
                  </a:lnTo>
                  <a:lnTo>
                    <a:pt x="127" y="30"/>
                  </a:lnTo>
                  <a:lnTo>
                    <a:pt x="124" y="29"/>
                  </a:lnTo>
                  <a:lnTo>
                    <a:pt x="122" y="27"/>
                  </a:lnTo>
                  <a:lnTo>
                    <a:pt x="121" y="27"/>
                  </a:lnTo>
                  <a:lnTo>
                    <a:pt x="118" y="29"/>
                  </a:lnTo>
                  <a:lnTo>
                    <a:pt x="118" y="29"/>
                  </a:lnTo>
                  <a:lnTo>
                    <a:pt x="114" y="31"/>
                  </a:lnTo>
                  <a:lnTo>
                    <a:pt x="107" y="33"/>
                  </a:lnTo>
                  <a:lnTo>
                    <a:pt x="95" y="33"/>
                  </a:lnTo>
                  <a:lnTo>
                    <a:pt x="95" y="33"/>
                  </a:lnTo>
                  <a:lnTo>
                    <a:pt x="91" y="34"/>
                  </a:lnTo>
                  <a:lnTo>
                    <a:pt x="85" y="39"/>
                  </a:lnTo>
                  <a:lnTo>
                    <a:pt x="77" y="49"/>
                  </a:lnTo>
                  <a:lnTo>
                    <a:pt x="77" y="49"/>
                  </a:lnTo>
                  <a:lnTo>
                    <a:pt x="75" y="51"/>
                  </a:lnTo>
                  <a:lnTo>
                    <a:pt x="75" y="54"/>
                  </a:lnTo>
                  <a:lnTo>
                    <a:pt x="74" y="59"/>
                  </a:lnTo>
                  <a:lnTo>
                    <a:pt x="70" y="66"/>
                  </a:lnTo>
                  <a:lnTo>
                    <a:pt x="70" y="66"/>
                  </a:lnTo>
                  <a:lnTo>
                    <a:pt x="65" y="68"/>
                  </a:lnTo>
                  <a:lnTo>
                    <a:pt x="60" y="71"/>
                  </a:lnTo>
                  <a:lnTo>
                    <a:pt x="47" y="73"/>
                  </a:lnTo>
                  <a:lnTo>
                    <a:pt x="36" y="74"/>
                  </a:lnTo>
                  <a:lnTo>
                    <a:pt x="28" y="73"/>
                  </a:lnTo>
                  <a:lnTo>
                    <a:pt x="28" y="73"/>
                  </a:lnTo>
                  <a:lnTo>
                    <a:pt x="27" y="74"/>
                  </a:lnTo>
                  <a:lnTo>
                    <a:pt x="26" y="77"/>
                  </a:lnTo>
                  <a:lnTo>
                    <a:pt x="26" y="80"/>
                  </a:lnTo>
                  <a:lnTo>
                    <a:pt x="24" y="83"/>
                  </a:lnTo>
                  <a:lnTo>
                    <a:pt x="24" y="83"/>
                  </a:lnTo>
                  <a:lnTo>
                    <a:pt x="24" y="86"/>
                  </a:lnTo>
                  <a:lnTo>
                    <a:pt x="27" y="88"/>
                  </a:lnTo>
                  <a:lnTo>
                    <a:pt x="33" y="91"/>
                  </a:lnTo>
                  <a:lnTo>
                    <a:pt x="43" y="94"/>
                  </a:lnTo>
                  <a:lnTo>
                    <a:pt x="43" y="94"/>
                  </a:lnTo>
                  <a:lnTo>
                    <a:pt x="48" y="97"/>
                  </a:lnTo>
                  <a:lnTo>
                    <a:pt x="53" y="100"/>
                  </a:lnTo>
                  <a:lnTo>
                    <a:pt x="60" y="108"/>
                  </a:lnTo>
                  <a:lnTo>
                    <a:pt x="65" y="117"/>
                  </a:lnTo>
                  <a:lnTo>
                    <a:pt x="68" y="123"/>
                  </a:lnTo>
                  <a:lnTo>
                    <a:pt x="68" y="123"/>
                  </a:lnTo>
                  <a:lnTo>
                    <a:pt x="70" y="124"/>
                  </a:lnTo>
                  <a:lnTo>
                    <a:pt x="73" y="124"/>
                  </a:lnTo>
                  <a:lnTo>
                    <a:pt x="80" y="124"/>
                  </a:lnTo>
                  <a:lnTo>
                    <a:pt x="88" y="123"/>
                  </a:lnTo>
                  <a:lnTo>
                    <a:pt x="95" y="123"/>
                  </a:lnTo>
                  <a:lnTo>
                    <a:pt x="95" y="123"/>
                  </a:lnTo>
                  <a:lnTo>
                    <a:pt x="98" y="124"/>
                  </a:lnTo>
                  <a:lnTo>
                    <a:pt x="98" y="125"/>
                  </a:lnTo>
                  <a:lnTo>
                    <a:pt x="100" y="130"/>
                  </a:lnTo>
                  <a:lnTo>
                    <a:pt x="98" y="134"/>
                  </a:lnTo>
                  <a:lnTo>
                    <a:pt x="100" y="135"/>
                  </a:lnTo>
                  <a:lnTo>
                    <a:pt x="101" y="137"/>
                  </a:lnTo>
                  <a:lnTo>
                    <a:pt x="101" y="137"/>
                  </a:lnTo>
                  <a:lnTo>
                    <a:pt x="107" y="138"/>
                  </a:lnTo>
                  <a:lnTo>
                    <a:pt x="111" y="138"/>
                  </a:lnTo>
                  <a:lnTo>
                    <a:pt x="115" y="138"/>
                  </a:lnTo>
                  <a:lnTo>
                    <a:pt x="117" y="140"/>
                  </a:lnTo>
                  <a:lnTo>
                    <a:pt x="118" y="141"/>
                  </a:lnTo>
                  <a:lnTo>
                    <a:pt x="118" y="141"/>
                  </a:lnTo>
                  <a:lnTo>
                    <a:pt x="118" y="142"/>
                  </a:lnTo>
                  <a:lnTo>
                    <a:pt x="117" y="142"/>
                  </a:lnTo>
                  <a:lnTo>
                    <a:pt x="112" y="142"/>
                  </a:lnTo>
                  <a:lnTo>
                    <a:pt x="105" y="144"/>
                  </a:lnTo>
                  <a:lnTo>
                    <a:pt x="102" y="144"/>
                  </a:lnTo>
                  <a:lnTo>
                    <a:pt x="100" y="145"/>
                  </a:lnTo>
                  <a:lnTo>
                    <a:pt x="100" y="145"/>
                  </a:lnTo>
                  <a:lnTo>
                    <a:pt x="91" y="151"/>
                  </a:lnTo>
                  <a:lnTo>
                    <a:pt x="88" y="151"/>
                  </a:lnTo>
                  <a:lnTo>
                    <a:pt x="85" y="150"/>
                  </a:lnTo>
                  <a:lnTo>
                    <a:pt x="85" y="150"/>
                  </a:lnTo>
                  <a:lnTo>
                    <a:pt x="83" y="148"/>
                  </a:lnTo>
                  <a:lnTo>
                    <a:pt x="77" y="148"/>
                  </a:lnTo>
                  <a:lnTo>
                    <a:pt x="65" y="150"/>
                  </a:lnTo>
                  <a:lnTo>
                    <a:pt x="65" y="150"/>
                  </a:lnTo>
                  <a:lnTo>
                    <a:pt x="63" y="150"/>
                  </a:lnTo>
                  <a:lnTo>
                    <a:pt x="63" y="148"/>
                  </a:lnTo>
                  <a:lnTo>
                    <a:pt x="63" y="145"/>
                  </a:lnTo>
                  <a:lnTo>
                    <a:pt x="65" y="138"/>
                  </a:lnTo>
                  <a:lnTo>
                    <a:pt x="65" y="138"/>
                  </a:lnTo>
                  <a:lnTo>
                    <a:pt x="64" y="135"/>
                  </a:lnTo>
                  <a:lnTo>
                    <a:pt x="60" y="134"/>
                  </a:lnTo>
                  <a:lnTo>
                    <a:pt x="53" y="135"/>
                  </a:lnTo>
                  <a:lnTo>
                    <a:pt x="46" y="138"/>
                  </a:lnTo>
                  <a:lnTo>
                    <a:pt x="46" y="138"/>
                  </a:lnTo>
                  <a:lnTo>
                    <a:pt x="37" y="144"/>
                  </a:lnTo>
                  <a:lnTo>
                    <a:pt x="36" y="148"/>
                  </a:lnTo>
                  <a:lnTo>
                    <a:pt x="36" y="148"/>
                  </a:lnTo>
                  <a:lnTo>
                    <a:pt x="36" y="150"/>
                  </a:lnTo>
                  <a:lnTo>
                    <a:pt x="34" y="150"/>
                  </a:lnTo>
                  <a:lnTo>
                    <a:pt x="31" y="150"/>
                  </a:lnTo>
                  <a:lnTo>
                    <a:pt x="27" y="148"/>
                  </a:lnTo>
                  <a:lnTo>
                    <a:pt x="24" y="148"/>
                  </a:lnTo>
                  <a:lnTo>
                    <a:pt x="23" y="150"/>
                  </a:lnTo>
                  <a:lnTo>
                    <a:pt x="23" y="150"/>
                  </a:lnTo>
                  <a:lnTo>
                    <a:pt x="10" y="157"/>
                  </a:lnTo>
                  <a:lnTo>
                    <a:pt x="4" y="160"/>
                  </a:lnTo>
                  <a:lnTo>
                    <a:pt x="0" y="162"/>
                  </a:lnTo>
                  <a:lnTo>
                    <a:pt x="0" y="162"/>
                  </a:lnTo>
                  <a:lnTo>
                    <a:pt x="0" y="164"/>
                  </a:lnTo>
                  <a:lnTo>
                    <a:pt x="3" y="165"/>
                  </a:lnTo>
                  <a:lnTo>
                    <a:pt x="9" y="168"/>
                  </a:lnTo>
                  <a:lnTo>
                    <a:pt x="24" y="171"/>
                  </a:lnTo>
                  <a:lnTo>
                    <a:pt x="24" y="171"/>
                  </a:lnTo>
                  <a:lnTo>
                    <a:pt x="26" y="172"/>
                  </a:lnTo>
                  <a:lnTo>
                    <a:pt x="26" y="174"/>
                  </a:lnTo>
                  <a:lnTo>
                    <a:pt x="23" y="175"/>
                  </a:lnTo>
                  <a:lnTo>
                    <a:pt x="20" y="178"/>
                  </a:lnTo>
                  <a:lnTo>
                    <a:pt x="20" y="178"/>
                  </a:lnTo>
                  <a:lnTo>
                    <a:pt x="21" y="179"/>
                  </a:lnTo>
                  <a:lnTo>
                    <a:pt x="21" y="179"/>
                  </a:lnTo>
                  <a:lnTo>
                    <a:pt x="24" y="181"/>
                  </a:lnTo>
                  <a:lnTo>
                    <a:pt x="26" y="184"/>
                  </a:lnTo>
                  <a:lnTo>
                    <a:pt x="28" y="188"/>
                  </a:lnTo>
                  <a:lnTo>
                    <a:pt x="33" y="191"/>
                  </a:lnTo>
                  <a:lnTo>
                    <a:pt x="33" y="191"/>
                  </a:lnTo>
                  <a:lnTo>
                    <a:pt x="37" y="192"/>
                  </a:lnTo>
                  <a:lnTo>
                    <a:pt x="41" y="194"/>
                  </a:lnTo>
                  <a:lnTo>
                    <a:pt x="51" y="192"/>
                  </a:lnTo>
                  <a:lnTo>
                    <a:pt x="67" y="191"/>
                  </a:lnTo>
                  <a:lnTo>
                    <a:pt x="67" y="191"/>
                  </a:lnTo>
                  <a:lnTo>
                    <a:pt x="71" y="192"/>
                  </a:lnTo>
                  <a:lnTo>
                    <a:pt x="75" y="194"/>
                  </a:lnTo>
                  <a:lnTo>
                    <a:pt x="78" y="195"/>
                  </a:lnTo>
                  <a:lnTo>
                    <a:pt x="81" y="192"/>
                  </a:lnTo>
                  <a:lnTo>
                    <a:pt x="81" y="192"/>
                  </a:lnTo>
                  <a:lnTo>
                    <a:pt x="87" y="188"/>
                  </a:lnTo>
                  <a:lnTo>
                    <a:pt x="94" y="184"/>
                  </a:lnTo>
                  <a:lnTo>
                    <a:pt x="98" y="181"/>
                  </a:lnTo>
                  <a:lnTo>
                    <a:pt x="102" y="181"/>
                  </a:lnTo>
                  <a:lnTo>
                    <a:pt x="107" y="181"/>
                  </a:lnTo>
                  <a:lnTo>
                    <a:pt x="110" y="182"/>
                  </a:lnTo>
                  <a:lnTo>
                    <a:pt x="110" y="182"/>
                  </a:lnTo>
                  <a:lnTo>
                    <a:pt x="112" y="185"/>
                  </a:lnTo>
                  <a:lnTo>
                    <a:pt x="112" y="187"/>
                  </a:lnTo>
                  <a:lnTo>
                    <a:pt x="110" y="189"/>
                  </a:lnTo>
                  <a:lnTo>
                    <a:pt x="105" y="191"/>
                  </a:lnTo>
                  <a:lnTo>
                    <a:pt x="105" y="192"/>
                  </a:lnTo>
                  <a:lnTo>
                    <a:pt x="105" y="194"/>
                  </a:lnTo>
                  <a:lnTo>
                    <a:pt x="105" y="194"/>
                  </a:lnTo>
                  <a:lnTo>
                    <a:pt x="108" y="198"/>
                  </a:lnTo>
                  <a:lnTo>
                    <a:pt x="111" y="204"/>
                  </a:lnTo>
                  <a:lnTo>
                    <a:pt x="111" y="211"/>
                  </a:lnTo>
                  <a:lnTo>
                    <a:pt x="110" y="214"/>
                  </a:lnTo>
                  <a:lnTo>
                    <a:pt x="107" y="215"/>
                  </a:lnTo>
                  <a:lnTo>
                    <a:pt x="107" y="215"/>
                  </a:lnTo>
                  <a:lnTo>
                    <a:pt x="101" y="218"/>
                  </a:lnTo>
                  <a:lnTo>
                    <a:pt x="97" y="218"/>
                  </a:lnTo>
                  <a:lnTo>
                    <a:pt x="88" y="216"/>
                  </a:lnTo>
                  <a:lnTo>
                    <a:pt x="88" y="216"/>
                  </a:lnTo>
                  <a:lnTo>
                    <a:pt x="87" y="216"/>
                  </a:lnTo>
                  <a:lnTo>
                    <a:pt x="85" y="218"/>
                  </a:lnTo>
                  <a:lnTo>
                    <a:pt x="84" y="221"/>
                  </a:lnTo>
                  <a:lnTo>
                    <a:pt x="83" y="225"/>
                  </a:lnTo>
                  <a:lnTo>
                    <a:pt x="80" y="229"/>
                  </a:lnTo>
                  <a:lnTo>
                    <a:pt x="80" y="229"/>
                  </a:lnTo>
                  <a:lnTo>
                    <a:pt x="77" y="231"/>
                  </a:lnTo>
                  <a:lnTo>
                    <a:pt x="74" y="231"/>
                  </a:lnTo>
                  <a:lnTo>
                    <a:pt x="70" y="229"/>
                  </a:lnTo>
                  <a:lnTo>
                    <a:pt x="64" y="226"/>
                  </a:lnTo>
                  <a:lnTo>
                    <a:pt x="61" y="225"/>
                  </a:lnTo>
                  <a:lnTo>
                    <a:pt x="58" y="224"/>
                  </a:lnTo>
                  <a:lnTo>
                    <a:pt x="58" y="224"/>
                  </a:lnTo>
                  <a:lnTo>
                    <a:pt x="55" y="225"/>
                  </a:lnTo>
                  <a:lnTo>
                    <a:pt x="54" y="226"/>
                  </a:lnTo>
                  <a:lnTo>
                    <a:pt x="53" y="231"/>
                  </a:lnTo>
                  <a:lnTo>
                    <a:pt x="53" y="236"/>
                  </a:lnTo>
                  <a:lnTo>
                    <a:pt x="53" y="241"/>
                  </a:lnTo>
                  <a:lnTo>
                    <a:pt x="53" y="241"/>
                  </a:lnTo>
                  <a:lnTo>
                    <a:pt x="53" y="242"/>
                  </a:lnTo>
                  <a:lnTo>
                    <a:pt x="51" y="243"/>
                  </a:lnTo>
                  <a:lnTo>
                    <a:pt x="46" y="243"/>
                  </a:lnTo>
                  <a:lnTo>
                    <a:pt x="40" y="246"/>
                  </a:lnTo>
                  <a:lnTo>
                    <a:pt x="38" y="248"/>
                  </a:lnTo>
                  <a:lnTo>
                    <a:pt x="37" y="252"/>
                  </a:lnTo>
                  <a:lnTo>
                    <a:pt x="37" y="252"/>
                  </a:lnTo>
                  <a:lnTo>
                    <a:pt x="34" y="256"/>
                  </a:lnTo>
                  <a:lnTo>
                    <a:pt x="33" y="258"/>
                  </a:lnTo>
                  <a:lnTo>
                    <a:pt x="28" y="259"/>
                  </a:lnTo>
                  <a:lnTo>
                    <a:pt x="26" y="261"/>
                  </a:lnTo>
                  <a:lnTo>
                    <a:pt x="26" y="261"/>
                  </a:lnTo>
                  <a:lnTo>
                    <a:pt x="28" y="266"/>
                  </a:lnTo>
                  <a:lnTo>
                    <a:pt x="28" y="266"/>
                  </a:lnTo>
                  <a:lnTo>
                    <a:pt x="34" y="272"/>
                  </a:lnTo>
                  <a:lnTo>
                    <a:pt x="37" y="275"/>
                  </a:lnTo>
                  <a:lnTo>
                    <a:pt x="40" y="275"/>
                  </a:lnTo>
                  <a:lnTo>
                    <a:pt x="43" y="276"/>
                  </a:lnTo>
                  <a:lnTo>
                    <a:pt x="43" y="276"/>
                  </a:lnTo>
                  <a:lnTo>
                    <a:pt x="46" y="278"/>
                  </a:lnTo>
                  <a:lnTo>
                    <a:pt x="46" y="280"/>
                  </a:lnTo>
                  <a:lnTo>
                    <a:pt x="43" y="285"/>
                  </a:lnTo>
                  <a:lnTo>
                    <a:pt x="41" y="289"/>
                  </a:lnTo>
                  <a:lnTo>
                    <a:pt x="41" y="290"/>
                  </a:lnTo>
                  <a:lnTo>
                    <a:pt x="43" y="292"/>
                  </a:lnTo>
                  <a:lnTo>
                    <a:pt x="43" y="292"/>
                  </a:lnTo>
                  <a:lnTo>
                    <a:pt x="48" y="295"/>
                  </a:lnTo>
                  <a:lnTo>
                    <a:pt x="53" y="299"/>
                  </a:lnTo>
                  <a:lnTo>
                    <a:pt x="63" y="310"/>
                  </a:lnTo>
                  <a:lnTo>
                    <a:pt x="63" y="310"/>
                  </a:lnTo>
                  <a:lnTo>
                    <a:pt x="64" y="312"/>
                  </a:lnTo>
                  <a:lnTo>
                    <a:pt x="67" y="312"/>
                  </a:lnTo>
                  <a:lnTo>
                    <a:pt x="71" y="310"/>
                  </a:lnTo>
                  <a:lnTo>
                    <a:pt x="75" y="309"/>
                  </a:lnTo>
                  <a:lnTo>
                    <a:pt x="81" y="307"/>
                  </a:lnTo>
                  <a:lnTo>
                    <a:pt x="81" y="307"/>
                  </a:lnTo>
                  <a:lnTo>
                    <a:pt x="84" y="307"/>
                  </a:lnTo>
                  <a:lnTo>
                    <a:pt x="85" y="306"/>
                  </a:lnTo>
                  <a:lnTo>
                    <a:pt x="87" y="302"/>
                  </a:lnTo>
                  <a:lnTo>
                    <a:pt x="87" y="300"/>
                  </a:lnTo>
                  <a:lnTo>
                    <a:pt x="88" y="300"/>
                  </a:lnTo>
                  <a:lnTo>
                    <a:pt x="90" y="300"/>
                  </a:lnTo>
                  <a:lnTo>
                    <a:pt x="90" y="300"/>
                  </a:lnTo>
                  <a:lnTo>
                    <a:pt x="92" y="305"/>
                  </a:lnTo>
                  <a:lnTo>
                    <a:pt x="95" y="310"/>
                  </a:lnTo>
                  <a:lnTo>
                    <a:pt x="97" y="315"/>
                  </a:lnTo>
                  <a:lnTo>
                    <a:pt x="97" y="317"/>
                  </a:lnTo>
                  <a:lnTo>
                    <a:pt x="95" y="319"/>
                  </a:lnTo>
                  <a:lnTo>
                    <a:pt x="95" y="319"/>
                  </a:lnTo>
                  <a:lnTo>
                    <a:pt x="94" y="322"/>
                  </a:lnTo>
                  <a:lnTo>
                    <a:pt x="94" y="326"/>
                  </a:lnTo>
                  <a:lnTo>
                    <a:pt x="94" y="335"/>
                  </a:lnTo>
                  <a:lnTo>
                    <a:pt x="94" y="335"/>
                  </a:lnTo>
                  <a:lnTo>
                    <a:pt x="95" y="336"/>
                  </a:lnTo>
                  <a:lnTo>
                    <a:pt x="97" y="337"/>
                  </a:lnTo>
                  <a:lnTo>
                    <a:pt x="102" y="337"/>
                  </a:lnTo>
                  <a:lnTo>
                    <a:pt x="108" y="336"/>
                  </a:lnTo>
                  <a:lnTo>
                    <a:pt x="111" y="335"/>
                  </a:lnTo>
                  <a:lnTo>
                    <a:pt x="112" y="333"/>
                  </a:lnTo>
                  <a:lnTo>
                    <a:pt x="112" y="333"/>
                  </a:lnTo>
                  <a:lnTo>
                    <a:pt x="112" y="330"/>
                  </a:lnTo>
                  <a:lnTo>
                    <a:pt x="115" y="330"/>
                  </a:lnTo>
                  <a:lnTo>
                    <a:pt x="121" y="329"/>
                  </a:lnTo>
                  <a:lnTo>
                    <a:pt x="128" y="330"/>
                  </a:lnTo>
                  <a:lnTo>
                    <a:pt x="131" y="332"/>
                  </a:lnTo>
                  <a:lnTo>
                    <a:pt x="134" y="335"/>
                  </a:lnTo>
                  <a:lnTo>
                    <a:pt x="134" y="335"/>
                  </a:lnTo>
                  <a:lnTo>
                    <a:pt x="138" y="339"/>
                  </a:lnTo>
                  <a:lnTo>
                    <a:pt x="142" y="342"/>
                  </a:lnTo>
                  <a:lnTo>
                    <a:pt x="144" y="342"/>
                  </a:lnTo>
                  <a:lnTo>
                    <a:pt x="144" y="337"/>
                  </a:lnTo>
                  <a:lnTo>
                    <a:pt x="144" y="337"/>
                  </a:lnTo>
                  <a:lnTo>
                    <a:pt x="145" y="333"/>
                  </a:lnTo>
                  <a:lnTo>
                    <a:pt x="147" y="329"/>
                  </a:lnTo>
                  <a:lnTo>
                    <a:pt x="149" y="327"/>
                  </a:lnTo>
                  <a:lnTo>
                    <a:pt x="151" y="327"/>
                  </a:lnTo>
                  <a:lnTo>
                    <a:pt x="151" y="329"/>
                  </a:lnTo>
                  <a:lnTo>
                    <a:pt x="151" y="329"/>
                  </a:lnTo>
                  <a:lnTo>
                    <a:pt x="152" y="333"/>
                  </a:lnTo>
                  <a:lnTo>
                    <a:pt x="155" y="335"/>
                  </a:lnTo>
                  <a:lnTo>
                    <a:pt x="161" y="333"/>
                  </a:lnTo>
                  <a:lnTo>
                    <a:pt x="168" y="332"/>
                  </a:lnTo>
                  <a:lnTo>
                    <a:pt x="168" y="332"/>
                  </a:lnTo>
                  <a:lnTo>
                    <a:pt x="174" y="329"/>
                  </a:lnTo>
                  <a:lnTo>
                    <a:pt x="175" y="329"/>
                  </a:lnTo>
                  <a:lnTo>
                    <a:pt x="175" y="330"/>
                  </a:lnTo>
                  <a:lnTo>
                    <a:pt x="168" y="339"/>
                  </a:lnTo>
                  <a:lnTo>
                    <a:pt x="168" y="339"/>
                  </a:lnTo>
                  <a:lnTo>
                    <a:pt x="166" y="343"/>
                  </a:lnTo>
                  <a:lnTo>
                    <a:pt x="165" y="346"/>
                  </a:lnTo>
                  <a:lnTo>
                    <a:pt x="165" y="354"/>
                  </a:lnTo>
                  <a:lnTo>
                    <a:pt x="165" y="362"/>
                  </a:lnTo>
                  <a:lnTo>
                    <a:pt x="164" y="363"/>
                  </a:lnTo>
                  <a:lnTo>
                    <a:pt x="162" y="364"/>
                  </a:lnTo>
                  <a:lnTo>
                    <a:pt x="162" y="364"/>
                  </a:lnTo>
                  <a:lnTo>
                    <a:pt x="161" y="366"/>
                  </a:lnTo>
                  <a:lnTo>
                    <a:pt x="158" y="367"/>
                  </a:lnTo>
                  <a:lnTo>
                    <a:pt x="154" y="373"/>
                  </a:lnTo>
                  <a:lnTo>
                    <a:pt x="149" y="379"/>
                  </a:lnTo>
                  <a:lnTo>
                    <a:pt x="147" y="380"/>
                  </a:lnTo>
                  <a:lnTo>
                    <a:pt x="144" y="381"/>
                  </a:lnTo>
                  <a:lnTo>
                    <a:pt x="144" y="381"/>
                  </a:lnTo>
                  <a:lnTo>
                    <a:pt x="139" y="383"/>
                  </a:lnTo>
                  <a:lnTo>
                    <a:pt x="135" y="384"/>
                  </a:lnTo>
                  <a:lnTo>
                    <a:pt x="127" y="391"/>
                  </a:lnTo>
                  <a:lnTo>
                    <a:pt x="117" y="403"/>
                  </a:lnTo>
                  <a:lnTo>
                    <a:pt x="117" y="403"/>
                  </a:lnTo>
                  <a:lnTo>
                    <a:pt x="114" y="403"/>
                  </a:lnTo>
                  <a:lnTo>
                    <a:pt x="112" y="403"/>
                  </a:lnTo>
                  <a:lnTo>
                    <a:pt x="104" y="401"/>
                  </a:lnTo>
                  <a:lnTo>
                    <a:pt x="95" y="401"/>
                  </a:lnTo>
                  <a:lnTo>
                    <a:pt x="92" y="403"/>
                  </a:lnTo>
                  <a:lnTo>
                    <a:pt x="91" y="406"/>
                  </a:lnTo>
                  <a:lnTo>
                    <a:pt x="91" y="406"/>
                  </a:lnTo>
                  <a:lnTo>
                    <a:pt x="88" y="411"/>
                  </a:lnTo>
                  <a:lnTo>
                    <a:pt x="83" y="416"/>
                  </a:lnTo>
                  <a:lnTo>
                    <a:pt x="80" y="420"/>
                  </a:lnTo>
                  <a:lnTo>
                    <a:pt x="78" y="421"/>
                  </a:lnTo>
                  <a:lnTo>
                    <a:pt x="80" y="423"/>
                  </a:lnTo>
                  <a:lnTo>
                    <a:pt x="80" y="423"/>
                  </a:lnTo>
                  <a:lnTo>
                    <a:pt x="84" y="423"/>
                  </a:lnTo>
                  <a:lnTo>
                    <a:pt x="90" y="420"/>
                  </a:lnTo>
                  <a:lnTo>
                    <a:pt x="95" y="416"/>
                  </a:lnTo>
                  <a:lnTo>
                    <a:pt x="98" y="413"/>
                  </a:lnTo>
                  <a:lnTo>
                    <a:pt x="98" y="413"/>
                  </a:lnTo>
                  <a:lnTo>
                    <a:pt x="100" y="410"/>
                  </a:lnTo>
                  <a:lnTo>
                    <a:pt x="101" y="410"/>
                  </a:lnTo>
                  <a:lnTo>
                    <a:pt x="104" y="411"/>
                  </a:lnTo>
                  <a:lnTo>
                    <a:pt x="104" y="411"/>
                  </a:lnTo>
                  <a:lnTo>
                    <a:pt x="107" y="413"/>
                  </a:lnTo>
                  <a:lnTo>
                    <a:pt x="111" y="413"/>
                  </a:lnTo>
                  <a:lnTo>
                    <a:pt x="118" y="407"/>
                  </a:lnTo>
                  <a:lnTo>
                    <a:pt x="118" y="407"/>
                  </a:lnTo>
                  <a:lnTo>
                    <a:pt x="121" y="406"/>
                  </a:lnTo>
                  <a:lnTo>
                    <a:pt x="124" y="406"/>
                  </a:lnTo>
                  <a:lnTo>
                    <a:pt x="129" y="406"/>
                  </a:lnTo>
                  <a:lnTo>
                    <a:pt x="129" y="406"/>
                  </a:lnTo>
                  <a:lnTo>
                    <a:pt x="131" y="406"/>
                  </a:lnTo>
                  <a:lnTo>
                    <a:pt x="134" y="404"/>
                  </a:lnTo>
                  <a:lnTo>
                    <a:pt x="138" y="403"/>
                  </a:lnTo>
                  <a:lnTo>
                    <a:pt x="144" y="400"/>
                  </a:lnTo>
                  <a:lnTo>
                    <a:pt x="144" y="400"/>
                  </a:lnTo>
                  <a:lnTo>
                    <a:pt x="149" y="399"/>
                  </a:lnTo>
                  <a:lnTo>
                    <a:pt x="151" y="397"/>
                  </a:lnTo>
                  <a:lnTo>
                    <a:pt x="154" y="391"/>
                  </a:lnTo>
                  <a:lnTo>
                    <a:pt x="154" y="391"/>
                  </a:lnTo>
                  <a:lnTo>
                    <a:pt x="158" y="386"/>
                  </a:lnTo>
                  <a:lnTo>
                    <a:pt x="166" y="381"/>
                  </a:lnTo>
                  <a:lnTo>
                    <a:pt x="182" y="374"/>
                  </a:lnTo>
                  <a:lnTo>
                    <a:pt x="182" y="374"/>
                  </a:lnTo>
                  <a:lnTo>
                    <a:pt x="185" y="373"/>
                  </a:lnTo>
                  <a:lnTo>
                    <a:pt x="185" y="370"/>
                  </a:lnTo>
                  <a:lnTo>
                    <a:pt x="186" y="367"/>
                  </a:lnTo>
                  <a:lnTo>
                    <a:pt x="189" y="366"/>
                  </a:lnTo>
                  <a:lnTo>
                    <a:pt x="189" y="366"/>
                  </a:lnTo>
                  <a:lnTo>
                    <a:pt x="192" y="364"/>
                  </a:lnTo>
                  <a:lnTo>
                    <a:pt x="196" y="362"/>
                  </a:lnTo>
                  <a:lnTo>
                    <a:pt x="206" y="354"/>
                  </a:lnTo>
                  <a:lnTo>
                    <a:pt x="206" y="354"/>
                  </a:lnTo>
                  <a:lnTo>
                    <a:pt x="211" y="352"/>
                  </a:lnTo>
                  <a:lnTo>
                    <a:pt x="213" y="352"/>
                  </a:lnTo>
                  <a:lnTo>
                    <a:pt x="219" y="350"/>
                  </a:lnTo>
                  <a:lnTo>
                    <a:pt x="219" y="350"/>
                  </a:lnTo>
                  <a:lnTo>
                    <a:pt x="220" y="349"/>
                  </a:lnTo>
                  <a:lnTo>
                    <a:pt x="220" y="347"/>
                  </a:lnTo>
                  <a:lnTo>
                    <a:pt x="222" y="344"/>
                  </a:lnTo>
                  <a:lnTo>
                    <a:pt x="222" y="340"/>
                  </a:lnTo>
                  <a:lnTo>
                    <a:pt x="223" y="339"/>
                  </a:lnTo>
                  <a:lnTo>
                    <a:pt x="225" y="339"/>
                  </a:lnTo>
                  <a:lnTo>
                    <a:pt x="225" y="339"/>
                  </a:lnTo>
                  <a:lnTo>
                    <a:pt x="228" y="337"/>
                  </a:lnTo>
                  <a:lnTo>
                    <a:pt x="230" y="336"/>
                  </a:lnTo>
                  <a:lnTo>
                    <a:pt x="232" y="333"/>
                  </a:lnTo>
                  <a:lnTo>
                    <a:pt x="232" y="330"/>
                  </a:lnTo>
                  <a:lnTo>
                    <a:pt x="232" y="330"/>
                  </a:lnTo>
                  <a:lnTo>
                    <a:pt x="232" y="329"/>
                  </a:lnTo>
                  <a:lnTo>
                    <a:pt x="230" y="327"/>
                  </a:lnTo>
                  <a:lnTo>
                    <a:pt x="226" y="326"/>
                  </a:lnTo>
                  <a:lnTo>
                    <a:pt x="222" y="325"/>
                  </a:lnTo>
                  <a:lnTo>
                    <a:pt x="219" y="323"/>
                  </a:lnTo>
                  <a:lnTo>
                    <a:pt x="219" y="323"/>
                  </a:lnTo>
                  <a:lnTo>
                    <a:pt x="220" y="320"/>
                  </a:lnTo>
                  <a:lnTo>
                    <a:pt x="225" y="317"/>
                  </a:lnTo>
                  <a:lnTo>
                    <a:pt x="229" y="313"/>
                  </a:lnTo>
                  <a:lnTo>
                    <a:pt x="233" y="312"/>
                  </a:lnTo>
                  <a:lnTo>
                    <a:pt x="233" y="312"/>
                  </a:lnTo>
                  <a:lnTo>
                    <a:pt x="236" y="312"/>
                  </a:lnTo>
                  <a:lnTo>
                    <a:pt x="239" y="310"/>
                  </a:lnTo>
                  <a:lnTo>
                    <a:pt x="242" y="306"/>
                  </a:lnTo>
                  <a:lnTo>
                    <a:pt x="243" y="303"/>
                  </a:lnTo>
                  <a:lnTo>
                    <a:pt x="243" y="303"/>
                  </a:lnTo>
                  <a:lnTo>
                    <a:pt x="245" y="299"/>
                  </a:lnTo>
                  <a:lnTo>
                    <a:pt x="248" y="296"/>
                  </a:lnTo>
                  <a:lnTo>
                    <a:pt x="255" y="290"/>
                  </a:lnTo>
                  <a:lnTo>
                    <a:pt x="255" y="290"/>
                  </a:lnTo>
                  <a:lnTo>
                    <a:pt x="256" y="288"/>
                  </a:lnTo>
                  <a:lnTo>
                    <a:pt x="257" y="285"/>
                  </a:lnTo>
                  <a:lnTo>
                    <a:pt x="260" y="282"/>
                  </a:lnTo>
                  <a:lnTo>
                    <a:pt x="262" y="282"/>
                  </a:lnTo>
                  <a:lnTo>
                    <a:pt x="262" y="282"/>
                  </a:lnTo>
                  <a:lnTo>
                    <a:pt x="266" y="280"/>
                  </a:lnTo>
                  <a:lnTo>
                    <a:pt x="269" y="278"/>
                  </a:lnTo>
                  <a:lnTo>
                    <a:pt x="276" y="272"/>
                  </a:lnTo>
                  <a:lnTo>
                    <a:pt x="276" y="272"/>
                  </a:lnTo>
                  <a:lnTo>
                    <a:pt x="279" y="270"/>
                  </a:lnTo>
                  <a:lnTo>
                    <a:pt x="279" y="272"/>
                  </a:lnTo>
                  <a:lnTo>
                    <a:pt x="280" y="275"/>
                  </a:lnTo>
                  <a:lnTo>
                    <a:pt x="286" y="276"/>
                  </a:lnTo>
                  <a:lnTo>
                    <a:pt x="286" y="276"/>
                  </a:lnTo>
                  <a:lnTo>
                    <a:pt x="289" y="276"/>
                  </a:lnTo>
                  <a:lnTo>
                    <a:pt x="290" y="278"/>
                  </a:lnTo>
                  <a:lnTo>
                    <a:pt x="292" y="279"/>
                  </a:lnTo>
                  <a:lnTo>
                    <a:pt x="292" y="280"/>
                  </a:lnTo>
                  <a:lnTo>
                    <a:pt x="290" y="282"/>
                  </a:lnTo>
                  <a:lnTo>
                    <a:pt x="289" y="282"/>
                  </a:lnTo>
                  <a:lnTo>
                    <a:pt x="286" y="282"/>
                  </a:lnTo>
                  <a:lnTo>
                    <a:pt x="286" y="282"/>
                  </a:lnTo>
                  <a:lnTo>
                    <a:pt x="282" y="280"/>
                  </a:lnTo>
                  <a:lnTo>
                    <a:pt x="277" y="280"/>
                  </a:lnTo>
                  <a:lnTo>
                    <a:pt x="273" y="282"/>
                  </a:lnTo>
                  <a:lnTo>
                    <a:pt x="269" y="285"/>
                  </a:lnTo>
                  <a:lnTo>
                    <a:pt x="269" y="285"/>
                  </a:lnTo>
                  <a:lnTo>
                    <a:pt x="266" y="289"/>
                  </a:lnTo>
                  <a:lnTo>
                    <a:pt x="266" y="292"/>
                  </a:lnTo>
                  <a:lnTo>
                    <a:pt x="265" y="295"/>
                  </a:lnTo>
                  <a:lnTo>
                    <a:pt x="263" y="299"/>
                  </a:lnTo>
                  <a:lnTo>
                    <a:pt x="263" y="299"/>
                  </a:lnTo>
                  <a:lnTo>
                    <a:pt x="260" y="305"/>
                  </a:lnTo>
                  <a:lnTo>
                    <a:pt x="259" y="307"/>
                  </a:lnTo>
                  <a:lnTo>
                    <a:pt x="260" y="310"/>
                  </a:lnTo>
                  <a:lnTo>
                    <a:pt x="265" y="312"/>
                  </a:lnTo>
                  <a:lnTo>
                    <a:pt x="265" y="312"/>
                  </a:lnTo>
                  <a:lnTo>
                    <a:pt x="266" y="312"/>
                  </a:lnTo>
                  <a:lnTo>
                    <a:pt x="266" y="315"/>
                  </a:lnTo>
                  <a:lnTo>
                    <a:pt x="263" y="316"/>
                  </a:lnTo>
                  <a:lnTo>
                    <a:pt x="259" y="319"/>
                  </a:lnTo>
                  <a:lnTo>
                    <a:pt x="259" y="319"/>
                  </a:lnTo>
                  <a:lnTo>
                    <a:pt x="256" y="320"/>
                  </a:lnTo>
                  <a:lnTo>
                    <a:pt x="256" y="322"/>
                  </a:lnTo>
                  <a:lnTo>
                    <a:pt x="259" y="323"/>
                  </a:lnTo>
                  <a:lnTo>
                    <a:pt x="265" y="323"/>
                  </a:lnTo>
                  <a:lnTo>
                    <a:pt x="265" y="323"/>
                  </a:lnTo>
                  <a:lnTo>
                    <a:pt x="272" y="322"/>
                  </a:lnTo>
                  <a:lnTo>
                    <a:pt x="279" y="317"/>
                  </a:lnTo>
                  <a:lnTo>
                    <a:pt x="287" y="312"/>
                  </a:lnTo>
                  <a:lnTo>
                    <a:pt x="296" y="306"/>
                  </a:lnTo>
                  <a:lnTo>
                    <a:pt x="296" y="306"/>
                  </a:lnTo>
                  <a:lnTo>
                    <a:pt x="304" y="303"/>
                  </a:lnTo>
                  <a:lnTo>
                    <a:pt x="312" y="305"/>
                  </a:lnTo>
                  <a:lnTo>
                    <a:pt x="316" y="305"/>
                  </a:lnTo>
                  <a:lnTo>
                    <a:pt x="320" y="305"/>
                  </a:lnTo>
                  <a:lnTo>
                    <a:pt x="320" y="305"/>
                  </a:lnTo>
                  <a:lnTo>
                    <a:pt x="320" y="303"/>
                  </a:lnTo>
                  <a:lnTo>
                    <a:pt x="320" y="302"/>
                  </a:lnTo>
                  <a:lnTo>
                    <a:pt x="319" y="299"/>
                  </a:lnTo>
                  <a:lnTo>
                    <a:pt x="320" y="298"/>
                  </a:lnTo>
                  <a:lnTo>
                    <a:pt x="320" y="298"/>
                  </a:lnTo>
                  <a:lnTo>
                    <a:pt x="320" y="296"/>
                  </a:lnTo>
                  <a:lnTo>
                    <a:pt x="319" y="295"/>
                  </a:lnTo>
                  <a:lnTo>
                    <a:pt x="316" y="292"/>
                  </a:lnTo>
                  <a:lnTo>
                    <a:pt x="313" y="288"/>
                  </a:lnTo>
                  <a:lnTo>
                    <a:pt x="313" y="288"/>
                  </a:lnTo>
                  <a:lnTo>
                    <a:pt x="313" y="285"/>
                  </a:lnTo>
                  <a:lnTo>
                    <a:pt x="314" y="283"/>
                  </a:lnTo>
                  <a:lnTo>
                    <a:pt x="316" y="282"/>
                  </a:lnTo>
                  <a:lnTo>
                    <a:pt x="319" y="279"/>
                  </a:lnTo>
                  <a:lnTo>
                    <a:pt x="319" y="279"/>
                  </a:lnTo>
                  <a:lnTo>
                    <a:pt x="320" y="278"/>
                  </a:lnTo>
                  <a:lnTo>
                    <a:pt x="322" y="276"/>
                  </a:lnTo>
                  <a:lnTo>
                    <a:pt x="327" y="279"/>
                  </a:lnTo>
                  <a:lnTo>
                    <a:pt x="327" y="279"/>
                  </a:lnTo>
                  <a:lnTo>
                    <a:pt x="330" y="279"/>
                  </a:lnTo>
                  <a:lnTo>
                    <a:pt x="333" y="279"/>
                  </a:lnTo>
                  <a:lnTo>
                    <a:pt x="336" y="280"/>
                  </a:lnTo>
                  <a:lnTo>
                    <a:pt x="339" y="283"/>
                  </a:lnTo>
                  <a:lnTo>
                    <a:pt x="339" y="283"/>
                  </a:lnTo>
                  <a:lnTo>
                    <a:pt x="340" y="285"/>
                  </a:lnTo>
                  <a:lnTo>
                    <a:pt x="341" y="286"/>
                  </a:lnTo>
                  <a:lnTo>
                    <a:pt x="344" y="285"/>
                  </a:lnTo>
                  <a:lnTo>
                    <a:pt x="347" y="285"/>
                  </a:lnTo>
                  <a:lnTo>
                    <a:pt x="349" y="285"/>
                  </a:lnTo>
                  <a:lnTo>
                    <a:pt x="351" y="286"/>
                  </a:lnTo>
                  <a:lnTo>
                    <a:pt x="351" y="286"/>
                  </a:lnTo>
                  <a:lnTo>
                    <a:pt x="353" y="289"/>
                  </a:lnTo>
                  <a:lnTo>
                    <a:pt x="351" y="290"/>
                  </a:lnTo>
                  <a:lnTo>
                    <a:pt x="344" y="292"/>
                  </a:lnTo>
                  <a:lnTo>
                    <a:pt x="344" y="292"/>
                  </a:lnTo>
                  <a:lnTo>
                    <a:pt x="343" y="292"/>
                  </a:lnTo>
                  <a:lnTo>
                    <a:pt x="341" y="293"/>
                  </a:lnTo>
                  <a:lnTo>
                    <a:pt x="341" y="296"/>
                  </a:lnTo>
                  <a:lnTo>
                    <a:pt x="343" y="298"/>
                  </a:lnTo>
                  <a:lnTo>
                    <a:pt x="344" y="298"/>
                  </a:lnTo>
                  <a:lnTo>
                    <a:pt x="346" y="298"/>
                  </a:lnTo>
                  <a:lnTo>
                    <a:pt x="346" y="298"/>
                  </a:lnTo>
                  <a:lnTo>
                    <a:pt x="349" y="295"/>
                  </a:lnTo>
                  <a:lnTo>
                    <a:pt x="353" y="293"/>
                  </a:lnTo>
                  <a:lnTo>
                    <a:pt x="356" y="293"/>
                  </a:lnTo>
                  <a:lnTo>
                    <a:pt x="358" y="295"/>
                  </a:lnTo>
                  <a:lnTo>
                    <a:pt x="358" y="295"/>
                  </a:lnTo>
                  <a:lnTo>
                    <a:pt x="361" y="296"/>
                  </a:lnTo>
                  <a:lnTo>
                    <a:pt x="364" y="296"/>
                  </a:lnTo>
                  <a:lnTo>
                    <a:pt x="368" y="293"/>
                  </a:lnTo>
                  <a:lnTo>
                    <a:pt x="368" y="293"/>
                  </a:lnTo>
                  <a:lnTo>
                    <a:pt x="370" y="292"/>
                  </a:lnTo>
                  <a:lnTo>
                    <a:pt x="371" y="292"/>
                  </a:lnTo>
                  <a:lnTo>
                    <a:pt x="371" y="296"/>
                  </a:lnTo>
                  <a:lnTo>
                    <a:pt x="371" y="296"/>
                  </a:lnTo>
                  <a:lnTo>
                    <a:pt x="373" y="298"/>
                  </a:lnTo>
                  <a:lnTo>
                    <a:pt x="377" y="299"/>
                  </a:lnTo>
                  <a:lnTo>
                    <a:pt x="390" y="302"/>
                  </a:lnTo>
                  <a:lnTo>
                    <a:pt x="390" y="302"/>
                  </a:lnTo>
                  <a:lnTo>
                    <a:pt x="400" y="303"/>
                  </a:lnTo>
                  <a:lnTo>
                    <a:pt x="410" y="302"/>
                  </a:lnTo>
                  <a:lnTo>
                    <a:pt x="425" y="300"/>
                  </a:lnTo>
                  <a:lnTo>
                    <a:pt x="425" y="300"/>
                  </a:lnTo>
                  <a:lnTo>
                    <a:pt x="428" y="302"/>
                  </a:lnTo>
                  <a:lnTo>
                    <a:pt x="430" y="305"/>
                  </a:lnTo>
                  <a:lnTo>
                    <a:pt x="432" y="307"/>
                  </a:lnTo>
                  <a:lnTo>
                    <a:pt x="440" y="310"/>
                  </a:lnTo>
                  <a:lnTo>
                    <a:pt x="440" y="310"/>
                  </a:lnTo>
                  <a:lnTo>
                    <a:pt x="442" y="310"/>
                  </a:lnTo>
                  <a:lnTo>
                    <a:pt x="445" y="310"/>
                  </a:lnTo>
                  <a:lnTo>
                    <a:pt x="451" y="306"/>
                  </a:lnTo>
                  <a:lnTo>
                    <a:pt x="455" y="303"/>
                  </a:lnTo>
                  <a:lnTo>
                    <a:pt x="457" y="303"/>
                  </a:lnTo>
                  <a:lnTo>
                    <a:pt x="458" y="305"/>
                  </a:lnTo>
                  <a:lnTo>
                    <a:pt x="458" y="305"/>
                  </a:lnTo>
                  <a:lnTo>
                    <a:pt x="461" y="307"/>
                  </a:lnTo>
                  <a:lnTo>
                    <a:pt x="461" y="309"/>
                  </a:lnTo>
                  <a:lnTo>
                    <a:pt x="455" y="315"/>
                  </a:lnTo>
                  <a:lnTo>
                    <a:pt x="455" y="315"/>
                  </a:lnTo>
                  <a:lnTo>
                    <a:pt x="455" y="316"/>
                  </a:lnTo>
                  <a:lnTo>
                    <a:pt x="457" y="317"/>
                  </a:lnTo>
                  <a:lnTo>
                    <a:pt x="464" y="320"/>
                  </a:lnTo>
                  <a:lnTo>
                    <a:pt x="464" y="320"/>
                  </a:lnTo>
                  <a:lnTo>
                    <a:pt x="472" y="323"/>
                  </a:lnTo>
                  <a:lnTo>
                    <a:pt x="478" y="326"/>
                  </a:lnTo>
                  <a:lnTo>
                    <a:pt x="482" y="329"/>
                  </a:lnTo>
                  <a:lnTo>
                    <a:pt x="482" y="329"/>
                  </a:lnTo>
                  <a:lnTo>
                    <a:pt x="489" y="336"/>
                  </a:lnTo>
                  <a:lnTo>
                    <a:pt x="494" y="340"/>
                  </a:lnTo>
                  <a:lnTo>
                    <a:pt x="501" y="344"/>
                  </a:lnTo>
                  <a:lnTo>
                    <a:pt x="501" y="344"/>
                  </a:lnTo>
                  <a:lnTo>
                    <a:pt x="504" y="346"/>
                  </a:lnTo>
                  <a:lnTo>
                    <a:pt x="506" y="344"/>
                  </a:lnTo>
                  <a:lnTo>
                    <a:pt x="506" y="343"/>
                  </a:lnTo>
                  <a:lnTo>
                    <a:pt x="506" y="340"/>
                  </a:lnTo>
                  <a:lnTo>
                    <a:pt x="506" y="336"/>
                  </a:lnTo>
                  <a:lnTo>
                    <a:pt x="508" y="336"/>
                  </a:lnTo>
                  <a:lnTo>
                    <a:pt x="511" y="336"/>
                  </a:lnTo>
                  <a:lnTo>
                    <a:pt x="511" y="336"/>
                  </a:lnTo>
                  <a:lnTo>
                    <a:pt x="515" y="339"/>
                  </a:lnTo>
                  <a:lnTo>
                    <a:pt x="518" y="340"/>
                  </a:lnTo>
                  <a:lnTo>
                    <a:pt x="519" y="340"/>
                  </a:lnTo>
                  <a:lnTo>
                    <a:pt x="524" y="343"/>
                  </a:lnTo>
                  <a:lnTo>
                    <a:pt x="524" y="343"/>
                  </a:lnTo>
                  <a:lnTo>
                    <a:pt x="526" y="346"/>
                  </a:lnTo>
                  <a:lnTo>
                    <a:pt x="528" y="344"/>
                  </a:lnTo>
                  <a:lnTo>
                    <a:pt x="528" y="343"/>
                  </a:lnTo>
                  <a:lnTo>
                    <a:pt x="525" y="330"/>
                  </a:lnTo>
                  <a:lnTo>
                    <a:pt x="525" y="330"/>
                  </a:lnTo>
                  <a:lnTo>
                    <a:pt x="524" y="325"/>
                  </a:lnTo>
                  <a:lnTo>
                    <a:pt x="524" y="325"/>
                  </a:lnTo>
                  <a:lnTo>
                    <a:pt x="525" y="325"/>
                  </a:lnTo>
                  <a:lnTo>
                    <a:pt x="531" y="332"/>
                  </a:lnTo>
                  <a:lnTo>
                    <a:pt x="531" y="332"/>
                  </a:lnTo>
                  <a:lnTo>
                    <a:pt x="532" y="336"/>
                  </a:lnTo>
                  <a:lnTo>
                    <a:pt x="533" y="342"/>
                  </a:lnTo>
                  <a:lnTo>
                    <a:pt x="533" y="347"/>
                  </a:lnTo>
                  <a:lnTo>
                    <a:pt x="532" y="352"/>
                  </a:lnTo>
                  <a:lnTo>
                    <a:pt x="532" y="352"/>
                  </a:lnTo>
                  <a:lnTo>
                    <a:pt x="531" y="354"/>
                  </a:lnTo>
                  <a:lnTo>
                    <a:pt x="529" y="354"/>
                  </a:lnTo>
                  <a:lnTo>
                    <a:pt x="525" y="354"/>
                  </a:lnTo>
                  <a:lnTo>
                    <a:pt x="521" y="353"/>
                  </a:lnTo>
                  <a:lnTo>
                    <a:pt x="521" y="352"/>
                  </a:lnTo>
                  <a:lnTo>
                    <a:pt x="521" y="350"/>
                  </a:lnTo>
                  <a:lnTo>
                    <a:pt x="521" y="350"/>
                  </a:lnTo>
                  <a:lnTo>
                    <a:pt x="519" y="349"/>
                  </a:lnTo>
                  <a:lnTo>
                    <a:pt x="519" y="347"/>
                  </a:lnTo>
                  <a:lnTo>
                    <a:pt x="515" y="347"/>
                  </a:lnTo>
                  <a:lnTo>
                    <a:pt x="511" y="350"/>
                  </a:lnTo>
                  <a:lnTo>
                    <a:pt x="509" y="350"/>
                  </a:lnTo>
                  <a:lnTo>
                    <a:pt x="509" y="353"/>
                  </a:lnTo>
                  <a:lnTo>
                    <a:pt x="509" y="353"/>
                  </a:lnTo>
                  <a:lnTo>
                    <a:pt x="511" y="357"/>
                  </a:lnTo>
                  <a:lnTo>
                    <a:pt x="514" y="362"/>
                  </a:lnTo>
                  <a:lnTo>
                    <a:pt x="518" y="366"/>
                  </a:lnTo>
                  <a:lnTo>
                    <a:pt x="522" y="369"/>
                  </a:lnTo>
                  <a:lnTo>
                    <a:pt x="522" y="369"/>
                  </a:lnTo>
                  <a:lnTo>
                    <a:pt x="524" y="369"/>
                  </a:lnTo>
                  <a:lnTo>
                    <a:pt x="525" y="370"/>
                  </a:lnTo>
                  <a:lnTo>
                    <a:pt x="525" y="374"/>
                  </a:lnTo>
                  <a:lnTo>
                    <a:pt x="526" y="377"/>
                  </a:lnTo>
                  <a:lnTo>
                    <a:pt x="528" y="379"/>
                  </a:lnTo>
                  <a:lnTo>
                    <a:pt x="528" y="379"/>
                  </a:lnTo>
                  <a:lnTo>
                    <a:pt x="531" y="381"/>
                  </a:lnTo>
                  <a:lnTo>
                    <a:pt x="532" y="384"/>
                  </a:lnTo>
                  <a:lnTo>
                    <a:pt x="533" y="387"/>
                  </a:lnTo>
                  <a:lnTo>
                    <a:pt x="533" y="389"/>
                  </a:lnTo>
                  <a:lnTo>
                    <a:pt x="535" y="389"/>
                  </a:lnTo>
                  <a:lnTo>
                    <a:pt x="535" y="389"/>
                  </a:lnTo>
                  <a:lnTo>
                    <a:pt x="536" y="386"/>
                  </a:lnTo>
                  <a:lnTo>
                    <a:pt x="536" y="381"/>
                  </a:lnTo>
                  <a:lnTo>
                    <a:pt x="535" y="376"/>
                  </a:lnTo>
                  <a:lnTo>
                    <a:pt x="533" y="371"/>
                  </a:lnTo>
                  <a:lnTo>
                    <a:pt x="533" y="371"/>
                  </a:lnTo>
                  <a:lnTo>
                    <a:pt x="532" y="367"/>
                  </a:lnTo>
                  <a:lnTo>
                    <a:pt x="532" y="363"/>
                  </a:lnTo>
                  <a:lnTo>
                    <a:pt x="533" y="360"/>
                  </a:lnTo>
                  <a:lnTo>
                    <a:pt x="536" y="360"/>
                  </a:lnTo>
                  <a:lnTo>
                    <a:pt x="536" y="360"/>
                  </a:lnTo>
                  <a:lnTo>
                    <a:pt x="538" y="363"/>
                  </a:lnTo>
                  <a:lnTo>
                    <a:pt x="538" y="366"/>
                  </a:lnTo>
                  <a:lnTo>
                    <a:pt x="538" y="369"/>
                  </a:lnTo>
                  <a:lnTo>
                    <a:pt x="538" y="371"/>
                  </a:lnTo>
                  <a:lnTo>
                    <a:pt x="538" y="371"/>
                  </a:lnTo>
                  <a:lnTo>
                    <a:pt x="539" y="373"/>
                  </a:lnTo>
                  <a:lnTo>
                    <a:pt x="542" y="371"/>
                  </a:lnTo>
                  <a:lnTo>
                    <a:pt x="548" y="366"/>
                  </a:lnTo>
                  <a:lnTo>
                    <a:pt x="548" y="366"/>
                  </a:lnTo>
                  <a:lnTo>
                    <a:pt x="549" y="366"/>
                  </a:lnTo>
                  <a:lnTo>
                    <a:pt x="549" y="363"/>
                  </a:lnTo>
                  <a:lnTo>
                    <a:pt x="549" y="359"/>
                  </a:lnTo>
                  <a:lnTo>
                    <a:pt x="548" y="354"/>
                  </a:lnTo>
                  <a:lnTo>
                    <a:pt x="548" y="352"/>
                  </a:lnTo>
                  <a:lnTo>
                    <a:pt x="548" y="352"/>
                  </a:lnTo>
                  <a:lnTo>
                    <a:pt x="548" y="350"/>
                  </a:lnTo>
                  <a:lnTo>
                    <a:pt x="549" y="350"/>
                  </a:lnTo>
                  <a:lnTo>
                    <a:pt x="552" y="352"/>
                  </a:lnTo>
                  <a:lnTo>
                    <a:pt x="555" y="357"/>
                  </a:lnTo>
                  <a:lnTo>
                    <a:pt x="556" y="362"/>
                  </a:lnTo>
                  <a:lnTo>
                    <a:pt x="556" y="362"/>
                  </a:lnTo>
                  <a:lnTo>
                    <a:pt x="556" y="366"/>
                  </a:lnTo>
                  <a:lnTo>
                    <a:pt x="555" y="369"/>
                  </a:lnTo>
                  <a:lnTo>
                    <a:pt x="552" y="371"/>
                  </a:lnTo>
                  <a:lnTo>
                    <a:pt x="552" y="373"/>
                  </a:lnTo>
                  <a:lnTo>
                    <a:pt x="552" y="373"/>
                  </a:lnTo>
                  <a:lnTo>
                    <a:pt x="551" y="376"/>
                  </a:lnTo>
                  <a:lnTo>
                    <a:pt x="548" y="376"/>
                  </a:lnTo>
                  <a:lnTo>
                    <a:pt x="545" y="376"/>
                  </a:lnTo>
                  <a:lnTo>
                    <a:pt x="542" y="377"/>
                  </a:lnTo>
                  <a:lnTo>
                    <a:pt x="542" y="377"/>
                  </a:lnTo>
                  <a:lnTo>
                    <a:pt x="542" y="381"/>
                  </a:lnTo>
                  <a:lnTo>
                    <a:pt x="542" y="387"/>
                  </a:lnTo>
                  <a:lnTo>
                    <a:pt x="542" y="391"/>
                  </a:lnTo>
                  <a:lnTo>
                    <a:pt x="545" y="394"/>
                  </a:lnTo>
                  <a:lnTo>
                    <a:pt x="545" y="394"/>
                  </a:lnTo>
                  <a:lnTo>
                    <a:pt x="546" y="393"/>
                  </a:lnTo>
                  <a:lnTo>
                    <a:pt x="548" y="389"/>
                  </a:lnTo>
                  <a:lnTo>
                    <a:pt x="549" y="387"/>
                  </a:lnTo>
                  <a:lnTo>
                    <a:pt x="551" y="387"/>
                  </a:lnTo>
                  <a:lnTo>
                    <a:pt x="551" y="389"/>
                  </a:lnTo>
                  <a:lnTo>
                    <a:pt x="551" y="389"/>
                  </a:lnTo>
                  <a:lnTo>
                    <a:pt x="552" y="390"/>
                  </a:lnTo>
                  <a:lnTo>
                    <a:pt x="553" y="390"/>
                  </a:lnTo>
                  <a:lnTo>
                    <a:pt x="556" y="387"/>
                  </a:lnTo>
                  <a:lnTo>
                    <a:pt x="559" y="386"/>
                  </a:lnTo>
                  <a:lnTo>
                    <a:pt x="560" y="386"/>
                  </a:lnTo>
                  <a:lnTo>
                    <a:pt x="560" y="386"/>
                  </a:lnTo>
                  <a:lnTo>
                    <a:pt x="560" y="386"/>
                  </a:lnTo>
                  <a:lnTo>
                    <a:pt x="563" y="390"/>
                  </a:lnTo>
                  <a:lnTo>
                    <a:pt x="568" y="394"/>
                  </a:lnTo>
                  <a:lnTo>
                    <a:pt x="572" y="397"/>
                  </a:lnTo>
                  <a:lnTo>
                    <a:pt x="575" y="397"/>
                  </a:lnTo>
                  <a:lnTo>
                    <a:pt x="575" y="397"/>
                  </a:lnTo>
                  <a:lnTo>
                    <a:pt x="576" y="396"/>
                  </a:lnTo>
                  <a:lnTo>
                    <a:pt x="575" y="393"/>
                  </a:lnTo>
                  <a:lnTo>
                    <a:pt x="572" y="390"/>
                  </a:lnTo>
                  <a:lnTo>
                    <a:pt x="568" y="389"/>
                  </a:lnTo>
                  <a:lnTo>
                    <a:pt x="568" y="389"/>
                  </a:lnTo>
                  <a:lnTo>
                    <a:pt x="565" y="387"/>
                  </a:lnTo>
                  <a:lnTo>
                    <a:pt x="565" y="384"/>
                  </a:lnTo>
                  <a:lnTo>
                    <a:pt x="566" y="381"/>
                  </a:lnTo>
                  <a:lnTo>
                    <a:pt x="569" y="380"/>
                  </a:lnTo>
                  <a:lnTo>
                    <a:pt x="569" y="380"/>
                  </a:lnTo>
                  <a:lnTo>
                    <a:pt x="572" y="381"/>
                  </a:lnTo>
                  <a:lnTo>
                    <a:pt x="576" y="387"/>
                  </a:lnTo>
                  <a:lnTo>
                    <a:pt x="580" y="391"/>
                  </a:lnTo>
                  <a:lnTo>
                    <a:pt x="580" y="396"/>
                  </a:lnTo>
                  <a:lnTo>
                    <a:pt x="580" y="396"/>
                  </a:lnTo>
                  <a:lnTo>
                    <a:pt x="580" y="399"/>
                  </a:lnTo>
                  <a:lnTo>
                    <a:pt x="578" y="400"/>
                  </a:lnTo>
                  <a:lnTo>
                    <a:pt x="573" y="404"/>
                  </a:lnTo>
                  <a:lnTo>
                    <a:pt x="573" y="404"/>
                  </a:lnTo>
                  <a:lnTo>
                    <a:pt x="572" y="406"/>
                  </a:lnTo>
                  <a:lnTo>
                    <a:pt x="569" y="406"/>
                  </a:lnTo>
                  <a:lnTo>
                    <a:pt x="566" y="403"/>
                  </a:lnTo>
                  <a:lnTo>
                    <a:pt x="562" y="399"/>
                  </a:lnTo>
                  <a:lnTo>
                    <a:pt x="559" y="397"/>
                  </a:lnTo>
                  <a:lnTo>
                    <a:pt x="559" y="397"/>
                  </a:lnTo>
                  <a:lnTo>
                    <a:pt x="558" y="399"/>
                  </a:lnTo>
                  <a:lnTo>
                    <a:pt x="558" y="399"/>
                  </a:lnTo>
                  <a:lnTo>
                    <a:pt x="558" y="403"/>
                  </a:lnTo>
                  <a:lnTo>
                    <a:pt x="560" y="410"/>
                  </a:lnTo>
                  <a:lnTo>
                    <a:pt x="560" y="410"/>
                  </a:lnTo>
                  <a:lnTo>
                    <a:pt x="560" y="414"/>
                  </a:lnTo>
                  <a:lnTo>
                    <a:pt x="559" y="418"/>
                  </a:lnTo>
                  <a:lnTo>
                    <a:pt x="559" y="423"/>
                  </a:lnTo>
                  <a:lnTo>
                    <a:pt x="559" y="424"/>
                  </a:lnTo>
                  <a:lnTo>
                    <a:pt x="562" y="426"/>
                  </a:lnTo>
                  <a:lnTo>
                    <a:pt x="562" y="426"/>
                  </a:lnTo>
                  <a:lnTo>
                    <a:pt x="565" y="427"/>
                  </a:lnTo>
                  <a:lnTo>
                    <a:pt x="566" y="426"/>
                  </a:lnTo>
                  <a:lnTo>
                    <a:pt x="566" y="420"/>
                  </a:lnTo>
                  <a:lnTo>
                    <a:pt x="566" y="420"/>
                  </a:lnTo>
                  <a:lnTo>
                    <a:pt x="568" y="420"/>
                  </a:lnTo>
                  <a:lnTo>
                    <a:pt x="570" y="420"/>
                  </a:lnTo>
                  <a:lnTo>
                    <a:pt x="576" y="424"/>
                  </a:lnTo>
                  <a:lnTo>
                    <a:pt x="576" y="424"/>
                  </a:lnTo>
                  <a:lnTo>
                    <a:pt x="578" y="424"/>
                  </a:lnTo>
                  <a:lnTo>
                    <a:pt x="579" y="421"/>
                  </a:lnTo>
                  <a:lnTo>
                    <a:pt x="579" y="414"/>
                  </a:lnTo>
                  <a:lnTo>
                    <a:pt x="579" y="414"/>
                  </a:lnTo>
                  <a:lnTo>
                    <a:pt x="580" y="413"/>
                  </a:lnTo>
                  <a:lnTo>
                    <a:pt x="582" y="413"/>
                  </a:lnTo>
                  <a:lnTo>
                    <a:pt x="585" y="416"/>
                  </a:lnTo>
                  <a:lnTo>
                    <a:pt x="588" y="417"/>
                  </a:lnTo>
                  <a:lnTo>
                    <a:pt x="588" y="417"/>
                  </a:lnTo>
                  <a:lnTo>
                    <a:pt x="589" y="418"/>
                  </a:lnTo>
                  <a:lnTo>
                    <a:pt x="590" y="417"/>
                  </a:lnTo>
                  <a:lnTo>
                    <a:pt x="592" y="414"/>
                  </a:lnTo>
                  <a:lnTo>
                    <a:pt x="595" y="414"/>
                  </a:lnTo>
                  <a:lnTo>
                    <a:pt x="595" y="414"/>
                  </a:lnTo>
                  <a:lnTo>
                    <a:pt x="597" y="416"/>
                  </a:lnTo>
                  <a:lnTo>
                    <a:pt x="597" y="418"/>
                  </a:lnTo>
                  <a:lnTo>
                    <a:pt x="596" y="426"/>
                  </a:lnTo>
                  <a:lnTo>
                    <a:pt x="596" y="426"/>
                  </a:lnTo>
                  <a:lnTo>
                    <a:pt x="596" y="426"/>
                  </a:lnTo>
                  <a:lnTo>
                    <a:pt x="597" y="427"/>
                  </a:lnTo>
                  <a:lnTo>
                    <a:pt x="600" y="426"/>
                  </a:lnTo>
                  <a:lnTo>
                    <a:pt x="602" y="424"/>
                  </a:lnTo>
                  <a:lnTo>
                    <a:pt x="603" y="426"/>
                  </a:lnTo>
                  <a:lnTo>
                    <a:pt x="603" y="426"/>
                  </a:lnTo>
                  <a:lnTo>
                    <a:pt x="603" y="426"/>
                  </a:lnTo>
                  <a:lnTo>
                    <a:pt x="603" y="428"/>
                  </a:lnTo>
                  <a:lnTo>
                    <a:pt x="603" y="428"/>
                  </a:lnTo>
                  <a:lnTo>
                    <a:pt x="615" y="420"/>
                  </a:lnTo>
                  <a:lnTo>
                    <a:pt x="615" y="420"/>
                  </a:lnTo>
                  <a:lnTo>
                    <a:pt x="616" y="418"/>
                  </a:lnTo>
                  <a:lnTo>
                    <a:pt x="616" y="417"/>
                  </a:lnTo>
                  <a:lnTo>
                    <a:pt x="615" y="413"/>
                  </a:lnTo>
                  <a:lnTo>
                    <a:pt x="612" y="410"/>
                  </a:lnTo>
                  <a:lnTo>
                    <a:pt x="610" y="407"/>
                  </a:lnTo>
                  <a:lnTo>
                    <a:pt x="610" y="406"/>
                  </a:lnTo>
                  <a:lnTo>
                    <a:pt x="610" y="406"/>
                  </a:lnTo>
                  <a:close/>
                  <a:moveTo>
                    <a:pt x="10" y="455"/>
                  </a:moveTo>
                  <a:lnTo>
                    <a:pt x="10" y="455"/>
                  </a:lnTo>
                  <a:lnTo>
                    <a:pt x="16" y="453"/>
                  </a:lnTo>
                  <a:lnTo>
                    <a:pt x="20" y="450"/>
                  </a:lnTo>
                  <a:lnTo>
                    <a:pt x="20" y="447"/>
                  </a:lnTo>
                  <a:lnTo>
                    <a:pt x="18" y="444"/>
                  </a:lnTo>
                  <a:lnTo>
                    <a:pt x="18" y="444"/>
                  </a:lnTo>
                  <a:lnTo>
                    <a:pt x="17" y="444"/>
                  </a:lnTo>
                  <a:lnTo>
                    <a:pt x="16" y="444"/>
                  </a:lnTo>
                  <a:lnTo>
                    <a:pt x="11" y="450"/>
                  </a:lnTo>
                  <a:lnTo>
                    <a:pt x="9" y="454"/>
                  </a:lnTo>
                  <a:lnTo>
                    <a:pt x="9" y="455"/>
                  </a:lnTo>
                  <a:lnTo>
                    <a:pt x="10" y="455"/>
                  </a:lnTo>
                  <a:lnTo>
                    <a:pt x="10" y="455"/>
                  </a:lnTo>
                  <a:close/>
                  <a:moveTo>
                    <a:pt x="71" y="424"/>
                  </a:moveTo>
                  <a:lnTo>
                    <a:pt x="71" y="424"/>
                  </a:lnTo>
                  <a:lnTo>
                    <a:pt x="67" y="424"/>
                  </a:lnTo>
                  <a:lnTo>
                    <a:pt x="63" y="424"/>
                  </a:lnTo>
                  <a:lnTo>
                    <a:pt x="54" y="428"/>
                  </a:lnTo>
                  <a:lnTo>
                    <a:pt x="48" y="433"/>
                  </a:lnTo>
                  <a:lnTo>
                    <a:pt x="48" y="434"/>
                  </a:lnTo>
                  <a:lnTo>
                    <a:pt x="50" y="434"/>
                  </a:lnTo>
                  <a:lnTo>
                    <a:pt x="50" y="434"/>
                  </a:lnTo>
                  <a:lnTo>
                    <a:pt x="53" y="434"/>
                  </a:lnTo>
                  <a:lnTo>
                    <a:pt x="55" y="433"/>
                  </a:lnTo>
                  <a:lnTo>
                    <a:pt x="58" y="431"/>
                  </a:lnTo>
                  <a:lnTo>
                    <a:pt x="63" y="430"/>
                  </a:lnTo>
                  <a:lnTo>
                    <a:pt x="63" y="430"/>
                  </a:lnTo>
                  <a:lnTo>
                    <a:pt x="67" y="430"/>
                  </a:lnTo>
                  <a:lnTo>
                    <a:pt x="71" y="428"/>
                  </a:lnTo>
                  <a:lnTo>
                    <a:pt x="74" y="426"/>
                  </a:lnTo>
                  <a:lnTo>
                    <a:pt x="73" y="426"/>
                  </a:lnTo>
                  <a:lnTo>
                    <a:pt x="71" y="424"/>
                  </a:lnTo>
                  <a:lnTo>
                    <a:pt x="71" y="424"/>
                  </a:lnTo>
                  <a:close/>
                  <a:moveTo>
                    <a:pt x="252" y="340"/>
                  </a:moveTo>
                  <a:lnTo>
                    <a:pt x="252" y="340"/>
                  </a:lnTo>
                  <a:lnTo>
                    <a:pt x="250" y="339"/>
                  </a:lnTo>
                  <a:lnTo>
                    <a:pt x="248" y="339"/>
                  </a:lnTo>
                  <a:lnTo>
                    <a:pt x="243" y="340"/>
                  </a:lnTo>
                  <a:lnTo>
                    <a:pt x="239" y="344"/>
                  </a:lnTo>
                  <a:lnTo>
                    <a:pt x="239" y="344"/>
                  </a:lnTo>
                  <a:lnTo>
                    <a:pt x="229" y="354"/>
                  </a:lnTo>
                  <a:lnTo>
                    <a:pt x="226" y="359"/>
                  </a:lnTo>
                  <a:lnTo>
                    <a:pt x="225" y="362"/>
                  </a:lnTo>
                  <a:lnTo>
                    <a:pt x="225" y="362"/>
                  </a:lnTo>
                  <a:lnTo>
                    <a:pt x="223" y="363"/>
                  </a:lnTo>
                  <a:lnTo>
                    <a:pt x="222" y="363"/>
                  </a:lnTo>
                  <a:lnTo>
                    <a:pt x="219" y="363"/>
                  </a:lnTo>
                  <a:lnTo>
                    <a:pt x="216" y="363"/>
                  </a:lnTo>
                  <a:lnTo>
                    <a:pt x="213" y="364"/>
                  </a:lnTo>
                  <a:lnTo>
                    <a:pt x="213" y="366"/>
                  </a:lnTo>
                  <a:lnTo>
                    <a:pt x="213" y="366"/>
                  </a:lnTo>
                  <a:lnTo>
                    <a:pt x="212" y="370"/>
                  </a:lnTo>
                  <a:lnTo>
                    <a:pt x="213" y="376"/>
                  </a:lnTo>
                  <a:lnTo>
                    <a:pt x="216" y="379"/>
                  </a:lnTo>
                  <a:lnTo>
                    <a:pt x="218" y="379"/>
                  </a:lnTo>
                  <a:lnTo>
                    <a:pt x="219" y="379"/>
                  </a:lnTo>
                  <a:lnTo>
                    <a:pt x="219" y="379"/>
                  </a:lnTo>
                  <a:lnTo>
                    <a:pt x="222" y="377"/>
                  </a:lnTo>
                  <a:lnTo>
                    <a:pt x="225" y="377"/>
                  </a:lnTo>
                  <a:lnTo>
                    <a:pt x="228" y="379"/>
                  </a:lnTo>
                  <a:lnTo>
                    <a:pt x="228" y="379"/>
                  </a:lnTo>
                  <a:lnTo>
                    <a:pt x="232" y="377"/>
                  </a:lnTo>
                  <a:lnTo>
                    <a:pt x="239" y="373"/>
                  </a:lnTo>
                  <a:lnTo>
                    <a:pt x="245" y="367"/>
                  </a:lnTo>
                  <a:lnTo>
                    <a:pt x="249" y="363"/>
                  </a:lnTo>
                  <a:lnTo>
                    <a:pt x="249" y="363"/>
                  </a:lnTo>
                  <a:lnTo>
                    <a:pt x="250" y="362"/>
                  </a:lnTo>
                  <a:lnTo>
                    <a:pt x="249" y="360"/>
                  </a:lnTo>
                  <a:lnTo>
                    <a:pt x="248" y="357"/>
                  </a:lnTo>
                  <a:lnTo>
                    <a:pt x="245" y="356"/>
                  </a:lnTo>
                  <a:lnTo>
                    <a:pt x="243" y="353"/>
                  </a:lnTo>
                  <a:lnTo>
                    <a:pt x="243" y="353"/>
                  </a:lnTo>
                  <a:lnTo>
                    <a:pt x="245" y="352"/>
                  </a:lnTo>
                  <a:lnTo>
                    <a:pt x="248" y="350"/>
                  </a:lnTo>
                  <a:lnTo>
                    <a:pt x="255" y="349"/>
                  </a:lnTo>
                  <a:lnTo>
                    <a:pt x="255" y="349"/>
                  </a:lnTo>
                  <a:lnTo>
                    <a:pt x="256" y="347"/>
                  </a:lnTo>
                  <a:lnTo>
                    <a:pt x="255" y="344"/>
                  </a:lnTo>
                  <a:lnTo>
                    <a:pt x="252" y="343"/>
                  </a:lnTo>
                  <a:lnTo>
                    <a:pt x="252" y="340"/>
                  </a:lnTo>
                  <a:lnTo>
                    <a:pt x="252" y="340"/>
                  </a:lnTo>
                  <a:close/>
                  <a:moveTo>
                    <a:pt x="24" y="299"/>
                  </a:moveTo>
                  <a:lnTo>
                    <a:pt x="24" y="299"/>
                  </a:lnTo>
                  <a:lnTo>
                    <a:pt x="24" y="298"/>
                  </a:lnTo>
                  <a:lnTo>
                    <a:pt x="21" y="296"/>
                  </a:lnTo>
                  <a:lnTo>
                    <a:pt x="17" y="298"/>
                  </a:lnTo>
                  <a:lnTo>
                    <a:pt x="11" y="299"/>
                  </a:lnTo>
                  <a:lnTo>
                    <a:pt x="10" y="302"/>
                  </a:lnTo>
                  <a:lnTo>
                    <a:pt x="10" y="303"/>
                  </a:lnTo>
                  <a:lnTo>
                    <a:pt x="10" y="303"/>
                  </a:lnTo>
                  <a:lnTo>
                    <a:pt x="11" y="306"/>
                  </a:lnTo>
                  <a:lnTo>
                    <a:pt x="14" y="307"/>
                  </a:lnTo>
                  <a:lnTo>
                    <a:pt x="20" y="309"/>
                  </a:lnTo>
                  <a:lnTo>
                    <a:pt x="27" y="310"/>
                  </a:lnTo>
                  <a:lnTo>
                    <a:pt x="33" y="310"/>
                  </a:lnTo>
                  <a:lnTo>
                    <a:pt x="33" y="310"/>
                  </a:lnTo>
                  <a:lnTo>
                    <a:pt x="36" y="309"/>
                  </a:lnTo>
                  <a:lnTo>
                    <a:pt x="38" y="306"/>
                  </a:lnTo>
                  <a:lnTo>
                    <a:pt x="38" y="302"/>
                  </a:lnTo>
                  <a:lnTo>
                    <a:pt x="36" y="299"/>
                  </a:lnTo>
                  <a:lnTo>
                    <a:pt x="36" y="299"/>
                  </a:lnTo>
                  <a:lnTo>
                    <a:pt x="34" y="299"/>
                  </a:lnTo>
                  <a:lnTo>
                    <a:pt x="33" y="299"/>
                  </a:lnTo>
                  <a:lnTo>
                    <a:pt x="30" y="299"/>
                  </a:lnTo>
                  <a:lnTo>
                    <a:pt x="26" y="300"/>
                  </a:lnTo>
                  <a:lnTo>
                    <a:pt x="26" y="300"/>
                  </a:lnTo>
                  <a:lnTo>
                    <a:pt x="24" y="299"/>
                  </a:lnTo>
                  <a:lnTo>
                    <a:pt x="24" y="299"/>
                  </a:lnTo>
                  <a:close/>
                  <a:moveTo>
                    <a:pt x="198" y="1084"/>
                  </a:moveTo>
                  <a:lnTo>
                    <a:pt x="198" y="1084"/>
                  </a:lnTo>
                  <a:lnTo>
                    <a:pt x="195" y="1086"/>
                  </a:lnTo>
                  <a:lnTo>
                    <a:pt x="193" y="1087"/>
                  </a:lnTo>
                  <a:lnTo>
                    <a:pt x="193" y="1091"/>
                  </a:lnTo>
                  <a:lnTo>
                    <a:pt x="193" y="1096"/>
                  </a:lnTo>
                  <a:lnTo>
                    <a:pt x="195" y="1101"/>
                  </a:lnTo>
                  <a:lnTo>
                    <a:pt x="196" y="1104"/>
                  </a:lnTo>
                  <a:lnTo>
                    <a:pt x="199" y="1103"/>
                  </a:lnTo>
                  <a:lnTo>
                    <a:pt x="199" y="1103"/>
                  </a:lnTo>
                  <a:lnTo>
                    <a:pt x="205" y="1100"/>
                  </a:lnTo>
                  <a:lnTo>
                    <a:pt x="208" y="1098"/>
                  </a:lnTo>
                  <a:lnTo>
                    <a:pt x="211" y="1097"/>
                  </a:lnTo>
                  <a:lnTo>
                    <a:pt x="211" y="1097"/>
                  </a:lnTo>
                  <a:lnTo>
                    <a:pt x="211" y="1093"/>
                  </a:lnTo>
                  <a:lnTo>
                    <a:pt x="208" y="1088"/>
                  </a:lnTo>
                  <a:lnTo>
                    <a:pt x="203" y="1084"/>
                  </a:lnTo>
                  <a:lnTo>
                    <a:pt x="201" y="1084"/>
                  </a:lnTo>
                  <a:lnTo>
                    <a:pt x="198" y="1084"/>
                  </a:lnTo>
                  <a:lnTo>
                    <a:pt x="198" y="1084"/>
                  </a:lnTo>
                  <a:close/>
                  <a:moveTo>
                    <a:pt x="186" y="1070"/>
                  </a:moveTo>
                  <a:lnTo>
                    <a:pt x="186" y="1070"/>
                  </a:lnTo>
                  <a:lnTo>
                    <a:pt x="185" y="1071"/>
                  </a:lnTo>
                  <a:lnTo>
                    <a:pt x="184" y="1071"/>
                  </a:lnTo>
                  <a:lnTo>
                    <a:pt x="184" y="1076"/>
                  </a:lnTo>
                  <a:lnTo>
                    <a:pt x="185" y="1079"/>
                  </a:lnTo>
                  <a:lnTo>
                    <a:pt x="186" y="1079"/>
                  </a:lnTo>
                  <a:lnTo>
                    <a:pt x="188" y="1079"/>
                  </a:lnTo>
                  <a:lnTo>
                    <a:pt x="188" y="1079"/>
                  </a:lnTo>
                  <a:lnTo>
                    <a:pt x="191" y="1074"/>
                  </a:lnTo>
                  <a:lnTo>
                    <a:pt x="191" y="1073"/>
                  </a:lnTo>
                  <a:lnTo>
                    <a:pt x="189" y="1070"/>
                  </a:lnTo>
                  <a:lnTo>
                    <a:pt x="186" y="1070"/>
                  </a:lnTo>
                  <a:lnTo>
                    <a:pt x="186" y="1070"/>
                  </a:lnTo>
                  <a:close/>
                  <a:moveTo>
                    <a:pt x="131" y="1051"/>
                  </a:moveTo>
                  <a:lnTo>
                    <a:pt x="131" y="1051"/>
                  </a:lnTo>
                  <a:lnTo>
                    <a:pt x="134" y="1054"/>
                  </a:lnTo>
                  <a:lnTo>
                    <a:pt x="137" y="1056"/>
                  </a:lnTo>
                  <a:lnTo>
                    <a:pt x="139" y="1054"/>
                  </a:lnTo>
                  <a:lnTo>
                    <a:pt x="141" y="1051"/>
                  </a:lnTo>
                  <a:lnTo>
                    <a:pt x="141" y="1051"/>
                  </a:lnTo>
                  <a:lnTo>
                    <a:pt x="139" y="1050"/>
                  </a:lnTo>
                  <a:lnTo>
                    <a:pt x="138" y="1049"/>
                  </a:lnTo>
                  <a:lnTo>
                    <a:pt x="134" y="1049"/>
                  </a:lnTo>
                  <a:lnTo>
                    <a:pt x="131" y="1049"/>
                  </a:lnTo>
                  <a:lnTo>
                    <a:pt x="129" y="1050"/>
                  </a:lnTo>
                  <a:lnTo>
                    <a:pt x="131" y="1051"/>
                  </a:lnTo>
                  <a:lnTo>
                    <a:pt x="131" y="1051"/>
                  </a:lnTo>
                  <a:close/>
                  <a:moveTo>
                    <a:pt x="156" y="1063"/>
                  </a:moveTo>
                  <a:lnTo>
                    <a:pt x="156" y="1063"/>
                  </a:lnTo>
                  <a:lnTo>
                    <a:pt x="158" y="1066"/>
                  </a:lnTo>
                  <a:lnTo>
                    <a:pt x="161" y="1067"/>
                  </a:lnTo>
                  <a:lnTo>
                    <a:pt x="164" y="1067"/>
                  </a:lnTo>
                  <a:lnTo>
                    <a:pt x="166" y="1064"/>
                  </a:lnTo>
                  <a:lnTo>
                    <a:pt x="166" y="1064"/>
                  </a:lnTo>
                  <a:lnTo>
                    <a:pt x="166" y="1063"/>
                  </a:lnTo>
                  <a:lnTo>
                    <a:pt x="165" y="1061"/>
                  </a:lnTo>
                  <a:lnTo>
                    <a:pt x="161" y="1060"/>
                  </a:lnTo>
                  <a:lnTo>
                    <a:pt x="156" y="1060"/>
                  </a:lnTo>
                  <a:lnTo>
                    <a:pt x="155" y="1061"/>
                  </a:lnTo>
                  <a:lnTo>
                    <a:pt x="156" y="1063"/>
                  </a:lnTo>
                  <a:lnTo>
                    <a:pt x="156" y="1063"/>
                  </a:lnTo>
                  <a:close/>
                  <a:moveTo>
                    <a:pt x="1616" y="586"/>
                  </a:moveTo>
                  <a:lnTo>
                    <a:pt x="1616" y="586"/>
                  </a:lnTo>
                  <a:lnTo>
                    <a:pt x="1615" y="585"/>
                  </a:lnTo>
                  <a:lnTo>
                    <a:pt x="1613" y="585"/>
                  </a:lnTo>
                  <a:lnTo>
                    <a:pt x="1608" y="583"/>
                  </a:lnTo>
                  <a:lnTo>
                    <a:pt x="1600" y="583"/>
                  </a:lnTo>
                  <a:lnTo>
                    <a:pt x="1596" y="582"/>
                  </a:lnTo>
                  <a:lnTo>
                    <a:pt x="1595" y="581"/>
                  </a:lnTo>
                  <a:lnTo>
                    <a:pt x="1595" y="581"/>
                  </a:lnTo>
                  <a:lnTo>
                    <a:pt x="1592" y="579"/>
                  </a:lnTo>
                  <a:lnTo>
                    <a:pt x="1589" y="582"/>
                  </a:lnTo>
                  <a:lnTo>
                    <a:pt x="1582" y="589"/>
                  </a:lnTo>
                  <a:lnTo>
                    <a:pt x="1576" y="599"/>
                  </a:lnTo>
                  <a:lnTo>
                    <a:pt x="1573" y="609"/>
                  </a:lnTo>
                  <a:lnTo>
                    <a:pt x="1573" y="609"/>
                  </a:lnTo>
                  <a:lnTo>
                    <a:pt x="1572" y="613"/>
                  </a:lnTo>
                  <a:lnTo>
                    <a:pt x="1569" y="616"/>
                  </a:lnTo>
                  <a:lnTo>
                    <a:pt x="1563" y="623"/>
                  </a:lnTo>
                  <a:lnTo>
                    <a:pt x="1553" y="630"/>
                  </a:lnTo>
                  <a:lnTo>
                    <a:pt x="1553" y="630"/>
                  </a:lnTo>
                  <a:lnTo>
                    <a:pt x="1499" y="630"/>
                  </a:lnTo>
                  <a:lnTo>
                    <a:pt x="1499" y="630"/>
                  </a:lnTo>
                  <a:lnTo>
                    <a:pt x="1495" y="632"/>
                  </a:lnTo>
                  <a:lnTo>
                    <a:pt x="1489" y="636"/>
                  </a:lnTo>
                  <a:lnTo>
                    <a:pt x="1477" y="646"/>
                  </a:lnTo>
                  <a:lnTo>
                    <a:pt x="1477" y="646"/>
                  </a:lnTo>
                  <a:lnTo>
                    <a:pt x="1478" y="647"/>
                  </a:lnTo>
                  <a:lnTo>
                    <a:pt x="1478" y="647"/>
                  </a:lnTo>
                  <a:lnTo>
                    <a:pt x="1478" y="650"/>
                  </a:lnTo>
                  <a:lnTo>
                    <a:pt x="1478" y="653"/>
                  </a:lnTo>
                  <a:lnTo>
                    <a:pt x="1475" y="656"/>
                  </a:lnTo>
                  <a:lnTo>
                    <a:pt x="1471" y="659"/>
                  </a:lnTo>
                  <a:lnTo>
                    <a:pt x="1460" y="662"/>
                  </a:lnTo>
                  <a:lnTo>
                    <a:pt x="1447" y="663"/>
                  </a:lnTo>
                  <a:lnTo>
                    <a:pt x="1447" y="663"/>
                  </a:lnTo>
                  <a:lnTo>
                    <a:pt x="1434" y="665"/>
                  </a:lnTo>
                  <a:lnTo>
                    <a:pt x="1434" y="665"/>
                  </a:lnTo>
                  <a:lnTo>
                    <a:pt x="1435" y="670"/>
                  </a:lnTo>
                  <a:lnTo>
                    <a:pt x="1435" y="670"/>
                  </a:lnTo>
                  <a:lnTo>
                    <a:pt x="1434" y="673"/>
                  </a:lnTo>
                  <a:lnTo>
                    <a:pt x="1430" y="674"/>
                  </a:lnTo>
                  <a:lnTo>
                    <a:pt x="1430" y="674"/>
                  </a:lnTo>
                  <a:lnTo>
                    <a:pt x="1425" y="680"/>
                  </a:lnTo>
                  <a:lnTo>
                    <a:pt x="1415" y="686"/>
                  </a:lnTo>
                  <a:lnTo>
                    <a:pt x="1393" y="697"/>
                  </a:lnTo>
                  <a:lnTo>
                    <a:pt x="1393" y="697"/>
                  </a:lnTo>
                  <a:lnTo>
                    <a:pt x="1388" y="699"/>
                  </a:lnTo>
                  <a:lnTo>
                    <a:pt x="1383" y="700"/>
                  </a:lnTo>
                  <a:lnTo>
                    <a:pt x="1377" y="702"/>
                  </a:lnTo>
                  <a:lnTo>
                    <a:pt x="1373" y="700"/>
                  </a:lnTo>
                  <a:lnTo>
                    <a:pt x="1367" y="699"/>
                  </a:lnTo>
                  <a:lnTo>
                    <a:pt x="1364" y="697"/>
                  </a:lnTo>
                  <a:lnTo>
                    <a:pt x="1361" y="693"/>
                  </a:lnTo>
                  <a:lnTo>
                    <a:pt x="1361" y="690"/>
                  </a:lnTo>
                  <a:lnTo>
                    <a:pt x="1361" y="690"/>
                  </a:lnTo>
                  <a:lnTo>
                    <a:pt x="1361" y="687"/>
                  </a:lnTo>
                  <a:lnTo>
                    <a:pt x="1363" y="684"/>
                  </a:lnTo>
                  <a:lnTo>
                    <a:pt x="1364" y="683"/>
                  </a:lnTo>
                  <a:lnTo>
                    <a:pt x="1367" y="683"/>
                  </a:lnTo>
                  <a:lnTo>
                    <a:pt x="1370" y="683"/>
                  </a:lnTo>
                  <a:lnTo>
                    <a:pt x="1373" y="686"/>
                  </a:lnTo>
                  <a:lnTo>
                    <a:pt x="1373" y="686"/>
                  </a:lnTo>
                  <a:lnTo>
                    <a:pt x="1374" y="687"/>
                  </a:lnTo>
                  <a:lnTo>
                    <a:pt x="1376" y="687"/>
                  </a:lnTo>
                  <a:lnTo>
                    <a:pt x="1380" y="684"/>
                  </a:lnTo>
                  <a:lnTo>
                    <a:pt x="1380" y="684"/>
                  </a:lnTo>
                  <a:lnTo>
                    <a:pt x="1378" y="682"/>
                  </a:lnTo>
                  <a:lnTo>
                    <a:pt x="1377" y="679"/>
                  </a:lnTo>
                  <a:lnTo>
                    <a:pt x="1377" y="672"/>
                  </a:lnTo>
                  <a:lnTo>
                    <a:pt x="1377" y="672"/>
                  </a:lnTo>
                  <a:lnTo>
                    <a:pt x="1376" y="670"/>
                  </a:lnTo>
                  <a:lnTo>
                    <a:pt x="1376" y="669"/>
                  </a:lnTo>
                  <a:lnTo>
                    <a:pt x="1376" y="662"/>
                  </a:lnTo>
                  <a:lnTo>
                    <a:pt x="1376" y="656"/>
                  </a:lnTo>
                  <a:lnTo>
                    <a:pt x="1374" y="653"/>
                  </a:lnTo>
                  <a:lnTo>
                    <a:pt x="1371" y="652"/>
                  </a:lnTo>
                  <a:lnTo>
                    <a:pt x="1371" y="652"/>
                  </a:lnTo>
                  <a:lnTo>
                    <a:pt x="1369" y="652"/>
                  </a:lnTo>
                  <a:lnTo>
                    <a:pt x="1364" y="652"/>
                  </a:lnTo>
                  <a:lnTo>
                    <a:pt x="1359" y="656"/>
                  </a:lnTo>
                  <a:lnTo>
                    <a:pt x="1354" y="657"/>
                  </a:lnTo>
                  <a:lnTo>
                    <a:pt x="1354" y="657"/>
                  </a:lnTo>
                  <a:lnTo>
                    <a:pt x="1354" y="655"/>
                  </a:lnTo>
                  <a:lnTo>
                    <a:pt x="1354" y="655"/>
                  </a:lnTo>
                  <a:lnTo>
                    <a:pt x="1357" y="647"/>
                  </a:lnTo>
                  <a:lnTo>
                    <a:pt x="1361" y="640"/>
                  </a:lnTo>
                  <a:lnTo>
                    <a:pt x="1363" y="638"/>
                  </a:lnTo>
                  <a:lnTo>
                    <a:pt x="1363" y="633"/>
                  </a:lnTo>
                  <a:lnTo>
                    <a:pt x="1363" y="629"/>
                  </a:lnTo>
                  <a:lnTo>
                    <a:pt x="1360" y="625"/>
                  </a:lnTo>
                  <a:lnTo>
                    <a:pt x="1360" y="625"/>
                  </a:lnTo>
                  <a:lnTo>
                    <a:pt x="1357" y="622"/>
                  </a:lnTo>
                  <a:lnTo>
                    <a:pt x="1354" y="619"/>
                  </a:lnTo>
                  <a:lnTo>
                    <a:pt x="1350" y="616"/>
                  </a:lnTo>
                  <a:lnTo>
                    <a:pt x="1346" y="616"/>
                  </a:lnTo>
                  <a:lnTo>
                    <a:pt x="1343" y="616"/>
                  </a:lnTo>
                  <a:lnTo>
                    <a:pt x="1340" y="618"/>
                  </a:lnTo>
                  <a:lnTo>
                    <a:pt x="1337" y="619"/>
                  </a:lnTo>
                  <a:lnTo>
                    <a:pt x="1336" y="622"/>
                  </a:lnTo>
                  <a:lnTo>
                    <a:pt x="1336" y="622"/>
                  </a:lnTo>
                  <a:lnTo>
                    <a:pt x="1334" y="625"/>
                  </a:lnTo>
                  <a:lnTo>
                    <a:pt x="1333" y="628"/>
                  </a:lnTo>
                  <a:lnTo>
                    <a:pt x="1327" y="629"/>
                  </a:lnTo>
                  <a:lnTo>
                    <a:pt x="1323" y="630"/>
                  </a:lnTo>
                  <a:lnTo>
                    <a:pt x="1320" y="632"/>
                  </a:lnTo>
                  <a:lnTo>
                    <a:pt x="1319" y="635"/>
                  </a:lnTo>
                  <a:lnTo>
                    <a:pt x="1319" y="635"/>
                  </a:lnTo>
                  <a:lnTo>
                    <a:pt x="1317" y="642"/>
                  </a:lnTo>
                  <a:lnTo>
                    <a:pt x="1314" y="650"/>
                  </a:lnTo>
                  <a:lnTo>
                    <a:pt x="1314" y="659"/>
                  </a:lnTo>
                  <a:lnTo>
                    <a:pt x="1314" y="669"/>
                  </a:lnTo>
                  <a:lnTo>
                    <a:pt x="1314" y="669"/>
                  </a:lnTo>
                  <a:lnTo>
                    <a:pt x="1316" y="676"/>
                  </a:lnTo>
                  <a:lnTo>
                    <a:pt x="1314" y="682"/>
                  </a:lnTo>
                  <a:lnTo>
                    <a:pt x="1310" y="687"/>
                  </a:lnTo>
                  <a:lnTo>
                    <a:pt x="1303" y="692"/>
                  </a:lnTo>
                  <a:lnTo>
                    <a:pt x="1303" y="692"/>
                  </a:lnTo>
                  <a:lnTo>
                    <a:pt x="1300" y="693"/>
                  </a:lnTo>
                  <a:lnTo>
                    <a:pt x="1296" y="693"/>
                  </a:lnTo>
                  <a:lnTo>
                    <a:pt x="1295" y="690"/>
                  </a:lnTo>
                  <a:lnTo>
                    <a:pt x="1292" y="687"/>
                  </a:lnTo>
                  <a:lnTo>
                    <a:pt x="1290" y="682"/>
                  </a:lnTo>
                  <a:lnTo>
                    <a:pt x="1290" y="676"/>
                  </a:lnTo>
                  <a:lnTo>
                    <a:pt x="1292" y="662"/>
                  </a:lnTo>
                  <a:lnTo>
                    <a:pt x="1292" y="662"/>
                  </a:lnTo>
                  <a:lnTo>
                    <a:pt x="1295" y="652"/>
                  </a:lnTo>
                  <a:lnTo>
                    <a:pt x="1297" y="642"/>
                  </a:lnTo>
                  <a:lnTo>
                    <a:pt x="1297" y="636"/>
                  </a:lnTo>
                  <a:lnTo>
                    <a:pt x="1297" y="635"/>
                  </a:lnTo>
                  <a:lnTo>
                    <a:pt x="1295" y="633"/>
                  </a:lnTo>
                  <a:lnTo>
                    <a:pt x="1295" y="633"/>
                  </a:lnTo>
                  <a:lnTo>
                    <a:pt x="1293" y="633"/>
                  </a:lnTo>
                  <a:lnTo>
                    <a:pt x="1293" y="632"/>
                  </a:lnTo>
                  <a:lnTo>
                    <a:pt x="1299" y="625"/>
                  </a:lnTo>
                  <a:lnTo>
                    <a:pt x="1309" y="618"/>
                  </a:lnTo>
                  <a:lnTo>
                    <a:pt x="1313" y="615"/>
                  </a:lnTo>
                  <a:lnTo>
                    <a:pt x="1319" y="613"/>
                  </a:lnTo>
                  <a:lnTo>
                    <a:pt x="1319" y="613"/>
                  </a:lnTo>
                  <a:lnTo>
                    <a:pt x="1330" y="612"/>
                  </a:lnTo>
                  <a:lnTo>
                    <a:pt x="1341" y="610"/>
                  </a:lnTo>
                  <a:lnTo>
                    <a:pt x="1350" y="609"/>
                  </a:lnTo>
                  <a:lnTo>
                    <a:pt x="1351" y="608"/>
                  </a:lnTo>
                  <a:lnTo>
                    <a:pt x="1353" y="606"/>
                  </a:lnTo>
                  <a:lnTo>
                    <a:pt x="1353" y="606"/>
                  </a:lnTo>
                  <a:lnTo>
                    <a:pt x="1353" y="606"/>
                  </a:lnTo>
                  <a:lnTo>
                    <a:pt x="1354" y="605"/>
                  </a:lnTo>
                  <a:lnTo>
                    <a:pt x="1354" y="605"/>
                  </a:lnTo>
                  <a:lnTo>
                    <a:pt x="1346" y="599"/>
                  </a:lnTo>
                  <a:lnTo>
                    <a:pt x="1346" y="599"/>
                  </a:lnTo>
                  <a:lnTo>
                    <a:pt x="1343" y="601"/>
                  </a:lnTo>
                  <a:lnTo>
                    <a:pt x="1343" y="601"/>
                  </a:lnTo>
                  <a:lnTo>
                    <a:pt x="1341" y="602"/>
                  </a:lnTo>
                  <a:lnTo>
                    <a:pt x="1340" y="602"/>
                  </a:lnTo>
                  <a:lnTo>
                    <a:pt x="1337" y="599"/>
                  </a:lnTo>
                  <a:lnTo>
                    <a:pt x="1334" y="596"/>
                  </a:lnTo>
                  <a:lnTo>
                    <a:pt x="1332" y="595"/>
                  </a:lnTo>
                  <a:lnTo>
                    <a:pt x="1329" y="595"/>
                  </a:lnTo>
                  <a:lnTo>
                    <a:pt x="1329" y="595"/>
                  </a:lnTo>
                  <a:lnTo>
                    <a:pt x="1320" y="596"/>
                  </a:lnTo>
                  <a:lnTo>
                    <a:pt x="1313" y="599"/>
                  </a:lnTo>
                  <a:lnTo>
                    <a:pt x="1306" y="602"/>
                  </a:lnTo>
                  <a:lnTo>
                    <a:pt x="1302" y="602"/>
                  </a:lnTo>
                  <a:lnTo>
                    <a:pt x="1299" y="601"/>
                  </a:lnTo>
                  <a:lnTo>
                    <a:pt x="1299" y="601"/>
                  </a:lnTo>
                  <a:lnTo>
                    <a:pt x="1295" y="598"/>
                  </a:lnTo>
                  <a:lnTo>
                    <a:pt x="1292" y="593"/>
                  </a:lnTo>
                  <a:lnTo>
                    <a:pt x="1290" y="592"/>
                  </a:lnTo>
                  <a:lnTo>
                    <a:pt x="1286" y="591"/>
                  </a:lnTo>
                  <a:lnTo>
                    <a:pt x="1286" y="591"/>
                  </a:lnTo>
                  <a:lnTo>
                    <a:pt x="1285" y="589"/>
                  </a:lnTo>
                  <a:lnTo>
                    <a:pt x="1285" y="588"/>
                  </a:lnTo>
                  <a:lnTo>
                    <a:pt x="1285" y="583"/>
                  </a:lnTo>
                  <a:lnTo>
                    <a:pt x="1286" y="581"/>
                  </a:lnTo>
                  <a:lnTo>
                    <a:pt x="1285" y="581"/>
                  </a:lnTo>
                  <a:lnTo>
                    <a:pt x="1280" y="582"/>
                  </a:lnTo>
                  <a:lnTo>
                    <a:pt x="1280" y="582"/>
                  </a:lnTo>
                  <a:lnTo>
                    <a:pt x="1262" y="595"/>
                  </a:lnTo>
                  <a:lnTo>
                    <a:pt x="1256" y="596"/>
                  </a:lnTo>
                  <a:lnTo>
                    <a:pt x="1252" y="599"/>
                  </a:lnTo>
                  <a:lnTo>
                    <a:pt x="1248" y="599"/>
                  </a:lnTo>
                  <a:lnTo>
                    <a:pt x="1245" y="596"/>
                  </a:lnTo>
                  <a:lnTo>
                    <a:pt x="1245" y="596"/>
                  </a:lnTo>
                  <a:lnTo>
                    <a:pt x="1242" y="595"/>
                  </a:lnTo>
                  <a:lnTo>
                    <a:pt x="1239" y="593"/>
                  </a:lnTo>
                  <a:lnTo>
                    <a:pt x="1233" y="595"/>
                  </a:lnTo>
                  <a:lnTo>
                    <a:pt x="1229" y="595"/>
                  </a:lnTo>
                  <a:lnTo>
                    <a:pt x="1226" y="595"/>
                  </a:lnTo>
                  <a:lnTo>
                    <a:pt x="1223" y="593"/>
                  </a:lnTo>
                  <a:lnTo>
                    <a:pt x="1223" y="593"/>
                  </a:lnTo>
                  <a:lnTo>
                    <a:pt x="1223" y="591"/>
                  </a:lnTo>
                  <a:lnTo>
                    <a:pt x="1225" y="588"/>
                  </a:lnTo>
                  <a:lnTo>
                    <a:pt x="1228" y="583"/>
                  </a:lnTo>
                  <a:lnTo>
                    <a:pt x="1233" y="581"/>
                  </a:lnTo>
                  <a:lnTo>
                    <a:pt x="1245" y="575"/>
                  </a:lnTo>
                  <a:lnTo>
                    <a:pt x="1250" y="573"/>
                  </a:lnTo>
                  <a:lnTo>
                    <a:pt x="1256" y="572"/>
                  </a:lnTo>
                  <a:lnTo>
                    <a:pt x="1256" y="572"/>
                  </a:lnTo>
                  <a:lnTo>
                    <a:pt x="1260" y="572"/>
                  </a:lnTo>
                  <a:lnTo>
                    <a:pt x="1265" y="569"/>
                  </a:lnTo>
                  <a:lnTo>
                    <a:pt x="1265" y="569"/>
                  </a:lnTo>
                  <a:lnTo>
                    <a:pt x="1252" y="565"/>
                  </a:lnTo>
                  <a:lnTo>
                    <a:pt x="1245" y="565"/>
                  </a:lnTo>
                  <a:lnTo>
                    <a:pt x="1243" y="565"/>
                  </a:lnTo>
                  <a:lnTo>
                    <a:pt x="1242" y="566"/>
                  </a:lnTo>
                  <a:lnTo>
                    <a:pt x="1242" y="566"/>
                  </a:lnTo>
                  <a:lnTo>
                    <a:pt x="1238" y="569"/>
                  </a:lnTo>
                  <a:lnTo>
                    <a:pt x="1233" y="569"/>
                  </a:lnTo>
                  <a:lnTo>
                    <a:pt x="1231" y="566"/>
                  </a:lnTo>
                  <a:lnTo>
                    <a:pt x="1228" y="564"/>
                  </a:lnTo>
                  <a:lnTo>
                    <a:pt x="1228" y="564"/>
                  </a:lnTo>
                  <a:lnTo>
                    <a:pt x="1225" y="562"/>
                  </a:lnTo>
                  <a:lnTo>
                    <a:pt x="1222" y="562"/>
                  </a:lnTo>
                  <a:lnTo>
                    <a:pt x="1218" y="562"/>
                  </a:lnTo>
                  <a:lnTo>
                    <a:pt x="1215" y="559"/>
                  </a:lnTo>
                  <a:lnTo>
                    <a:pt x="1215" y="559"/>
                  </a:lnTo>
                  <a:lnTo>
                    <a:pt x="1211" y="555"/>
                  </a:lnTo>
                  <a:lnTo>
                    <a:pt x="1206" y="555"/>
                  </a:lnTo>
                  <a:lnTo>
                    <a:pt x="1199" y="558"/>
                  </a:lnTo>
                  <a:lnTo>
                    <a:pt x="1199" y="558"/>
                  </a:lnTo>
                  <a:lnTo>
                    <a:pt x="1196" y="558"/>
                  </a:lnTo>
                  <a:lnTo>
                    <a:pt x="1194" y="558"/>
                  </a:lnTo>
                  <a:lnTo>
                    <a:pt x="1186" y="554"/>
                  </a:lnTo>
                  <a:lnTo>
                    <a:pt x="1186" y="554"/>
                  </a:lnTo>
                  <a:lnTo>
                    <a:pt x="1182" y="551"/>
                  </a:lnTo>
                  <a:lnTo>
                    <a:pt x="1182" y="548"/>
                  </a:lnTo>
                  <a:lnTo>
                    <a:pt x="1182" y="544"/>
                  </a:lnTo>
                  <a:lnTo>
                    <a:pt x="1179" y="541"/>
                  </a:lnTo>
                  <a:lnTo>
                    <a:pt x="1179" y="541"/>
                  </a:lnTo>
                  <a:lnTo>
                    <a:pt x="1178" y="541"/>
                  </a:lnTo>
                  <a:lnTo>
                    <a:pt x="1176" y="541"/>
                  </a:lnTo>
                  <a:lnTo>
                    <a:pt x="1175" y="544"/>
                  </a:lnTo>
                  <a:lnTo>
                    <a:pt x="1174" y="548"/>
                  </a:lnTo>
                  <a:lnTo>
                    <a:pt x="731" y="551"/>
                  </a:lnTo>
                  <a:lnTo>
                    <a:pt x="731" y="551"/>
                  </a:lnTo>
                  <a:lnTo>
                    <a:pt x="733" y="552"/>
                  </a:lnTo>
                  <a:lnTo>
                    <a:pt x="733" y="552"/>
                  </a:lnTo>
                  <a:lnTo>
                    <a:pt x="735" y="556"/>
                  </a:lnTo>
                  <a:lnTo>
                    <a:pt x="735" y="561"/>
                  </a:lnTo>
                  <a:lnTo>
                    <a:pt x="735" y="565"/>
                  </a:lnTo>
                  <a:lnTo>
                    <a:pt x="735" y="569"/>
                  </a:lnTo>
                  <a:lnTo>
                    <a:pt x="735" y="569"/>
                  </a:lnTo>
                  <a:lnTo>
                    <a:pt x="737" y="575"/>
                  </a:lnTo>
                  <a:lnTo>
                    <a:pt x="735" y="581"/>
                  </a:lnTo>
                  <a:lnTo>
                    <a:pt x="734" y="585"/>
                  </a:lnTo>
                  <a:lnTo>
                    <a:pt x="733" y="585"/>
                  </a:lnTo>
                  <a:lnTo>
                    <a:pt x="731" y="586"/>
                  </a:lnTo>
                  <a:lnTo>
                    <a:pt x="731" y="586"/>
                  </a:lnTo>
                  <a:lnTo>
                    <a:pt x="728" y="585"/>
                  </a:lnTo>
                  <a:lnTo>
                    <a:pt x="727" y="582"/>
                  </a:lnTo>
                  <a:lnTo>
                    <a:pt x="727" y="579"/>
                  </a:lnTo>
                  <a:lnTo>
                    <a:pt x="728" y="578"/>
                  </a:lnTo>
                  <a:lnTo>
                    <a:pt x="728" y="578"/>
                  </a:lnTo>
                  <a:lnTo>
                    <a:pt x="731" y="575"/>
                  </a:lnTo>
                  <a:lnTo>
                    <a:pt x="731" y="572"/>
                  </a:lnTo>
                  <a:lnTo>
                    <a:pt x="730" y="569"/>
                  </a:lnTo>
                  <a:lnTo>
                    <a:pt x="727" y="568"/>
                  </a:lnTo>
                  <a:lnTo>
                    <a:pt x="727" y="568"/>
                  </a:lnTo>
                  <a:lnTo>
                    <a:pt x="726" y="568"/>
                  </a:lnTo>
                  <a:lnTo>
                    <a:pt x="724" y="566"/>
                  </a:lnTo>
                  <a:lnTo>
                    <a:pt x="724" y="562"/>
                  </a:lnTo>
                  <a:lnTo>
                    <a:pt x="724" y="562"/>
                  </a:lnTo>
                  <a:lnTo>
                    <a:pt x="718" y="564"/>
                  </a:lnTo>
                  <a:lnTo>
                    <a:pt x="711" y="564"/>
                  </a:lnTo>
                  <a:lnTo>
                    <a:pt x="698" y="562"/>
                  </a:lnTo>
                  <a:lnTo>
                    <a:pt x="698" y="562"/>
                  </a:lnTo>
                  <a:lnTo>
                    <a:pt x="698" y="564"/>
                  </a:lnTo>
                  <a:lnTo>
                    <a:pt x="698" y="564"/>
                  </a:lnTo>
                  <a:lnTo>
                    <a:pt x="701" y="572"/>
                  </a:lnTo>
                  <a:lnTo>
                    <a:pt x="703" y="579"/>
                  </a:lnTo>
                  <a:lnTo>
                    <a:pt x="707" y="585"/>
                  </a:lnTo>
                  <a:lnTo>
                    <a:pt x="707" y="585"/>
                  </a:lnTo>
                  <a:lnTo>
                    <a:pt x="710" y="589"/>
                  </a:lnTo>
                  <a:lnTo>
                    <a:pt x="710" y="593"/>
                  </a:lnTo>
                  <a:lnTo>
                    <a:pt x="711" y="596"/>
                  </a:lnTo>
                  <a:lnTo>
                    <a:pt x="714" y="599"/>
                  </a:lnTo>
                  <a:lnTo>
                    <a:pt x="714" y="599"/>
                  </a:lnTo>
                  <a:lnTo>
                    <a:pt x="717" y="602"/>
                  </a:lnTo>
                  <a:lnTo>
                    <a:pt x="718" y="603"/>
                  </a:lnTo>
                  <a:lnTo>
                    <a:pt x="717" y="605"/>
                  </a:lnTo>
                  <a:lnTo>
                    <a:pt x="714" y="605"/>
                  </a:lnTo>
                  <a:lnTo>
                    <a:pt x="714" y="605"/>
                  </a:lnTo>
                  <a:lnTo>
                    <a:pt x="711" y="605"/>
                  </a:lnTo>
                  <a:lnTo>
                    <a:pt x="711" y="608"/>
                  </a:lnTo>
                  <a:lnTo>
                    <a:pt x="711" y="612"/>
                  </a:lnTo>
                  <a:lnTo>
                    <a:pt x="711" y="619"/>
                  </a:lnTo>
                  <a:lnTo>
                    <a:pt x="711" y="619"/>
                  </a:lnTo>
                  <a:lnTo>
                    <a:pt x="710" y="640"/>
                  </a:lnTo>
                  <a:lnTo>
                    <a:pt x="708" y="659"/>
                  </a:lnTo>
                  <a:lnTo>
                    <a:pt x="708" y="659"/>
                  </a:lnTo>
                  <a:lnTo>
                    <a:pt x="707" y="665"/>
                  </a:lnTo>
                  <a:lnTo>
                    <a:pt x="704" y="672"/>
                  </a:lnTo>
                  <a:lnTo>
                    <a:pt x="703" y="677"/>
                  </a:lnTo>
                  <a:lnTo>
                    <a:pt x="703" y="680"/>
                  </a:lnTo>
                  <a:lnTo>
                    <a:pt x="704" y="683"/>
                  </a:lnTo>
                  <a:lnTo>
                    <a:pt x="704" y="683"/>
                  </a:lnTo>
                  <a:lnTo>
                    <a:pt x="707" y="690"/>
                  </a:lnTo>
                  <a:lnTo>
                    <a:pt x="710" y="696"/>
                  </a:lnTo>
                  <a:lnTo>
                    <a:pt x="710" y="703"/>
                  </a:lnTo>
                  <a:lnTo>
                    <a:pt x="710" y="710"/>
                  </a:lnTo>
                  <a:lnTo>
                    <a:pt x="710" y="710"/>
                  </a:lnTo>
                  <a:lnTo>
                    <a:pt x="708" y="716"/>
                  </a:lnTo>
                  <a:lnTo>
                    <a:pt x="708" y="721"/>
                  </a:lnTo>
                  <a:lnTo>
                    <a:pt x="708" y="726"/>
                  </a:lnTo>
                  <a:lnTo>
                    <a:pt x="711" y="730"/>
                  </a:lnTo>
                  <a:lnTo>
                    <a:pt x="711" y="730"/>
                  </a:lnTo>
                  <a:lnTo>
                    <a:pt x="713" y="736"/>
                  </a:lnTo>
                  <a:lnTo>
                    <a:pt x="714" y="743"/>
                  </a:lnTo>
                  <a:lnTo>
                    <a:pt x="714" y="748"/>
                  </a:lnTo>
                  <a:lnTo>
                    <a:pt x="714" y="750"/>
                  </a:lnTo>
                  <a:lnTo>
                    <a:pt x="716" y="751"/>
                  </a:lnTo>
                  <a:lnTo>
                    <a:pt x="716" y="751"/>
                  </a:lnTo>
                  <a:lnTo>
                    <a:pt x="723" y="757"/>
                  </a:lnTo>
                  <a:lnTo>
                    <a:pt x="728" y="766"/>
                  </a:lnTo>
                  <a:lnTo>
                    <a:pt x="728" y="766"/>
                  </a:lnTo>
                  <a:lnTo>
                    <a:pt x="731" y="768"/>
                  </a:lnTo>
                  <a:lnTo>
                    <a:pt x="734" y="770"/>
                  </a:lnTo>
                  <a:lnTo>
                    <a:pt x="735" y="771"/>
                  </a:lnTo>
                  <a:lnTo>
                    <a:pt x="737" y="774"/>
                  </a:lnTo>
                  <a:lnTo>
                    <a:pt x="737" y="774"/>
                  </a:lnTo>
                  <a:lnTo>
                    <a:pt x="738" y="781"/>
                  </a:lnTo>
                  <a:lnTo>
                    <a:pt x="740" y="783"/>
                  </a:lnTo>
                  <a:lnTo>
                    <a:pt x="743" y="784"/>
                  </a:lnTo>
                  <a:lnTo>
                    <a:pt x="743" y="784"/>
                  </a:lnTo>
                  <a:lnTo>
                    <a:pt x="745" y="787"/>
                  </a:lnTo>
                  <a:lnTo>
                    <a:pt x="745" y="790"/>
                  </a:lnTo>
                  <a:lnTo>
                    <a:pt x="745" y="797"/>
                  </a:lnTo>
                  <a:lnTo>
                    <a:pt x="745" y="797"/>
                  </a:lnTo>
                  <a:lnTo>
                    <a:pt x="747" y="800"/>
                  </a:lnTo>
                  <a:lnTo>
                    <a:pt x="750" y="804"/>
                  </a:lnTo>
                  <a:lnTo>
                    <a:pt x="761" y="815"/>
                  </a:lnTo>
                  <a:lnTo>
                    <a:pt x="761" y="815"/>
                  </a:lnTo>
                  <a:lnTo>
                    <a:pt x="764" y="818"/>
                  </a:lnTo>
                  <a:lnTo>
                    <a:pt x="765" y="821"/>
                  </a:lnTo>
                  <a:lnTo>
                    <a:pt x="767" y="825"/>
                  </a:lnTo>
                  <a:lnTo>
                    <a:pt x="767" y="828"/>
                  </a:lnTo>
                  <a:lnTo>
                    <a:pt x="768" y="830"/>
                  </a:lnTo>
                  <a:lnTo>
                    <a:pt x="770" y="830"/>
                  </a:lnTo>
                  <a:lnTo>
                    <a:pt x="770" y="830"/>
                  </a:lnTo>
                  <a:lnTo>
                    <a:pt x="775" y="831"/>
                  </a:lnTo>
                  <a:lnTo>
                    <a:pt x="780" y="832"/>
                  </a:lnTo>
                  <a:lnTo>
                    <a:pt x="790" y="838"/>
                  </a:lnTo>
                  <a:lnTo>
                    <a:pt x="790" y="838"/>
                  </a:lnTo>
                  <a:lnTo>
                    <a:pt x="794" y="840"/>
                  </a:lnTo>
                  <a:lnTo>
                    <a:pt x="797" y="841"/>
                  </a:lnTo>
                  <a:lnTo>
                    <a:pt x="804" y="841"/>
                  </a:lnTo>
                  <a:lnTo>
                    <a:pt x="804" y="841"/>
                  </a:lnTo>
                  <a:lnTo>
                    <a:pt x="807" y="844"/>
                  </a:lnTo>
                  <a:lnTo>
                    <a:pt x="812" y="848"/>
                  </a:lnTo>
                  <a:lnTo>
                    <a:pt x="815" y="854"/>
                  </a:lnTo>
                  <a:lnTo>
                    <a:pt x="818" y="858"/>
                  </a:lnTo>
                  <a:lnTo>
                    <a:pt x="818" y="858"/>
                  </a:lnTo>
                  <a:lnTo>
                    <a:pt x="822" y="869"/>
                  </a:lnTo>
                  <a:lnTo>
                    <a:pt x="859" y="864"/>
                  </a:lnTo>
                  <a:lnTo>
                    <a:pt x="859" y="864"/>
                  </a:lnTo>
                  <a:lnTo>
                    <a:pt x="865" y="868"/>
                  </a:lnTo>
                  <a:lnTo>
                    <a:pt x="871" y="871"/>
                  </a:lnTo>
                  <a:lnTo>
                    <a:pt x="876" y="874"/>
                  </a:lnTo>
                  <a:lnTo>
                    <a:pt x="876" y="874"/>
                  </a:lnTo>
                  <a:lnTo>
                    <a:pt x="899" y="881"/>
                  </a:lnTo>
                  <a:lnTo>
                    <a:pt x="918" y="888"/>
                  </a:lnTo>
                  <a:lnTo>
                    <a:pt x="963" y="888"/>
                  </a:lnTo>
                  <a:lnTo>
                    <a:pt x="969" y="881"/>
                  </a:lnTo>
                  <a:lnTo>
                    <a:pt x="994" y="881"/>
                  </a:lnTo>
                  <a:lnTo>
                    <a:pt x="994" y="881"/>
                  </a:lnTo>
                  <a:lnTo>
                    <a:pt x="1001" y="888"/>
                  </a:lnTo>
                  <a:lnTo>
                    <a:pt x="1011" y="896"/>
                  </a:lnTo>
                  <a:lnTo>
                    <a:pt x="1011" y="896"/>
                  </a:lnTo>
                  <a:lnTo>
                    <a:pt x="1019" y="902"/>
                  </a:lnTo>
                  <a:lnTo>
                    <a:pt x="1021" y="906"/>
                  </a:lnTo>
                  <a:lnTo>
                    <a:pt x="1023" y="909"/>
                  </a:lnTo>
                  <a:lnTo>
                    <a:pt x="1023" y="909"/>
                  </a:lnTo>
                  <a:lnTo>
                    <a:pt x="1024" y="915"/>
                  </a:lnTo>
                  <a:lnTo>
                    <a:pt x="1026" y="918"/>
                  </a:lnTo>
                  <a:lnTo>
                    <a:pt x="1029" y="919"/>
                  </a:lnTo>
                  <a:lnTo>
                    <a:pt x="1029" y="919"/>
                  </a:lnTo>
                  <a:lnTo>
                    <a:pt x="1038" y="925"/>
                  </a:lnTo>
                  <a:lnTo>
                    <a:pt x="1044" y="928"/>
                  </a:lnTo>
                  <a:lnTo>
                    <a:pt x="1047" y="929"/>
                  </a:lnTo>
                  <a:lnTo>
                    <a:pt x="1047" y="929"/>
                  </a:lnTo>
                  <a:lnTo>
                    <a:pt x="1048" y="926"/>
                  </a:lnTo>
                  <a:lnTo>
                    <a:pt x="1051" y="922"/>
                  </a:lnTo>
                  <a:lnTo>
                    <a:pt x="1054" y="916"/>
                  </a:lnTo>
                  <a:lnTo>
                    <a:pt x="1057" y="915"/>
                  </a:lnTo>
                  <a:lnTo>
                    <a:pt x="1060" y="915"/>
                  </a:lnTo>
                  <a:lnTo>
                    <a:pt x="1060" y="915"/>
                  </a:lnTo>
                  <a:lnTo>
                    <a:pt x="1066" y="916"/>
                  </a:lnTo>
                  <a:lnTo>
                    <a:pt x="1075" y="919"/>
                  </a:lnTo>
                  <a:lnTo>
                    <a:pt x="1083" y="923"/>
                  </a:lnTo>
                  <a:lnTo>
                    <a:pt x="1085" y="928"/>
                  </a:lnTo>
                  <a:lnTo>
                    <a:pt x="1088" y="931"/>
                  </a:lnTo>
                  <a:lnTo>
                    <a:pt x="1088" y="931"/>
                  </a:lnTo>
                  <a:lnTo>
                    <a:pt x="1091" y="938"/>
                  </a:lnTo>
                  <a:lnTo>
                    <a:pt x="1095" y="945"/>
                  </a:lnTo>
                  <a:lnTo>
                    <a:pt x="1102" y="952"/>
                  </a:lnTo>
                  <a:lnTo>
                    <a:pt x="1102" y="952"/>
                  </a:lnTo>
                  <a:lnTo>
                    <a:pt x="1104" y="955"/>
                  </a:lnTo>
                  <a:lnTo>
                    <a:pt x="1105" y="958"/>
                  </a:lnTo>
                  <a:lnTo>
                    <a:pt x="1105" y="962"/>
                  </a:lnTo>
                  <a:lnTo>
                    <a:pt x="1107" y="965"/>
                  </a:lnTo>
                  <a:lnTo>
                    <a:pt x="1107" y="965"/>
                  </a:lnTo>
                  <a:lnTo>
                    <a:pt x="1108" y="970"/>
                  </a:lnTo>
                  <a:lnTo>
                    <a:pt x="1110" y="973"/>
                  </a:lnTo>
                  <a:lnTo>
                    <a:pt x="1111" y="975"/>
                  </a:lnTo>
                  <a:lnTo>
                    <a:pt x="1111" y="975"/>
                  </a:lnTo>
                  <a:lnTo>
                    <a:pt x="1121" y="979"/>
                  </a:lnTo>
                  <a:lnTo>
                    <a:pt x="1128" y="982"/>
                  </a:lnTo>
                  <a:lnTo>
                    <a:pt x="1134" y="982"/>
                  </a:lnTo>
                  <a:lnTo>
                    <a:pt x="1134" y="982"/>
                  </a:lnTo>
                  <a:lnTo>
                    <a:pt x="1137" y="983"/>
                  </a:lnTo>
                  <a:lnTo>
                    <a:pt x="1141" y="985"/>
                  </a:lnTo>
                  <a:lnTo>
                    <a:pt x="1141" y="985"/>
                  </a:lnTo>
                  <a:lnTo>
                    <a:pt x="1139" y="980"/>
                  </a:lnTo>
                  <a:lnTo>
                    <a:pt x="1139" y="978"/>
                  </a:lnTo>
                  <a:lnTo>
                    <a:pt x="1135" y="972"/>
                  </a:lnTo>
                  <a:lnTo>
                    <a:pt x="1134" y="968"/>
                  </a:lnTo>
                  <a:lnTo>
                    <a:pt x="1134" y="966"/>
                  </a:lnTo>
                  <a:lnTo>
                    <a:pt x="1135" y="965"/>
                  </a:lnTo>
                  <a:lnTo>
                    <a:pt x="1135" y="965"/>
                  </a:lnTo>
                  <a:lnTo>
                    <a:pt x="1138" y="962"/>
                  </a:lnTo>
                  <a:lnTo>
                    <a:pt x="1139" y="959"/>
                  </a:lnTo>
                  <a:lnTo>
                    <a:pt x="1139" y="955"/>
                  </a:lnTo>
                  <a:lnTo>
                    <a:pt x="1138" y="952"/>
                  </a:lnTo>
                  <a:lnTo>
                    <a:pt x="1138" y="950"/>
                  </a:lnTo>
                  <a:lnTo>
                    <a:pt x="1139" y="949"/>
                  </a:lnTo>
                  <a:lnTo>
                    <a:pt x="1139" y="949"/>
                  </a:lnTo>
                  <a:lnTo>
                    <a:pt x="1147" y="945"/>
                  </a:lnTo>
                  <a:lnTo>
                    <a:pt x="1149" y="942"/>
                  </a:lnTo>
                  <a:lnTo>
                    <a:pt x="1151" y="939"/>
                  </a:lnTo>
                  <a:lnTo>
                    <a:pt x="1151" y="939"/>
                  </a:lnTo>
                  <a:lnTo>
                    <a:pt x="1152" y="936"/>
                  </a:lnTo>
                  <a:lnTo>
                    <a:pt x="1154" y="935"/>
                  </a:lnTo>
                  <a:lnTo>
                    <a:pt x="1161" y="935"/>
                  </a:lnTo>
                  <a:lnTo>
                    <a:pt x="1161" y="935"/>
                  </a:lnTo>
                  <a:lnTo>
                    <a:pt x="1167" y="935"/>
                  </a:lnTo>
                  <a:lnTo>
                    <a:pt x="1171" y="931"/>
                  </a:lnTo>
                  <a:lnTo>
                    <a:pt x="1175" y="926"/>
                  </a:lnTo>
                  <a:lnTo>
                    <a:pt x="1176" y="922"/>
                  </a:lnTo>
                  <a:lnTo>
                    <a:pt x="1176" y="922"/>
                  </a:lnTo>
                  <a:lnTo>
                    <a:pt x="1176" y="921"/>
                  </a:lnTo>
                  <a:lnTo>
                    <a:pt x="1178" y="919"/>
                  </a:lnTo>
                  <a:lnTo>
                    <a:pt x="1185" y="919"/>
                  </a:lnTo>
                  <a:lnTo>
                    <a:pt x="1185" y="919"/>
                  </a:lnTo>
                  <a:lnTo>
                    <a:pt x="1186" y="919"/>
                  </a:lnTo>
                  <a:lnTo>
                    <a:pt x="1188" y="918"/>
                  </a:lnTo>
                  <a:lnTo>
                    <a:pt x="1191" y="916"/>
                  </a:lnTo>
                  <a:lnTo>
                    <a:pt x="1192" y="913"/>
                  </a:lnTo>
                  <a:lnTo>
                    <a:pt x="1194" y="912"/>
                  </a:lnTo>
                  <a:lnTo>
                    <a:pt x="1195" y="912"/>
                  </a:lnTo>
                  <a:lnTo>
                    <a:pt x="1195" y="912"/>
                  </a:lnTo>
                  <a:lnTo>
                    <a:pt x="1201" y="915"/>
                  </a:lnTo>
                  <a:lnTo>
                    <a:pt x="1202" y="915"/>
                  </a:lnTo>
                  <a:lnTo>
                    <a:pt x="1202" y="913"/>
                  </a:lnTo>
                  <a:lnTo>
                    <a:pt x="1202" y="913"/>
                  </a:lnTo>
                  <a:lnTo>
                    <a:pt x="1203" y="912"/>
                  </a:lnTo>
                  <a:lnTo>
                    <a:pt x="1205" y="912"/>
                  </a:lnTo>
                  <a:lnTo>
                    <a:pt x="1208" y="912"/>
                  </a:lnTo>
                  <a:lnTo>
                    <a:pt x="1211" y="915"/>
                  </a:lnTo>
                  <a:lnTo>
                    <a:pt x="1211" y="915"/>
                  </a:lnTo>
                  <a:lnTo>
                    <a:pt x="1213" y="918"/>
                  </a:lnTo>
                  <a:lnTo>
                    <a:pt x="1218" y="919"/>
                  </a:lnTo>
                  <a:lnTo>
                    <a:pt x="1222" y="918"/>
                  </a:lnTo>
                  <a:lnTo>
                    <a:pt x="1223" y="918"/>
                  </a:lnTo>
                  <a:lnTo>
                    <a:pt x="1223" y="915"/>
                  </a:lnTo>
                  <a:lnTo>
                    <a:pt x="1223" y="915"/>
                  </a:lnTo>
                  <a:lnTo>
                    <a:pt x="1225" y="913"/>
                  </a:lnTo>
                  <a:lnTo>
                    <a:pt x="1228" y="915"/>
                  </a:lnTo>
                  <a:lnTo>
                    <a:pt x="1235" y="921"/>
                  </a:lnTo>
                  <a:lnTo>
                    <a:pt x="1235" y="921"/>
                  </a:lnTo>
                  <a:lnTo>
                    <a:pt x="1238" y="923"/>
                  </a:lnTo>
                  <a:lnTo>
                    <a:pt x="1240" y="925"/>
                  </a:lnTo>
                  <a:lnTo>
                    <a:pt x="1248" y="925"/>
                  </a:lnTo>
                  <a:lnTo>
                    <a:pt x="1248" y="925"/>
                  </a:lnTo>
                  <a:lnTo>
                    <a:pt x="1252" y="925"/>
                  </a:lnTo>
                  <a:lnTo>
                    <a:pt x="1253" y="923"/>
                  </a:lnTo>
                  <a:lnTo>
                    <a:pt x="1255" y="922"/>
                  </a:lnTo>
                  <a:lnTo>
                    <a:pt x="1255" y="919"/>
                  </a:lnTo>
                  <a:lnTo>
                    <a:pt x="1255" y="919"/>
                  </a:lnTo>
                  <a:lnTo>
                    <a:pt x="1255" y="918"/>
                  </a:lnTo>
                  <a:lnTo>
                    <a:pt x="1256" y="918"/>
                  </a:lnTo>
                  <a:lnTo>
                    <a:pt x="1259" y="922"/>
                  </a:lnTo>
                  <a:lnTo>
                    <a:pt x="1265" y="926"/>
                  </a:lnTo>
                  <a:lnTo>
                    <a:pt x="1266" y="928"/>
                  </a:lnTo>
                  <a:lnTo>
                    <a:pt x="1269" y="929"/>
                  </a:lnTo>
                  <a:lnTo>
                    <a:pt x="1269" y="929"/>
                  </a:lnTo>
                  <a:lnTo>
                    <a:pt x="1272" y="928"/>
                  </a:lnTo>
                  <a:lnTo>
                    <a:pt x="1272" y="926"/>
                  </a:lnTo>
                  <a:lnTo>
                    <a:pt x="1266" y="921"/>
                  </a:lnTo>
                  <a:lnTo>
                    <a:pt x="1266" y="921"/>
                  </a:lnTo>
                  <a:lnTo>
                    <a:pt x="1263" y="918"/>
                  </a:lnTo>
                  <a:lnTo>
                    <a:pt x="1263" y="916"/>
                  </a:lnTo>
                  <a:lnTo>
                    <a:pt x="1263" y="913"/>
                  </a:lnTo>
                  <a:lnTo>
                    <a:pt x="1262" y="912"/>
                  </a:lnTo>
                  <a:lnTo>
                    <a:pt x="1262" y="912"/>
                  </a:lnTo>
                  <a:lnTo>
                    <a:pt x="1262" y="911"/>
                  </a:lnTo>
                  <a:lnTo>
                    <a:pt x="1262" y="909"/>
                  </a:lnTo>
                  <a:lnTo>
                    <a:pt x="1265" y="906"/>
                  </a:lnTo>
                  <a:lnTo>
                    <a:pt x="1270" y="905"/>
                  </a:lnTo>
                  <a:lnTo>
                    <a:pt x="1276" y="905"/>
                  </a:lnTo>
                  <a:lnTo>
                    <a:pt x="1276" y="905"/>
                  </a:lnTo>
                  <a:lnTo>
                    <a:pt x="1285" y="905"/>
                  </a:lnTo>
                  <a:lnTo>
                    <a:pt x="1286" y="905"/>
                  </a:lnTo>
                  <a:lnTo>
                    <a:pt x="1287" y="902"/>
                  </a:lnTo>
                  <a:lnTo>
                    <a:pt x="1287" y="902"/>
                  </a:lnTo>
                  <a:lnTo>
                    <a:pt x="1290" y="899"/>
                  </a:lnTo>
                  <a:lnTo>
                    <a:pt x="1292" y="901"/>
                  </a:lnTo>
                  <a:lnTo>
                    <a:pt x="1293" y="904"/>
                  </a:lnTo>
                  <a:lnTo>
                    <a:pt x="1295" y="906"/>
                  </a:lnTo>
                  <a:lnTo>
                    <a:pt x="1295" y="906"/>
                  </a:lnTo>
                  <a:lnTo>
                    <a:pt x="1295" y="908"/>
                  </a:lnTo>
                  <a:lnTo>
                    <a:pt x="1296" y="908"/>
                  </a:lnTo>
                  <a:lnTo>
                    <a:pt x="1302" y="906"/>
                  </a:lnTo>
                  <a:lnTo>
                    <a:pt x="1309" y="905"/>
                  </a:lnTo>
                  <a:lnTo>
                    <a:pt x="1316" y="904"/>
                  </a:lnTo>
                  <a:lnTo>
                    <a:pt x="1316" y="904"/>
                  </a:lnTo>
                  <a:lnTo>
                    <a:pt x="1320" y="905"/>
                  </a:lnTo>
                  <a:lnTo>
                    <a:pt x="1326" y="908"/>
                  </a:lnTo>
                  <a:lnTo>
                    <a:pt x="1329" y="911"/>
                  </a:lnTo>
                  <a:lnTo>
                    <a:pt x="1330" y="915"/>
                  </a:lnTo>
                  <a:lnTo>
                    <a:pt x="1330" y="915"/>
                  </a:lnTo>
                  <a:lnTo>
                    <a:pt x="1332" y="918"/>
                  </a:lnTo>
                  <a:lnTo>
                    <a:pt x="1334" y="919"/>
                  </a:lnTo>
                  <a:lnTo>
                    <a:pt x="1337" y="919"/>
                  </a:lnTo>
                  <a:lnTo>
                    <a:pt x="1341" y="916"/>
                  </a:lnTo>
                  <a:lnTo>
                    <a:pt x="1341" y="916"/>
                  </a:lnTo>
                  <a:lnTo>
                    <a:pt x="1349" y="911"/>
                  </a:lnTo>
                  <a:lnTo>
                    <a:pt x="1353" y="909"/>
                  </a:lnTo>
                  <a:lnTo>
                    <a:pt x="1356" y="911"/>
                  </a:lnTo>
                  <a:lnTo>
                    <a:pt x="1356" y="911"/>
                  </a:lnTo>
                  <a:lnTo>
                    <a:pt x="1373" y="929"/>
                  </a:lnTo>
                  <a:lnTo>
                    <a:pt x="1373" y="929"/>
                  </a:lnTo>
                  <a:lnTo>
                    <a:pt x="1374" y="932"/>
                  </a:lnTo>
                  <a:lnTo>
                    <a:pt x="1374" y="933"/>
                  </a:lnTo>
                  <a:lnTo>
                    <a:pt x="1373" y="939"/>
                  </a:lnTo>
                  <a:lnTo>
                    <a:pt x="1371" y="943"/>
                  </a:lnTo>
                  <a:lnTo>
                    <a:pt x="1371" y="945"/>
                  </a:lnTo>
                  <a:lnTo>
                    <a:pt x="1373" y="948"/>
                  </a:lnTo>
                  <a:lnTo>
                    <a:pt x="1373" y="948"/>
                  </a:lnTo>
                  <a:lnTo>
                    <a:pt x="1374" y="950"/>
                  </a:lnTo>
                  <a:lnTo>
                    <a:pt x="1374" y="955"/>
                  </a:lnTo>
                  <a:lnTo>
                    <a:pt x="1376" y="959"/>
                  </a:lnTo>
                  <a:lnTo>
                    <a:pt x="1380" y="963"/>
                  </a:lnTo>
                  <a:lnTo>
                    <a:pt x="1380" y="963"/>
                  </a:lnTo>
                  <a:lnTo>
                    <a:pt x="1381" y="965"/>
                  </a:lnTo>
                  <a:lnTo>
                    <a:pt x="1383" y="968"/>
                  </a:lnTo>
                  <a:lnTo>
                    <a:pt x="1383" y="973"/>
                  </a:lnTo>
                  <a:lnTo>
                    <a:pt x="1383" y="978"/>
                  </a:lnTo>
                  <a:lnTo>
                    <a:pt x="1384" y="979"/>
                  </a:lnTo>
                  <a:lnTo>
                    <a:pt x="1386" y="980"/>
                  </a:lnTo>
                  <a:lnTo>
                    <a:pt x="1386" y="980"/>
                  </a:lnTo>
                  <a:lnTo>
                    <a:pt x="1390" y="982"/>
                  </a:lnTo>
                  <a:lnTo>
                    <a:pt x="1393" y="986"/>
                  </a:lnTo>
                  <a:lnTo>
                    <a:pt x="1397" y="993"/>
                  </a:lnTo>
                  <a:lnTo>
                    <a:pt x="1397" y="993"/>
                  </a:lnTo>
                  <a:lnTo>
                    <a:pt x="1398" y="996"/>
                  </a:lnTo>
                  <a:lnTo>
                    <a:pt x="1403" y="999"/>
                  </a:lnTo>
                  <a:lnTo>
                    <a:pt x="1407" y="999"/>
                  </a:lnTo>
                  <a:lnTo>
                    <a:pt x="1408" y="997"/>
                  </a:lnTo>
                  <a:lnTo>
                    <a:pt x="1408" y="996"/>
                  </a:lnTo>
                  <a:lnTo>
                    <a:pt x="1408" y="996"/>
                  </a:lnTo>
                  <a:lnTo>
                    <a:pt x="1410" y="992"/>
                  </a:lnTo>
                  <a:lnTo>
                    <a:pt x="1413" y="986"/>
                  </a:lnTo>
                  <a:lnTo>
                    <a:pt x="1414" y="982"/>
                  </a:lnTo>
                  <a:lnTo>
                    <a:pt x="1415" y="978"/>
                  </a:lnTo>
                  <a:lnTo>
                    <a:pt x="1415" y="978"/>
                  </a:lnTo>
                  <a:lnTo>
                    <a:pt x="1415" y="970"/>
                  </a:lnTo>
                  <a:lnTo>
                    <a:pt x="1414" y="960"/>
                  </a:lnTo>
                  <a:lnTo>
                    <a:pt x="1411" y="952"/>
                  </a:lnTo>
                  <a:lnTo>
                    <a:pt x="1407" y="945"/>
                  </a:lnTo>
                  <a:lnTo>
                    <a:pt x="1407" y="945"/>
                  </a:lnTo>
                  <a:lnTo>
                    <a:pt x="1406" y="941"/>
                  </a:lnTo>
                  <a:lnTo>
                    <a:pt x="1406" y="938"/>
                  </a:lnTo>
                  <a:lnTo>
                    <a:pt x="1406" y="933"/>
                  </a:lnTo>
                  <a:lnTo>
                    <a:pt x="1403" y="929"/>
                  </a:lnTo>
                  <a:lnTo>
                    <a:pt x="1403" y="929"/>
                  </a:lnTo>
                  <a:lnTo>
                    <a:pt x="1398" y="923"/>
                  </a:lnTo>
                  <a:lnTo>
                    <a:pt x="1396" y="915"/>
                  </a:lnTo>
                  <a:lnTo>
                    <a:pt x="1394" y="906"/>
                  </a:lnTo>
                  <a:lnTo>
                    <a:pt x="1394" y="898"/>
                  </a:lnTo>
                  <a:lnTo>
                    <a:pt x="1394" y="898"/>
                  </a:lnTo>
                  <a:lnTo>
                    <a:pt x="1396" y="889"/>
                  </a:lnTo>
                  <a:lnTo>
                    <a:pt x="1401" y="879"/>
                  </a:lnTo>
                  <a:lnTo>
                    <a:pt x="1407" y="871"/>
                  </a:lnTo>
                  <a:lnTo>
                    <a:pt x="1413" y="865"/>
                  </a:lnTo>
                  <a:lnTo>
                    <a:pt x="1413" y="865"/>
                  </a:lnTo>
                  <a:lnTo>
                    <a:pt x="1417" y="862"/>
                  </a:lnTo>
                  <a:lnTo>
                    <a:pt x="1421" y="861"/>
                  </a:lnTo>
                  <a:lnTo>
                    <a:pt x="1424" y="859"/>
                  </a:lnTo>
                  <a:lnTo>
                    <a:pt x="1427" y="857"/>
                  </a:lnTo>
                  <a:lnTo>
                    <a:pt x="1427" y="857"/>
                  </a:lnTo>
                  <a:lnTo>
                    <a:pt x="1428" y="852"/>
                  </a:lnTo>
                  <a:lnTo>
                    <a:pt x="1433" y="848"/>
                  </a:lnTo>
                  <a:lnTo>
                    <a:pt x="1437" y="845"/>
                  </a:lnTo>
                  <a:lnTo>
                    <a:pt x="1440" y="844"/>
                  </a:lnTo>
                  <a:lnTo>
                    <a:pt x="1440" y="844"/>
                  </a:lnTo>
                  <a:lnTo>
                    <a:pt x="1445" y="844"/>
                  </a:lnTo>
                  <a:lnTo>
                    <a:pt x="1448" y="842"/>
                  </a:lnTo>
                  <a:lnTo>
                    <a:pt x="1450" y="840"/>
                  </a:lnTo>
                  <a:lnTo>
                    <a:pt x="1450" y="840"/>
                  </a:lnTo>
                  <a:lnTo>
                    <a:pt x="1451" y="837"/>
                  </a:lnTo>
                  <a:lnTo>
                    <a:pt x="1455" y="832"/>
                  </a:lnTo>
                  <a:lnTo>
                    <a:pt x="1460" y="830"/>
                  </a:lnTo>
                  <a:lnTo>
                    <a:pt x="1467" y="828"/>
                  </a:lnTo>
                  <a:lnTo>
                    <a:pt x="1467" y="828"/>
                  </a:lnTo>
                  <a:lnTo>
                    <a:pt x="1471" y="827"/>
                  </a:lnTo>
                  <a:lnTo>
                    <a:pt x="1471" y="824"/>
                  </a:lnTo>
                  <a:lnTo>
                    <a:pt x="1468" y="818"/>
                  </a:lnTo>
                  <a:lnTo>
                    <a:pt x="1468" y="818"/>
                  </a:lnTo>
                  <a:lnTo>
                    <a:pt x="1467" y="814"/>
                  </a:lnTo>
                  <a:lnTo>
                    <a:pt x="1468" y="812"/>
                  </a:lnTo>
                  <a:lnTo>
                    <a:pt x="1470" y="811"/>
                  </a:lnTo>
                  <a:lnTo>
                    <a:pt x="1472" y="812"/>
                  </a:lnTo>
                  <a:lnTo>
                    <a:pt x="1472" y="812"/>
                  </a:lnTo>
                  <a:lnTo>
                    <a:pt x="1474" y="814"/>
                  </a:lnTo>
                  <a:lnTo>
                    <a:pt x="1477" y="814"/>
                  </a:lnTo>
                  <a:lnTo>
                    <a:pt x="1479" y="814"/>
                  </a:lnTo>
                  <a:lnTo>
                    <a:pt x="1482" y="812"/>
                  </a:lnTo>
                  <a:lnTo>
                    <a:pt x="1482" y="812"/>
                  </a:lnTo>
                  <a:lnTo>
                    <a:pt x="1489" y="807"/>
                  </a:lnTo>
                  <a:lnTo>
                    <a:pt x="1489" y="804"/>
                  </a:lnTo>
                  <a:lnTo>
                    <a:pt x="1489" y="804"/>
                  </a:lnTo>
                  <a:lnTo>
                    <a:pt x="1487" y="803"/>
                  </a:lnTo>
                  <a:lnTo>
                    <a:pt x="1487" y="803"/>
                  </a:lnTo>
                  <a:lnTo>
                    <a:pt x="1482" y="803"/>
                  </a:lnTo>
                  <a:lnTo>
                    <a:pt x="1479" y="801"/>
                  </a:lnTo>
                  <a:lnTo>
                    <a:pt x="1479" y="800"/>
                  </a:lnTo>
                  <a:lnTo>
                    <a:pt x="1482" y="798"/>
                  </a:lnTo>
                  <a:lnTo>
                    <a:pt x="1482" y="798"/>
                  </a:lnTo>
                  <a:lnTo>
                    <a:pt x="1484" y="797"/>
                  </a:lnTo>
                  <a:lnTo>
                    <a:pt x="1484" y="795"/>
                  </a:lnTo>
                  <a:lnTo>
                    <a:pt x="1484" y="793"/>
                  </a:lnTo>
                  <a:lnTo>
                    <a:pt x="1481" y="788"/>
                  </a:lnTo>
                  <a:lnTo>
                    <a:pt x="1477" y="787"/>
                  </a:lnTo>
                  <a:lnTo>
                    <a:pt x="1477" y="787"/>
                  </a:lnTo>
                  <a:lnTo>
                    <a:pt x="1472" y="785"/>
                  </a:lnTo>
                  <a:lnTo>
                    <a:pt x="1472" y="784"/>
                  </a:lnTo>
                  <a:lnTo>
                    <a:pt x="1474" y="781"/>
                  </a:lnTo>
                  <a:lnTo>
                    <a:pt x="1475" y="778"/>
                  </a:lnTo>
                  <a:lnTo>
                    <a:pt x="1475" y="778"/>
                  </a:lnTo>
                  <a:lnTo>
                    <a:pt x="1477" y="777"/>
                  </a:lnTo>
                  <a:lnTo>
                    <a:pt x="1477" y="776"/>
                  </a:lnTo>
                  <a:lnTo>
                    <a:pt x="1474" y="771"/>
                  </a:lnTo>
                  <a:lnTo>
                    <a:pt x="1465" y="766"/>
                  </a:lnTo>
                  <a:lnTo>
                    <a:pt x="1465" y="766"/>
                  </a:lnTo>
                  <a:lnTo>
                    <a:pt x="1464" y="763"/>
                  </a:lnTo>
                  <a:lnTo>
                    <a:pt x="1465" y="761"/>
                  </a:lnTo>
                  <a:lnTo>
                    <a:pt x="1472" y="760"/>
                  </a:lnTo>
                  <a:lnTo>
                    <a:pt x="1472" y="760"/>
                  </a:lnTo>
                  <a:lnTo>
                    <a:pt x="1472" y="758"/>
                  </a:lnTo>
                  <a:lnTo>
                    <a:pt x="1474" y="757"/>
                  </a:lnTo>
                  <a:lnTo>
                    <a:pt x="1474" y="750"/>
                  </a:lnTo>
                  <a:lnTo>
                    <a:pt x="1474" y="744"/>
                  </a:lnTo>
                  <a:lnTo>
                    <a:pt x="1474" y="739"/>
                  </a:lnTo>
                  <a:lnTo>
                    <a:pt x="1474" y="739"/>
                  </a:lnTo>
                  <a:lnTo>
                    <a:pt x="1477" y="737"/>
                  </a:lnTo>
                  <a:lnTo>
                    <a:pt x="1478" y="736"/>
                  </a:lnTo>
                  <a:lnTo>
                    <a:pt x="1479" y="737"/>
                  </a:lnTo>
                  <a:lnTo>
                    <a:pt x="1479" y="739"/>
                  </a:lnTo>
                  <a:lnTo>
                    <a:pt x="1479" y="739"/>
                  </a:lnTo>
                  <a:lnTo>
                    <a:pt x="1478" y="743"/>
                  </a:lnTo>
                  <a:lnTo>
                    <a:pt x="1477" y="746"/>
                  </a:lnTo>
                  <a:lnTo>
                    <a:pt x="1477" y="750"/>
                  </a:lnTo>
                  <a:lnTo>
                    <a:pt x="1478" y="754"/>
                  </a:lnTo>
                  <a:lnTo>
                    <a:pt x="1478" y="754"/>
                  </a:lnTo>
                  <a:lnTo>
                    <a:pt x="1481" y="758"/>
                  </a:lnTo>
                  <a:lnTo>
                    <a:pt x="1482" y="763"/>
                  </a:lnTo>
                  <a:lnTo>
                    <a:pt x="1484" y="768"/>
                  </a:lnTo>
                  <a:lnTo>
                    <a:pt x="1482" y="774"/>
                  </a:lnTo>
                  <a:lnTo>
                    <a:pt x="1482" y="774"/>
                  </a:lnTo>
                  <a:lnTo>
                    <a:pt x="1482" y="778"/>
                  </a:lnTo>
                  <a:lnTo>
                    <a:pt x="1482" y="778"/>
                  </a:lnTo>
                  <a:lnTo>
                    <a:pt x="1484" y="778"/>
                  </a:lnTo>
                  <a:lnTo>
                    <a:pt x="1487" y="776"/>
                  </a:lnTo>
                  <a:lnTo>
                    <a:pt x="1489" y="768"/>
                  </a:lnTo>
                  <a:lnTo>
                    <a:pt x="1489" y="768"/>
                  </a:lnTo>
                  <a:lnTo>
                    <a:pt x="1492" y="761"/>
                  </a:lnTo>
                  <a:lnTo>
                    <a:pt x="1494" y="756"/>
                  </a:lnTo>
                  <a:lnTo>
                    <a:pt x="1494" y="750"/>
                  </a:lnTo>
                  <a:lnTo>
                    <a:pt x="1492" y="748"/>
                  </a:lnTo>
                  <a:lnTo>
                    <a:pt x="1492" y="748"/>
                  </a:lnTo>
                  <a:lnTo>
                    <a:pt x="1489" y="746"/>
                  </a:lnTo>
                  <a:lnTo>
                    <a:pt x="1489" y="743"/>
                  </a:lnTo>
                  <a:lnTo>
                    <a:pt x="1491" y="740"/>
                  </a:lnTo>
                  <a:lnTo>
                    <a:pt x="1491" y="740"/>
                  </a:lnTo>
                  <a:lnTo>
                    <a:pt x="1492" y="741"/>
                  </a:lnTo>
                  <a:lnTo>
                    <a:pt x="1492" y="741"/>
                  </a:lnTo>
                  <a:lnTo>
                    <a:pt x="1495" y="744"/>
                  </a:lnTo>
                  <a:lnTo>
                    <a:pt x="1498" y="746"/>
                  </a:lnTo>
                  <a:lnTo>
                    <a:pt x="1501" y="744"/>
                  </a:lnTo>
                  <a:lnTo>
                    <a:pt x="1504" y="740"/>
                  </a:lnTo>
                  <a:lnTo>
                    <a:pt x="1504" y="740"/>
                  </a:lnTo>
                  <a:lnTo>
                    <a:pt x="1508" y="736"/>
                  </a:lnTo>
                  <a:lnTo>
                    <a:pt x="1512" y="729"/>
                  </a:lnTo>
                  <a:lnTo>
                    <a:pt x="1514" y="724"/>
                  </a:lnTo>
                  <a:lnTo>
                    <a:pt x="1514" y="721"/>
                  </a:lnTo>
                  <a:lnTo>
                    <a:pt x="1512" y="720"/>
                  </a:lnTo>
                  <a:lnTo>
                    <a:pt x="1512" y="720"/>
                  </a:lnTo>
                  <a:lnTo>
                    <a:pt x="1511" y="719"/>
                  </a:lnTo>
                  <a:lnTo>
                    <a:pt x="1514" y="717"/>
                  </a:lnTo>
                  <a:lnTo>
                    <a:pt x="1516" y="716"/>
                  </a:lnTo>
                  <a:lnTo>
                    <a:pt x="1522" y="716"/>
                  </a:lnTo>
                  <a:lnTo>
                    <a:pt x="1522" y="716"/>
                  </a:lnTo>
                  <a:lnTo>
                    <a:pt x="1528" y="716"/>
                  </a:lnTo>
                  <a:lnTo>
                    <a:pt x="1535" y="714"/>
                  </a:lnTo>
                  <a:lnTo>
                    <a:pt x="1542" y="711"/>
                  </a:lnTo>
                  <a:lnTo>
                    <a:pt x="1545" y="710"/>
                  </a:lnTo>
                  <a:lnTo>
                    <a:pt x="1545" y="710"/>
                  </a:lnTo>
                  <a:lnTo>
                    <a:pt x="1545" y="707"/>
                  </a:lnTo>
                  <a:lnTo>
                    <a:pt x="1542" y="707"/>
                  </a:lnTo>
                  <a:lnTo>
                    <a:pt x="1534" y="709"/>
                  </a:lnTo>
                  <a:lnTo>
                    <a:pt x="1525" y="710"/>
                  </a:lnTo>
                  <a:lnTo>
                    <a:pt x="1522" y="710"/>
                  </a:lnTo>
                  <a:lnTo>
                    <a:pt x="1521" y="709"/>
                  </a:lnTo>
                  <a:lnTo>
                    <a:pt x="1521" y="709"/>
                  </a:lnTo>
                  <a:lnTo>
                    <a:pt x="1521" y="707"/>
                  </a:lnTo>
                  <a:lnTo>
                    <a:pt x="1524" y="706"/>
                  </a:lnTo>
                  <a:lnTo>
                    <a:pt x="1531" y="703"/>
                  </a:lnTo>
                  <a:lnTo>
                    <a:pt x="1546" y="700"/>
                  </a:lnTo>
                  <a:lnTo>
                    <a:pt x="1546" y="700"/>
                  </a:lnTo>
                  <a:lnTo>
                    <a:pt x="1549" y="700"/>
                  </a:lnTo>
                  <a:lnTo>
                    <a:pt x="1551" y="699"/>
                  </a:lnTo>
                  <a:lnTo>
                    <a:pt x="1552" y="696"/>
                  </a:lnTo>
                  <a:lnTo>
                    <a:pt x="1552" y="693"/>
                  </a:lnTo>
                  <a:lnTo>
                    <a:pt x="1555" y="694"/>
                  </a:lnTo>
                  <a:lnTo>
                    <a:pt x="1555" y="694"/>
                  </a:lnTo>
                  <a:lnTo>
                    <a:pt x="1558" y="696"/>
                  </a:lnTo>
                  <a:lnTo>
                    <a:pt x="1561" y="697"/>
                  </a:lnTo>
                  <a:lnTo>
                    <a:pt x="1565" y="697"/>
                  </a:lnTo>
                  <a:lnTo>
                    <a:pt x="1568" y="694"/>
                  </a:lnTo>
                  <a:lnTo>
                    <a:pt x="1568" y="694"/>
                  </a:lnTo>
                  <a:lnTo>
                    <a:pt x="1571" y="692"/>
                  </a:lnTo>
                  <a:lnTo>
                    <a:pt x="1569" y="689"/>
                  </a:lnTo>
                  <a:lnTo>
                    <a:pt x="1568" y="684"/>
                  </a:lnTo>
                  <a:lnTo>
                    <a:pt x="1563" y="683"/>
                  </a:lnTo>
                  <a:lnTo>
                    <a:pt x="1563" y="683"/>
                  </a:lnTo>
                  <a:lnTo>
                    <a:pt x="1562" y="682"/>
                  </a:lnTo>
                  <a:lnTo>
                    <a:pt x="1562" y="682"/>
                  </a:lnTo>
                  <a:lnTo>
                    <a:pt x="1563" y="679"/>
                  </a:lnTo>
                  <a:lnTo>
                    <a:pt x="1565" y="677"/>
                  </a:lnTo>
                  <a:lnTo>
                    <a:pt x="1566" y="674"/>
                  </a:lnTo>
                  <a:lnTo>
                    <a:pt x="1566" y="674"/>
                  </a:lnTo>
                  <a:lnTo>
                    <a:pt x="1566" y="670"/>
                  </a:lnTo>
                  <a:lnTo>
                    <a:pt x="1568" y="665"/>
                  </a:lnTo>
                  <a:lnTo>
                    <a:pt x="1572" y="660"/>
                  </a:lnTo>
                  <a:lnTo>
                    <a:pt x="1573" y="657"/>
                  </a:lnTo>
                  <a:lnTo>
                    <a:pt x="1576" y="657"/>
                  </a:lnTo>
                  <a:lnTo>
                    <a:pt x="1576" y="657"/>
                  </a:lnTo>
                  <a:lnTo>
                    <a:pt x="1579" y="656"/>
                  </a:lnTo>
                  <a:lnTo>
                    <a:pt x="1580" y="653"/>
                  </a:lnTo>
                  <a:lnTo>
                    <a:pt x="1582" y="652"/>
                  </a:lnTo>
                  <a:lnTo>
                    <a:pt x="1585" y="652"/>
                  </a:lnTo>
                  <a:lnTo>
                    <a:pt x="1585" y="652"/>
                  </a:lnTo>
                  <a:lnTo>
                    <a:pt x="1589" y="650"/>
                  </a:lnTo>
                  <a:lnTo>
                    <a:pt x="1592" y="647"/>
                  </a:lnTo>
                  <a:lnTo>
                    <a:pt x="1598" y="639"/>
                  </a:lnTo>
                  <a:lnTo>
                    <a:pt x="1598" y="639"/>
                  </a:lnTo>
                  <a:lnTo>
                    <a:pt x="1599" y="639"/>
                  </a:lnTo>
                  <a:lnTo>
                    <a:pt x="1600" y="639"/>
                  </a:lnTo>
                  <a:lnTo>
                    <a:pt x="1606" y="640"/>
                  </a:lnTo>
                  <a:lnTo>
                    <a:pt x="1612" y="642"/>
                  </a:lnTo>
                  <a:lnTo>
                    <a:pt x="1615" y="642"/>
                  </a:lnTo>
                  <a:lnTo>
                    <a:pt x="1617" y="640"/>
                  </a:lnTo>
                  <a:lnTo>
                    <a:pt x="1617" y="640"/>
                  </a:lnTo>
                  <a:lnTo>
                    <a:pt x="1629" y="632"/>
                  </a:lnTo>
                  <a:lnTo>
                    <a:pt x="1629" y="632"/>
                  </a:lnTo>
                  <a:lnTo>
                    <a:pt x="1623" y="623"/>
                  </a:lnTo>
                  <a:lnTo>
                    <a:pt x="1619" y="615"/>
                  </a:lnTo>
                  <a:lnTo>
                    <a:pt x="1616" y="608"/>
                  </a:lnTo>
                  <a:lnTo>
                    <a:pt x="1616" y="602"/>
                  </a:lnTo>
                  <a:lnTo>
                    <a:pt x="1615" y="592"/>
                  </a:lnTo>
                  <a:lnTo>
                    <a:pt x="1616" y="586"/>
                  </a:lnTo>
                  <a:lnTo>
                    <a:pt x="1616" y="58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97" name="Freeform 313"/>
            <p:cNvSpPr>
              <a:spLocks/>
            </p:cNvSpPr>
            <p:nvPr/>
          </p:nvSpPr>
          <p:spPr bwMode="gray">
            <a:xfrm>
              <a:off x="3892394" y="2579794"/>
              <a:ext cx="285755" cy="206536"/>
            </a:xfrm>
            <a:custGeom>
              <a:avLst/>
              <a:gdLst/>
              <a:ahLst/>
              <a:cxnLst>
                <a:cxn ang="0">
                  <a:pos x="194" y="27"/>
                </a:cxn>
                <a:cxn ang="0">
                  <a:pos x="175" y="24"/>
                </a:cxn>
                <a:cxn ang="0">
                  <a:pos x="167" y="21"/>
                </a:cxn>
                <a:cxn ang="0">
                  <a:pos x="158" y="19"/>
                </a:cxn>
                <a:cxn ang="0">
                  <a:pos x="154" y="22"/>
                </a:cxn>
                <a:cxn ang="0">
                  <a:pos x="147" y="19"/>
                </a:cxn>
                <a:cxn ang="0">
                  <a:pos x="131" y="12"/>
                </a:cxn>
                <a:cxn ang="0">
                  <a:pos x="117" y="8"/>
                </a:cxn>
                <a:cxn ang="0">
                  <a:pos x="94" y="5"/>
                </a:cxn>
                <a:cxn ang="0">
                  <a:pos x="69" y="5"/>
                </a:cxn>
                <a:cxn ang="0">
                  <a:pos x="33" y="4"/>
                </a:cxn>
                <a:cxn ang="0">
                  <a:pos x="22" y="0"/>
                </a:cxn>
                <a:cxn ang="0">
                  <a:pos x="16" y="4"/>
                </a:cxn>
                <a:cxn ang="0">
                  <a:pos x="9" y="8"/>
                </a:cxn>
                <a:cxn ang="0">
                  <a:pos x="0" y="15"/>
                </a:cxn>
                <a:cxn ang="0">
                  <a:pos x="8" y="22"/>
                </a:cxn>
                <a:cxn ang="0">
                  <a:pos x="8" y="35"/>
                </a:cxn>
                <a:cxn ang="0">
                  <a:pos x="12" y="34"/>
                </a:cxn>
                <a:cxn ang="0">
                  <a:pos x="18" y="32"/>
                </a:cxn>
                <a:cxn ang="0">
                  <a:pos x="19" y="37"/>
                </a:cxn>
                <a:cxn ang="0">
                  <a:pos x="28" y="37"/>
                </a:cxn>
                <a:cxn ang="0">
                  <a:pos x="32" y="38"/>
                </a:cxn>
                <a:cxn ang="0">
                  <a:pos x="37" y="35"/>
                </a:cxn>
                <a:cxn ang="0">
                  <a:pos x="43" y="38"/>
                </a:cxn>
                <a:cxn ang="0">
                  <a:pos x="47" y="41"/>
                </a:cxn>
                <a:cxn ang="0">
                  <a:pos x="47" y="45"/>
                </a:cxn>
                <a:cxn ang="0">
                  <a:pos x="37" y="54"/>
                </a:cxn>
                <a:cxn ang="0">
                  <a:pos x="40" y="65"/>
                </a:cxn>
                <a:cxn ang="0">
                  <a:pos x="37" y="72"/>
                </a:cxn>
                <a:cxn ang="0">
                  <a:pos x="36" y="79"/>
                </a:cxn>
                <a:cxn ang="0">
                  <a:pos x="33" y="81"/>
                </a:cxn>
                <a:cxn ang="0">
                  <a:pos x="32" y="86"/>
                </a:cxn>
                <a:cxn ang="0">
                  <a:pos x="37" y="93"/>
                </a:cxn>
                <a:cxn ang="0">
                  <a:pos x="33" y="96"/>
                </a:cxn>
                <a:cxn ang="0">
                  <a:pos x="32" y="103"/>
                </a:cxn>
                <a:cxn ang="0">
                  <a:pos x="37" y="111"/>
                </a:cxn>
                <a:cxn ang="0">
                  <a:pos x="36" y="112"/>
                </a:cxn>
                <a:cxn ang="0">
                  <a:pos x="29" y="121"/>
                </a:cxn>
                <a:cxn ang="0">
                  <a:pos x="32" y="126"/>
                </a:cxn>
                <a:cxn ang="0">
                  <a:pos x="40" y="128"/>
                </a:cxn>
                <a:cxn ang="0">
                  <a:pos x="49" y="138"/>
                </a:cxn>
                <a:cxn ang="0">
                  <a:pos x="60" y="146"/>
                </a:cxn>
                <a:cxn ang="0">
                  <a:pos x="62" y="143"/>
                </a:cxn>
                <a:cxn ang="0">
                  <a:pos x="64" y="139"/>
                </a:cxn>
                <a:cxn ang="0">
                  <a:pos x="73" y="140"/>
                </a:cxn>
                <a:cxn ang="0">
                  <a:pos x="82" y="135"/>
                </a:cxn>
                <a:cxn ang="0">
                  <a:pos x="107" y="133"/>
                </a:cxn>
                <a:cxn ang="0">
                  <a:pos x="116" y="132"/>
                </a:cxn>
                <a:cxn ang="0">
                  <a:pos x="120" y="128"/>
                </a:cxn>
                <a:cxn ang="0">
                  <a:pos x="127" y="121"/>
                </a:cxn>
                <a:cxn ang="0">
                  <a:pos x="136" y="118"/>
                </a:cxn>
                <a:cxn ang="0">
                  <a:pos x="138" y="108"/>
                </a:cxn>
                <a:cxn ang="0">
                  <a:pos x="147" y="98"/>
                </a:cxn>
                <a:cxn ang="0">
                  <a:pos x="148" y="92"/>
                </a:cxn>
                <a:cxn ang="0">
                  <a:pos x="148" y="76"/>
                </a:cxn>
                <a:cxn ang="0">
                  <a:pos x="154" y="66"/>
                </a:cxn>
                <a:cxn ang="0">
                  <a:pos x="163" y="56"/>
                </a:cxn>
                <a:cxn ang="0">
                  <a:pos x="167" y="51"/>
                </a:cxn>
                <a:cxn ang="0">
                  <a:pos x="178" y="48"/>
                </a:cxn>
                <a:cxn ang="0">
                  <a:pos x="191" y="42"/>
                </a:cxn>
                <a:cxn ang="0">
                  <a:pos x="200" y="37"/>
                </a:cxn>
                <a:cxn ang="0">
                  <a:pos x="202" y="25"/>
                </a:cxn>
              </a:cxnLst>
              <a:rect l="0" t="0" r="r" b="b"/>
              <a:pathLst>
                <a:path w="202" h="146">
                  <a:moveTo>
                    <a:pt x="202" y="25"/>
                  </a:moveTo>
                  <a:lnTo>
                    <a:pt x="202" y="25"/>
                  </a:lnTo>
                  <a:lnTo>
                    <a:pt x="194" y="27"/>
                  </a:lnTo>
                  <a:lnTo>
                    <a:pt x="185" y="25"/>
                  </a:lnTo>
                  <a:lnTo>
                    <a:pt x="185" y="25"/>
                  </a:lnTo>
                  <a:lnTo>
                    <a:pt x="175" y="24"/>
                  </a:lnTo>
                  <a:lnTo>
                    <a:pt x="170" y="22"/>
                  </a:lnTo>
                  <a:lnTo>
                    <a:pt x="167" y="21"/>
                  </a:lnTo>
                  <a:lnTo>
                    <a:pt x="167" y="21"/>
                  </a:lnTo>
                  <a:lnTo>
                    <a:pt x="161" y="18"/>
                  </a:lnTo>
                  <a:lnTo>
                    <a:pt x="160" y="18"/>
                  </a:lnTo>
                  <a:lnTo>
                    <a:pt x="158" y="19"/>
                  </a:lnTo>
                  <a:lnTo>
                    <a:pt x="158" y="19"/>
                  </a:lnTo>
                  <a:lnTo>
                    <a:pt x="158" y="21"/>
                  </a:lnTo>
                  <a:lnTo>
                    <a:pt x="154" y="22"/>
                  </a:lnTo>
                  <a:lnTo>
                    <a:pt x="150" y="22"/>
                  </a:lnTo>
                  <a:lnTo>
                    <a:pt x="147" y="19"/>
                  </a:lnTo>
                  <a:lnTo>
                    <a:pt x="147" y="19"/>
                  </a:lnTo>
                  <a:lnTo>
                    <a:pt x="138" y="17"/>
                  </a:lnTo>
                  <a:lnTo>
                    <a:pt x="131" y="12"/>
                  </a:lnTo>
                  <a:lnTo>
                    <a:pt x="131" y="12"/>
                  </a:lnTo>
                  <a:lnTo>
                    <a:pt x="121" y="8"/>
                  </a:lnTo>
                  <a:lnTo>
                    <a:pt x="121" y="8"/>
                  </a:lnTo>
                  <a:lnTo>
                    <a:pt x="117" y="8"/>
                  </a:lnTo>
                  <a:lnTo>
                    <a:pt x="110" y="7"/>
                  </a:lnTo>
                  <a:lnTo>
                    <a:pt x="101" y="5"/>
                  </a:lnTo>
                  <a:lnTo>
                    <a:pt x="94" y="5"/>
                  </a:lnTo>
                  <a:lnTo>
                    <a:pt x="94" y="5"/>
                  </a:lnTo>
                  <a:lnTo>
                    <a:pt x="83" y="5"/>
                  </a:lnTo>
                  <a:lnTo>
                    <a:pt x="69" y="5"/>
                  </a:lnTo>
                  <a:lnTo>
                    <a:pt x="42" y="5"/>
                  </a:lnTo>
                  <a:lnTo>
                    <a:pt x="42" y="5"/>
                  </a:lnTo>
                  <a:lnTo>
                    <a:pt x="33" y="4"/>
                  </a:lnTo>
                  <a:lnTo>
                    <a:pt x="29" y="2"/>
                  </a:lnTo>
                  <a:lnTo>
                    <a:pt x="26" y="1"/>
                  </a:lnTo>
                  <a:lnTo>
                    <a:pt x="22" y="0"/>
                  </a:lnTo>
                  <a:lnTo>
                    <a:pt x="22" y="0"/>
                  </a:lnTo>
                  <a:lnTo>
                    <a:pt x="18" y="1"/>
                  </a:lnTo>
                  <a:lnTo>
                    <a:pt x="16" y="4"/>
                  </a:lnTo>
                  <a:lnTo>
                    <a:pt x="13" y="7"/>
                  </a:lnTo>
                  <a:lnTo>
                    <a:pt x="9" y="8"/>
                  </a:lnTo>
                  <a:lnTo>
                    <a:pt x="9" y="8"/>
                  </a:lnTo>
                  <a:lnTo>
                    <a:pt x="3" y="10"/>
                  </a:lnTo>
                  <a:lnTo>
                    <a:pt x="0" y="12"/>
                  </a:lnTo>
                  <a:lnTo>
                    <a:pt x="0" y="15"/>
                  </a:lnTo>
                  <a:lnTo>
                    <a:pt x="5" y="19"/>
                  </a:lnTo>
                  <a:lnTo>
                    <a:pt x="5" y="19"/>
                  </a:lnTo>
                  <a:lnTo>
                    <a:pt x="8" y="22"/>
                  </a:lnTo>
                  <a:lnTo>
                    <a:pt x="8" y="27"/>
                  </a:lnTo>
                  <a:lnTo>
                    <a:pt x="8" y="35"/>
                  </a:lnTo>
                  <a:lnTo>
                    <a:pt x="8" y="35"/>
                  </a:lnTo>
                  <a:lnTo>
                    <a:pt x="10" y="35"/>
                  </a:lnTo>
                  <a:lnTo>
                    <a:pt x="12" y="34"/>
                  </a:lnTo>
                  <a:lnTo>
                    <a:pt x="12" y="34"/>
                  </a:lnTo>
                  <a:lnTo>
                    <a:pt x="15" y="32"/>
                  </a:lnTo>
                  <a:lnTo>
                    <a:pt x="16" y="31"/>
                  </a:lnTo>
                  <a:lnTo>
                    <a:pt x="18" y="32"/>
                  </a:lnTo>
                  <a:lnTo>
                    <a:pt x="18" y="34"/>
                  </a:lnTo>
                  <a:lnTo>
                    <a:pt x="18" y="34"/>
                  </a:lnTo>
                  <a:lnTo>
                    <a:pt x="19" y="37"/>
                  </a:lnTo>
                  <a:lnTo>
                    <a:pt x="22" y="37"/>
                  </a:lnTo>
                  <a:lnTo>
                    <a:pt x="28" y="37"/>
                  </a:lnTo>
                  <a:lnTo>
                    <a:pt x="28" y="37"/>
                  </a:lnTo>
                  <a:lnTo>
                    <a:pt x="29" y="37"/>
                  </a:lnTo>
                  <a:lnTo>
                    <a:pt x="30" y="38"/>
                  </a:lnTo>
                  <a:lnTo>
                    <a:pt x="32" y="38"/>
                  </a:lnTo>
                  <a:lnTo>
                    <a:pt x="33" y="37"/>
                  </a:lnTo>
                  <a:lnTo>
                    <a:pt x="33" y="37"/>
                  </a:lnTo>
                  <a:lnTo>
                    <a:pt x="37" y="35"/>
                  </a:lnTo>
                  <a:lnTo>
                    <a:pt x="40" y="35"/>
                  </a:lnTo>
                  <a:lnTo>
                    <a:pt x="43" y="37"/>
                  </a:lnTo>
                  <a:lnTo>
                    <a:pt x="43" y="38"/>
                  </a:lnTo>
                  <a:lnTo>
                    <a:pt x="43" y="38"/>
                  </a:lnTo>
                  <a:lnTo>
                    <a:pt x="45" y="39"/>
                  </a:lnTo>
                  <a:lnTo>
                    <a:pt x="47" y="41"/>
                  </a:lnTo>
                  <a:lnTo>
                    <a:pt x="49" y="42"/>
                  </a:lnTo>
                  <a:lnTo>
                    <a:pt x="47" y="45"/>
                  </a:lnTo>
                  <a:lnTo>
                    <a:pt x="47" y="45"/>
                  </a:lnTo>
                  <a:lnTo>
                    <a:pt x="40" y="49"/>
                  </a:lnTo>
                  <a:lnTo>
                    <a:pt x="39" y="51"/>
                  </a:lnTo>
                  <a:lnTo>
                    <a:pt x="37" y="54"/>
                  </a:lnTo>
                  <a:lnTo>
                    <a:pt x="37" y="54"/>
                  </a:lnTo>
                  <a:lnTo>
                    <a:pt x="39" y="61"/>
                  </a:lnTo>
                  <a:lnTo>
                    <a:pt x="40" y="65"/>
                  </a:lnTo>
                  <a:lnTo>
                    <a:pt x="39" y="69"/>
                  </a:lnTo>
                  <a:lnTo>
                    <a:pt x="39" y="69"/>
                  </a:lnTo>
                  <a:lnTo>
                    <a:pt x="37" y="72"/>
                  </a:lnTo>
                  <a:lnTo>
                    <a:pt x="37" y="75"/>
                  </a:lnTo>
                  <a:lnTo>
                    <a:pt x="37" y="78"/>
                  </a:lnTo>
                  <a:lnTo>
                    <a:pt x="36" y="79"/>
                  </a:lnTo>
                  <a:lnTo>
                    <a:pt x="36" y="79"/>
                  </a:lnTo>
                  <a:lnTo>
                    <a:pt x="36" y="79"/>
                  </a:lnTo>
                  <a:lnTo>
                    <a:pt x="33" y="81"/>
                  </a:lnTo>
                  <a:lnTo>
                    <a:pt x="30" y="81"/>
                  </a:lnTo>
                  <a:lnTo>
                    <a:pt x="30" y="84"/>
                  </a:lnTo>
                  <a:lnTo>
                    <a:pt x="32" y="86"/>
                  </a:lnTo>
                  <a:lnTo>
                    <a:pt x="32" y="86"/>
                  </a:lnTo>
                  <a:lnTo>
                    <a:pt x="37" y="92"/>
                  </a:lnTo>
                  <a:lnTo>
                    <a:pt x="37" y="93"/>
                  </a:lnTo>
                  <a:lnTo>
                    <a:pt x="36" y="95"/>
                  </a:lnTo>
                  <a:lnTo>
                    <a:pt x="36" y="95"/>
                  </a:lnTo>
                  <a:lnTo>
                    <a:pt x="33" y="96"/>
                  </a:lnTo>
                  <a:lnTo>
                    <a:pt x="32" y="98"/>
                  </a:lnTo>
                  <a:lnTo>
                    <a:pt x="32" y="101"/>
                  </a:lnTo>
                  <a:lnTo>
                    <a:pt x="32" y="103"/>
                  </a:lnTo>
                  <a:lnTo>
                    <a:pt x="32" y="103"/>
                  </a:lnTo>
                  <a:lnTo>
                    <a:pt x="37" y="108"/>
                  </a:lnTo>
                  <a:lnTo>
                    <a:pt x="37" y="111"/>
                  </a:lnTo>
                  <a:lnTo>
                    <a:pt x="37" y="111"/>
                  </a:lnTo>
                  <a:lnTo>
                    <a:pt x="36" y="112"/>
                  </a:lnTo>
                  <a:lnTo>
                    <a:pt x="36" y="112"/>
                  </a:lnTo>
                  <a:lnTo>
                    <a:pt x="32" y="113"/>
                  </a:lnTo>
                  <a:lnTo>
                    <a:pt x="30" y="115"/>
                  </a:lnTo>
                  <a:lnTo>
                    <a:pt x="29" y="121"/>
                  </a:lnTo>
                  <a:lnTo>
                    <a:pt x="29" y="121"/>
                  </a:lnTo>
                  <a:lnTo>
                    <a:pt x="32" y="126"/>
                  </a:lnTo>
                  <a:lnTo>
                    <a:pt x="32" y="126"/>
                  </a:lnTo>
                  <a:lnTo>
                    <a:pt x="36" y="126"/>
                  </a:lnTo>
                  <a:lnTo>
                    <a:pt x="40" y="128"/>
                  </a:lnTo>
                  <a:lnTo>
                    <a:pt x="40" y="128"/>
                  </a:lnTo>
                  <a:lnTo>
                    <a:pt x="43" y="129"/>
                  </a:lnTo>
                  <a:lnTo>
                    <a:pt x="45" y="132"/>
                  </a:lnTo>
                  <a:lnTo>
                    <a:pt x="49" y="138"/>
                  </a:lnTo>
                  <a:lnTo>
                    <a:pt x="53" y="143"/>
                  </a:lnTo>
                  <a:lnTo>
                    <a:pt x="56" y="145"/>
                  </a:lnTo>
                  <a:lnTo>
                    <a:pt x="60" y="146"/>
                  </a:lnTo>
                  <a:lnTo>
                    <a:pt x="60" y="146"/>
                  </a:lnTo>
                  <a:lnTo>
                    <a:pt x="62" y="145"/>
                  </a:lnTo>
                  <a:lnTo>
                    <a:pt x="62" y="143"/>
                  </a:lnTo>
                  <a:lnTo>
                    <a:pt x="63" y="140"/>
                  </a:lnTo>
                  <a:lnTo>
                    <a:pt x="63" y="140"/>
                  </a:lnTo>
                  <a:lnTo>
                    <a:pt x="64" y="139"/>
                  </a:lnTo>
                  <a:lnTo>
                    <a:pt x="67" y="139"/>
                  </a:lnTo>
                  <a:lnTo>
                    <a:pt x="73" y="140"/>
                  </a:lnTo>
                  <a:lnTo>
                    <a:pt x="73" y="140"/>
                  </a:lnTo>
                  <a:lnTo>
                    <a:pt x="76" y="139"/>
                  </a:lnTo>
                  <a:lnTo>
                    <a:pt x="77" y="138"/>
                  </a:lnTo>
                  <a:lnTo>
                    <a:pt x="82" y="135"/>
                  </a:lnTo>
                  <a:lnTo>
                    <a:pt x="87" y="135"/>
                  </a:lnTo>
                  <a:lnTo>
                    <a:pt x="87" y="135"/>
                  </a:lnTo>
                  <a:lnTo>
                    <a:pt x="107" y="133"/>
                  </a:lnTo>
                  <a:lnTo>
                    <a:pt x="107" y="133"/>
                  </a:lnTo>
                  <a:lnTo>
                    <a:pt x="111" y="133"/>
                  </a:lnTo>
                  <a:lnTo>
                    <a:pt x="116" y="132"/>
                  </a:lnTo>
                  <a:lnTo>
                    <a:pt x="117" y="130"/>
                  </a:lnTo>
                  <a:lnTo>
                    <a:pt x="120" y="128"/>
                  </a:lnTo>
                  <a:lnTo>
                    <a:pt x="120" y="128"/>
                  </a:lnTo>
                  <a:lnTo>
                    <a:pt x="121" y="125"/>
                  </a:lnTo>
                  <a:lnTo>
                    <a:pt x="124" y="122"/>
                  </a:lnTo>
                  <a:lnTo>
                    <a:pt x="127" y="121"/>
                  </a:lnTo>
                  <a:lnTo>
                    <a:pt x="131" y="119"/>
                  </a:lnTo>
                  <a:lnTo>
                    <a:pt x="131" y="119"/>
                  </a:lnTo>
                  <a:lnTo>
                    <a:pt x="136" y="118"/>
                  </a:lnTo>
                  <a:lnTo>
                    <a:pt x="137" y="115"/>
                  </a:lnTo>
                  <a:lnTo>
                    <a:pt x="138" y="108"/>
                  </a:lnTo>
                  <a:lnTo>
                    <a:pt x="138" y="108"/>
                  </a:lnTo>
                  <a:lnTo>
                    <a:pt x="140" y="105"/>
                  </a:lnTo>
                  <a:lnTo>
                    <a:pt x="144" y="102"/>
                  </a:lnTo>
                  <a:lnTo>
                    <a:pt x="147" y="98"/>
                  </a:lnTo>
                  <a:lnTo>
                    <a:pt x="150" y="95"/>
                  </a:lnTo>
                  <a:lnTo>
                    <a:pt x="150" y="95"/>
                  </a:lnTo>
                  <a:lnTo>
                    <a:pt x="148" y="92"/>
                  </a:lnTo>
                  <a:lnTo>
                    <a:pt x="147" y="86"/>
                  </a:lnTo>
                  <a:lnTo>
                    <a:pt x="147" y="79"/>
                  </a:lnTo>
                  <a:lnTo>
                    <a:pt x="148" y="76"/>
                  </a:lnTo>
                  <a:lnTo>
                    <a:pt x="150" y="72"/>
                  </a:lnTo>
                  <a:lnTo>
                    <a:pt x="150" y="72"/>
                  </a:lnTo>
                  <a:lnTo>
                    <a:pt x="154" y="66"/>
                  </a:lnTo>
                  <a:lnTo>
                    <a:pt x="158" y="62"/>
                  </a:lnTo>
                  <a:lnTo>
                    <a:pt x="163" y="59"/>
                  </a:lnTo>
                  <a:lnTo>
                    <a:pt x="163" y="56"/>
                  </a:lnTo>
                  <a:lnTo>
                    <a:pt x="163" y="56"/>
                  </a:lnTo>
                  <a:lnTo>
                    <a:pt x="164" y="54"/>
                  </a:lnTo>
                  <a:lnTo>
                    <a:pt x="167" y="51"/>
                  </a:lnTo>
                  <a:lnTo>
                    <a:pt x="173" y="49"/>
                  </a:lnTo>
                  <a:lnTo>
                    <a:pt x="178" y="48"/>
                  </a:lnTo>
                  <a:lnTo>
                    <a:pt x="178" y="48"/>
                  </a:lnTo>
                  <a:lnTo>
                    <a:pt x="183" y="47"/>
                  </a:lnTo>
                  <a:lnTo>
                    <a:pt x="187" y="45"/>
                  </a:lnTo>
                  <a:lnTo>
                    <a:pt x="191" y="42"/>
                  </a:lnTo>
                  <a:lnTo>
                    <a:pt x="195" y="39"/>
                  </a:lnTo>
                  <a:lnTo>
                    <a:pt x="195" y="39"/>
                  </a:lnTo>
                  <a:lnTo>
                    <a:pt x="200" y="37"/>
                  </a:lnTo>
                  <a:lnTo>
                    <a:pt x="201" y="34"/>
                  </a:lnTo>
                  <a:lnTo>
                    <a:pt x="202" y="31"/>
                  </a:lnTo>
                  <a:lnTo>
                    <a:pt x="202" y="25"/>
                  </a:lnTo>
                  <a:lnTo>
                    <a:pt x="202" y="2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98" name="Freeform 314"/>
            <p:cNvSpPr>
              <a:spLocks/>
            </p:cNvSpPr>
            <p:nvPr/>
          </p:nvSpPr>
          <p:spPr bwMode="gray">
            <a:xfrm>
              <a:off x="4396002" y="2490671"/>
              <a:ext cx="76390" cy="39610"/>
            </a:xfrm>
            <a:custGeom>
              <a:avLst/>
              <a:gdLst/>
              <a:ahLst/>
              <a:cxnLst>
                <a:cxn ang="0">
                  <a:pos x="0" y="26"/>
                </a:cxn>
                <a:cxn ang="0">
                  <a:pos x="0" y="26"/>
                </a:cxn>
                <a:cxn ang="0">
                  <a:pos x="7" y="24"/>
                </a:cxn>
                <a:cxn ang="0">
                  <a:pos x="12" y="24"/>
                </a:cxn>
                <a:cxn ang="0">
                  <a:pos x="12" y="24"/>
                </a:cxn>
                <a:cxn ang="0">
                  <a:pos x="13" y="26"/>
                </a:cxn>
                <a:cxn ang="0">
                  <a:pos x="14" y="28"/>
                </a:cxn>
                <a:cxn ang="0">
                  <a:pos x="14" y="28"/>
                </a:cxn>
                <a:cxn ang="0">
                  <a:pos x="26" y="27"/>
                </a:cxn>
                <a:cxn ang="0">
                  <a:pos x="26" y="27"/>
                </a:cxn>
                <a:cxn ang="0">
                  <a:pos x="27" y="27"/>
                </a:cxn>
                <a:cxn ang="0">
                  <a:pos x="31" y="27"/>
                </a:cxn>
                <a:cxn ang="0">
                  <a:pos x="34" y="28"/>
                </a:cxn>
                <a:cxn ang="0">
                  <a:pos x="36" y="27"/>
                </a:cxn>
                <a:cxn ang="0">
                  <a:pos x="36" y="27"/>
                </a:cxn>
                <a:cxn ang="0">
                  <a:pos x="37" y="23"/>
                </a:cxn>
                <a:cxn ang="0">
                  <a:pos x="39" y="21"/>
                </a:cxn>
                <a:cxn ang="0">
                  <a:pos x="41" y="20"/>
                </a:cxn>
                <a:cxn ang="0">
                  <a:pos x="41" y="20"/>
                </a:cxn>
                <a:cxn ang="0">
                  <a:pos x="43" y="18"/>
                </a:cxn>
                <a:cxn ang="0">
                  <a:pos x="43" y="17"/>
                </a:cxn>
                <a:cxn ang="0">
                  <a:pos x="43" y="14"/>
                </a:cxn>
                <a:cxn ang="0">
                  <a:pos x="44" y="13"/>
                </a:cxn>
                <a:cxn ang="0">
                  <a:pos x="44" y="13"/>
                </a:cxn>
                <a:cxn ang="0">
                  <a:pos x="51" y="9"/>
                </a:cxn>
                <a:cxn ang="0">
                  <a:pos x="54" y="6"/>
                </a:cxn>
                <a:cxn ang="0">
                  <a:pos x="54" y="6"/>
                </a:cxn>
                <a:cxn ang="0">
                  <a:pos x="53" y="3"/>
                </a:cxn>
                <a:cxn ang="0">
                  <a:pos x="51" y="0"/>
                </a:cxn>
                <a:cxn ang="0">
                  <a:pos x="51" y="0"/>
                </a:cxn>
                <a:cxn ang="0">
                  <a:pos x="47" y="1"/>
                </a:cxn>
                <a:cxn ang="0">
                  <a:pos x="44" y="3"/>
                </a:cxn>
                <a:cxn ang="0">
                  <a:pos x="40" y="3"/>
                </a:cxn>
                <a:cxn ang="0">
                  <a:pos x="40" y="3"/>
                </a:cxn>
                <a:cxn ang="0">
                  <a:pos x="36" y="4"/>
                </a:cxn>
                <a:cxn ang="0">
                  <a:pos x="31" y="6"/>
                </a:cxn>
                <a:cxn ang="0">
                  <a:pos x="29" y="7"/>
                </a:cxn>
                <a:cxn ang="0">
                  <a:pos x="26" y="9"/>
                </a:cxn>
                <a:cxn ang="0">
                  <a:pos x="26" y="9"/>
                </a:cxn>
                <a:cxn ang="0">
                  <a:pos x="19" y="7"/>
                </a:cxn>
                <a:cxn ang="0">
                  <a:pos x="9" y="4"/>
                </a:cxn>
                <a:cxn ang="0">
                  <a:pos x="9" y="4"/>
                </a:cxn>
                <a:cxn ang="0">
                  <a:pos x="2" y="4"/>
                </a:cxn>
                <a:cxn ang="0">
                  <a:pos x="2" y="4"/>
                </a:cxn>
                <a:cxn ang="0">
                  <a:pos x="2" y="14"/>
                </a:cxn>
                <a:cxn ang="0">
                  <a:pos x="0" y="26"/>
                </a:cxn>
                <a:cxn ang="0">
                  <a:pos x="0" y="26"/>
                </a:cxn>
              </a:cxnLst>
              <a:rect l="0" t="0" r="r" b="b"/>
              <a:pathLst>
                <a:path w="54" h="28">
                  <a:moveTo>
                    <a:pt x="0" y="26"/>
                  </a:moveTo>
                  <a:lnTo>
                    <a:pt x="0" y="26"/>
                  </a:lnTo>
                  <a:lnTo>
                    <a:pt x="7" y="24"/>
                  </a:lnTo>
                  <a:lnTo>
                    <a:pt x="12" y="24"/>
                  </a:lnTo>
                  <a:lnTo>
                    <a:pt x="12" y="24"/>
                  </a:lnTo>
                  <a:lnTo>
                    <a:pt x="13" y="26"/>
                  </a:lnTo>
                  <a:lnTo>
                    <a:pt x="14" y="28"/>
                  </a:lnTo>
                  <a:lnTo>
                    <a:pt x="14" y="28"/>
                  </a:lnTo>
                  <a:lnTo>
                    <a:pt x="26" y="27"/>
                  </a:lnTo>
                  <a:lnTo>
                    <a:pt x="26" y="27"/>
                  </a:lnTo>
                  <a:lnTo>
                    <a:pt x="27" y="27"/>
                  </a:lnTo>
                  <a:lnTo>
                    <a:pt x="31" y="27"/>
                  </a:lnTo>
                  <a:lnTo>
                    <a:pt x="34" y="28"/>
                  </a:lnTo>
                  <a:lnTo>
                    <a:pt x="36" y="27"/>
                  </a:lnTo>
                  <a:lnTo>
                    <a:pt x="36" y="27"/>
                  </a:lnTo>
                  <a:lnTo>
                    <a:pt x="37" y="23"/>
                  </a:lnTo>
                  <a:lnTo>
                    <a:pt x="39" y="21"/>
                  </a:lnTo>
                  <a:lnTo>
                    <a:pt x="41" y="20"/>
                  </a:lnTo>
                  <a:lnTo>
                    <a:pt x="41" y="20"/>
                  </a:lnTo>
                  <a:lnTo>
                    <a:pt x="43" y="18"/>
                  </a:lnTo>
                  <a:lnTo>
                    <a:pt x="43" y="17"/>
                  </a:lnTo>
                  <a:lnTo>
                    <a:pt x="43" y="14"/>
                  </a:lnTo>
                  <a:lnTo>
                    <a:pt x="44" y="13"/>
                  </a:lnTo>
                  <a:lnTo>
                    <a:pt x="44" y="13"/>
                  </a:lnTo>
                  <a:lnTo>
                    <a:pt x="51" y="9"/>
                  </a:lnTo>
                  <a:lnTo>
                    <a:pt x="54" y="6"/>
                  </a:lnTo>
                  <a:lnTo>
                    <a:pt x="54" y="6"/>
                  </a:lnTo>
                  <a:lnTo>
                    <a:pt x="53" y="3"/>
                  </a:lnTo>
                  <a:lnTo>
                    <a:pt x="51" y="0"/>
                  </a:lnTo>
                  <a:lnTo>
                    <a:pt x="51" y="0"/>
                  </a:lnTo>
                  <a:lnTo>
                    <a:pt x="47" y="1"/>
                  </a:lnTo>
                  <a:lnTo>
                    <a:pt x="44" y="3"/>
                  </a:lnTo>
                  <a:lnTo>
                    <a:pt x="40" y="3"/>
                  </a:lnTo>
                  <a:lnTo>
                    <a:pt x="40" y="3"/>
                  </a:lnTo>
                  <a:lnTo>
                    <a:pt x="36" y="4"/>
                  </a:lnTo>
                  <a:lnTo>
                    <a:pt x="31" y="6"/>
                  </a:lnTo>
                  <a:lnTo>
                    <a:pt x="29" y="7"/>
                  </a:lnTo>
                  <a:lnTo>
                    <a:pt x="26" y="9"/>
                  </a:lnTo>
                  <a:lnTo>
                    <a:pt x="26" y="9"/>
                  </a:lnTo>
                  <a:lnTo>
                    <a:pt x="19" y="7"/>
                  </a:lnTo>
                  <a:lnTo>
                    <a:pt x="9" y="4"/>
                  </a:lnTo>
                  <a:lnTo>
                    <a:pt x="9" y="4"/>
                  </a:lnTo>
                  <a:lnTo>
                    <a:pt x="2" y="4"/>
                  </a:lnTo>
                  <a:lnTo>
                    <a:pt x="2" y="4"/>
                  </a:lnTo>
                  <a:lnTo>
                    <a:pt x="2" y="14"/>
                  </a:lnTo>
                  <a:lnTo>
                    <a:pt x="0" y="26"/>
                  </a:lnTo>
                  <a:lnTo>
                    <a:pt x="0" y="2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199" name="Freeform 315"/>
            <p:cNvSpPr>
              <a:spLocks noEditPoints="1"/>
            </p:cNvSpPr>
            <p:nvPr/>
          </p:nvSpPr>
          <p:spPr bwMode="gray">
            <a:xfrm>
              <a:off x="4553025" y="2633549"/>
              <a:ext cx="145707" cy="179658"/>
            </a:xfrm>
            <a:custGeom>
              <a:avLst/>
              <a:gdLst/>
              <a:ahLst/>
              <a:cxnLst>
                <a:cxn ang="0">
                  <a:pos x="94" y="3"/>
                </a:cxn>
                <a:cxn ang="0">
                  <a:pos x="93" y="7"/>
                </a:cxn>
                <a:cxn ang="0">
                  <a:pos x="70" y="4"/>
                </a:cxn>
                <a:cxn ang="0">
                  <a:pos x="48" y="4"/>
                </a:cxn>
                <a:cxn ang="0">
                  <a:pos x="41" y="10"/>
                </a:cxn>
                <a:cxn ang="0">
                  <a:pos x="31" y="11"/>
                </a:cxn>
                <a:cxn ang="0">
                  <a:pos x="26" y="17"/>
                </a:cxn>
                <a:cxn ang="0">
                  <a:pos x="14" y="18"/>
                </a:cxn>
                <a:cxn ang="0">
                  <a:pos x="9" y="28"/>
                </a:cxn>
                <a:cxn ang="0">
                  <a:pos x="6" y="33"/>
                </a:cxn>
                <a:cxn ang="0">
                  <a:pos x="0" y="41"/>
                </a:cxn>
                <a:cxn ang="0">
                  <a:pos x="7" y="47"/>
                </a:cxn>
                <a:cxn ang="0">
                  <a:pos x="11" y="60"/>
                </a:cxn>
                <a:cxn ang="0">
                  <a:pos x="21" y="60"/>
                </a:cxn>
                <a:cxn ang="0">
                  <a:pos x="34" y="63"/>
                </a:cxn>
                <a:cxn ang="0">
                  <a:pos x="34" y="65"/>
                </a:cxn>
                <a:cxn ang="0">
                  <a:pos x="19" y="67"/>
                </a:cxn>
                <a:cxn ang="0">
                  <a:pos x="19" y="73"/>
                </a:cxn>
                <a:cxn ang="0">
                  <a:pos x="21" y="80"/>
                </a:cxn>
                <a:cxn ang="0">
                  <a:pos x="30" y="91"/>
                </a:cxn>
                <a:cxn ang="0">
                  <a:pos x="43" y="98"/>
                </a:cxn>
                <a:cxn ang="0">
                  <a:pos x="46" y="95"/>
                </a:cxn>
                <a:cxn ang="0">
                  <a:pos x="43" y="83"/>
                </a:cxn>
                <a:cxn ang="0">
                  <a:pos x="54" y="81"/>
                </a:cxn>
                <a:cxn ang="0">
                  <a:pos x="50" y="75"/>
                </a:cxn>
                <a:cxn ang="0">
                  <a:pos x="44" y="73"/>
                </a:cxn>
                <a:cxn ang="0">
                  <a:pos x="56" y="74"/>
                </a:cxn>
                <a:cxn ang="0">
                  <a:pos x="66" y="68"/>
                </a:cxn>
                <a:cxn ang="0">
                  <a:pos x="58" y="58"/>
                </a:cxn>
                <a:cxn ang="0">
                  <a:pos x="48" y="60"/>
                </a:cxn>
                <a:cxn ang="0">
                  <a:pos x="43" y="55"/>
                </a:cxn>
                <a:cxn ang="0">
                  <a:pos x="50" y="50"/>
                </a:cxn>
                <a:cxn ang="0">
                  <a:pos x="37" y="31"/>
                </a:cxn>
                <a:cxn ang="0">
                  <a:pos x="38" y="26"/>
                </a:cxn>
                <a:cxn ang="0">
                  <a:pos x="48" y="30"/>
                </a:cxn>
                <a:cxn ang="0">
                  <a:pos x="58" y="28"/>
                </a:cxn>
                <a:cxn ang="0">
                  <a:pos x="58" y="20"/>
                </a:cxn>
                <a:cxn ang="0">
                  <a:pos x="66" y="16"/>
                </a:cxn>
                <a:cxn ang="0">
                  <a:pos x="73" y="20"/>
                </a:cxn>
                <a:cxn ang="0">
                  <a:pos x="83" y="14"/>
                </a:cxn>
                <a:cxn ang="0">
                  <a:pos x="97" y="17"/>
                </a:cxn>
                <a:cxn ang="0">
                  <a:pos x="100" y="10"/>
                </a:cxn>
                <a:cxn ang="0">
                  <a:pos x="101" y="0"/>
                </a:cxn>
                <a:cxn ang="0">
                  <a:pos x="83" y="119"/>
                </a:cxn>
                <a:cxn ang="0">
                  <a:pos x="63" y="117"/>
                </a:cxn>
                <a:cxn ang="0">
                  <a:pos x="54" y="117"/>
                </a:cxn>
                <a:cxn ang="0">
                  <a:pos x="53" y="121"/>
                </a:cxn>
                <a:cxn ang="0">
                  <a:pos x="75" y="127"/>
                </a:cxn>
                <a:cxn ang="0">
                  <a:pos x="98" y="121"/>
                </a:cxn>
                <a:cxn ang="0">
                  <a:pos x="91" y="121"/>
                </a:cxn>
              </a:cxnLst>
              <a:rect l="0" t="0" r="r" b="b"/>
              <a:pathLst>
                <a:path w="103" h="127">
                  <a:moveTo>
                    <a:pt x="101" y="0"/>
                  </a:moveTo>
                  <a:lnTo>
                    <a:pt x="101" y="0"/>
                  </a:lnTo>
                  <a:lnTo>
                    <a:pt x="95" y="1"/>
                  </a:lnTo>
                  <a:lnTo>
                    <a:pt x="94" y="3"/>
                  </a:lnTo>
                  <a:lnTo>
                    <a:pt x="94" y="4"/>
                  </a:lnTo>
                  <a:lnTo>
                    <a:pt x="94" y="4"/>
                  </a:lnTo>
                  <a:lnTo>
                    <a:pt x="93" y="6"/>
                  </a:lnTo>
                  <a:lnTo>
                    <a:pt x="93" y="7"/>
                  </a:lnTo>
                  <a:lnTo>
                    <a:pt x="87" y="7"/>
                  </a:lnTo>
                  <a:lnTo>
                    <a:pt x="87" y="7"/>
                  </a:lnTo>
                  <a:lnTo>
                    <a:pt x="80" y="7"/>
                  </a:lnTo>
                  <a:lnTo>
                    <a:pt x="70" y="4"/>
                  </a:lnTo>
                  <a:lnTo>
                    <a:pt x="70" y="4"/>
                  </a:lnTo>
                  <a:lnTo>
                    <a:pt x="67" y="4"/>
                  </a:lnTo>
                  <a:lnTo>
                    <a:pt x="60" y="4"/>
                  </a:lnTo>
                  <a:lnTo>
                    <a:pt x="48" y="4"/>
                  </a:lnTo>
                  <a:lnTo>
                    <a:pt x="48" y="4"/>
                  </a:lnTo>
                  <a:lnTo>
                    <a:pt x="48" y="6"/>
                  </a:lnTo>
                  <a:lnTo>
                    <a:pt x="48" y="6"/>
                  </a:lnTo>
                  <a:lnTo>
                    <a:pt x="41" y="10"/>
                  </a:lnTo>
                  <a:lnTo>
                    <a:pt x="36" y="11"/>
                  </a:lnTo>
                  <a:lnTo>
                    <a:pt x="33" y="11"/>
                  </a:lnTo>
                  <a:lnTo>
                    <a:pt x="33" y="11"/>
                  </a:lnTo>
                  <a:lnTo>
                    <a:pt x="31" y="11"/>
                  </a:lnTo>
                  <a:lnTo>
                    <a:pt x="30" y="13"/>
                  </a:lnTo>
                  <a:lnTo>
                    <a:pt x="29" y="16"/>
                  </a:lnTo>
                  <a:lnTo>
                    <a:pt x="26" y="17"/>
                  </a:lnTo>
                  <a:lnTo>
                    <a:pt x="26" y="17"/>
                  </a:lnTo>
                  <a:lnTo>
                    <a:pt x="19" y="17"/>
                  </a:lnTo>
                  <a:lnTo>
                    <a:pt x="16" y="17"/>
                  </a:lnTo>
                  <a:lnTo>
                    <a:pt x="14" y="18"/>
                  </a:lnTo>
                  <a:lnTo>
                    <a:pt x="14" y="18"/>
                  </a:lnTo>
                  <a:lnTo>
                    <a:pt x="13" y="23"/>
                  </a:lnTo>
                  <a:lnTo>
                    <a:pt x="9" y="27"/>
                  </a:lnTo>
                  <a:lnTo>
                    <a:pt x="9" y="27"/>
                  </a:lnTo>
                  <a:lnTo>
                    <a:pt x="9" y="28"/>
                  </a:lnTo>
                  <a:lnTo>
                    <a:pt x="7" y="31"/>
                  </a:lnTo>
                  <a:lnTo>
                    <a:pt x="7" y="33"/>
                  </a:lnTo>
                  <a:lnTo>
                    <a:pt x="6" y="33"/>
                  </a:lnTo>
                  <a:lnTo>
                    <a:pt x="6" y="33"/>
                  </a:lnTo>
                  <a:lnTo>
                    <a:pt x="4" y="34"/>
                  </a:lnTo>
                  <a:lnTo>
                    <a:pt x="3" y="37"/>
                  </a:lnTo>
                  <a:lnTo>
                    <a:pt x="0" y="41"/>
                  </a:lnTo>
                  <a:lnTo>
                    <a:pt x="0" y="41"/>
                  </a:lnTo>
                  <a:lnTo>
                    <a:pt x="2" y="43"/>
                  </a:lnTo>
                  <a:lnTo>
                    <a:pt x="2" y="43"/>
                  </a:lnTo>
                  <a:lnTo>
                    <a:pt x="4" y="44"/>
                  </a:lnTo>
                  <a:lnTo>
                    <a:pt x="7" y="47"/>
                  </a:lnTo>
                  <a:lnTo>
                    <a:pt x="10" y="51"/>
                  </a:lnTo>
                  <a:lnTo>
                    <a:pt x="10" y="55"/>
                  </a:lnTo>
                  <a:lnTo>
                    <a:pt x="10" y="55"/>
                  </a:lnTo>
                  <a:lnTo>
                    <a:pt x="11" y="60"/>
                  </a:lnTo>
                  <a:lnTo>
                    <a:pt x="14" y="61"/>
                  </a:lnTo>
                  <a:lnTo>
                    <a:pt x="17" y="63"/>
                  </a:lnTo>
                  <a:lnTo>
                    <a:pt x="21" y="60"/>
                  </a:lnTo>
                  <a:lnTo>
                    <a:pt x="21" y="60"/>
                  </a:lnTo>
                  <a:lnTo>
                    <a:pt x="23" y="58"/>
                  </a:lnTo>
                  <a:lnTo>
                    <a:pt x="26" y="58"/>
                  </a:lnTo>
                  <a:lnTo>
                    <a:pt x="30" y="60"/>
                  </a:lnTo>
                  <a:lnTo>
                    <a:pt x="34" y="63"/>
                  </a:lnTo>
                  <a:lnTo>
                    <a:pt x="36" y="65"/>
                  </a:lnTo>
                  <a:lnTo>
                    <a:pt x="36" y="65"/>
                  </a:lnTo>
                  <a:lnTo>
                    <a:pt x="36" y="65"/>
                  </a:lnTo>
                  <a:lnTo>
                    <a:pt x="34" y="65"/>
                  </a:lnTo>
                  <a:lnTo>
                    <a:pt x="30" y="65"/>
                  </a:lnTo>
                  <a:lnTo>
                    <a:pt x="24" y="65"/>
                  </a:lnTo>
                  <a:lnTo>
                    <a:pt x="21" y="65"/>
                  </a:lnTo>
                  <a:lnTo>
                    <a:pt x="19" y="67"/>
                  </a:lnTo>
                  <a:lnTo>
                    <a:pt x="19" y="67"/>
                  </a:lnTo>
                  <a:lnTo>
                    <a:pt x="17" y="68"/>
                  </a:lnTo>
                  <a:lnTo>
                    <a:pt x="17" y="70"/>
                  </a:lnTo>
                  <a:lnTo>
                    <a:pt x="19" y="73"/>
                  </a:lnTo>
                  <a:lnTo>
                    <a:pt x="21" y="77"/>
                  </a:lnTo>
                  <a:lnTo>
                    <a:pt x="21" y="78"/>
                  </a:lnTo>
                  <a:lnTo>
                    <a:pt x="21" y="80"/>
                  </a:lnTo>
                  <a:lnTo>
                    <a:pt x="21" y="80"/>
                  </a:lnTo>
                  <a:lnTo>
                    <a:pt x="21" y="84"/>
                  </a:lnTo>
                  <a:lnTo>
                    <a:pt x="23" y="87"/>
                  </a:lnTo>
                  <a:lnTo>
                    <a:pt x="27" y="90"/>
                  </a:lnTo>
                  <a:lnTo>
                    <a:pt x="30" y="91"/>
                  </a:lnTo>
                  <a:lnTo>
                    <a:pt x="30" y="91"/>
                  </a:lnTo>
                  <a:lnTo>
                    <a:pt x="34" y="92"/>
                  </a:lnTo>
                  <a:lnTo>
                    <a:pt x="38" y="95"/>
                  </a:lnTo>
                  <a:lnTo>
                    <a:pt x="43" y="98"/>
                  </a:lnTo>
                  <a:lnTo>
                    <a:pt x="46" y="98"/>
                  </a:lnTo>
                  <a:lnTo>
                    <a:pt x="46" y="98"/>
                  </a:lnTo>
                  <a:lnTo>
                    <a:pt x="46" y="97"/>
                  </a:lnTo>
                  <a:lnTo>
                    <a:pt x="46" y="95"/>
                  </a:lnTo>
                  <a:lnTo>
                    <a:pt x="44" y="90"/>
                  </a:lnTo>
                  <a:lnTo>
                    <a:pt x="43" y="85"/>
                  </a:lnTo>
                  <a:lnTo>
                    <a:pt x="43" y="83"/>
                  </a:lnTo>
                  <a:lnTo>
                    <a:pt x="43" y="83"/>
                  </a:lnTo>
                  <a:lnTo>
                    <a:pt x="44" y="83"/>
                  </a:lnTo>
                  <a:lnTo>
                    <a:pt x="47" y="83"/>
                  </a:lnTo>
                  <a:lnTo>
                    <a:pt x="50" y="83"/>
                  </a:lnTo>
                  <a:lnTo>
                    <a:pt x="54" y="81"/>
                  </a:lnTo>
                  <a:lnTo>
                    <a:pt x="54" y="81"/>
                  </a:lnTo>
                  <a:lnTo>
                    <a:pt x="54" y="80"/>
                  </a:lnTo>
                  <a:lnTo>
                    <a:pt x="53" y="77"/>
                  </a:lnTo>
                  <a:lnTo>
                    <a:pt x="50" y="75"/>
                  </a:lnTo>
                  <a:lnTo>
                    <a:pt x="46" y="75"/>
                  </a:lnTo>
                  <a:lnTo>
                    <a:pt x="46" y="75"/>
                  </a:lnTo>
                  <a:lnTo>
                    <a:pt x="44" y="74"/>
                  </a:lnTo>
                  <a:lnTo>
                    <a:pt x="44" y="73"/>
                  </a:lnTo>
                  <a:lnTo>
                    <a:pt x="47" y="71"/>
                  </a:lnTo>
                  <a:lnTo>
                    <a:pt x="51" y="73"/>
                  </a:lnTo>
                  <a:lnTo>
                    <a:pt x="51" y="73"/>
                  </a:lnTo>
                  <a:lnTo>
                    <a:pt x="56" y="74"/>
                  </a:lnTo>
                  <a:lnTo>
                    <a:pt x="58" y="73"/>
                  </a:lnTo>
                  <a:lnTo>
                    <a:pt x="64" y="71"/>
                  </a:lnTo>
                  <a:lnTo>
                    <a:pt x="64" y="71"/>
                  </a:lnTo>
                  <a:lnTo>
                    <a:pt x="66" y="68"/>
                  </a:lnTo>
                  <a:lnTo>
                    <a:pt x="66" y="65"/>
                  </a:lnTo>
                  <a:lnTo>
                    <a:pt x="63" y="61"/>
                  </a:lnTo>
                  <a:lnTo>
                    <a:pt x="61" y="58"/>
                  </a:lnTo>
                  <a:lnTo>
                    <a:pt x="58" y="58"/>
                  </a:lnTo>
                  <a:lnTo>
                    <a:pt x="58" y="58"/>
                  </a:lnTo>
                  <a:lnTo>
                    <a:pt x="53" y="58"/>
                  </a:lnTo>
                  <a:lnTo>
                    <a:pt x="50" y="60"/>
                  </a:lnTo>
                  <a:lnTo>
                    <a:pt x="48" y="60"/>
                  </a:lnTo>
                  <a:lnTo>
                    <a:pt x="46" y="58"/>
                  </a:lnTo>
                  <a:lnTo>
                    <a:pt x="46" y="58"/>
                  </a:lnTo>
                  <a:lnTo>
                    <a:pt x="44" y="57"/>
                  </a:lnTo>
                  <a:lnTo>
                    <a:pt x="43" y="55"/>
                  </a:lnTo>
                  <a:lnTo>
                    <a:pt x="46" y="54"/>
                  </a:lnTo>
                  <a:lnTo>
                    <a:pt x="48" y="53"/>
                  </a:lnTo>
                  <a:lnTo>
                    <a:pt x="50" y="51"/>
                  </a:lnTo>
                  <a:lnTo>
                    <a:pt x="50" y="50"/>
                  </a:lnTo>
                  <a:lnTo>
                    <a:pt x="50" y="50"/>
                  </a:lnTo>
                  <a:lnTo>
                    <a:pt x="48" y="46"/>
                  </a:lnTo>
                  <a:lnTo>
                    <a:pt x="46" y="41"/>
                  </a:lnTo>
                  <a:lnTo>
                    <a:pt x="37" y="31"/>
                  </a:lnTo>
                  <a:lnTo>
                    <a:pt x="37" y="31"/>
                  </a:lnTo>
                  <a:lnTo>
                    <a:pt x="36" y="30"/>
                  </a:lnTo>
                  <a:lnTo>
                    <a:pt x="36" y="28"/>
                  </a:lnTo>
                  <a:lnTo>
                    <a:pt x="38" y="26"/>
                  </a:lnTo>
                  <a:lnTo>
                    <a:pt x="43" y="26"/>
                  </a:lnTo>
                  <a:lnTo>
                    <a:pt x="46" y="27"/>
                  </a:lnTo>
                  <a:lnTo>
                    <a:pt x="46" y="27"/>
                  </a:lnTo>
                  <a:lnTo>
                    <a:pt x="48" y="30"/>
                  </a:lnTo>
                  <a:lnTo>
                    <a:pt x="51" y="30"/>
                  </a:lnTo>
                  <a:lnTo>
                    <a:pt x="54" y="30"/>
                  </a:lnTo>
                  <a:lnTo>
                    <a:pt x="58" y="28"/>
                  </a:lnTo>
                  <a:lnTo>
                    <a:pt x="58" y="28"/>
                  </a:lnTo>
                  <a:lnTo>
                    <a:pt x="60" y="28"/>
                  </a:lnTo>
                  <a:lnTo>
                    <a:pt x="60" y="27"/>
                  </a:lnTo>
                  <a:lnTo>
                    <a:pt x="58" y="23"/>
                  </a:lnTo>
                  <a:lnTo>
                    <a:pt x="58" y="20"/>
                  </a:lnTo>
                  <a:lnTo>
                    <a:pt x="60" y="18"/>
                  </a:lnTo>
                  <a:lnTo>
                    <a:pt x="61" y="17"/>
                  </a:lnTo>
                  <a:lnTo>
                    <a:pt x="61" y="17"/>
                  </a:lnTo>
                  <a:lnTo>
                    <a:pt x="66" y="16"/>
                  </a:lnTo>
                  <a:lnTo>
                    <a:pt x="68" y="17"/>
                  </a:lnTo>
                  <a:lnTo>
                    <a:pt x="71" y="20"/>
                  </a:lnTo>
                  <a:lnTo>
                    <a:pt x="71" y="20"/>
                  </a:lnTo>
                  <a:lnTo>
                    <a:pt x="73" y="20"/>
                  </a:lnTo>
                  <a:lnTo>
                    <a:pt x="75" y="17"/>
                  </a:lnTo>
                  <a:lnTo>
                    <a:pt x="78" y="16"/>
                  </a:lnTo>
                  <a:lnTo>
                    <a:pt x="83" y="14"/>
                  </a:lnTo>
                  <a:lnTo>
                    <a:pt x="83" y="14"/>
                  </a:lnTo>
                  <a:lnTo>
                    <a:pt x="88" y="16"/>
                  </a:lnTo>
                  <a:lnTo>
                    <a:pt x="94" y="20"/>
                  </a:lnTo>
                  <a:lnTo>
                    <a:pt x="94" y="20"/>
                  </a:lnTo>
                  <a:lnTo>
                    <a:pt x="97" y="17"/>
                  </a:lnTo>
                  <a:lnTo>
                    <a:pt x="98" y="14"/>
                  </a:lnTo>
                  <a:lnTo>
                    <a:pt x="98" y="14"/>
                  </a:lnTo>
                  <a:lnTo>
                    <a:pt x="98" y="11"/>
                  </a:lnTo>
                  <a:lnTo>
                    <a:pt x="100" y="10"/>
                  </a:lnTo>
                  <a:lnTo>
                    <a:pt x="101" y="9"/>
                  </a:lnTo>
                  <a:lnTo>
                    <a:pt x="103" y="6"/>
                  </a:lnTo>
                  <a:lnTo>
                    <a:pt x="103" y="6"/>
                  </a:lnTo>
                  <a:lnTo>
                    <a:pt x="101" y="0"/>
                  </a:lnTo>
                  <a:lnTo>
                    <a:pt x="101" y="0"/>
                  </a:lnTo>
                  <a:close/>
                  <a:moveTo>
                    <a:pt x="88" y="119"/>
                  </a:moveTo>
                  <a:lnTo>
                    <a:pt x="88" y="119"/>
                  </a:lnTo>
                  <a:lnTo>
                    <a:pt x="83" y="119"/>
                  </a:lnTo>
                  <a:lnTo>
                    <a:pt x="75" y="119"/>
                  </a:lnTo>
                  <a:lnTo>
                    <a:pt x="67" y="118"/>
                  </a:lnTo>
                  <a:lnTo>
                    <a:pt x="64" y="118"/>
                  </a:lnTo>
                  <a:lnTo>
                    <a:pt x="63" y="117"/>
                  </a:lnTo>
                  <a:lnTo>
                    <a:pt x="63" y="117"/>
                  </a:lnTo>
                  <a:lnTo>
                    <a:pt x="60" y="115"/>
                  </a:lnTo>
                  <a:lnTo>
                    <a:pt x="58" y="115"/>
                  </a:lnTo>
                  <a:lnTo>
                    <a:pt x="54" y="117"/>
                  </a:lnTo>
                  <a:lnTo>
                    <a:pt x="51" y="119"/>
                  </a:lnTo>
                  <a:lnTo>
                    <a:pt x="51" y="121"/>
                  </a:lnTo>
                  <a:lnTo>
                    <a:pt x="53" y="121"/>
                  </a:lnTo>
                  <a:lnTo>
                    <a:pt x="53" y="121"/>
                  </a:lnTo>
                  <a:lnTo>
                    <a:pt x="63" y="124"/>
                  </a:lnTo>
                  <a:lnTo>
                    <a:pt x="70" y="127"/>
                  </a:lnTo>
                  <a:lnTo>
                    <a:pt x="75" y="127"/>
                  </a:lnTo>
                  <a:lnTo>
                    <a:pt x="75" y="127"/>
                  </a:lnTo>
                  <a:lnTo>
                    <a:pt x="83" y="127"/>
                  </a:lnTo>
                  <a:lnTo>
                    <a:pt x="90" y="125"/>
                  </a:lnTo>
                  <a:lnTo>
                    <a:pt x="95" y="122"/>
                  </a:lnTo>
                  <a:lnTo>
                    <a:pt x="98" y="121"/>
                  </a:lnTo>
                  <a:lnTo>
                    <a:pt x="98" y="121"/>
                  </a:lnTo>
                  <a:lnTo>
                    <a:pt x="97" y="119"/>
                  </a:lnTo>
                  <a:lnTo>
                    <a:pt x="94" y="119"/>
                  </a:lnTo>
                  <a:lnTo>
                    <a:pt x="91" y="121"/>
                  </a:lnTo>
                  <a:lnTo>
                    <a:pt x="88" y="119"/>
                  </a:lnTo>
                  <a:lnTo>
                    <a:pt x="88" y="11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200" name="Freeform 316"/>
            <p:cNvSpPr>
              <a:spLocks/>
            </p:cNvSpPr>
            <p:nvPr/>
          </p:nvSpPr>
          <p:spPr bwMode="gray">
            <a:xfrm>
              <a:off x="4824634" y="2791988"/>
              <a:ext cx="52342" cy="28293"/>
            </a:xfrm>
            <a:custGeom>
              <a:avLst/>
              <a:gdLst/>
              <a:ahLst/>
              <a:cxnLst>
                <a:cxn ang="0">
                  <a:pos x="26" y="15"/>
                </a:cxn>
                <a:cxn ang="0">
                  <a:pos x="26" y="15"/>
                </a:cxn>
                <a:cxn ang="0">
                  <a:pos x="26" y="12"/>
                </a:cxn>
                <a:cxn ang="0">
                  <a:pos x="27" y="9"/>
                </a:cxn>
                <a:cxn ang="0">
                  <a:pos x="30" y="6"/>
                </a:cxn>
                <a:cxn ang="0">
                  <a:pos x="34" y="5"/>
                </a:cxn>
                <a:cxn ang="0">
                  <a:pos x="34" y="5"/>
                </a:cxn>
                <a:cxn ang="0">
                  <a:pos x="37" y="2"/>
                </a:cxn>
                <a:cxn ang="0">
                  <a:pos x="37" y="0"/>
                </a:cxn>
                <a:cxn ang="0">
                  <a:pos x="36" y="0"/>
                </a:cxn>
                <a:cxn ang="0">
                  <a:pos x="34" y="0"/>
                </a:cxn>
                <a:cxn ang="0">
                  <a:pos x="34" y="0"/>
                </a:cxn>
                <a:cxn ang="0">
                  <a:pos x="30" y="3"/>
                </a:cxn>
                <a:cxn ang="0">
                  <a:pos x="26" y="6"/>
                </a:cxn>
                <a:cxn ang="0">
                  <a:pos x="19" y="7"/>
                </a:cxn>
                <a:cxn ang="0">
                  <a:pos x="12" y="7"/>
                </a:cxn>
                <a:cxn ang="0">
                  <a:pos x="12" y="7"/>
                </a:cxn>
                <a:cxn ang="0">
                  <a:pos x="4" y="9"/>
                </a:cxn>
                <a:cxn ang="0">
                  <a:pos x="2" y="12"/>
                </a:cxn>
                <a:cxn ang="0">
                  <a:pos x="0" y="16"/>
                </a:cxn>
                <a:cxn ang="0">
                  <a:pos x="4" y="19"/>
                </a:cxn>
                <a:cxn ang="0">
                  <a:pos x="4" y="19"/>
                </a:cxn>
                <a:cxn ang="0">
                  <a:pos x="7" y="20"/>
                </a:cxn>
                <a:cxn ang="0">
                  <a:pos x="12" y="20"/>
                </a:cxn>
                <a:cxn ang="0">
                  <a:pos x="19" y="20"/>
                </a:cxn>
                <a:cxn ang="0">
                  <a:pos x="24" y="17"/>
                </a:cxn>
                <a:cxn ang="0">
                  <a:pos x="26" y="15"/>
                </a:cxn>
                <a:cxn ang="0">
                  <a:pos x="26" y="15"/>
                </a:cxn>
              </a:cxnLst>
              <a:rect l="0" t="0" r="r" b="b"/>
              <a:pathLst>
                <a:path w="37" h="20">
                  <a:moveTo>
                    <a:pt x="26" y="15"/>
                  </a:moveTo>
                  <a:lnTo>
                    <a:pt x="26" y="15"/>
                  </a:lnTo>
                  <a:lnTo>
                    <a:pt x="26" y="12"/>
                  </a:lnTo>
                  <a:lnTo>
                    <a:pt x="27" y="9"/>
                  </a:lnTo>
                  <a:lnTo>
                    <a:pt x="30" y="6"/>
                  </a:lnTo>
                  <a:lnTo>
                    <a:pt x="34" y="5"/>
                  </a:lnTo>
                  <a:lnTo>
                    <a:pt x="34" y="5"/>
                  </a:lnTo>
                  <a:lnTo>
                    <a:pt x="37" y="2"/>
                  </a:lnTo>
                  <a:lnTo>
                    <a:pt x="37" y="0"/>
                  </a:lnTo>
                  <a:lnTo>
                    <a:pt x="36" y="0"/>
                  </a:lnTo>
                  <a:lnTo>
                    <a:pt x="34" y="0"/>
                  </a:lnTo>
                  <a:lnTo>
                    <a:pt x="34" y="0"/>
                  </a:lnTo>
                  <a:lnTo>
                    <a:pt x="30" y="3"/>
                  </a:lnTo>
                  <a:lnTo>
                    <a:pt x="26" y="6"/>
                  </a:lnTo>
                  <a:lnTo>
                    <a:pt x="19" y="7"/>
                  </a:lnTo>
                  <a:lnTo>
                    <a:pt x="12" y="7"/>
                  </a:lnTo>
                  <a:lnTo>
                    <a:pt x="12" y="7"/>
                  </a:lnTo>
                  <a:lnTo>
                    <a:pt x="4" y="9"/>
                  </a:lnTo>
                  <a:lnTo>
                    <a:pt x="2" y="12"/>
                  </a:lnTo>
                  <a:lnTo>
                    <a:pt x="0" y="16"/>
                  </a:lnTo>
                  <a:lnTo>
                    <a:pt x="4" y="19"/>
                  </a:lnTo>
                  <a:lnTo>
                    <a:pt x="4" y="19"/>
                  </a:lnTo>
                  <a:lnTo>
                    <a:pt x="7" y="20"/>
                  </a:lnTo>
                  <a:lnTo>
                    <a:pt x="12" y="20"/>
                  </a:lnTo>
                  <a:lnTo>
                    <a:pt x="19" y="20"/>
                  </a:lnTo>
                  <a:lnTo>
                    <a:pt x="24" y="17"/>
                  </a:lnTo>
                  <a:lnTo>
                    <a:pt x="26" y="15"/>
                  </a:lnTo>
                  <a:lnTo>
                    <a:pt x="26" y="1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201" name="Freeform 317"/>
            <p:cNvSpPr>
              <a:spLocks/>
            </p:cNvSpPr>
            <p:nvPr/>
          </p:nvSpPr>
          <p:spPr bwMode="gray">
            <a:xfrm>
              <a:off x="3552883" y="1844187"/>
              <a:ext cx="241902" cy="117415"/>
            </a:xfrm>
            <a:custGeom>
              <a:avLst/>
              <a:gdLst/>
              <a:ahLst/>
              <a:cxnLst>
                <a:cxn ang="0">
                  <a:pos x="149" y="59"/>
                </a:cxn>
                <a:cxn ang="0">
                  <a:pos x="158" y="50"/>
                </a:cxn>
                <a:cxn ang="0">
                  <a:pos x="169" y="37"/>
                </a:cxn>
                <a:cxn ang="0">
                  <a:pos x="165" y="26"/>
                </a:cxn>
                <a:cxn ang="0">
                  <a:pos x="154" y="22"/>
                </a:cxn>
                <a:cxn ang="0">
                  <a:pos x="152" y="15"/>
                </a:cxn>
                <a:cxn ang="0">
                  <a:pos x="148" y="6"/>
                </a:cxn>
                <a:cxn ang="0">
                  <a:pos x="135" y="6"/>
                </a:cxn>
                <a:cxn ang="0">
                  <a:pos x="124" y="0"/>
                </a:cxn>
                <a:cxn ang="0">
                  <a:pos x="121" y="10"/>
                </a:cxn>
                <a:cxn ang="0">
                  <a:pos x="114" y="9"/>
                </a:cxn>
                <a:cxn ang="0">
                  <a:pos x="111" y="13"/>
                </a:cxn>
                <a:cxn ang="0">
                  <a:pos x="105" y="10"/>
                </a:cxn>
                <a:cxn ang="0">
                  <a:pos x="97" y="12"/>
                </a:cxn>
                <a:cxn ang="0">
                  <a:pos x="88" y="9"/>
                </a:cxn>
                <a:cxn ang="0">
                  <a:pos x="78" y="13"/>
                </a:cxn>
                <a:cxn ang="0">
                  <a:pos x="75" y="19"/>
                </a:cxn>
                <a:cxn ang="0">
                  <a:pos x="70" y="12"/>
                </a:cxn>
                <a:cxn ang="0">
                  <a:pos x="63" y="15"/>
                </a:cxn>
                <a:cxn ang="0">
                  <a:pos x="64" y="25"/>
                </a:cxn>
                <a:cxn ang="0">
                  <a:pos x="58" y="25"/>
                </a:cxn>
                <a:cxn ang="0">
                  <a:pos x="50" y="32"/>
                </a:cxn>
                <a:cxn ang="0">
                  <a:pos x="46" y="19"/>
                </a:cxn>
                <a:cxn ang="0">
                  <a:pos x="46" y="15"/>
                </a:cxn>
                <a:cxn ang="0">
                  <a:pos x="23" y="2"/>
                </a:cxn>
                <a:cxn ang="0">
                  <a:pos x="24" y="10"/>
                </a:cxn>
                <a:cxn ang="0">
                  <a:pos x="21" y="12"/>
                </a:cxn>
                <a:cxn ang="0">
                  <a:pos x="14" y="9"/>
                </a:cxn>
                <a:cxn ang="0">
                  <a:pos x="3" y="20"/>
                </a:cxn>
                <a:cxn ang="0">
                  <a:pos x="1" y="27"/>
                </a:cxn>
                <a:cxn ang="0">
                  <a:pos x="16" y="29"/>
                </a:cxn>
                <a:cxn ang="0">
                  <a:pos x="36" y="29"/>
                </a:cxn>
                <a:cxn ang="0">
                  <a:pos x="34" y="33"/>
                </a:cxn>
                <a:cxn ang="0">
                  <a:pos x="33" y="36"/>
                </a:cxn>
                <a:cxn ang="0">
                  <a:pos x="24" y="42"/>
                </a:cxn>
                <a:cxn ang="0">
                  <a:pos x="6" y="44"/>
                </a:cxn>
                <a:cxn ang="0">
                  <a:pos x="7" y="47"/>
                </a:cxn>
                <a:cxn ang="0">
                  <a:pos x="27" y="46"/>
                </a:cxn>
                <a:cxn ang="0">
                  <a:pos x="31" y="53"/>
                </a:cxn>
                <a:cxn ang="0">
                  <a:pos x="38" y="54"/>
                </a:cxn>
                <a:cxn ang="0">
                  <a:pos x="41" y="60"/>
                </a:cxn>
                <a:cxn ang="0">
                  <a:pos x="34" y="66"/>
                </a:cxn>
                <a:cxn ang="0">
                  <a:pos x="26" y="70"/>
                </a:cxn>
                <a:cxn ang="0">
                  <a:pos x="46" y="70"/>
                </a:cxn>
                <a:cxn ang="0">
                  <a:pos x="75" y="81"/>
                </a:cxn>
                <a:cxn ang="0">
                  <a:pos x="100" y="79"/>
                </a:cxn>
                <a:cxn ang="0">
                  <a:pos x="104" y="73"/>
                </a:cxn>
                <a:cxn ang="0">
                  <a:pos x="122" y="69"/>
                </a:cxn>
                <a:cxn ang="0">
                  <a:pos x="145" y="60"/>
                </a:cxn>
              </a:cxnLst>
              <a:rect l="0" t="0" r="r" b="b"/>
              <a:pathLst>
                <a:path w="171" h="83">
                  <a:moveTo>
                    <a:pt x="145" y="60"/>
                  </a:moveTo>
                  <a:lnTo>
                    <a:pt x="145" y="60"/>
                  </a:lnTo>
                  <a:lnTo>
                    <a:pt x="148" y="59"/>
                  </a:lnTo>
                  <a:lnTo>
                    <a:pt x="149" y="59"/>
                  </a:lnTo>
                  <a:lnTo>
                    <a:pt x="152" y="54"/>
                  </a:lnTo>
                  <a:lnTo>
                    <a:pt x="155" y="52"/>
                  </a:lnTo>
                  <a:lnTo>
                    <a:pt x="157" y="50"/>
                  </a:lnTo>
                  <a:lnTo>
                    <a:pt x="158" y="50"/>
                  </a:lnTo>
                  <a:lnTo>
                    <a:pt x="158" y="50"/>
                  </a:lnTo>
                  <a:lnTo>
                    <a:pt x="161" y="49"/>
                  </a:lnTo>
                  <a:lnTo>
                    <a:pt x="164" y="46"/>
                  </a:lnTo>
                  <a:lnTo>
                    <a:pt x="169" y="37"/>
                  </a:lnTo>
                  <a:lnTo>
                    <a:pt x="169" y="37"/>
                  </a:lnTo>
                  <a:lnTo>
                    <a:pt x="171" y="34"/>
                  </a:lnTo>
                  <a:lnTo>
                    <a:pt x="168" y="30"/>
                  </a:lnTo>
                  <a:lnTo>
                    <a:pt x="165" y="26"/>
                  </a:lnTo>
                  <a:lnTo>
                    <a:pt x="161" y="25"/>
                  </a:lnTo>
                  <a:lnTo>
                    <a:pt x="161" y="25"/>
                  </a:lnTo>
                  <a:lnTo>
                    <a:pt x="158" y="25"/>
                  </a:lnTo>
                  <a:lnTo>
                    <a:pt x="154" y="22"/>
                  </a:lnTo>
                  <a:lnTo>
                    <a:pt x="152" y="19"/>
                  </a:lnTo>
                  <a:lnTo>
                    <a:pt x="152" y="17"/>
                  </a:lnTo>
                  <a:lnTo>
                    <a:pt x="152" y="17"/>
                  </a:lnTo>
                  <a:lnTo>
                    <a:pt x="152" y="15"/>
                  </a:lnTo>
                  <a:lnTo>
                    <a:pt x="151" y="12"/>
                  </a:lnTo>
                  <a:lnTo>
                    <a:pt x="149" y="7"/>
                  </a:lnTo>
                  <a:lnTo>
                    <a:pt x="149" y="7"/>
                  </a:lnTo>
                  <a:lnTo>
                    <a:pt x="148" y="6"/>
                  </a:lnTo>
                  <a:lnTo>
                    <a:pt x="145" y="6"/>
                  </a:lnTo>
                  <a:lnTo>
                    <a:pt x="139" y="7"/>
                  </a:lnTo>
                  <a:lnTo>
                    <a:pt x="139" y="7"/>
                  </a:lnTo>
                  <a:lnTo>
                    <a:pt x="135" y="6"/>
                  </a:lnTo>
                  <a:lnTo>
                    <a:pt x="131" y="3"/>
                  </a:lnTo>
                  <a:lnTo>
                    <a:pt x="127" y="0"/>
                  </a:lnTo>
                  <a:lnTo>
                    <a:pt x="125" y="0"/>
                  </a:lnTo>
                  <a:lnTo>
                    <a:pt x="124" y="0"/>
                  </a:lnTo>
                  <a:lnTo>
                    <a:pt x="124" y="0"/>
                  </a:lnTo>
                  <a:lnTo>
                    <a:pt x="122" y="2"/>
                  </a:lnTo>
                  <a:lnTo>
                    <a:pt x="121" y="5"/>
                  </a:lnTo>
                  <a:lnTo>
                    <a:pt x="121" y="10"/>
                  </a:lnTo>
                  <a:lnTo>
                    <a:pt x="121" y="10"/>
                  </a:lnTo>
                  <a:lnTo>
                    <a:pt x="120" y="10"/>
                  </a:lnTo>
                  <a:lnTo>
                    <a:pt x="117" y="10"/>
                  </a:lnTo>
                  <a:lnTo>
                    <a:pt x="114" y="9"/>
                  </a:lnTo>
                  <a:lnTo>
                    <a:pt x="112" y="10"/>
                  </a:lnTo>
                  <a:lnTo>
                    <a:pt x="112" y="10"/>
                  </a:lnTo>
                  <a:lnTo>
                    <a:pt x="112" y="10"/>
                  </a:lnTo>
                  <a:lnTo>
                    <a:pt x="111" y="13"/>
                  </a:lnTo>
                  <a:lnTo>
                    <a:pt x="110" y="13"/>
                  </a:lnTo>
                  <a:lnTo>
                    <a:pt x="108" y="13"/>
                  </a:lnTo>
                  <a:lnTo>
                    <a:pt x="105" y="10"/>
                  </a:lnTo>
                  <a:lnTo>
                    <a:pt x="105" y="10"/>
                  </a:lnTo>
                  <a:lnTo>
                    <a:pt x="102" y="9"/>
                  </a:lnTo>
                  <a:lnTo>
                    <a:pt x="100" y="9"/>
                  </a:lnTo>
                  <a:lnTo>
                    <a:pt x="97" y="10"/>
                  </a:lnTo>
                  <a:lnTo>
                    <a:pt x="97" y="12"/>
                  </a:lnTo>
                  <a:lnTo>
                    <a:pt x="97" y="12"/>
                  </a:lnTo>
                  <a:lnTo>
                    <a:pt x="95" y="13"/>
                  </a:lnTo>
                  <a:lnTo>
                    <a:pt x="94" y="13"/>
                  </a:lnTo>
                  <a:lnTo>
                    <a:pt x="88" y="9"/>
                  </a:lnTo>
                  <a:lnTo>
                    <a:pt x="88" y="9"/>
                  </a:lnTo>
                  <a:lnTo>
                    <a:pt x="84" y="9"/>
                  </a:lnTo>
                  <a:lnTo>
                    <a:pt x="81" y="10"/>
                  </a:lnTo>
                  <a:lnTo>
                    <a:pt x="78" y="13"/>
                  </a:lnTo>
                  <a:lnTo>
                    <a:pt x="77" y="17"/>
                  </a:lnTo>
                  <a:lnTo>
                    <a:pt x="77" y="17"/>
                  </a:lnTo>
                  <a:lnTo>
                    <a:pt x="77" y="19"/>
                  </a:lnTo>
                  <a:lnTo>
                    <a:pt x="75" y="19"/>
                  </a:lnTo>
                  <a:lnTo>
                    <a:pt x="74" y="17"/>
                  </a:lnTo>
                  <a:lnTo>
                    <a:pt x="71" y="13"/>
                  </a:lnTo>
                  <a:lnTo>
                    <a:pt x="71" y="13"/>
                  </a:lnTo>
                  <a:lnTo>
                    <a:pt x="70" y="12"/>
                  </a:lnTo>
                  <a:lnTo>
                    <a:pt x="67" y="10"/>
                  </a:lnTo>
                  <a:lnTo>
                    <a:pt x="66" y="10"/>
                  </a:lnTo>
                  <a:lnTo>
                    <a:pt x="64" y="12"/>
                  </a:lnTo>
                  <a:lnTo>
                    <a:pt x="63" y="15"/>
                  </a:lnTo>
                  <a:lnTo>
                    <a:pt x="64" y="19"/>
                  </a:lnTo>
                  <a:lnTo>
                    <a:pt x="64" y="19"/>
                  </a:lnTo>
                  <a:lnTo>
                    <a:pt x="66" y="22"/>
                  </a:lnTo>
                  <a:lnTo>
                    <a:pt x="64" y="25"/>
                  </a:lnTo>
                  <a:lnTo>
                    <a:pt x="64" y="26"/>
                  </a:lnTo>
                  <a:lnTo>
                    <a:pt x="61" y="26"/>
                  </a:lnTo>
                  <a:lnTo>
                    <a:pt x="61" y="26"/>
                  </a:lnTo>
                  <a:lnTo>
                    <a:pt x="58" y="25"/>
                  </a:lnTo>
                  <a:lnTo>
                    <a:pt x="56" y="26"/>
                  </a:lnTo>
                  <a:lnTo>
                    <a:pt x="51" y="30"/>
                  </a:lnTo>
                  <a:lnTo>
                    <a:pt x="51" y="30"/>
                  </a:lnTo>
                  <a:lnTo>
                    <a:pt x="50" y="32"/>
                  </a:lnTo>
                  <a:lnTo>
                    <a:pt x="48" y="30"/>
                  </a:lnTo>
                  <a:lnTo>
                    <a:pt x="46" y="26"/>
                  </a:lnTo>
                  <a:lnTo>
                    <a:pt x="44" y="22"/>
                  </a:lnTo>
                  <a:lnTo>
                    <a:pt x="46" y="19"/>
                  </a:lnTo>
                  <a:lnTo>
                    <a:pt x="47" y="17"/>
                  </a:lnTo>
                  <a:lnTo>
                    <a:pt x="47" y="17"/>
                  </a:lnTo>
                  <a:lnTo>
                    <a:pt x="47" y="16"/>
                  </a:lnTo>
                  <a:lnTo>
                    <a:pt x="46" y="15"/>
                  </a:lnTo>
                  <a:lnTo>
                    <a:pt x="40" y="9"/>
                  </a:lnTo>
                  <a:lnTo>
                    <a:pt x="30" y="3"/>
                  </a:lnTo>
                  <a:lnTo>
                    <a:pt x="23" y="2"/>
                  </a:lnTo>
                  <a:lnTo>
                    <a:pt x="23" y="2"/>
                  </a:lnTo>
                  <a:lnTo>
                    <a:pt x="19" y="3"/>
                  </a:lnTo>
                  <a:lnTo>
                    <a:pt x="19" y="5"/>
                  </a:lnTo>
                  <a:lnTo>
                    <a:pt x="21" y="7"/>
                  </a:lnTo>
                  <a:lnTo>
                    <a:pt x="24" y="10"/>
                  </a:lnTo>
                  <a:lnTo>
                    <a:pt x="24" y="10"/>
                  </a:lnTo>
                  <a:lnTo>
                    <a:pt x="26" y="13"/>
                  </a:lnTo>
                  <a:lnTo>
                    <a:pt x="24" y="13"/>
                  </a:lnTo>
                  <a:lnTo>
                    <a:pt x="21" y="12"/>
                  </a:lnTo>
                  <a:lnTo>
                    <a:pt x="19" y="10"/>
                  </a:lnTo>
                  <a:lnTo>
                    <a:pt x="19" y="10"/>
                  </a:lnTo>
                  <a:lnTo>
                    <a:pt x="17" y="9"/>
                  </a:lnTo>
                  <a:lnTo>
                    <a:pt x="14" y="9"/>
                  </a:lnTo>
                  <a:lnTo>
                    <a:pt x="11" y="12"/>
                  </a:lnTo>
                  <a:lnTo>
                    <a:pt x="9" y="15"/>
                  </a:lnTo>
                  <a:lnTo>
                    <a:pt x="9" y="15"/>
                  </a:lnTo>
                  <a:lnTo>
                    <a:pt x="3" y="20"/>
                  </a:lnTo>
                  <a:lnTo>
                    <a:pt x="1" y="23"/>
                  </a:lnTo>
                  <a:lnTo>
                    <a:pt x="0" y="25"/>
                  </a:lnTo>
                  <a:lnTo>
                    <a:pt x="0" y="25"/>
                  </a:lnTo>
                  <a:lnTo>
                    <a:pt x="1" y="27"/>
                  </a:lnTo>
                  <a:lnTo>
                    <a:pt x="6" y="29"/>
                  </a:lnTo>
                  <a:lnTo>
                    <a:pt x="10" y="30"/>
                  </a:lnTo>
                  <a:lnTo>
                    <a:pt x="16" y="29"/>
                  </a:lnTo>
                  <a:lnTo>
                    <a:pt x="16" y="29"/>
                  </a:lnTo>
                  <a:lnTo>
                    <a:pt x="21" y="27"/>
                  </a:lnTo>
                  <a:lnTo>
                    <a:pt x="27" y="26"/>
                  </a:lnTo>
                  <a:lnTo>
                    <a:pt x="31" y="27"/>
                  </a:lnTo>
                  <a:lnTo>
                    <a:pt x="36" y="29"/>
                  </a:lnTo>
                  <a:lnTo>
                    <a:pt x="36" y="29"/>
                  </a:lnTo>
                  <a:lnTo>
                    <a:pt x="36" y="30"/>
                  </a:lnTo>
                  <a:lnTo>
                    <a:pt x="36" y="32"/>
                  </a:lnTo>
                  <a:lnTo>
                    <a:pt x="34" y="33"/>
                  </a:lnTo>
                  <a:lnTo>
                    <a:pt x="31" y="34"/>
                  </a:lnTo>
                  <a:lnTo>
                    <a:pt x="31" y="36"/>
                  </a:lnTo>
                  <a:lnTo>
                    <a:pt x="33" y="36"/>
                  </a:lnTo>
                  <a:lnTo>
                    <a:pt x="33" y="36"/>
                  </a:lnTo>
                  <a:lnTo>
                    <a:pt x="34" y="39"/>
                  </a:lnTo>
                  <a:lnTo>
                    <a:pt x="33" y="40"/>
                  </a:lnTo>
                  <a:lnTo>
                    <a:pt x="30" y="42"/>
                  </a:lnTo>
                  <a:lnTo>
                    <a:pt x="24" y="42"/>
                  </a:lnTo>
                  <a:lnTo>
                    <a:pt x="24" y="42"/>
                  </a:lnTo>
                  <a:lnTo>
                    <a:pt x="17" y="42"/>
                  </a:lnTo>
                  <a:lnTo>
                    <a:pt x="10" y="42"/>
                  </a:lnTo>
                  <a:lnTo>
                    <a:pt x="6" y="44"/>
                  </a:lnTo>
                  <a:lnTo>
                    <a:pt x="6" y="44"/>
                  </a:lnTo>
                  <a:lnTo>
                    <a:pt x="6" y="46"/>
                  </a:lnTo>
                  <a:lnTo>
                    <a:pt x="6" y="46"/>
                  </a:lnTo>
                  <a:lnTo>
                    <a:pt x="7" y="47"/>
                  </a:lnTo>
                  <a:lnTo>
                    <a:pt x="10" y="47"/>
                  </a:lnTo>
                  <a:lnTo>
                    <a:pt x="17" y="46"/>
                  </a:lnTo>
                  <a:lnTo>
                    <a:pt x="26" y="46"/>
                  </a:lnTo>
                  <a:lnTo>
                    <a:pt x="27" y="46"/>
                  </a:lnTo>
                  <a:lnTo>
                    <a:pt x="29" y="46"/>
                  </a:lnTo>
                  <a:lnTo>
                    <a:pt x="29" y="46"/>
                  </a:lnTo>
                  <a:lnTo>
                    <a:pt x="30" y="52"/>
                  </a:lnTo>
                  <a:lnTo>
                    <a:pt x="31" y="53"/>
                  </a:lnTo>
                  <a:lnTo>
                    <a:pt x="34" y="53"/>
                  </a:lnTo>
                  <a:lnTo>
                    <a:pt x="34" y="53"/>
                  </a:lnTo>
                  <a:lnTo>
                    <a:pt x="37" y="52"/>
                  </a:lnTo>
                  <a:lnTo>
                    <a:pt x="38" y="54"/>
                  </a:lnTo>
                  <a:lnTo>
                    <a:pt x="38" y="56"/>
                  </a:lnTo>
                  <a:lnTo>
                    <a:pt x="40" y="57"/>
                  </a:lnTo>
                  <a:lnTo>
                    <a:pt x="40" y="57"/>
                  </a:lnTo>
                  <a:lnTo>
                    <a:pt x="41" y="60"/>
                  </a:lnTo>
                  <a:lnTo>
                    <a:pt x="40" y="62"/>
                  </a:lnTo>
                  <a:lnTo>
                    <a:pt x="38" y="64"/>
                  </a:lnTo>
                  <a:lnTo>
                    <a:pt x="34" y="66"/>
                  </a:lnTo>
                  <a:lnTo>
                    <a:pt x="34" y="66"/>
                  </a:lnTo>
                  <a:lnTo>
                    <a:pt x="26" y="67"/>
                  </a:lnTo>
                  <a:lnTo>
                    <a:pt x="24" y="69"/>
                  </a:lnTo>
                  <a:lnTo>
                    <a:pt x="26" y="70"/>
                  </a:lnTo>
                  <a:lnTo>
                    <a:pt x="26" y="70"/>
                  </a:lnTo>
                  <a:lnTo>
                    <a:pt x="30" y="73"/>
                  </a:lnTo>
                  <a:lnTo>
                    <a:pt x="34" y="73"/>
                  </a:lnTo>
                  <a:lnTo>
                    <a:pt x="46" y="70"/>
                  </a:lnTo>
                  <a:lnTo>
                    <a:pt x="46" y="70"/>
                  </a:lnTo>
                  <a:lnTo>
                    <a:pt x="50" y="70"/>
                  </a:lnTo>
                  <a:lnTo>
                    <a:pt x="53" y="70"/>
                  </a:lnTo>
                  <a:lnTo>
                    <a:pt x="60" y="73"/>
                  </a:lnTo>
                  <a:lnTo>
                    <a:pt x="75" y="81"/>
                  </a:lnTo>
                  <a:lnTo>
                    <a:pt x="75" y="81"/>
                  </a:lnTo>
                  <a:lnTo>
                    <a:pt x="84" y="83"/>
                  </a:lnTo>
                  <a:lnTo>
                    <a:pt x="93" y="81"/>
                  </a:lnTo>
                  <a:lnTo>
                    <a:pt x="100" y="79"/>
                  </a:lnTo>
                  <a:lnTo>
                    <a:pt x="101" y="77"/>
                  </a:lnTo>
                  <a:lnTo>
                    <a:pt x="102" y="74"/>
                  </a:lnTo>
                  <a:lnTo>
                    <a:pt x="102" y="74"/>
                  </a:lnTo>
                  <a:lnTo>
                    <a:pt x="104" y="73"/>
                  </a:lnTo>
                  <a:lnTo>
                    <a:pt x="107" y="73"/>
                  </a:lnTo>
                  <a:lnTo>
                    <a:pt x="111" y="71"/>
                  </a:lnTo>
                  <a:lnTo>
                    <a:pt x="118" y="70"/>
                  </a:lnTo>
                  <a:lnTo>
                    <a:pt x="122" y="69"/>
                  </a:lnTo>
                  <a:lnTo>
                    <a:pt x="122" y="69"/>
                  </a:lnTo>
                  <a:lnTo>
                    <a:pt x="132" y="63"/>
                  </a:lnTo>
                  <a:lnTo>
                    <a:pt x="138" y="62"/>
                  </a:lnTo>
                  <a:lnTo>
                    <a:pt x="145" y="60"/>
                  </a:lnTo>
                  <a:lnTo>
                    <a:pt x="145" y="6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202" name="Freeform 318"/>
            <p:cNvSpPr>
              <a:spLocks/>
            </p:cNvSpPr>
            <p:nvPr/>
          </p:nvSpPr>
          <p:spPr bwMode="gray">
            <a:xfrm>
              <a:off x="3866931" y="2241697"/>
              <a:ext cx="96195" cy="111756"/>
            </a:xfrm>
            <a:custGeom>
              <a:avLst/>
              <a:gdLst/>
              <a:ahLst/>
              <a:cxnLst>
                <a:cxn ang="0">
                  <a:pos x="64" y="24"/>
                </a:cxn>
                <a:cxn ang="0">
                  <a:pos x="58" y="18"/>
                </a:cxn>
                <a:cxn ang="0">
                  <a:pos x="51" y="15"/>
                </a:cxn>
                <a:cxn ang="0">
                  <a:pos x="50" y="21"/>
                </a:cxn>
                <a:cxn ang="0">
                  <a:pos x="48" y="24"/>
                </a:cxn>
                <a:cxn ang="0">
                  <a:pos x="38" y="20"/>
                </a:cxn>
                <a:cxn ang="0">
                  <a:pos x="38" y="18"/>
                </a:cxn>
                <a:cxn ang="0">
                  <a:pos x="43" y="10"/>
                </a:cxn>
                <a:cxn ang="0">
                  <a:pos x="46" y="7"/>
                </a:cxn>
                <a:cxn ang="0">
                  <a:pos x="47" y="1"/>
                </a:cxn>
                <a:cxn ang="0">
                  <a:pos x="46" y="1"/>
                </a:cxn>
                <a:cxn ang="0">
                  <a:pos x="34" y="0"/>
                </a:cxn>
                <a:cxn ang="0">
                  <a:pos x="30" y="2"/>
                </a:cxn>
                <a:cxn ang="0">
                  <a:pos x="28" y="4"/>
                </a:cxn>
                <a:cxn ang="0">
                  <a:pos x="33" y="8"/>
                </a:cxn>
                <a:cxn ang="0">
                  <a:pos x="37" y="11"/>
                </a:cxn>
                <a:cxn ang="0">
                  <a:pos x="36" y="14"/>
                </a:cxn>
                <a:cxn ang="0">
                  <a:pos x="28" y="17"/>
                </a:cxn>
                <a:cxn ang="0">
                  <a:pos x="24" y="18"/>
                </a:cxn>
                <a:cxn ang="0">
                  <a:pos x="16" y="18"/>
                </a:cxn>
                <a:cxn ang="0">
                  <a:pos x="7" y="18"/>
                </a:cxn>
                <a:cxn ang="0">
                  <a:pos x="6" y="20"/>
                </a:cxn>
                <a:cxn ang="0">
                  <a:pos x="7" y="24"/>
                </a:cxn>
                <a:cxn ang="0">
                  <a:pos x="9" y="28"/>
                </a:cxn>
                <a:cxn ang="0">
                  <a:pos x="9" y="31"/>
                </a:cxn>
                <a:cxn ang="0">
                  <a:pos x="7" y="37"/>
                </a:cxn>
                <a:cxn ang="0">
                  <a:pos x="16" y="42"/>
                </a:cxn>
                <a:cxn ang="0">
                  <a:pos x="18" y="45"/>
                </a:cxn>
                <a:cxn ang="0">
                  <a:pos x="13" y="51"/>
                </a:cxn>
                <a:cxn ang="0">
                  <a:pos x="11" y="55"/>
                </a:cxn>
                <a:cxn ang="0">
                  <a:pos x="10" y="59"/>
                </a:cxn>
                <a:cxn ang="0">
                  <a:pos x="3" y="64"/>
                </a:cxn>
                <a:cxn ang="0">
                  <a:pos x="1" y="66"/>
                </a:cxn>
                <a:cxn ang="0">
                  <a:pos x="1" y="69"/>
                </a:cxn>
                <a:cxn ang="0">
                  <a:pos x="10" y="78"/>
                </a:cxn>
                <a:cxn ang="0">
                  <a:pos x="17" y="79"/>
                </a:cxn>
                <a:cxn ang="0">
                  <a:pos x="30" y="76"/>
                </a:cxn>
                <a:cxn ang="0">
                  <a:pos x="44" y="68"/>
                </a:cxn>
                <a:cxn ang="0">
                  <a:pos x="47" y="65"/>
                </a:cxn>
                <a:cxn ang="0">
                  <a:pos x="54" y="64"/>
                </a:cxn>
                <a:cxn ang="0">
                  <a:pos x="64" y="64"/>
                </a:cxn>
                <a:cxn ang="0">
                  <a:pos x="67" y="61"/>
                </a:cxn>
                <a:cxn ang="0">
                  <a:pos x="68" y="45"/>
                </a:cxn>
                <a:cxn ang="0">
                  <a:pos x="64" y="27"/>
                </a:cxn>
                <a:cxn ang="0">
                  <a:pos x="64" y="24"/>
                </a:cxn>
              </a:cxnLst>
              <a:rect l="0" t="0" r="r" b="b"/>
              <a:pathLst>
                <a:path w="68" h="79">
                  <a:moveTo>
                    <a:pt x="64" y="24"/>
                  </a:moveTo>
                  <a:lnTo>
                    <a:pt x="64" y="24"/>
                  </a:lnTo>
                  <a:lnTo>
                    <a:pt x="58" y="18"/>
                  </a:lnTo>
                  <a:lnTo>
                    <a:pt x="58" y="18"/>
                  </a:lnTo>
                  <a:lnTo>
                    <a:pt x="54" y="15"/>
                  </a:lnTo>
                  <a:lnTo>
                    <a:pt x="51" y="15"/>
                  </a:lnTo>
                  <a:lnTo>
                    <a:pt x="50" y="18"/>
                  </a:lnTo>
                  <a:lnTo>
                    <a:pt x="50" y="21"/>
                  </a:lnTo>
                  <a:lnTo>
                    <a:pt x="50" y="21"/>
                  </a:lnTo>
                  <a:lnTo>
                    <a:pt x="48" y="24"/>
                  </a:lnTo>
                  <a:lnTo>
                    <a:pt x="46" y="22"/>
                  </a:lnTo>
                  <a:lnTo>
                    <a:pt x="38" y="20"/>
                  </a:lnTo>
                  <a:lnTo>
                    <a:pt x="38" y="20"/>
                  </a:lnTo>
                  <a:lnTo>
                    <a:pt x="38" y="18"/>
                  </a:lnTo>
                  <a:lnTo>
                    <a:pt x="38" y="15"/>
                  </a:lnTo>
                  <a:lnTo>
                    <a:pt x="43" y="10"/>
                  </a:lnTo>
                  <a:lnTo>
                    <a:pt x="43" y="10"/>
                  </a:lnTo>
                  <a:lnTo>
                    <a:pt x="46" y="7"/>
                  </a:lnTo>
                  <a:lnTo>
                    <a:pt x="47" y="1"/>
                  </a:lnTo>
                  <a:lnTo>
                    <a:pt x="47" y="1"/>
                  </a:lnTo>
                  <a:lnTo>
                    <a:pt x="46" y="1"/>
                  </a:lnTo>
                  <a:lnTo>
                    <a:pt x="46" y="1"/>
                  </a:lnTo>
                  <a:lnTo>
                    <a:pt x="40" y="0"/>
                  </a:lnTo>
                  <a:lnTo>
                    <a:pt x="34" y="0"/>
                  </a:lnTo>
                  <a:lnTo>
                    <a:pt x="31" y="1"/>
                  </a:lnTo>
                  <a:lnTo>
                    <a:pt x="30" y="2"/>
                  </a:lnTo>
                  <a:lnTo>
                    <a:pt x="28" y="4"/>
                  </a:lnTo>
                  <a:lnTo>
                    <a:pt x="28" y="4"/>
                  </a:lnTo>
                  <a:lnTo>
                    <a:pt x="30" y="7"/>
                  </a:lnTo>
                  <a:lnTo>
                    <a:pt x="33" y="8"/>
                  </a:lnTo>
                  <a:lnTo>
                    <a:pt x="36" y="10"/>
                  </a:lnTo>
                  <a:lnTo>
                    <a:pt x="37" y="11"/>
                  </a:lnTo>
                  <a:lnTo>
                    <a:pt x="37" y="11"/>
                  </a:lnTo>
                  <a:lnTo>
                    <a:pt x="36" y="14"/>
                  </a:lnTo>
                  <a:lnTo>
                    <a:pt x="33" y="15"/>
                  </a:lnTo>
                  <a:lnTo>
                    <a:pt x="28" y="17"/>
                  </a:lnTo>
                  <a:lnTo>
                    <a:pt x="24" y="18"/>
                  </a:lnTo>
                  <a:lnTo>
                    <a:pt x="24" y="18"/>
                  </a:lnTo>
                  <a:lnTo>
                    <a:pt x="20" y="20"/>
                  </a:lnTo>
                  <a:lnTo>
                    <a:pt x="16" y="18"/>
                  </a:lnTo>
                  <a:lnTo>
                    <a:pt x="11" y="18"/>
                  </a:lnTo>
                  <a:lnTo>
                    <a:pt x="7" y="18"/>
                  </a:lnTo>
                  <a:lnTo>
                    <a:pt x="7" y="18"/>
                  </a:lnTo>
                  <a:lnTo>
                    <a:pt x="6" y="20"/>
                  </a:lnTo>
                  <a:lnTo>
                    <a:pt x="4" y="21"/>
                  </a:lnTo>
                  <a:lnTo>
                    <a:pt x="7" y="24"/>
                  </a:lnTo>
                  <a:lnTo>
                    <a:pt x="9" y="27"/>
                  </a:lnTo>
                  <a:lnTo>
                    <a:pt x="9" y="28"/>
                  </a:lnTo>
                  <a:lnTo>
                    <a:pt x="9" y="31"/>
                  </a:lnTo>
                  <a:lnTo>
                    <a:pt x="9" y="31"/>
                  </a:lnTo>
                  <a:lnTo>
                    <a:pt x="7" y="34"/>
                  </a:lnTo>
                  <a:lnTo>
                    <a:pt x="7" y="37"/>
                  </a:lnTo>
                  <a:lnTo>
                    <a:pt x="16" y="42"/>
                  </a:lnTo>
                  <a:lnTo>
                    <a:pt x="16" y="42"/>
                  </a:lnTo>
                  <a:lnTo>
                    <a:pt x="17" y="44"/>
                  </a:lnTo>
                  <a:lnTo>
                    <a:pt x="18" y="45"/>
                  </a:lnTo>
                  <a:lnTo>
                    <a:pt x="16" y="48"/>
                  </a:lnTo>
                  <a:lnTo>
                    <a:pt x="13" y="51"/>
                  </a:lnTo>
                  <a:lnTo>
                    <a:pt x="11" y="54"/>
                  </a:lnTo>
                  <a:lnTo>
                    <a:pt x="11" y="55"/>
                  </a:lnTo>
                  <a:lnTo>
                    <a:pt x="11" y="55"/>
                  </a:lnTo>
                  <a:lnTo>
                    <a:pt x="10" y="59"/>
                  </a:lnTo>
                  <a:lnTo>
                    <a:pt x="7" y="61"/>
                  </a:lnTo>
                  <a:lnTo>
                    <a:pt x="3" y="64"/>
                  </a:lnTo>
                  <a:lnTo>
                    <a:pt x="1" y="66"/>
                  </a:lnTo>
                  <a:lnTo>
                    <a:pt x="1" y="66"/>
                  </a:lnTo>
                  <a:lnTo>
                    <a:pt x="0" y="68"/>
                  </a:lnTo>
                  <a:lnTo>
                    <a:pt x="1" y="69"/>
                  </a:lnTo>
                  <a:lnTo>
                    <a:pt x="4" y="74"/>
                  </a:lnTo>
                  <a:lnTo>
                    <a:pt x="10" y="78"/>
                  </a:lnTo>
                  <a:lnTo>
                    <a:pt x="17" y="79"/>
                  </a:lnTo>
                  <a:lnTo>
                    <a:pt x="17" y="79"/>
                  </a:lnTo>
                  <a:lnTo>
                    <a:pt x="23" y="78"/>
                  </a:lnTo>
                  <a:lnTo>
                    <a:pt x="30" y="76"/>
                  </a:lnTo>
                  <a:lnTo>
                    <a:pt x="37" y="72"/>
                  </a:lnTo>
                  <a:lnTo>
                    <a:pt x="44" y="68"/>
                  </a:lnTo>
                  <a:lnTo>
                    <a:pt x="44" y="68"/>
                  </a:lnTo>
                  <a:lnTo>
                    <a:pt x="47" y="65"/>
                  </a:lnTo>
                  <a:lnTo>
                    <a:pt x="50" y="64"/>
                  </a:lnTo>
                  <a:lnTo>
                    <a:pt x="54" y="64"/>
                  </a:lnTo>
                  <a:lnTo>
                    <a:pt x="58" y="65"/>
                  </a:lnTo>
                  <a:lnTo>
                    <a:pt x="64" y="64"/>
                  </a:lnTo>
                  <a:lnTo>
                    <a:pt x="64" y="64"/>
                  </a:lnTo>
                  <a:lnTo>
                    <a:pt x="67" y="61"/>
                  </a:lnTo>
                  <a:lnTo>
                    <a:pt x="67" y="56"/>
                  </a:lnTo>
                  <a:lnTo>
                    <a:pt x="68" y="45"/>
                  </a:lnTo>
                  <a:lnTo>
                    <a:pt x="67" y="34"/>
                  </a:lnTo>
                  <a:lnTo>
                    <a:pt x="64" y="27"/>
                  </a:lnTo>
                  <a:lnTo>
                    <a:pt x="64" y="27"/>
                  </a:lnTo>
                  <a:lnTo>
                    <a:pt x="64" y="24"/>
                  </a:lnTo>
                  <a:lnTo>
                    <a:pt x="64" y="2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203" name="Freeform 319"/>
            <p:cNvSpPr>
              <a:spLocks noEditPoints="1"/>
            </p:cNvSpPr>
            <p:nvPr/>
          </p:nvSpPr>
          <p:spPr bwMode="gray">
            <a:xfrm>
              <a:off x="3920687" y="2115795"/>
              <a:ext cx="223511" cy="284341"/>
            </a:xfrm>
            <a:custGeom>
              <a:avLst/>
              <a:gdLst/>
              <a:ahLst/>
              <a:cxnLst>
                <a:cxn ang="0">
                  <a:pos x="15" y="89"/>
                </a:cxn>
                <a:cxn ang="0">
                  <a:pos x="0" y="104"/>
                </a:cxn>
                <a:cxn ang="0">
                  <a:pos x="12" y="110"/>
                </a:cxn>
                <a:cxn ang="0">
                  <a:pos x="20" y="107"/>
                </a:cxn>
                <a:cxn ang="0">
                  <a:pos x="39" y="104"/>
                </a:cxn>
                <a:cxn ang="0">
                  <a:pos x="29" y="87"/>
                </a:cxn>
                <a:cxn ang="0">
                  <a:pos x="151" y="137"/>
                </a:cxn>
                <a:cxn ang="0">
                  <a:pos x="138" y="140"/>
                </a:cxn>
                <a:cxn ang="0">
                  <a:pos x="134" y="128"/>
                </a:cxn>
                <a:cxn ang="0">
                  <a:pos x="128" y="118"/>
                </a:cxn>
                <a:cxn ang="0">
                  <a:pos x="117" y="100"/>
                </a:cxn>
                <a:cxn ang="0">
                  <a:pos x="106" y="80"/>
                </a:cxn>
                <a:cxn ang="0">
                  <a:pos x="91" y="69"/>
                </a:cxn>
                <a:cxn ang="0">
                  <a:pos x="83" y="63"/>
                </a:cxn>
                <a:cxn ang="0">
                  <a:pos x="99" y="32"/>
                </a:cxn>
                <a:cxn ang="0">
                  <a:pos x="69" y="30"/>
                </a:cxn>
                <a:cxn ang="0">
                  <a:pos x="64" y="25"/>
                </a:cxn>
                <a:cxn ang="0">
                  <a:pos x="76" y="9"/>
                </a:cxn>
                <a:cxn ang="0">
                  <a:pos x="74" y="3"/>
                </a:cxn>
                <a:cxn ang="0">
                  <a:pos x="54" y="9"/>
                </a:cxn>
                <a:cxn ang="0">
                  <a:pos x="44" y="22"/>
                </a:cxn>
                <a:cxn ang="0">
                  <a:pos x="37" y="33"/>
                </a:cxn>
                <a:cxn ang="0">
                  <a:pos x="29" y="33"/>
                </a:cxn>
                <a:cxn ang="0">
                  <a:pos x="25" y="40"/>
                </a:cxn>
                <a:cxn ang="0">
                  <a:pos x="35" y="47"/>
                </a:cxn>
                <a:cxn ang="0">
                  <a:pos x="32" y="60"/>
                </a:cxn>
                <a:cxn ang="0">
                  <a:pos x="36" y="66"/>
                </a:cxn>
                <a:cxn ang="0">
                  <a:pos x="25" y="74"/>
                </a:cxn>
                <a:cxn ang="0">
                  <a:pos x="36" y="70"/>
                </a:cxn>
                <a:cxn ang="0">
                  <a:pos x="44" y="79"/>
                </a:cxn>
                <a:cxn ang="0">
                  <a:pos x="52" y="67"/>
                </a:cxn>
                <a:cxn ang="0">
                  <a:pos x="53" y="80"/>
                </a:cxn>
                <a:cxn ang="0">
                  <a:pos x="47" y="96"/>
                </a:cxn>
                <a:cxn ang="0">
                  <a:pos x="70" y="91"/>
                </a:cxn>
                <a:cxn ang="0">
                  <a:pos x="72" y="100"/>
                </a:cxn>
                <a:cxn ang="0">
                  <a:pos x="81" y="110"/>
                </a:cxn>
                <a:cxn ang="0">
                  <a:pos x="80" y="127"/>
                </a:cxn>
                <a:cxn ang="0">
                  <a:pos x="63" y="127"/>
                </a:cxn>
                <a:cxn ang="0">
                  <a:pos x="57" y="133"/>
                </a:cxn>
                <a:cxn ang="0">
                  <a:pos x="59" y="143"/>
                </a:cxn>
                <a:cxn ang="0">
                  <a:pos x="53" y="155"/>
                </a:cxn>
                <a:cxn ang="0">
                  <a:pos x="46" y="163"/>
                </a:cxn>
                <a:cxn ang="0">
                  <a:pos x="57" y="164"/>
                </a:cxn>
                <a:cxn ang="0">
                  <a:pos x="76" y="170"/>
                </a:cxn>
                <a:cxn ang="0">
                  <a:pos x="81" y="173"/>
                </a:cxn>
                <a:cxn ang="0">
                  <a:pos x="63" y="175"/>
                </a:cxn>
                <a:cxn ang="0">
                  <a:pos x="43" y="200"/>
                </a:cxn>
                <a:cxn ang="0">
                  <a:pos x="59" y="192"/>
                </a:cxn>
                <a:cxn ang="0">
                  <a:pos x="70" y="192"/>
                </a:cxn>
                <a:cxn ang="0">
                  <a:pos x="81" y="187"/>
                </a:cxn>
                <a:cxn ang="0">
                  <a:pos x="99" y="184"/>
                </a:cxn>
                <a:cxn ang="0">
                  <a:pos x="118" y="184"/>
                </a:cxn>
                <a:cxn ang="0">
                  <a:pos x="151" y="174"/>
                </a:cxn>
                <a:cxn ang="0">
                  <a:pos x="141" y="168"/>
                </a:cxn>
                <a:cxn ang="0">
                  <a:pos x="158" y="145"/>
                </a:cxn>
              </a:cxnLst>
              <a:rect l="0" t="0" r="r" b="b"/>
              <a:pathLst>
                <a:path w="158" h="201">
                  <a:moveTo>
                    <a:pt x="29" y="87"/>
                  </a:moveTo>
                  <a:lnTo>
                    <a:pt x="29" y="87"/>
                  </a:lnTo>
                  <a:lnTo>
                    <a:pt x="27" y="86"/>
                  </a:lnTo>
                  <a:lnTo>
                    <a:pt x="25" y="84"/>
                  </a:lnTo>
                  <a:lnTo>
                    <a:pt x="19" y="86"/>
                  </a:lnTo>
                  <a:lnTo>
                    <a:pt x="15" y="89"/>
                  </a:lnTo>
                  <a:lnTo>
                    <a:pt x="9" y="90"/>
                  </a:lnTo>
                  <a:lnTo>
                    <a:pt x="9" y="90"/>
                  </a:lnTo>
                  <a:lnTo>
                    <a:pt x="8" y="96"/>
                  </a:lnTo>
                  <a:lnTo>
                    <a:pt x="5" y="99"/>
                  </a:lnTo>
                  <a:lnTo>
                    <a:pt x="5" y="99"/>
                  </a:lnTo>
                  <a:lnTo>
                    <a:pt x="0" y="104"/>
                  </a:lnTo>
                  <a:lnTo>
                    <a:pt x="0" y="107"/>
                  </a:lnTo>
                  <a:lnTo>
                    <a:pt x="0" y="109"/>
                  </a:lnTo>
                  <a:lnTo>
                    <a:pt x="0" y="109"/>
                  </a:lnTo>
                  <a:lnTo>
                    <a:pt x="8" y="111"/>
                  </a:lnTo>
                  <a:lnTo>
                    <a:pt x="10" y="113"/>
                  </a:lnTo>
                  <a:lnTo>
                    <a:pt x="12" y="110"/>
                  </a:lnTo>
                  <a:lnTo>
                    <a:pt x="12" y="110"/>
                  </a:lnTo>
                  <a:lnTo>
                    <a:pt x="12" y="107"/>
                  </a:lnTo>
                  <a:lnTo>
                    <a:pt x="13" y="104"/>
                  </a:lnTo>
                  <a:lnTo>
                    <a:pt x="16" y="104"/>
                  </a:lnTo>
                  <a:lnTo>
                    <a:pt x="20" y="107"/>
                  </a:lnTo>
                  <a:lnTo>
                    <a:pt x="20" y="107"/>
                  </a:lnTo>
                  <a:lnTo>
                    <a:pt x="26" y="113"/>
                  </a:lnTo>
                  <a:lnTo>
                    <a:pt x="26" y="113"/>
                  </a:lnTo>
                  <a:lnTo>
                    <a:pt x="27" y="110"/>
                  </a:lnTo>
                  <a:lnTo>
                    <a:pt x="30" y="109"/>
                  </a:lnTo>
                  <a:lnTo>
                    <a:pt x="35" y="107"/>
                  </a:lnTo>
                  <a:lnTo>
                    <a:pt x="39" y="104"/>
                  </a:lnTo>
                  <a:lnTo>
                    <a:pt x="39" y="104"/>
                  </a:lnTo>
                  <a:lnTo>
                    <a:pt x="39" y="103"/>
                  </a:lnTo>
                  <a:lnTo>
                    <a:pt x="40" y="101"/>
                  </a:lnTo>
                  <a:lnTo>
                    <a:pt x="37" y="97"/>
                  </a:lnTo>
                  <a:lnTo>
                    <a:pt x="35" y="91"/>
                  </a:lnTo>
                  <a:lnTo>
                    <a:pt x="29" y="87"/>
                  </a:lnTo>
                  <a:lnTo>
                    <a:pt x="29" y="87"/>
                  </a:lnTo>
                  <a:close/>
                  <a:moveTo>
                    <a:pt x="158" y="145"/>
                  </a:moveTo>
                  <a:lnTo>
                    <a:pt x="158" y="145"/>
                  </a:lnTo>
                  <a:lnTo>
                    <a:pt x="158" y="143"/>
                  </a:lnTo>
                  <a:lnTo>
                    <a:pt x="157" y="141"/>
                  </a:lnTo>
                  <a:lnTo>
                    <a:pt x="151" y="137"/>
                  </a:lnTo>
                  <a:lnTo>
                    <a:pt x="145" y="136"/>
                  </a:lnTo>
                  <a:lnTo>
                    <a:pt x="143" y="137"/>
                  </a:lnTo>
                  <a:lnTo>
                    <a:pt x="143" y="137"/>
                  </a:lnTo>
                  <a:lnTo>
                    <a:pt x="143" y="137"/>
                  </a:lnTo>
                  <a:lnTo>
                    <a:pt x="140" y="140"/>
                  </a:lnTo>
                  <a:lnTo>
                    <a:pt x="138" y="140"/>
                  </a:lnTo>
                  <a:lnTo>
                    <a:pt x="136" y="138"/>
                  </a:lnTo>
                  <a:lnTo>
                    <a:pt x="134" y="137"/>
                  </a:lnTo>
                  <a:lnTo>
                    <a:pt x="134" y="137"/>
                  </a:lnTo>
                  <a:lnTo>
                    <a:pt x="133" y="133"/>
                  </a:lnTo>
                  <a:lnTo>
                    <a:pt x="134" y="131"/>
                  </a:lnTo>
                  <a:lnTo>
                    <a:pt x="134" y="128"/>
                  </a:lnTo>
                  <a:lnTo>
                    <a:pt x="134" y="127"/>
                  </a:lnTo>
                  <a:lnTo>
                    <a:pt x="134" y="127"/>
                  </a:lnTo>
                  <a:lnTo>
                    <a:pt x="131" y="127"/>
                  </a:lnTo>
                  <a:lnTo>
                    <a:pt x="130" y="124"/>
                  </a:lnTo>
                  <a:lnTo>
                    <a:pt x="128" y="121"/>
                  </a:lnTo>
                  <a:lnTo>
                    <a:pt x="128" y="118"/>
                  </a:lnTo>
                  <a:lnTo>
                    <a:pt x="128" y="118"/>
                  </a:lnTo>
                  <a:lnTo>
                    <a:pt x="128" y="116"/>
                  </a:lnTo>
                  <a:lnTo>
                    <a:pt x="126" y="109"/>
                  </a:lnTo>
                  <a:lnTo>
                    <a:pt x="121" y="103"/>
                  </a:lnTo>
                  <a:lnTo>
                    <a:pt x="120" y="100"/>
                  </a:lnTo>
                  <a:lnTo>
                    <a:pt x="117" y="100"/>
                  </a:lnTo>
                  <a:lnTo>
                    <a:pt x="117" y="100"/>
                  </a:lnTo>
                  <a:lnTo>
                    <a:pt x="114" y="99"/>
                  </a:lnTo>
                  <a:lnTo>
                    <a:pt x="111" y="96"/>
                  </a:lnTo>
                  <a:lnTo>
                    <a:pt x="109" y="91"/>
                  </a:lnTo>
                  <a:lnTo>
                    <a:pt x="106" y="80"/>
                  </a:lnTo>
                  <a:lnTo>
                    <a:pt x="106" y="80"/>
                  </a:lnTo>
                  <a:lnTo>
                    <a:pt x="104" y="77"/>
                  </a:lnTo>
                  <a:lnTo>
                    <a:pt x="101" y="76"/>
                  </a:lnTo>
                  <a:lnTo>
                    <a:pt x="99" y="74"/>
                  </a:lnTo>
                  <a:lnTo>
                    <a:pt x="96" y="72"/>
                  </a:lnTo>
                  <a:lnTo>
                    <a:pt x="96" y="72"/>
                  </a:lnTo>
                  <a:lnTo>
                    <a:pt x="91" y="69"/>
                  </a:lnTo>
                  <a:lnTo>
                    <a:pt x="87" y="69"/>
                  </a:lnTo>
                  <a:lnTo>
                    <a:pt x="81" y="70"/>
                  </a:lnTo>
                  <a:lnTo>
                    <a:pt x="81" y="70"/>
                  </a:lnTo>
                  <a:lnTo>
                    <a:pt x="80" y="69"/>
                  </a:lnTo>
                  <a:lnTo>
                    <a:pt x="80" y="66"/>
                  </a:lnTo>
                  <a:lnTo>
                    <a:pt x="83" y="63"/>
                  </a:lnTo>
                  <a:lnTo>
                    <a:pt x="87" y="59"/>
                  </a:lnTo>
                  <a:lnTo>
                    <a:pt x="87" y="59"/>
                  </a:lnTo>
                  <a:lnTo>
                    <a:pt x="91" y="53"/>
                  </a:lnTo>
                  <a:lnTo>
                    <a:pt x="94" y="44"/>
                  </a:lnTo>
                  <a:lnTo>
                    <a:pt x="97" y="36"/>
                  </a:lnTo>
                  <a:lnTo>
                    <a:pt x="99" y="32"/>
                  </a:lnTo>
                  <a:lnTo>
                    <a:pt x="99" y="32"/>
                  </a:lnTo>
                  <a:lnTo>
                    <a:pt x="97" y="30"/>
                  </a:lnTo>
                  <a:lnTo>
                    <a:pt x="94" y="29"/>
                  </a:lnTo>
                  <a:lnTo>
                    <a:pt x="86" y="27"/>
                  </a:lnTo>
                  <a:lnTo>
                    <a:pt x="76" y="29"/>
                  </a:lnTo>
                  <a:lnTo>
                    <a:pt x="69" y="30"/>
                  </a:lnTo>
                  <a:lnTo>
                    <a:pt x="69" y="30"/>
                  </a:lnTo>
                  <a:lnTo>
                    <a:pt x="66" y="30"/>
                  </a:lnTo>
                  <a:lnTo>
                    <a:pt x="63" y="29"/>
                  </a:lnTo>
                  <a:lnTo>
                    <a:pt x="62" y="26"/>
                  </a:lnTo>
                  <a:lnTo>
                    <a:pt x="64" y="25"/>
                  </a:lnTo>
                  <a:lnTo>
                    <a:pt x="64" y="25"/>
                  </a:lnTo>
                  <a:lnTo>
                    <a:pt x="67" y="22"/>
                  </a:lnTo>
                  <a:lnTo>
                    <a:pt x="72" y="19"/>
                  </a:lnTo>
                  <a:lnTo>
                    <a:pt x="74" y="15"/>
                  </a:lnTo>
                  <a:lnTo>
                    <a:pt x="76" y="12"/>
                  </a:lnTo>
                  <a:lnTo>
                    <a:pt x="76" y="12"/>
                  </a:lnTo>
                  <a:lnTo>
                    <a:pt x="76" y="9"/>
                  </a:lnTo>
                  <a:lnTo>
                    <a:pt x="79" y="6"/>
                  </a:lnTo>
                  <a:lnTo>
                    <a:pt x="79" y="5"/>
                  </a:lnTo>
                  <a:lnTo>
                    <a:pt x="79" y="2"/>
                  </a:lnTo>
                  <a:lnTo>
                    <a:pt x="79" y="2"/>
                  </a:lnTo>
                  <a:lnTo>
                    <a:pt x="76" y="0"/>
                  </a:lnTo>
                  <a:lnTo>
                    <a:pt x="74" y="3"/>
                  </a:lnTo>
                  <a:lnTo>
                    <a:pt x="73" y="6"/>
                  </a:lnTo>
                  <a:lnTo>
                    <a:pt x="72" y="8"/>
                  </a:lnTo>
                  <a:lnTo>
                    <a:pt x="72" y="8"/>
                  </a:lnTo>
                  <a:lnTo>
                    <a:pt x="69" y="9"/>
                  </a:lnTo>
                  <a:lnTo>
                    <a:pt x="64" y="10"/>
                  </a:lnTo>
                  <a:lnTo>
                    <a:pt x="54" y="9"/>
                  </a:lnTo>
                  <a:lnTo>
                    <a:pt x="54" y="9"/>
                  </a:lnTo>
                  <a:lnTo>
                    <a:pt x="52" y="9"/>
                  </a:lnTo>
                  <a:lnTo>
                    <a:pt x="49" y="9"/>
                  </a:lnTo>
                  <a:lnTo>
                    <a:pt x="46" y="13"/>
                  </a:lnTo>
                  <a:lnTo>
                    <a:pt x="44" y="17"/>
                  </a:lnTo>
                  <a:lnTo>
                    <a:pt x="44" y="22"/>
                  </a:lnTo>
                  <a:lnTo>
                    <a:pt x="44" y="22"/>
                  </a:lnTo>
                  <a:lnTo>
                    <a:pt x="43" y="25"/>
                  </a:lnTo>
                  <a:lnTo>
                    <a:pt x="40" y="27"/>
                  </a:lnTo>
                  <a:lnTo>
                    <a:pt x="37" y="30"/>
                  </a:lnTo>
                  <a:lnTo>
                    <a:pt x="37" y="33"/>
                  </a:lnTo>
                  <a:lnTo>
                    <a:pt x="37" y="33"/>
                  </a:lnTo>
                  <a:lnTo>
                    <a:pt x="37" y="36"/>
                  </a:lnTo>
                  <a:lnTo>
                    <a:pt x="36" y="37"/>
                  </a:lnTo>
                  <a:lnTo>
                    <a:pt x="35" y="37"/>
                  </a:lnTo>
                  <a:lnTo>
                    <a:pt x="33" y="37"/>
                  </a:lnTo>
                  <a:lnTo>
                    <a:pt x="33" y="37"/>
                  </a:lnTo>
                  <a:lnTo>
                    <a:pt x="29" y="33"/>
                  </a:lnTo>
                  <a:lnTo>
                    <a:pt x="26" y="32"/>
                  </a:lnTo>
                  <a:lnTo>
                    <a:pt x="23" y="33"/>
                  </a:lnTo>
                  <a:lnTo>
                    <a:pt x="23" y="33"/>
                  </a:lnTo>
                  <a:lnTo>
                    <a:pt x="22" y="35"/>
                  </a:lnTo>
                  <a:lnTo>
                    <a:pt x="22" y="37"/>
                  </a:lnTo>
                  <a:lnTo>
                    <a:pt x="25" y="40"/>
                  </a:lnTo>
                  <a:lnTo>
                    <a:pt x="29" y="42"/>
                  </a:lnTo>
                  <a:lnTo>
                    <a:pt x="35" y="43"/>
                  </a:lnTo>
                  <a:lnTo>
                    <a:pt x="35" y="43"/>
                  </a:lnTo>
                  <a:lnTo>
                    <a:pt x="36" y="43"/>
                  </a:lnTo>
                  <a:lnTo>
                    <a:pt x="36" y="44"/>
                  </a:lnTo>
                  <a:lnTo>
                    <a:pt x="35" y="47"/>
                  </a:lnTo>
                  <a:lnTo>
                    <a:pt x="30" y="50"/>
                  </a:lnTo>
                  <a:lnTo>
                    <a:pt x="29" y="54"/>
                  </a:lnTo>
                  <a:lnTo>
                    <a:pt x="29" y="54"/>
                  </a:lnTo>
                  <a:lnTo>
                    <a:pt x="29" y="57"/>
                  </a:lnTo>
                  <a:lnTo>
                    <a:pt x="29" y="59"/>
                  </a:lnTo>
                  <a:lnTo>
                    <a:pt x="32" y="60"/>
                  </a:lnTo>
                  <a:lnTo>
                    <a:pt x="36" y="62"/>
                  </a:lnTo>
                  <a:lnTo>
                    <a:pt x="36" y="62"/>
                  </a:lnTo>
                  <a:lnTo>
                    <a:pt x="37" y="63"/>
                  </a:lnTo>
                  <a:lnTo>
                    <a:pt x="37" y="63"/>
                  </a:lnTo>
                  <a:lnTo>
                    <a:pt x="37" y="66"/>
                  </a:lnTo>
                  <a:lnTo>
                    <a:pt x="36" y="66"/>
                  </a:lnTo>
                  <a:lnTo>
                    <a:pt x="30" y="69"/>
                  </a:lnTo>
                  <a:lnTo>
                    <a:pt x="26" y="70"/>
                  </a:lnTo>
                  <a:lnTo>
                    <a:pt x="25" y="72"/>
                  </a:lnTo>
                  <a:lnTo>
                    <a:pt x="25" y="73"/>
                  </a:lnTo>
                  <a:lnTo>
                    <a:pt x="25" y="73"/>
                  </a:lnTo>
                  <a:lnTo>
                    <a:pt x="25" y="74"/>
                  </a:lnTo>
                  <a:lnTo>
                    <a:pt x="25" y="74"/>
                  </a:lnTo>
                  <a:lnTo>
                    <a:pt x="29" y="74"/>
                  </a:lnTo>
                  <a:lnTo>
                    <a:pt x="36" y="70"/>
                  </a:lnTo>
                  <a:lnTo>
                    <a:pt x="36" y="70"/>
                  </a:lnTo>
                  <a:lnTo>
                    <a:pt x="36" y="70"/>
                  </a:lnTo>
                  <a:lnTo>
                    <a:pt x="36" y="70"/>
                  </a:lnTo>
                  <a:lnTo>
                    <a:pt x="37" y="74"/>
                  </a:lnTo>
                  <a:lnTo>
                    <a:pt x="37" y="79"/>
                  </a:lnTo>
                  <a:lnTo>
                    <a:pt x="39" y="79"/>
                  </a:lnTo>
                  <a:lnTo>
                    <a:pt x="42" y="79"/>
                  </a:lnTo>
                  <a:lnTo>
                    <a:pt x="42" y="79"/>
                  </a:lnTo>
                  <a:lnTo>
                    <a:pt x="44" y="79"/>
                  </a:lnTo>
                  <a:lnTo>
                    <a:pt x="46" y="77"/>
                  </a:lnTo>
                  <a:lnTo>
                    <a:pt x="49" y="72"/>
                  </a:lnTo>
                  <a:lnTo>
                    <a:pt x="50" y="69"/>
                  </a:lnTo>
                  <a:lnTo>
                    <a:pt x="50" y="67"/>
                  </a:lnTo>
                  <a:lnTo>
                    <a:pt x="52" y="67"/>
                  </a:lnTo>
                  <a:lnTo>
                    <a:pt x="52" y="67"/>
                  </a:lnTo>
                  <a:lnTo>
                    <a:pt x="52" y="67"/>
                  </a:lnTo>
                  <a:lnTo>
                    <a:pt x="52" y="70"/>
                  </a:lnTo>
                  <a:lnTo>
                    <a:pt x="52" y="74"/>
                  </a:lnTo>
                  <a:lnTo>
                    <a:pt x="53" y="77"/>
                  </a:lnTo>
                  <a:lnTo>
                    <a:pt x="53" y="77"/>
                  </a:lnTo>
                  <a:lnTo>
                    <a:pt x="53" y="80"/>
                  </a:lnTo>
                  <a:lnTo>
                    <a:pt x="53" y="81"/>
                  </a:lnTo>
                  <a:lnTo>
                    <a:pt x="50" y="86"/>
                  </a:lnTo>
                  <a:lnTo>
                    <a:pt x="47" y="90"/>
                  </a:lnTo>
                  <a:lnTo>
                    <a:pt x="47" y="94"/>
                  </a:lnTo>
                  <a:lnTo>
                    <a:pt x="47" y="94"/>
                  </a:lnTo>
                  <a:lnTo>
                    <a:pt x="47" y="96"/>
                  </a:lnTo>
                  <a:lnTo>
                    <a:pt x="50" y="96"/>
                  </a:lnTo>
                  <a:lnTo>
                    <a:pt x="56" y="96"/>
                  </a:lnTo>
                  <a:lnTo>
                    <a:pt x="64" y="96"/>
                  </a:lnTo>
                  <a:lnTo>
                    <a:pt x="67" y="94"/>
                  </a:lnTo>
                  <a:lnTo>
                    <a:pt x="70" y="91"/>
                  </a:lnTo>
                  <a:lnTo>
                    <a:pt x="70" y="91"/>
                  </a:lnTo>
                  <a:lnTo>
                    <a:pt x="73" y="90"/>
                  </a:lnTo>
                  <a:lnTo>
                    <a:pt x="76" y="90"/>
                  </a:lnTo>
                  <a:lnTo>
                    <a:pt x="76" y="93"/>
                  </a:lnTo>
                  <a:lnTo>
                    <a:pt x="74" y="97"/>
                  </a:lnTo>
                  <a:lnTo>
                    <a:pt x="74" y="97"/>
                  </a:lnTo>
                  <a:lnTo>
                    <a:pt x="72" y="100"/>
                  </a:lnTo>
                  <a:lnTo>
                    <a:pt x="72" y="103"/>
                  </a:lnTo>
                  <a:lnTo>
                    <a:pt x="73" y="104"/>
                  </a:lnTo>
                  <a:lnTo>
                    <a:pt x="77" y="107"/>
                  </a:lnTo>
                  <a:lnTo>
                    <a:pt x="77" y="107"/>
                  </a:lnTo>
                  <a:lnTo>
                    <a:pt x="81" y="109"/>
                  </a:lnTo>
                  <a:lnTo>
                    <a:pt x="81" y="110"/>
                  </a:lnTo>
                  <a:lnTo>
                    <a:pt x="81" y="113"/>
                  </a:lnTo>
                  <a:lnTo>
                    <a:pt x="81" y="113"/>
                  </a:lnTo>
                  <a:lnTo>
                    <a:pt x="80" y="116"/>
                  </a:lnTo>
                  <a:lnTo>
                    <a:pt x="80" y="120"/>
                  </a:lnTo>
                  <a:lnTo>
                    <a:pt x="80" y="127"/>
                  </a:lnTo>
                  <a:lnTo>
                    <a:pt x="80" y="127"/>
                  </a:lnTo>
                  <a:lnTo>
                    <a:pt x="79" y="128"/>
                  </a:lnTo>
                  <a:lnTo>
                    <a:pt x="76" y="128"/>
                  </a:lnTo>
                  <a:lnTo>
                    <a:pt x="72" y="130"/>
                  </a:lnTo>
                  <a:lnTo>
                    <a:pt x="66" y="128"/>
                  </a:lnTo>
                  <a:lnTo>
                    <a:pt x="63" y="127"/>
                  </a:lnTo>
                  <a:lnTo>
                    <a:pt x="63" y="127"/>
                  </a:lnTo>
                  <a:lnTo>
                    <a:pt x="62" y="127"/>
                  </a:lnTo>
                  <a:lnTo>
                    <a:pt x="60" y="127"/>
                  </a:lnTo>
                  <a:lnTo>
                    <a:pt x="59" y="128"/>
                  </a:lnTo>
                  <a:lnTo>
                    <a:pt x="59" y="130"/>
                  </a:lnTo>
                  <a:lnTo>
                    <a:pt x="59" y="130"/>
                  </a:lnTo>
                  <a:lnTo>
                    <a:pt x="57" y="133"/>
                  </a:lnTo>
                  <a:lnTo>
                    <a:pt x="56" y="136"/>
                  </a:lnTo>
                  <a:lnTo>
                    <a:pt x="54" y="138"/>
                  </a:lnTo>
                  <a:lnTo>
                    <a:pt x="53" y="140"/>
                  </a:lnTo>
                  <a:lnTo>
                    <a:pt x="53" y="140"/>
                  </a:lnTo>
                  <a:lnTo>
                    <a:pt x="54" y="141"/>
                  </a:lnTo>
                  <a:lnTo>
                    <a:pt x="59" y="143"/>
                  </a:lnTo>
                  <a:lnTo>
                    <a:pt x="62" y="144"/>
                  </a:lnTo>
                  <a:lnTo>
                    <a:pt x="63" y="147"/>
                  </a:lnTo>
                  <a:lnTo>
                    <a:pt x="63" y="147"/>
                  </a:lnTo>
                  <a:lnTo>
                    <a:pt x="62" y="150"/>
                  </a:lnTo>
                  <a:lnTo>
                    <a:pt x="59" y="153"/>
                  </a:lnTo>
                  <a:lnTo>
                    <a:pt x="53" y="155"/>
                  </a:lnTo>
                  <a:lnTo>
                    <a:pt x="47" y="157"/>
                  </a:lnTo>
                  <a:lnTo>
                    <a:pt x="47" y="157"/>
                  </a:lnTo>
                  <a:lnTo>
                    <a:pt x="44" y="158"/>
                  </a:lnTo>
                  <a:lnTo>
                    <a:pt x="44" y="160"/>
                  </a:lnTo>
                  <a:lnTo>
                    <a:pt x="44" y="161"/>
                  </a:lnTo>
                  <a:lnTo>
                    <a:pt x="46" y="163"/>
                  </a:lnTo>
                  <a:lnTo>
                    <a:pt x="50" y="164"/>
                  </a:lnTo>
                  <a:lnTo>
                    <a:pt x="52" y="164"/>
                  </a:lnTo>
                  <a:lnTo>
                    <a:pt x="53" y="164"/>
                  </a:lnTo>
                  <a:lnTo>
                    <a:pt x="53" y="164"/>
                  </a:lnTo>
                  <a:lnTo>
                    <a:pt x="56" y="163"/>
                  </a:lnTo>
                  <a:lnTo>
                    <a:pt x="57" y="164"/>
                  </a:lnTo>
                  <a:lnTo>
                    <a:pt x="60" y="165"/>
                  </a:lnTo>
                  <a:lnTo>
                    <a:pt x="63" y="165"/>
                  </a:lnTo>
                  <a:lnTo>
                    <a:pt x="63" y="165"/>
                  </a:lnTo>
                  <a:lnTo>
                    <a:pt x="67" y="167"/>
                  </a:lnTo>
                  <a:lnTo>
                    <a:pt x="72" y="168"/>
                  </a:lnTo>
                  <a:lnTo>
                    <a:pt x="76" y="170"/>
                  </a:lnTo>
                  <a:lnTo>
                    <a:pt x="80" y="168"/>
                  </a:lnTo>
                  <a:lnTo>
                    <a:pt x="80" y="168"/>
                  </a:lnTo>
                  <a:lnTo>
                    <a:pt x="84" y="167"/>
                  </a:lnTo>
                  <a:lnTo>
                    <a:pt x="86" y="168"/>
                  </a:lnTo>
                  <a:lnTo>
                    <a:pt x="84" y="170"/>
                  </a:lnTo>
                  <a:lnTo>
                    <a:pt x="81" y="173"/>
                  </a:lnTo>
                  <a:lnTo>
                    <a:pt x="81" y="173"/>
                  </a:lnTo>
                  <a:lnTo>
                    <a:pt x="77" y="174"/>
                  </a:lnTo>
                  <a:lnTo>
                    <a:pt x="72" y="174"/>
                  </a:lnTo>
                  <a:lnTo>
                    <a:pt x="67" y="174"/>
                  </a:lnTo>
                  <a:lnTo>
                    <a:pt x="63" y="175"/>
                  </a:lnTo>
                  <a:lnTo>
                    <a:pt x="63" y="175"/>
                  </a:lnTo>
                  <a:lnTo>
                    <a:pt x="57" y="180"/>
                  </a:lnTo>
                  <a:lnTo>
                    <a:pt x="50" y="187"/>
                  </a:lnTo>
                  <a:lnTo>
                    <a:pt x="44" y="194"/>
                  </a:lnTo>
                  <a:lnTo>
                    <a:pt x="43" y="198"/>
                  </a:lnTo>
                  <a:lnTo>
                    <a:pt x="43" y="200"/>
                  </a:lnTo>
                  <a:lnTo>
                    <a:pt x="43" y="200"/>
                  </a:lnTo>
                  <a:lnTo>
                    <a:pt x="44" y="201"/>
                  </a:lnTo>
                  <a:lnTo>
                    <a:pt x="47" y="198"/>
                  </a:lnTo>
                  <a:lnTo>
                    <a:pt x="50" y="195"/>
                  </a:lnTo>
                  <a:lnTo>
                    <a:pt x="54" y="194"/>
                  </a:lnTo>
                  <a:lnTo>
                    <a:pt x="54" y="194"/>
                  </a:lnTo>
                  <a:lnTo>
                    <a:pt x="59" y="192"/>
                  </a:lnTo>
                  <a:lnTo>
                    <a:pt x="62" y="194"/>
                  </a:lnTo>
                  <a:lnTo>
                    <a:pt x="64" y="195"/>
                  </a:lnTo>
                  <a:lnTo>
                    <a:pt x="67" y="195"/>
                  </a:lnTo>
                  <a:lnTo>
                    <a:pt x="67" y="195"/>
                  </a:lnTo>
                  <a:lnTo>
                    <a:pt x="69" y="195"/>
                  </a:lnTo>
                  <a:lnTo>
                    <a:pt x="70" y="192"/>
                  </a:lnTo>
                  <a:lnTo>
                    <a:pt x="72" y="190"/>
                  </a:lnTo>
                  <a:lnTo>
                    <a:pt x="74" y="188"/>
                  </a:lnTo>
                  <a:lnTo>
                    <a:pt x="74" y="188"/>
                  </a:lnTo>
                  <a:lnTo>
                    <a:pt x="76" y="188"/>
                  </a:lnTo>
                  <a:lnTo>
                    <a:pt x="79" y="188"/>
                  </a:lnTo>
                  <a:lnTo>
                    <a:pt x="81" y="187"/>
                  </a:lnTo>
                  <a:lnTo>
                    <a:pt x="86" y="187"/>
                  </a:lnTo>
                  <a:lnTo>
                    <a:pt x="86" y="187"/>
                  </a:lnTo>
                  <a:lnTo>
                    <a:pt x="90" y="187"/>
                  </a:lnTo>
                  <a:lnTo>
                    <a:pt x="93" y="187"/>
                  </a:lnTo>
                  <a:lnTo>
                    <a:pt x="99" y="184"/>
                  </a:lnTo>
                  <a:lnTo>
                    <a:pt x="99" y="184"/>
                  </a:lnTo>
                  <a:lnTo>
                    <a:pt x="101" y="182"/>
                  </a:lnTo>
                  <a:lnTo>
                    <a:pt x="104" y="184"/>
                  </a:lnTo>
                  <a:lnTo>
                    <a:pt x="109" y="187"/>
                  </a:lnTo>
                  <a:lnTo>
                    <a:pt x="111" y="187"/>
                  </a:lnTo>
                  <a:lnTo>
                    <a:pt x="111" y="187"/>
                  </a:lnTo>
                  <a:lnTo>
                    <a:pt x="118" y="184"/>
                  </a:lnTo>
                  <a:lnTo>
                    <a:pt x="128" y="182"/>
                  </a:lnTo>
                  <a:lnTo>
                    <a:pt x="128" y="182"/>
                  </a:lnTo>
                  <a:lnTo>
                    <a:pt x="134" y="182"/>
                  </a:lnTo>
                  <a:lnTo>
                    <a:pt x="141" y="180"/>
                  </a:lnTo>
                  <a:lnTo>
                    <a:pt x="151" y="174"/>
                  </a:lnTo>
                  <a:lnTo>
                    <a:pt x="151" y="174"/>
                  </a:lnTo>
                  <a:lnTo>
                    <a:pt x="153" y="171"/>
                  </a:lnTo>
                  <a:lnTo>
                    <a:pt x="151" y="171"/>
                  </a:lnTo>
                  <a:lnTo>
                    <a:pt x="144" y="171"/>
                  </a:lnTo>
                  <a:lnTo>
                    <a:pt x="144" y="171"/>
                  </a:lnTo>
                  <a:lnTo>
                    <a:pt x="141" y="170"/>
                  </a:lnTo>
                  <a:lnTo>
                    <a:pt x="141" y="168"/>
                  </a:lnTo>
                  <a:lnTo>
                    <a:pt x="143" y="164"/>
                  </a:lnTo>
                  <a:lnTo>
                    <a:pt x="145" y="161"/>
                  </a:lnTo>
                  <a:lnTo>
                    <a:pt x="145" y="161"/>
                  </a:lnTo>
                  <a:lnTo>
                    <a:pt x="154" y="154"/>
                  </a:lnTo>
                  <a:lnTo>
                    <a:pt x="157" y="150"/>
                  </a:lnTo>
                  <a:lnTo>
                    <a:pt x="158" y="145"/>
                  </a:lnTo>
                  <a:lnTo>
                    <a:pt x="158" y="14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204" name="Freeform 321"/>
            <p:cNvSpPr>
              <a:spLocks noEditPoints="1"/>
            </p:cNvSpPr>
            <p:nvPr/>
          </p:nvSpPr>
          <p:spPr bwMode="gray">
            <a:xfrm>
              <a:off x="4287075" y="2156819"/>
              <a:ext cx="104683" cy="100439"/>
            </a:xfrm>
            <a:custGeom>
              <a:avLst/>
              <a:gdLst/>
              <a:ahLst/>
              <a:cxnLst>
                <a:cxn ang="0">
                  <a:pos x="37" y="24"/>
                </a:cxn>
                <a:cxn ang="0">
                  <a:pos x="39" y="14"/>
                </a:cxn>
                <a:cxn ang="0">
                  <a:pos x="40" y="7"/>
                </a:cxn>
                <a:cxn ang="0">
                  <a:pos x="40" y="0"/>
                </a:cxn>
                <a:cxn ang="0">
                  <a:pos x="30" y="3"/>
                </a:cxn>
                <a:cxn ang="0">
                  <a:pos x="26" y="10"/>
                </a:cxn>
                <a:cxn ang="0">
                  <a:pos x="19" y="11"/>
                </a:cxn>
                <a:cxn ang="0">
                  <a:pos x="19" y="15"/>
                </a:cxn>
                <a:cxn ang="0">
                  <a:pos x="19" y="18"/>
                </a:cxn>
                <a:cxn ang="0">
                  <a:pos x="13" y="15"/>
                </a:cxn>
                <a:cxn ang="0">
                  <a:pos x="7" y="15"/>
                </a:cxn>
                <a:cxn ang="0">
                  <a:pos x="2" y="25"/>
                </a:cxn>
                <a:cxn ang="0">
                  <a:pos x="2" y="44"/>
                </a:cxn>
                <a:cxn ang="0">
                  <a:pos x="6" y="51"/>
                </a:cxn>
                <a:cxn ang="0">
                  <a:pos x="9" y="58"/>
                </a:cxn>
                <a:cxn ang="0">
                  <a:pos x="10" y="65"/>
                </a:cxn>
                <a:cxn ang="0">
                  <a:pos x="26" y="67"/>
                </a:cxn>
                <a:cxn ang="0">
                  <a:pos x="27" y="62"/>
                </a:cxn>
                <a:cxn ang="0">
                  <a:pos x="24" y="58"/>
                </a:cxn>
                <a:cxn ang="0">
                  <a:pos x="33" y="60"/>
                </a:cxn>
                <a:cxn ang="0">
                  <a:pos x="40" y="62"/>
                </a:cxn>
                <a:cxn ang="0">
                  <a:pos x="44" y="60"/>
                </a:cxn>
                <a:cxn ang="0">
                  <a:pos x="40" y="50"/>
                </a:cxn>
                <a:cxn ang="0">
                  <a:pos x="34" y="51"/>
                </a:cxn>
                <a:cxn ang="0">
                  <a:pos x="32" y="47"/>
                </a:cxn>
                <a:cxn ang="0">
                  <a:pos x="36" y="38"/>
                </a:cxn>
                <a:cxn ang="0">
                  <a:pos x="44" y="34"/>
                </a:cxn>
                <a:cxn ang="0">
                  <a:pos x="46" y="31"/>
                </a:cxn>
                <a:cxn ang="0">
                  <a:pos x="39" y="25"/>
                </a:cxn>
                <a:cxn ang="0">
                  <a:pos x="73" y="40"/>
                </a:cxn>
                <a:cxn ang="0">
                  <a:pos x="69" y="44"/>
                </a:cxn>
                <a:cxn ang="0">
                  <a:pos x="64" y="38"/>
                </a:cxn>
                <a:cxn ang="0">
                  <a:pos x="61" y="41"/>
                </a:cxn>
                <a:cxn ang="0">
                  <a:pos x="53" y="44"/>
                </a:cxn>
                <a:cxn ang="0">
                  <a:pos x="52" y="50"/>
                </a:cxn>
                <a:cxn ang="0">
                  <a:pos x="59" y="60"/>
                </a:cxn>
                <a:cxn ang="0">
                  <a:pos x="60" y="62"/>
                </a:cxn>
                <a:cxn ang="0">
                  <a:pos x="54" y="64"/>
                </a:cxn>
                <a:cxn ang="0">
                  <a:pos x="56" y="68"/>
                </a:cxn>
                <a:cxn ang="0">
                  <a:pos x="61" y="70"/>
                </a:cxn>
                <a:cxn ang="0">
                  <a:pos x="70" y="61"/>
                </a:cxn>
                <a:cxn ang="0">
                  <a:pos x="71" y="54"/>
                </a:cxn>
                <a:cxn ang="0">
                  <a:pos x="74" y="40"/>
                </a:cxn>
              </a:cxnLst>
              <a:rect l="0" t="0" r="r" b="b"/>
              <a:pathLst>
                <a:path w="74" h="71">
                  <a:moveTo>
                    <a:pt x="39" y="25"/>
                  </a:moveTo>
                  <a:lnTo>
                    <a:pt x="39" y="25"/>
                  </a:lnTo>
                  <a:lnTo>
                    <a:pt x="37" y="24"/>
                  </a:lnTo>
                  <a:lnTo>
                    <a:pt x="36" y="20"/>
                  </a:lnTo>
                  <a:lnTo>
                    <a:pt x="36" y="17"/>
                  </a:lnTo>
                  <a:lnTo>
                    <a:pt x="39" y="14"/>
                  </a:lnTo>
                  <a:lnTo>
                    <a:pt x="39" y="14"/>
                  </a:lnTo>
                  <a:lnTo>
                    <a:pt x="40" y="11"/>
                  </a:lnTo>
                  <a:lnTo>
                    <a:pt x="40" y="7"/>
                  </a:lnTo>
                  <a:lnTo>
                    <a:pt x="40" y="3"/>
                  </a:lnTo>
                  <a:lnTo>
                    <a:pt x="40" y="0"/>
                  </a:lnTo>
                  <a:lnTo>
                    <a:pt x="40" y="0"/>
                  </a:lnTo>
                  <a:lnTo>
                    <a:pt x="37" y="0"/>
                  </a:lnTo>
                  <a:lnTo>
                    <a:pt x="33" y="0"/>
                  </a:lnTo>
                  <a:lnTo>
                    <a:pt x="30" y="3"/>
                  </a:lnTo>
                  <a:lnTo>
                    <a:pt x="29" y="7"/>
                  </a:lnTo>
                  <a:lnTo>
                    <a:pt x="29" y="7"/>
                  </a:lnTo>
                  <a:lnTo>
                    <a:pt x="26" y="10"/>
                  </a:lnTo>
                  <a:lnTo>
                    <a:pt x="23" y="11"/>
                  </a:lnTo>
                  <a:lnTo>
                    <a:pt x="20" y="11"/>
                  </a:lnTo>
                  <a:lnTo>
                    <a:pt x="19" y="11"/>
                  </a:lnTo>
                  <a:lnTo>
                    <a:pt x="19" y="11"/>
                  </a:lnTo>
                  <a:lnTo>
                    <a:pt x="19" y="13"/>
                  </a:lnTo>
                  <a:lnTo>
                    <a:pt x="19" y="15"/>
                  </a:lnTo>
                  <a:lnTo>
                    <a:pt x="20" y="17"/>
                  </a:lnTo>
                  <a:lnTo>
                    <a:pt x="19" y="18"/>
                  </a:lnTo>
                  <a:lnTo>
                    <a:pt x="19" y="18"/>
                  </a:lnTo>
                  <a:lnTo>
                    <a:pt x="17" y="20"/>
                  </a:lnTo>
                  <a:lnTo>
                    <a:pt x="16" y="18"/>
                  </a:lnTo>
                  <a:lnTo>
                    <a:pt x="13" y="15"/>
                  </a:lnTo>
                  <a:lnTo>
                    <a:pt x="10" y="14"/>
                  </a:lnTo>
                  <a:lnTo>
                    <a:pt x="10" y="14"/>
                  </a:lnTo>
                  <a:lnTo>
                    <a:pt x="7" y="15"/>
                  </a:lnTo>
                  <a:lnTo>
                    <a:pt x="5" y="18"/>
                  </a:lnTo>
                  <a:lnTo>
                    <a:pt x="2" y="25"/>
                  </a:lnTo>
                  <a:lnTo>
                    <a:pt x="2" y="25"/>
                  </a:lnTo>
                  <a:lnTo>
                    <a:pt x="0" y="30"/>
                  </a:lnTo>
                  <a:lnTo>
                    <a:pt x="0" y="34"/>
                  </a:lnTo>
                  <a:lnTo>
                    <a:pt x="2" y="44"/>
                  </a:lnTo>
                  <a:lnTo>
                    <a:pt x="2" y="44"/>
                  </a:lnTo>
                  <a:lnTo>
                    <a:pt x="3" y="48"/>
                  </a:lnTo>
                  <a:lnTo>
                    <a:pt x="6" y="51"/>
                  </a:lnTo>
                  <a:lnTo>
                    <a:pt x="7" y="55"/>
                  </a:lnTo>
                  <a:lnTo>
                    <a:pt x="9" y="58"/>
                  </a:lnTo>
                  <a:lnTo>
                    <a:pt x="9" y="58"/>
                  </a:lnTo>
                  <a:lnTo>
                    <a:pt x="9" y="61"/>
                  </a:lnTo>
                  <a:lnTo>
                    <a:pt x="10" y="65"/>
                  </a:lnTo>
                  <a:lnTo>
                    <a:pt x="10" y="65"/>
                  </a:lnTo>
                  <a:lnTo>
                    <a:pt x="19" y="65"/>
                  </a:lnTo>
                  <a:lnTo>
                    <a:pt x="26" y="67"/>
                  </a:lnTo>
                  <a:lnTo>
                    <a:pt x="26" y="67"/>
                  </a:lnTo>
                  <a:lnTo>
                    <a:pt x="32" y="67"/>
                  </a:lnTo>
                  <a:lnTo>
                    <a:pt x="32" y="67"/>
                  </a:lnTo>
                  <a:lnTo>
                    <a:pt x="27" y="62"/>
                  </a:lnTo>
                  <a:lnTo>
                    <a:pt x="26" y="60"/>
                  </a:lnTo>
                  <a:lnTo>
                    <a:pt x="24" y="58"/>
                  </a:lnTo>
                  <a:lnTo>
                    <a:pt x="24" y="58"/>
                  </a:lnTo>
                  <a:lnTo>
                    <a:pt x="26" y="57"/>
                  </a:lnTo>
                  <a:lnTo>
                    <a:pt x="27" y="57"/>
                  </a:lnTo>
                  <a:lnTo>
                    <a:pt x="33" y="60"/>
                  </a:lnTo>
                  <a:lnTo>
                    <a:pt x="33" y="60"/>
                  </a:lnTo>
                  <a:lnTo>
                    <a:pt x="36" y="61"/>
                  </a:lnTo>
                  <a:lnTo>
                    <a:pt x="40" y="62"/>
                  </a:lnTo>
                  <a:lnTo>
                    <a:pt x="43" y="61"/>
                  </a:lnTo>
                  <a:lnTo>
                    <a:pt x="44" y="60"/>
                  </a:lnTo>
                  <a:lnTo>
                    <a:pt x="44" y="60"/>
                  </a:lnTo>
                  <a:lnTo>
                    <a:pt x="43" y="52"/>
                  </a:lnTo>
                  <a:lnTo>
                    <a:pt x="42" y="50"/>
                  </a:lnTo>
                  <a:lnTo>
                    <a:pt x="40" y="50"/>
                  </a:lnTo>
                  <a:lnTo>
                    <a:pt x="39" y="50"/>
                  </a:lnTo>
                  <a:lnTo>
                    <a:pt x="39" y="50"/>
                  </a:lnTo>
                  <a:lnTo>
                    <a:pt x="34" y="51"/>
                  </a:lnTo>
                  <a:lnTo>
                    <a:pt x="32" y="48"/>
                  </a:lnTo>
                  <a:lnTo>
                    <a:pt x="32" y="48"/>
                  </a:lnTo>
                  <a:lnTo>
                    <a:pt x="32" y="47"/>
                  </a:lnTo>
                  <a:lnTo>
                    <a:pt x="33" y="44"/>
                  </a:lnTo>
                  <a:lnTo>
                    <a:pt x="36" y="38"/>
                  </a:lnTo>
                  <a:lnTo>
                    <a:pt x="36" y="38"/>
                  </a:lnTo>
                  <a:lnTo>
                    <a:pt x="37" y="37"/>
                  </a:lnTo>
                  <a:lnTo>
                    <a:pt x="42" y="35"/>
                  </a:lnTo>
                  <a:lnTo>
                    <a:pt x="44" y="34"/>
                  </a:lnTo>
                  <a:lnTo>
                    <a:pt x="46" y="33"/>
                  </a:lnTo>
                  <a:lnTo>
                    <a:pt x="46" y="33"/>
                  </a:lnTo>
                  <a:lnTo>
                    <a:pt x="46" y="31"/>
                  </a:lnTo>
                  <a:lnTo>
                    <a:pt x="43" y="28"/>
                  </a:lnTo>
                  <a:lnTo>
                    <a:pt x="39" y="25"/>
                  </a:lnTo>
                  <a:lnTo>
                    <a:pt x="39" y="25"/>
                  </a:lnTo>
                  <a:close/>
                  <a:moveTo>
                    <a:pt x="74" y="40"/>
                  </a:moveTo>
                  <a:lnTo>
                    <a:pt x="74" y="40"/>
                  </a:lnTo>
                  <a:lnTo>
                    <a:pt x="73" y="40"/>
                  </a:lnTo>
                  <a:lnTo>
                    <a:pt x="71" y="41"/>
                  </a:lnTo>
                  <a:lnTo>
                    <a:pt x="69" y="44"/>
                  </a:lnTo>
                  <a:lnTo>
                    <a:pt x="69" y="44"/>
                  </a:lnTo>
                  <a:lnTo>
                    <a:pt x="67" y="43"/>
                  </a:lnTo>
                  <a:lnTo>
                    <a:pt x="66" y="40"/>
                  </a:lnTo>
                  <a:lnTo>
                    <a:pt x="64" y="38"/>
                  </a:lnTo>
                  <a:lnTo>
                    <a:pt x="63" y="40"/>
                  </a:lnTo>
                  <a:lnTo>
                    <a:pt x="63" y="40"/>
                  </a:lnTo>
                  <a:lnTo>
                    <a:pt x="61" y="41"/>
                  </a:lnTo>
                  <a:lnTo>
                    <a:pt x="60" y="41"/>
                  </a:lnTo>
                  <a:lnTo>
                    <a:pt x="56" y="41"/>
                  </a:lnTo>
                  <a:lnTo>
                    <a:pt x="53" y="44"/>
                  </a:lnTo>
                  <a:lnTo>
                    <a:pt x="53" y="44"/>
                  </a:lnTo>
                  <a:lnTo>
                    <a:pt x="52" y="47"/>
                  </a:lnTo>
                  <a:lnTo>
                    <a:pt x="52" y="50"/>
                  </a:lnTo>
                  <a:lnTo>
                    <a:pt x="53" y="54"/>
                  </a:lnTo>
                  <a:lnTo>
                    <a:pt x="56" y="57"/>
                  </a:lnTo>
                  <a:lnTo>
                    <a:pt x="59" y="60"/>
                  </a:lnTo>
                  <a:lnTo>
                    <a:pt x="59" y="60"/>
                  </a:lnTo>
                  <a:lnTo>
                    <a:pt x="60" y="61"/>
                  </a:lnTo>
                  <a:lnTo>
                    <a:pt x="60" y="62"/>
                  </a:lnTo>
                  <a:lnTo>
                    <a:pt x="57" y="64"/>
                  </a:lnTo>
                  <a:lnTo>
                    <a:pt x="54" y="64"/>
                  </a:lnTo>
                  <a:lnTo>
                    <a:pt x="54" y="64"/>
                  </a:lnTo>
                  <a:lnTo>
                    <a:pt x="53" y="64"/>
                  </a:lnTo>
                  <a:lnTo>
                    <a:pt x="53" y="67"/>
                  </a:lnTo>
                  <a:lnTo>
                    <a:pt x="56" y="68"/>
                  </a:lnTo>
                  <a:lnTo>
                    <a:pt x="59" y="71"/>
                  </a:lnTo>
                  <a:lnTo>
                    <a:pt x="59" y="71"/>
                  </a:lnTo>
                  <a:lnTo>
                    <a:pt x="61" y="70"/>
                  </a:lnTo>
                  <a:lnTo>
                    <a:pt x="63" y="70"/>
                  </a:lnTo>
                  <a:lnTo>
                    <a:pt x="67" y="65"/>
                  </a:lnTo>
                  <a:lnTo>
                    <a:pt x="70" y="61"/>
                  </a:lnTo>
                  <a:lnTo>
                    <a:pt x="70" y="57"/>
                  </a:lnTo>
                  <a:lnTo>
                    <a:pt x="70" y="57"/>
                  </a:lnTo>
                  <a:lnTo>
                    <a:pt x="71" y="54"/>
                  </a:lnTo>
                  <a:lnTo>
                    <a:pt x="73" y="48"/>
                  </a:lnTo>
                  <a:lnTo>
                    <a:pt x="74" y="43"/>
                  </a:lnTo>
                  <a:lnTo>
                    <a:pt x="74" y="40"/>
                  </a:lnTo>
                  <a:lnTo>
                    <a:pt x="74" y="4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205" name="Freeform 322"/>
            <p:cNvSpPr>
              <a:spLocks noEditPoints="1"/>
            </p:cNvSpPr>
            <p:nvPr/>
          </p:nvSpPr>
          <p:spPr bwMode="gray">
            <a:xfrm>
              <a:off x="4360636" y="1743747"/>
              <a:ext cx="282926" cy="489462"/>
            </a:xfrm>
            <a:custGeom>
              <a:avLst/>
              <a:gdLst/>
              <a:ahLst/>
              <a:cxnLst>
                <a:cxn ang="0">
                  <a:pos x="194" y="71"/>
                </a:cxn>
                <a:cxn ang="0">
                  <a:pos x="196" y="57"/>
                </a:cxn>
                <a:cxn ang="0">
                  <a:pos x="192" y="43"/>
                </a:cxn>
                <a:cxn ang="0">
                  <a:pos x="190" y="26"/>
                </a:cxn>
                <a:cxn ang="0">
                  <a:pos x="157" y="7"/>
                </a:cxn>
                <a:cxn ang="0">
                  <a:pos x="142" y="3"/>
                </a:cxn>
                <a:cxn ang="0">
                  <a:pos x="133" y="17"/>
                </a:cxn>
                <a:cxn ang="0">
                  <a:pos x="112" y="13"/>
                </a:cxn>
                <a:cxn ang="0">
                  <a:pos x="109" y="24"/>
                </a:cxn>
                <a:cxn ang="0">
                  <a:pos x="89" y="32"/>
                </a:cxn>
                <a:cxn ang="0">
                  <a:pos x="79" y="47"/>
                </a:cxn>
                <a:cxn ang="0">
                  <a:pos x="76" y="57"/>
                </a:cxn>
                <a:cxn ang="0">
                  <a:pos x="66" y="77"/>
                </a:cxn>
                <a:cxn ang="0">
                  <a:pos x="52" y="81"/>
                </a:cxn>
                <a:cxn ang="0">
                  <a:pos x="51" y="101"/>
                </a:cxn>
                <a:cxn ang="0">
                  <a:pos x="42" y="124"/>
                </a:cxn>
                <a:cxn ang="0">
                  <a:pos x="45" y="134"/>
                </a:cxn>
                <a:cxn ang="0">
                  <a:pos x="27" y="137"/>
                </a:cxn>
                <a:cxn ang="0">
                  <a:pos x="15" y="160"/>
                </a:cxn>
                <a:cxn ang="0">
                  <a:pos x="17" y="178"/>
                </a:cxn>
                <a:cxn ang="0">
                  <a:pos x="15" y="194"/>
                </a:cxn>
                <a:cxn ang="0">
                  <a:pos x="27" y="208"/>
                </a:cxn>
                <a:cxn ang="0">
                  <a:pos x="18" y="216"/>
                </a:cxn>
                <a:cxn ang="0">
                  <a:pos x="22" y="236"/>
                </a:cxn>
                <a:cxn ang="0">
                  <a:pos x="11" y="239"/>
                </a:cxn>
                <a:cxn ang="0">
                  <a:pos x="8" y="261"/>
                </a:cxn>
                <a:cxn ang="0">
                  <a:pos x="0" y="262"/>
                </a:cxn>
                <a:cxn ang="0">
                  <a:pos x="4" y="276"/>
                </a:cxn>
                <a:cxn ang="0">
                  <a:pos x="12" y="296"/>
                </a:cxn>
                <a:cxn ang="0">
                  <a:pos x="21" y="312"/>
                </a:cxn>
                <a:cxn ang="0">
                  <a:pos x="24" y="326"/>
                </a:cxn>
                <a:cxn ang="0">
                  <a:pos x="28" y="342"/>
                </a:cxn>
                <a:cxn ang="0">
                  <a:pos x="42" y="344"/>
                </a:cxn>
                <a:cxn ang="0">
                  <a:pos x="49" y="332"/>
                </a:cxn>
                <a:cxn ang="0">
                  <a:pos x="62" y="327"/>
                </a:cxn>
                <a:cxn ang="0">
                  <a:pos x="75" y="320"/>
                </a:cxn>
                <a:cxn ang="0">
                  <a:pos x="82" y="322"/>
                </a:cxn>
                <a:cxn ang="0">
                  <a:pos x="83" y="309"/>
                </a:cxn>
                <a:cxn ang="0">
                  <a:pos x="83" y="298"/>
                </a:cxn>
                <a:cxn ang="0">
                  <a:pos x="91" y="266"/>
                </a:cxn>
                <a:cxn ang="0">
                  <a:pos x="110" y="252"/>
                </a:cxn>
                <a:cxn ang="0">
                  <a:pos x="119" y="239"/>
                </a:cxn>
                <a:cxn ang="0">
                  <a:pos x="101" y="221"/>
                </a:cxn>
                <a:cxn ang="0">
                  <a:pos x="91" y="201"/>
                </a:cxn>
                <a:cxn ang="0">
                  <a:pos x="96" y="185"/>
                </a:cxn>
                <a:cxn ang="0">
                  <a:pos x="105" y="169"/>
                </a:cxn>
                <a:cxn ang="0">
                  <a:pos x="116" y="155"/>
                </a:cxn>
                <a:cxn ang="0">
                  <a:pos x="149" y="135"/>
                </a:cxn>
                <a:cxn ang="0">
                  <a:pos x="157" y="118"/>
                </a:cxn>
                <a:cxn ang="0">
                  <a:pos x="162" y="103"/>
                </a:cxn>
                <a:cxn ang="0">
                  <a:pos x="174" y="88"/>
                </a:cxn>
                <a:cxn ang="0">
                  <a:pos x="196" y="87"/>
                </a:cxn>
                <a:cxn ang="0">
                  <a:pos x="118" y="288"/>
                </a:cxn>
                <a:cxn ang="0">
                  <a:pos x="106" y="309"/>
                </a:cxn>
                <a:cxn ang="0">
                  <a:pos x="120" y="289"/>
                </a:cxn>
              </a:cxnLst>
              <a:rect l="0" t="0" r="r" b="b"/>
              <a:pathLst>
                <a:path w="200" h="346">
                  <a:moveTo>
                    <a:pt x="197" y="80"/>
                  </a:moveTo>
                  <a:lnTo>
                    <a:pt x="197" y="80"/>
                  </a:lnTo>
                  <a:lnTo>
                    <a:pt x="194" y="74"/>
                  </a:lnTo>
                  <a:lnTo>
                    <a:pt x="193" y="73"/>
                  </a:lnTo>
                  <a:lnTo>
                    <a:pt x="194" y="71"/>
                  </a:lnTo>
                  <a:lnTo>
                    <a:pt x="194" y="71"/>
                  </a:lnTo>
                  <a:lnTo>
                    <a:pt x="196" y="71"/>
                  </a:lnTo>
                  <a:lnTo>
                    <a:pt x="197" y="70"/>
                  </a:lnTo>
                  <a:lnTo>
                    <a:pt x="199" y="66"/>
                  </a:lnTo>
                  <a:lnTo>
                    <a:pt x="197" y="60"/>
                  </a:lnTo>
                  <a:lnTo>
                    <a:pt x="196" y="57"/>
                  </a:lnTo>
                  <a:lnTo>
                    <a:pt x="196" y="57"/>
                  </a:lnTo>
                  <a:lnTo>
                    <a:pt x="194" y="56"/>
                  </a:lnTo>
                  <a:lnTo>
                    <a:pt x="193" y="54"/>
                  </a:lnTo>
                  <a:lnTo>
                    <a:pt x="193" y="50"/>
                  </a:lnTo>
                  <a:lnTo>
                    <a:pt x="193" y="46"/>
                  </a:lnTo>
                  <a:lnTo>
                    <a:pt x="193" y="44"/>
                  </a:lnTo>
                  <a:lnTo>
                    <a:pt x="192" y="43"/>
                  </a:lnTo>
                  <a:lnTo>
                    <a:pt x="192" y="43"/>
                  </a:lnTo>
                  <a:lnTo>
                    <a:pt x="190" y="40"/>
                  </a:lnTo>
                  <a:lnTo>
                    <a:pt x="190" y="37"/>
                  </a:lnTo>
                  <a:lnTo>
                    <a:pt x="192" y="27"/>
                  </a:lnTo>
                  <a:lnTo>
                    <a:pt x="192" y="27"/>
                  </a:lnTo>
                  <a:lnTo>
                    <a:pt x="190" y="26"/>
                  </a:lnTo>
                  <a:lnTo>
                    <a:pt x="189" y="24"/>
                  </a:lnTo>
                  <a:lnTo>
                    <a:pt x="183" y="20"/>
                  </a:lnTo>
                  <a:lnTo>
                    <a:pt x="167" y="14"/>
                  </a:lnTo>
                  <a:lnTo>
                    <a:pt x="167" y="14"/>
                  </a:lnTo>
                  <a:lnTo>
                    <a:pt x="163" y="10"/>
                  </a:lnTo>
                  <a:lnTo>
                    <a:pt x="157" y="7"/>
                  </a:lnTo>
                  <a:lnTo>
                    <a:pt x="153" y="3"/>
                  </a:lnTo>
                  <a:lnTo>
                    <a:pt x="149" y="0"/>
                  </a:lnTo>
                  <a:lnTo>
                    <a:pt x="149" y="0"/>
                  </a:lnTo>
                  <a:lnTo>
                    <a:pt x="146" y="0"/>
                  </a:lnTo>
                  <a:lnTo>
                    <a:pt x="145" y="0"/>
                  </a:lnTo>
                  <a:lnTo>
                    <a:pt x="142" y="3"/>
                  </a:lnTo>
                  <a:lnTo>
                    <a:pt x="140" y="7"/>
                  </a:lnTo>
                  <a:lnTo>
                    <a:pt x="140" y="13"/>
                  </a:lnTo>
                  <a:lnTo>
                    <a:pt x="140" y="13"/>
                  </a:lnTo>
                  <a:lnTo>
                    <a:pt x="139" y="16"/>
                  </a:lnTo>
                  <a:lnTo>
                    <a:pt x="136" y="17"/>
                  </a:lnTo>
                  <a:lnTo>
                    <a:pt x="133" y="17"/>
                  </a:lnTo>
                  <a:lnTo>
                    <a:pt x="129" y="16"/>
                  </a:lnTo>
                  <a:lnTo>
                    <a:pt x="129" y="16"/>
                  </a:lnTo>
                  <a:lnTo>
                    <a:pt x="126" y="14"/>
                  </a:lnTo>
                  <a:lnTo>
                    <a:pt x="122" y="14"/>
                  </a:lnTo>
                  <a:lnTo>
                    <a:pt x="118" y="14"/>
                  </a:lnTo>
                  <a:lnTo>
                    <a:pt x="112" y="13"/>
                  </a:lnTo>
                  <a:lnTo>
                    <a:pt x="112" y="13"/>
                  </a:lnTo>
                  <a:lnTo>
                    <a:pt x="110" y="12"/>
                  </a:lnTo>
                  <a:lnTo>
                    <a:pt x="109" y="13"/>
                  </a:lnTo>
                  <a:lnTo>
                    <a:pt x="108" y="16"/>
                  </a:lnTo>
                  <a:lnTo>
                    <a:pt x="109" y="24"/>
                  </a:lnTo>
                  <a:lnTo>
                    <a:pt x="109" y="24"/>
                  </a:lnTo>
                  <a:lnTo>
                    <a:pt x="108" y="27"/>
                  </a:lnTo>
                  <a:lnTo>
                    <a:pt x="105" y="29"/>
                  </a:lnTo>
                  <a:lnTo>
                    <a:pt x="96" y="29"/>
                  </a:lnTo>
                  <a:lnTo>
                    <a:pt x="96" y="29"/>
                  </a:lnTo>
                  <a:lnTo>
                    <a:pt x="92" y="29"/>
                  </a:lnTo>
                  <a:lnTo>
                    <a:pt x="89" y="32"/>
                  </a:lnTo>
                  <a:lnTo>
                    <a:pt x="85" y="34"/>
                  </a:lnTo>
                  <a:lnTo>
                    <a:pt x="85" y="37"/>
                  </a:lnTo>
                  <a:lnTo>
                    <a:pt x="85" y="37"/>
                  </a:lnTo>
                  <a:lnTo>
                    <a:pt x="83" y="41"/>
                  </a:lnTo>
                  <a:lnTo>
                    <a:pt x="81" y="44"/>
                  </a:lnTo>
                  <a:lnTo>
                    <a:pt x="79" y="47"/>
                  </a:lnTo>
                  <a:lnTo>
                    <a:pt x="79" y="49"/>
                  </a:lnTo>
                  <a:lnTo>
                    <a:pt x="79" y="49"/>
                  </a:lnTo>
                  <a:lnTo>
                    <a:pt x="81" y="51"/>
                  </a:lnTo>
                  <a:lnTo>
                    <a:pt x="79" y="54"/>
                  </a:lnTo>
                  <a:lnTo>
                    <a:pt x="76" y="57"/>
                  </a:lnTo>
                  <a:lnTo>
                    <a:pt x="76" y="57"/>
                  </a:lnTo>
                  <a:lnTo>
                    <a:pt x="72" y="64"/>
                  </a:lnTo>
                  <a:lnTo>
                    <a:pt x="68" y="70"/>
                  </a:lnTo>
                  <a:lnTo>
                    <a:pt x="68" y="70"/>
                  </a:lnTo>
                  <a:lnTo>
                    <a:pt x="66" y="71"/>
                  </a:lnTo>
                  <a:lnTo>
                    <a:pt x="66" y="74"/>
                  </a:lnTo>
                  <a:lnTo>
                    <a:pt x="66" y="77"/>
                  </a:lnTo>
                  <a:lnTo>
                    <a:pt x="65" y="78"/>
                  </a:lnTo>
                  <a:lnTo>
                    <a:pt x="65" y="78"/>
                  </a:lnTo>
                  <a:lnTo>
                    <a:pt x="61" y="80"/>
                  </a:lnTo>
                  <a:lnTo>
                    <a:pt x="58" y="81"/>
                  </a:lnTo>
                  <a:lnTo>
                    <a:pt x="55" y="81"/>
                  </a:lnTo>
                  <a:lnTo>
                    <a:pt x="52" y="81"/>
                  </a:lnTo>
                  <a:lnTo>
                    <a:pt x="52" y="81"/>
                  </a:lnTo>
                  <a:lnTo>
                    <a:pt x="51" y="84"/>
                  </a:lnTo>
                  <a:lnTo>
                    <a:pt x="51" y="87"/>
                  </a:lnTo>
                  <a:lnTo>
                    <a:pt x="52" y="97"/>
                  </a:lnTo>
                  <a:lnTo>
                    <a:pt x="52" y="97"/>
                  </a:lnTo>
                  <a:lnTo>
                    <a:pt x="51" y="101"/>
                  </a:lnTo>
                  <a:lnTo>
                    <a:pt x="48" y="107"/>
                  </a:lnTo>
                  <a:lnTo>
                    <a:pt x="41" y="117"/>
                  </a:lnTo>
                  <a:lnTo>
                    <a:pt x="41" y="117"/>
                  </a:lnTo>
                  <a:lnTo>
                    <a:pt x="39" y="121"/>
                  </a:lnTo>
                  <a:lnTo>
                    <a:pt x="41" y="123"/>
                  </a:lnTo>
                  <a:lnTo>
                    <a:pt x="42" y="124"/>
                  </a:lnTo>
                  <a:lnTo>
                    <a:pt x="45" y="125"/>
                  </a:lnTo>
                  <a:lnTo>
                    <a:pt x="45" y="125"/>
                  </a:lnTo>
                  <a:lnTo>
                    <a:pt x="46" y="127"/>
                  </a:lnTo>
                  <a:lnTo>
                    <a:pt x="46" y="128"/>
                  </a:lnTo>
                  <a:lnTo>
                    <a:pt x="45" y="134"/>
                  </a:lnTo>
                  <a:lnTo>
                    <a:pt x="45" y="134"/>
                  </a:lnTo>
                  <a:lnTo>
                    <a:pt x="42" y="137"/>
                  </a:lnTo>
                  <a:lnTo>
                    <a:pt x="39" y="137"/>
                  </a:lnTo>
                  <a:lnTo>
                    <a:pt x="34" y="135"/>
                  </a:lnTo>
                  <a:lnTo>
                    <a:pt x="34" y="135"/>
                  </a:lnTo>
                  <a:lnTo>
                    <a:pt x="31" y="135"/>
                  </a:lnTo>
                  <a:lnTo>
                    <a:pt x="27" y="137"/>
                  </a:lnTo>
                  <a:lnTo>
                    <a:pt x="22" y="141"/>
                  </a:lnTo>
                  <a:lnTo>
                    <a:pt x="18" y="145"/>
                  </a:lnTo>
                  <a:lnTo>
                    <a:pt x="18" y="145"/>
                  </a:lnTo>
                  <a:lnTo>
                    <a:pt x="15" y="151"/>
                  </a:lnTo>
                  <a:lnTo>
                    <a:pt x="15" y="155"/>
                  </a:lnTo>
                  <a:lnTo>
                    <a:pt x="15" y="160"/>
                  </a:lnTo>
                  <a:lnTo>
                    <a:pt x="17" y="162"/>
                  </a:lnTo>
                  <a:lnTo>
                    <a:pt x="17" y="162"/>
                  </a:lnTo>
                  <a:lnTo>
                    <a:pt x="17" y="165"/>
                  </a:lnTo>
                  <a:lnTo>
                    <a:pt x="15" y="168"/>
                  </a:lnTo>
                  <a:lnTo>
                    <a:pt x="15" y="172"/>
                  </a:lnTo>
                  <a:lnTo>
                    <a:pt x="17" y="178"/>
                  </a:lnTo>
                  <a:lnTo>
                    <a:pt x="17" y="178"/>
                  </a:lnTo>
                  <a:lnTo>
                    <a:pt x="18" y="182"/>
                  </a:lnTo>
                  <a:lnTo>
                    <a:pt x="17" y="187"/>
                  </a:lnTo>
                  <a:lnTo>
                    <a:pt x="17" y="189"/>
                  </a:lnTo>
                  <a:lnTo>
                    <a:pt x="15" y="194"/>
                  </a:lnTo>
                  <a:lnTo>
                    <a:pt x="15" y="194"/>
                  </a:lnTo>
                  <a:lnTo>
                    <a:pt x="18" y="197"/>
                  </a:lnTo>
                  <a:lnTo>
                    <a:pt x="21" y="199"/>
                  </a:lnTo>
                  <a:lnTo>
                    <a:pt x="25" y="201"/>
                  </a:lnTo>
                  <a:lnTo>
                    <a:pt x="27" y="205"/>
                  </a:lnTo>
                  <a:lnTo>
                    <a:pt x="27" y="205"/>
                  </a:lnTo>
                  <a:lnTo>
                    <a:pt x="27" y="208"/>
                  </a:lnTo>
                  <a:lnTo>
                    <a:pt x="25" y="211"/>
                  </a:lnTo>
                  <a:lnTo>
                    <a:pt x="22" y="212"/>
                  </a:lnTo>
                  <a:lnTo>
                    <a:pt x="21" y="214"/>
                  </a:lnTo>
                  <a:lnTo>
                    <a:pt x="21" y="214"/>
                  </a:lnTo>
                  <a:lnTo>
                    <a:pt x="18" y="214"/>
                  </a:lnTo>
                  <a:lnTo>
                    <a:pt x="18" y="216"/>
                  </a:lnTo>
                  <a:lnTo>
                    <a:pt x="19" y="219"/>
                  </a:lnTo>
                  <a:lnTo>
                    <a:pt x="21" y="221"/>
                  </a:lnTo>
                  <a:lnTo>
                    <a:pt x="21" y="221"/>
                  </a:lnTo>
                  <a:lnTo>
                    <a:pt x="22" y="224"/>
                  </a:lnTo>
                  <a:lnTo>
                    <a:pt x="24" y="228"/>
                  </a:lnTo>
                  <a:lnTo>
                    <a:pt x="22" y="236"/>
                  </a:lnTo>
                  <a:lnTo>
                    <a:pt x="22" y="236"/>
                  </a:lnTo>
                  <a:lnTo>
                    <a:pt x="19" y="238"/>
                  </a:lnTo>
                  <a:lnTo>
                    <a:pt x="15" y="238"/>
                  </a:lnTo>
                  <a:lnTo>
                    <a:pt x="12" y="238"/>
                  </a:lnTo>
                  <a:lnTo>
                    <a:pt x="11" y="238"/>
                  </a:lnTo>
                  <a:lnTo>
                    <a:pt x="11" y="239"/>
                  </a:lnTo>
                  <a:lnTo>
                    <a:pt x="11" y="239"/>
                  </a:lnTo>
                  <a:lnTo>
                    <a:pt x="11" y="243"/>
                  </a:lnTo>
                  <a:lnTo>
                    <a:pt x="11" y="246"/>
                  </a:lnTo>
                  <a:lnTo>
                    <a:pt x="9" y="252"/>
                  </a:lnTo>
                  <a:lnTo>
                    <a:pt x="9" y="252"/>
                  </a:lnTo>
                  <a:lnTo>
                    <a:pt x="8" y="261"/>
                  </a:lnTo>
                  <a:lnTo>
                    <a:pt x="7" y="263"/>
                  </a:lnTo>
                  <a:lnTo>
                    <a:pt x="7" y="263"/>
                  </a:lnTo>
                  <a:lnTo>
                    <a:pt x="5" y="263"/>
                  </a:lnTo>
                  <a:lnTo>
                    <a:pt x="5" y="263"/>
                  </a:lnTo>
                  <a:lnTo>
                    <a:pt x="2" y="262"/>
                  </a:lnTo>
                  <a:lnTo>
                    <a:pt x="0" y="262"/>
                  </a:lnTo>
                  <a:lnTo>
                    <a:pt x="0" y="262"/>
                  </a:lnTo>
                  <a:lnTo>
                    <a:pt x="0" y="263"/>
                  </a:lnTo>
                  <a:lnTo>
                    <a:pt x="0" y="263"/>
                  </a:lnTo>
                  <a:lnTo>
                    <a:pt x="1" y="269"/>
                  </a:lnTo>
                  <a:lnTo>
                    <a:pt x="1" y="273"/>
                  </a:lnTo>
                  <a:lnTo>
                    <a:pt x="4" y="276"/>
                  </a:lnTo>
                  <a:lnTo>
                    <a:pt x="7" y="280"/>
                  </a:lnTo>
                  <a:lnTo>
                    <a:pt x="7" y="280"/>
                  </a:lnTo>
                  <a:lnTo>
                    <a:pt x="9" y="283"/>
                  </a:lnTo>
                  <a:lnTo>
                    <a:pt x="11" y="288"/>
                  </a:lnTo>
                  <a:lnTo>
                    <a:pt x="11" y="292"/>
                  </a:lnTo>
                  <a:lnTo>
                    <a:pt x="12" y="296"/>
                  </a:lnTo>
                  <a:lnTo>
                    <a:pt x="12" y="296"/>
                  </a:lnTo>
                  <a:lnTo>
                    <a:pt x="15" y="300"/>
                  </a:lnTo>
                  <a:lnTo>
                    <a:pt x="17" y="305"/>
                  </a:lnTo>
                  <a:lnTo>
                    <a:pt x="18" y="307"/>
                  </a:lnTo>
                  <a:lnTo>
                    <a:pt x="21" y="312"/>
                  </a:lnTo>
                  <a:lnTo>
                    <a:pt x="21" y="312"/>
                  </a:lnTo>
                  <a:lnTo>
                    <a:pt x="24" y="315"/>
                  </a:lnTo>
                  <a:lnTo>
                    <a:pt x="25" y="317"/>
                  </a:lnTo>
                  <a:lnTo>
                    <a:pt x="25" y="320"/>
                  </a:lnTo>
                  <a:lnTo>
                    <a:pt x="24" y="323"/>
                  </a:lnTo>
                  <a:lnTo>
                    <a:pt x="24" y="323"/>
                  </a:lnTo>
                  <a:lnTo>
                    <a:pt x="24" y="326"/>
                  </a:lnTo>
                  <a:lnTo>
                    <a:pt x="25" y="327"/>
                  </a:lnTo>
                  <a:lnTo>
                    <a:pt x="28" y="329"/>
                  </a:lnTo>
                  <a:lnTo>
                    <a:pt x="29" y="330"/>
                  </a:lnTo>
                  <a:lnTo>
                    <a:pt x="29" y="330"/>
                  </a:lnTo>
                  <a:lnTo>
                    <a:pt x="28" y="337"/>
                  </a:lnTo>
                  <a:lnTo>
                    <a:pt x="28" y="342"/>
                  </a:lnTo>
                  <a:lnTo>
                    <a:pt x="29" y="344"/>
                  </a:lnTo>
                  <a:lnTo>
                    <a:pt x="29" y="344"/>
                  </a:lnTo>
                  <a:lnTo>
                    <a:pt x="31" y="346"/>
                  </a:lnTo>
                  <a:lnTo>
                    <a:pt x="34" y="346"/>
                  </a:lnTo>
                  <a:lnTo>
                    <a:pt x="42" y="344"/>
                  </a:lnTo>
                  <a:lnTo>
                    <a:pt x="42" y="344"/>
                  </a:lnTo>
                  <a:lnTo>
                    <a:pt x="45" y="343"/>
                  </a:lnTo>
                  <a:lnTo>
                    <a:pt x="48" y="340"/>
                  </a:lnTo>
                  <a:lnTo>
                    <a:pt x="48" y="335"/>
                  </a:lnTo>
                  <a:lnTo>
                    <a:pt x="48" y="335"/>
                  </a:lnTo>
                  <a:lnTo>
                    <a:pt x="48" y="332"/>
                  </a:lnTo>
                  <a:lnTo>
                    <a:pt x="49" y="332"/>
                  </a:lnTo>
                  <a:lnTo>
                    <a:pt x="51" y="330"/>
                  </a:lnTo>
                  <a:lnTo>
                    <a:pt x="52" y="329"/>
                  </a:lnTo>
                  <a:lnTo>
                    <a:pt x="52" y="329"/>
                  </a:lnTo>
                  <a:lnTo>
                    <a:pt x="54" y="327"/>
                  </a:lnTo>
                  <a:lnTo>
                    <a:pt x="58" y="326"/>
                  </a:lnTo>
                  <a:lnTo>
                    <a:pt x="62" y="327"/>
                  </a:lnTo>
                  <a:lnTo>
                    <a:pt x="66" y="327"/>
                  </a:lnTo>
                  <a:lnTo>
                    <a:pt x="66" y="327"/>
                  </a:lnTo>
                  <a:lnTo>
                    <a:pt x="69" y="329"/>
                  </a:lnTo>
                  <a:lnTo>
                    <a:pt x="72" y="327"/>
                  </a:lnTo>
                  <a:lnTo>
                    <a:pt x="73" y="325"/>
                  </a:lnTo>
                  <a:lnTo>
                    <a:pt x="75" y="320"/>
                  </a:lnTo>
                  <a:lnTo>
                    <a:pt x="75" y="320"/>
                  </a:lnTo>
                  <a:lnTo>
                    <a:pt x="76" y="319"/>
                  </a:lnTo>
                  <a:lnTo>
                    <a:pt x="78" y="319"/>
                  </a:lnTo>
                  <a:lnTo>
                    <a:pt x="81" y="323"/>
                  </a:lnTo>
                  <a:lnTo>
                    <a:pt x="81" y="323"/>
                  </a:lnTo>
                  <a:lnTo>
                    <a:pt x="82" y="322"/>
                  </a:lnTo>
                  <a:lnTo>
                    <a:pt x="85" y="319"/>
                  </a:lnTo>
                  <a:lnTo>
                    <a:pt x="89" y="307"/>
                  </a:lnTo>
                  <a:lnTo>
                    <a:pt x="89" y="307"/>
                  </a:lnTo>
                  <a:lnTo>
                    <a:pt x="91" y="305"/>
                  </a:lnTo>
                  <a:lnTo>
                    <a:pt x="89" y="303"/>
                  </a:lnTo>
                  <a:lnTo>
                    <a:pt x="83" y="309"/>
                  </a:lnTo>
                  <a:lnTo>
                    <a:pt x="83" y="309"/>
                  </a:lnTo>
                  <a:lnTo>
                    <a:pt x="82" y="310"/>
                  </a:lnTo>
                  <a:lnTo>
                    <a:pt x="81" y="310"/>
                  </a:lnTo>
                  <a:lnTo>
                    <a:pt x="81" y="307"/>
                  </a:lnTo>
                  <a:lnTo>
                    <a:pt x="83" y="298"/>
                  </a:lnTo>
                  <a:lnTo>
                    <a:pt x="83" y="298"/>
                  </a:lnTo>
                  <a:lnTo>
                    <a:pt x="85" y="292"/>
                  </a:lnTo>
                  <a:lnTo>
                    <a:pt x="85" y="286"/>
                  </a:lnTo>
                  <a:lnTo>
                    <a:pt x="86" y="275"/>
                  </a:lnTo>
                  <a:lnTo>
                    <a:pt x="86" y="275"/>
                  </a:lnTo>
                  <a:lnTo>
                    <a:pt x="89" y="269"/>
                  </a:lnTo>
                  <a:lnTo>
                    <a:pt x="91" y="266"/>
                  </a:lnTo>
                  <a:lnTo>
                    <a:pt x="95" y="265"/>
                  </a:lnTo>
                  <a:lnTo>
                    <a:pt x="95" y="265"/>
                  </a:lnTo>
                  <a:lnTo>
                    <a:pt x="101" y="263"/>
                  </a:lnTo>
                  <a:lnTo>
                    <a:pt x="106" y="259"/>
                  </a:lnTo>
                  <a:lnTo>
                    <a:pt x="109" y="255"/>
                  </a:lnTo>
                  <a:lnTo>
                    <a:pt x="110" y="252"/>
                  </a:lnTo>
                  <a:lnTo>
                    <a:pt x="110" y="252"/>
                  </a:lnTo>
                  <a:lnTo>
                    <a:pt x="110" y="251"/>
                  </a:lnTo>
                  <a:lnTo>
                    <a:pt x="110" y="249"/>
                  </a:lnTo>
                  <a:lnTo>
                    <a:pt x="113" y="245"/>
                  </a:lnTo>
                  <a:lnTo>
                    <a:pt x="118" y="242"/>
                  </a:lnTo>
                  <a:lnTo>
                    <a:pt x="119" y="239"/>
                  </a:lnTo>
                  <a:lnTo>
                    <a:pt x="119" y="239"/>
                  </a:lnTo>
                  <a:lnTo>
                    <a:pt x="118" y="235"/>
                  </a:lnTo>
                  <a:lnTo>
                    <a:pt x="113" y="229"/>
                  </a:lnTo>
                  <a:lnTo>
                    <a:pt x="105" y="222"/>
                  </a:lnTo>
                  <a:lnTo>
                    <a:pt x="105" y="222"/>
                  </a:lnTo>
                  <a:lnTo>
                    <a:pt x="101" y="221"/>
                  </a:lnTo>
                  <a:lnTo>
                    <a:pt x="96" y="221"/>
                  </a:lnTo>
                  <a:lnTo>
                    <a:pt x="93" y="219"/>
                  </a:lnTo>
                  <a:lnTo>
                    <a:pt x="93" y="219"/>
                  </a:lnTo>
                  <a:lnTo>
                    <a:pt x="93" y="219"/>
                  </a:lnTo>
                  <a:lnTo>
                    <a:pt x="92" y="211"/>
                  </a:lnTo>
                  <a:lnTo>
                    <a:pt x="91" y="201"/>
                  </a:lnTo>
                  <a:lnTo>
                    <a:pt x="91" y="201"/>
                  </a:lnTo>
                  <a:lnTo>
                    <a:pt x="92" y="197"/>
                  </a:lnTo>
                  <a:lnTo>
                    <a:pt x="93" y="192"/>
                  </a:lnTo>
                  <a:lnTo>
                    <a:pt x="96" y="189"/>
                  </a:lnTo>
                  <a:lnTo>
                    <a:pt x="96" y="185"/>
                  </a:lnTo>
                  <a:lnTo>
                    <a:pt x="96" y="185"/>
                  </a:lnTo>
                  <a:lnTo>
                    <a:pt x="98" y="178"/>
                  </a:lnTo>
                  <a:lnTo>
                    <a:pt x="99" y="175"/>
                  </a:lnTo>
                  <a:lnTo>
                    <a:pt x="101" y="172"/>
                  </a:lnTo>
                  <a:lnTo>
                    <a:pt x="101" y="172"/>
                  </a:lnTo>
                  <a:lnTo>
                    <a:pt x="103" y="171"/>
                  </a:lnTo>
                  <a:lnTo>
                    <a:pt x="105" y="169"/>
                  </a:lnTo>
                  <a:lnTo>
                    <a:pt x="106" y="167"/>
                  </a:lnTo>
                  <a:lnTo>
                    <a:pt x="109" y="165"/>
                  </a:lnTo>
                  <a:lnTo>
                    <a:pt x="109" y="165"/>
                  </a:lnTo>
                  <a:lnTo>
                    <a:pt x="112" y="164"/>
                  </a:lnTo>
                  <a:lnTo>
                    <a:pt x="113" y="160"/>
                  </a:lnTo>
                  <a:lnTo>
                    <a:pt x="116" y="155"/>
                  </a:lnTo>
                  <a:lnTo>
                    <a:pt x="120" y="152"/>
                  </a:lnTo>
                  <a:lnTo>
                    <a:pt x="120" y="152"/>
                  </a:lnTo>
                  <a:lnTo>
                    <a:pt x="126" y="150"/>
                  </a:lnTo>
                  <a:lnTo>
                    <a:pt x="135" y="144"/>
                  </a:lnTo>
                  <a:lnTo>
                    <a:pt x="135" y="144"/>
                  </a:lnTo>
                  <a:lnTo>
                    <a:pt x="149" y="135"/>
                  </a:lnTo>
                  <a:lnTo>
                    <a:pt x="156" y="130"/>
                  </a:lnTo>
                  <a:lnTo>
                    <a:pt x="160" y="125"/>
                  </a:lnTo>
                  <a:lnTo>
                    <a:pt x="160" y="125"/>
                  </a:lnTo>
                  <a:lnTo>
                    <a:pt x="160" y="124"/>
                  </a:lnTo>
                  <a:lnTo>
                    <a:pt x="159" y="121"/>
                  </a:lnTo>
                  <a:lnTo>
                    <a:pt x="157" y="118"/>
                  </a:lnTo>
                  <a:lnTo>
                    <a:pt x="156" y="114"/>
                  </a:lnTo>
                  <a:lnTo>
                    <a:pt x="156" y="113"/>
                  </a:lnTo>
                  <a:lnTo>
                    <a:pt x="157" y="110"/>
                  </a:lnTo>
                  <a:lnTo>
                    <a:pt x="157" y="110"/>
                  </a:lnTo>
                  <a:lnTo>
                    <a:pt x="162" y="105"/>
                  </a:lnTo>
                  <a:lnTo>
                    <a:pt x="162" y="103"/>
                  </a:lnTo>
                  <a:lnTo>
                    <a:pt x="162" y="100"/>
                  </a:lnTo>
                  <a:lnTo>
                    <a:pt x="165" y="97"/>
                  </a:lnTo>
                  <a:lnTo>
                    <a:pt x="165" y="97"/>
                  </a:lnTo>
                  <a:lnTo>
                    <a:pt x="170" y="94"/>
                  </a:lnTo>
                  <a:lnTo>
                    <a:pt x="174" y="88"/>
                  </a:lnTo>
                  <a:lnTo>
                    <a:pt x="174" y="88"/>
                  </a:lnTo>
                  <a:lnTo>
                    <a:pt x="177" y="87"/>
                  </a:lnTo>
                  <a:lnTo>
                    <a:pt x="182" y="87"/>
                  </a:lnTo>
                  <a:lnTo>
                    <a:pt x="186" y="87"/>
                  </a:lnTo>
                  <a:lnTo>
                    <a:pt x="192" y="87"/>
                  </a:lnTo>
                  <a:lnTo>
                    <a:pt x="192" y="87"/>
                  </a:lnTo>
                  <a:lnTo>
                    <a:pt x="196" y="87"/>
                  </a:lnTo>
                  <a:lnTo>
                    <a:pt x="200" y="87"/>
                  </a:lnTo>
                  <a:lnTo>
                    <a:pt x="200" y="87"/>
                  </a:lnTo>
                  <a:lnTo>
                    <a:pt x="199" y="83"/>
                  </a:lnTo>
                  <a:lnTo>
                    <a:pt x="197" y="80"/>
                  </a:lnTo>
                  <a:lnTo>
                    <a:pt x="197" y="80"/>
                  </a:lnTo>
                  <a:close/>
                  <a:moveTo>
                    <a:pt x="118" y="288"/>
                  </a:moveTo>
                  <a:lnTo>
                    <a:pt x="118" y="288"/>
                  </a:lnTo>
                  <a:lnTo>
                    <a:pt x="115" y="289"/>
                  </a:lnTo>
                  <a:lnTo>
                    <a:pt x="112" y="290"/>
                  </a:lnTo>
                  <a:lnTo>
                    <a:pt x="108" y="298"/>
                  </a:lnTo>
                  <a:lnTo>
                    <a:pt x="106" y="305"/>
                  </a:lnTo>
                  <a:lnTo>
                    <a:pt x="106" y="309"/>
                  </a:lnTo>
                  <a:lnTo>
                    <a:pt x="106" y="309"/>
                  </a:lnTo>
                  <a:lnTo>
                    <a:pt x="108" y="309"/>
                  </a:lnTo>
                  <a:lnTo>
                    <a:pt x="110" y="306"/>
                  </a:lnTo>
                  <a:lnTo>
                    <a:pt x="116" y="299"/>
                  </a:lnTo>
                  <a:lnTo>
                    <a:pt x="120" y="292"/>
                  </a:lnTo>
                  <a:lnTo>
                    <a:pt x="120" y="289"/>
                  </a:lnTo>
                  <a:lnTo>
                    <a:pt x="118" y="288"/>
                  </a:lnTo>
                  <a:lnTo>
                    <a:pt x="118" y="28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206" name="Freeform 323"/>
            <p:cNvSpPr>
              <a:spLocks noEditPoints="1"/>
            </p:cNvSpPr>
            <p:nvPr/>
          </p:nvSpPr>
          <p:spPr bwMode="gray">
            <a:xfrm>
              <a:off x="4595464" y="2091746"/>
              <a:ext cx="137219" cy="66488"/>
            </a:xfrm>
            <a:custGeom>
              <a:avLst/>
              <a:gdLst/>
              <a:ahLst/>
              <a:cxnLst>
                <a:cxn ang="0">
                  <a:pos x="92" y="12"/>
                </a:cxn>
                <a:cxn ang="0">
                  <a:pos x="97" y="5"/>
                </a:cxn>
                <a:cxn ang="0">
                  <a:pos x="95" y="2"/>
                </a:cxn>
                <a:cxn ang="0">
                  <a:pos x="92" y="3"/>
                </a:cxn>
                <a:cxn ang="0">
                  <a:pos x="77" y="2"/>
                </a:cxn>
                <a:cxn ang="0">
                  <a:pos x="61" y="0"/>
                </a:cxn>
                <a:cxn ang="0">
                  <a:pos x="45" y="2"/>
                </a:cxn>
                <a:cxn ang="0">
                  <a:pos x="31" y="6"/>
                </a:cxn>
                <a:cxn ang="0">
                  <a:pos x="28" y="9"/>
                </a:cxn>
                <a:cxn ang="0">
                  <a:pos x="21" y="13"/>
                </a:cxn>
                <a:cxn ang="0">
                  <a:pos x="23" y="15"/>
                </a:cxn>
                <a:cxn ang="0">
                  <a:pos x="24" y="17"/>
                </a:cxn>
                <a:cxn ang="0">
                  <a:pos x="24" y="23"/>
                </a:cxn>
                <a:cxn ang="0">
                  <a:pos x="26" y="26"/>
                </a:cxn>
                <a:cxn ang="0">
                  <a:pos x="31" y="32"/>
                </a:cxn>
                <a:cxn ang="0">
                  <a:pos x="36" y="30"/>
                </a:cxn>
                <a:cxn ang="0">
                  <a:pos x="40" y="32"/>
                </a:cxn>
                <a:cxn ang="0">
                  <a:pos x="38" y="37"/>
                </a:cxn>
                <a:cxn ang="0">
                  <a:pos x="38" y="37"/>
                </a:cxn>
                <a:cxn ang="0">
                  <a:pos x="48" y="37"/>
                </a:cxn>
                <a:cxn ang="0">
                  <a:pos x="55" y="37"/>
                </a:cxn>
                <a:cxn ang="0">
                  <a:pos x="68" y="46"/>
                </a:cxn>
                <a:cxn ang="0">
                  <a:pos x="71" y="47"/>
                </a:cxn>
                <a:cxn ang="0">
                  <a:pos x="87" y="47"/>
                </a:cxn>
                <a:cxn ang="0">
                  <a:pos x="87" y="46"/>
                </a:cxn>
                <a:cxn ang="0">
                  <a:pos x="87" y="43"/>
                </a:cxn>
                <a:cxn ang="0">
                  <a:pos x="92" y="40"/>
                </a:cxn>
                <a:cxn ang="0">
                  <a:pos x="91" y="37"/>
                </a:cxn>
                <a:cxn ang="0">
                  <a:pos x="88" y="29"/>
                </a:cxn>
                <a:cxn ang="0">
                  <a:pos x="87" y="25"/>
                </a:cxn>
                <a:cxn ang="0">
                  <a:pos x="87" y="20"/>
                </a:cxn>
                <a:cxn ang="0">
                  <a:pos x="92" y="12"/>
                </a:cxn>
                <a:cxn ang="0">
                  <a:pos x="8" y="23"/>
                </a:cxn>
                <a:cxn ang="0">
                  <a:pos x="6" y="25"/>
                </a:cxn>
                <a:cxn ang="0">
                  <a:pos x="0" y="32"/>
                </a:cxn>
                <a:cxn ang="0">
                  <a:pos x="1" y="37"/>
                </a:cxn>
                <a:cxn ang="0">
                  <a:pos x="1" y="37"/>
                </a:cxn>
                <a:cxn ang="0">
                  <a:pos x="11" y="33"/>
                </a:cxn>
                <a:cxn ang="0">
                  <a:pos x="18" y="26"/>
                </a:cxn>
                <a:cxn ang="0">
                  <a:pos x="17" y="23"/>
                </a:cxn>
                <a:cxn ang="0">
                  <a:pos x="8" y="23"/>
                </a:cxn>
                <a:cxn ang="0">
                  <a:pos x="16" y="16"/>
                </a:cxn>
                <a:cxn ang="0">
                  <a:pos x="16" y="16"/>
                </a:cxn>
                <a:cxn ang="0">
                  <a:pos x="10" y="15"/>
                </a:cxn>
                <a:cxn ang="0">
                  <a:pos x="4" y="16"/>
                </a:cxn>
                <a:cxn ang="0">
                  <a:pos x="6" y="17"/>
                </a:cxn>
                <a:cxn ang="0">
                  <a:pos x="10" y="19"/>
                </a:cxn>
                <a:cxn ang="0">
                  <a:pos x="16" y="16"/>
                </a:cxn>
              </a:cxnLst>
              <a:rect l="0" t="0" r="r" b="b"/>
              <a:pathLst>
                <a:path w="97" h="47">
                  <a:moveTo>
                    <a:pt x="92" y="12"/>
                  </a:moveTo>
                  <a:lnTo>
                    <a:pt x="92" y="12"/>
                  </a:lnTo>
                  <a:lnTo>
                    <a:pt x="97" y="7"/>
                  </a:lnTo>
                  <a:lnTo>
                    <a:pt x="97" y="5"/>
                  </a:lnTo>
                  <a:lnTo>
                    <a:pt x="95" y="2"/>
                  </a:lnTo>
                  <a:lnTo>
                    <a:pt x="95" y="2"/>
                  </a:lnTo>
                  <a:lnTo>
                    <a:pt x="92" y="3"/>
                  </a:lnTo>
                  <a:lnTo>
                    <a:pt x="92" y="3"/>
                  </a:lnTo>
                  <a:lnTo>
                    <a:pt x="85" y="3"/>
                  </a:lnTo>
                  <a:lnTo>
                    <a:pt x="77" y="2"/>
                  </a:lnTo>
                  <a:lnTo>
                    <a:pt x="70" y="0"/>
                  </a:lnTo>
                  <a:lnTo>
                    <a:pt x="61" y="0"/>
                  </a:lnTo>
                  <a:lnTo>
                    <a:pt x="61" y="0"/>
                  </a:lnTo>
                  <a:lnTo>
                    <a:pt x="45" y="2"/>
                  </a:lnTo>
                  <a:lnTo>
                    <a:pt x="37" y="3"/>
                  </a:lnTo>
                  <a:lnTo>
                    <a:pt x="31" y="6"/>
                  </a:lnTo>
                  <a:lnTo>
                    <a:pt x="31" y="6"/>
                  </a:lnTo>
                  <a:lnTo>
                    <a:pt x="28" y="9"/>
                  </a:lnTo>
                  <a:lnTo>
                    <a:pt x="24" y="10"/>
                  </a:lnTo>
                  <a:lnTo>
                    <a:pt x="21" y="13"/>
                  </a:lnTo>
                  <a:lnTo>
                    <a:pt x="21" y="13"/>
                  </a:lnTo>
                  <a:lnTo>
                    <a:pt x="23" y="15"/>
                  </a:lnTo>
                  <a:lnTo>
                    <a:pt x="23" y="15"/>
                  </a:lnTo>
                  <a:lnTo>
                    <a:pt x="24" y="17"/>
                  </a:lnTo>
                  <a:lnTo>
                    <a:pt x="24" y="20"/>
                  </a:lnTo>
                  <a:lnTo>
                    <a:pt x="24" y="23"/>
                  </a:lnTo>
                  <a:lnTo>
                    <a:pt x="26" y="26"/>
                  </a:lnTo>
                  <a:lnTo>
                    <a:pt x="26" y="26"/>
                  </a:lnTo>
                  <a:lnTo>
                    <a:pt x="30" y="30"/>
                  </a:lnTo>
                  <a:lnTo>
                    <a:pt x="31" y="32"/>
                  </a:lnTo>
                  <a:lnTo>
                    <a:pt x="36" y="30"/>
                  </a:lnTo>
                  <a:lnTo>
                    <a:pt x="36" y="30"/>
                  </a:lnTo>
                  <a:lnTo>
                    <a:pt x="38" y="30"/>
                  </a:lnTo>
                  <a:lnTo>
                    <a:pt x="40" y="32"/>
                  </a:lnTo>
                  <a:lnTo>
                    <a:pt x="40" y="34"/>
                  </a:lnTo>
                  <a:lnTo>
                    <a:pt x="38" y="37"/>
                  </a:lnTo>
                  <a:lnTo>
                    <a:pt x="38" y="37"/>
                  </a:lnTo>
                  <a:lnTo>
                    <a:pt x="38" y="37"/>
                  </a:lnTo>
                  <a:lnTo>
                    <a:pt x="38" y="37"/>
                  </a:lnTo>
                  <a:lnTo>
                    <a:pt x="48" y="37"/>
                  </a:lnTo>
                  <a:lnTo>
                    <a:pt x="55" y="37"/>
                  </a:lnTo>
                  <a:lnTo>
                    <a:pt x="55" y="37"/>
                  </a:lnTo>
                  <a:lnTo>
                    <a:pt x="63" y="43"/>
                  </a:lnTo>
                  <a:lnTo>
                    <a:pt x="68" y="46"/>
                  </a:lnTo>
                  <a:lnTo>
                    <a:pt x="71" y="47"/>
                  </a:lnTo>
                  <a:lnTo>
                    <a:pt x="71" y="47"/>
                  </a:lnTo>
                  <a:lnTo>
                    <a:pt x="77" y="47"/>
                  </a:lnTo>
                  <a:lnTo>
                    <a:pt x="87" y="47"/>
                  </a:lnTo>
                  <a:lnTo>
                    <a:pt x="87" y="47"/>
                  </a:lnTo>
                  <a:lnTo>
                    <a:pt x="87" y="46"/>
                  </a:lnTo>
                  <a:lnTo>
                    <a:pt x="87" y="43"/>
                  </a:lnTo>
                  <a:lnTo>
                    <a:pt x="87" y="43"/>
                  </a:lnTo>
                  <a:lnTo>
                    <a:pt x="91" y="42"/>
                  </a:lnTo>
                  <a:lnTo>
                    <a:pt x="92" y="40"/>
                  </a:lnTo>
                  <a:lnTo>
                    <a:pt x="91" y="37"/>
                  </a:lnTo>
                  <a:lnTo>
                    <a:pt x="91" y="37"/>
                  </a:lnTo>
                  <a:lnTo>
                    <a:pt x="90" y="34"/>
                  </a:lnTo>
                  <a:lnTo>
                    <a:pt x="88" y="29"/>
                  </a:lnTo>
                  <a:lnTo>
                    <a:pt x="88" y="29"/>
                  </a:lnTo>
                  <a:lnTo>
                    <a:pt x="87" y="25"/>
                  </a:lnTo>
                  <a:lnTo>
                    <a:pt x="87" y="20"/>
                  </a:lnTo>
                  <a:lnTo>
                    <a:pt x="87" y="20"/>
                  </a:lnTo>
                  <a:lnTo>
                    <a:pt x="90" y="17"/>
                  </a:lnTo>
                  <a:lnTo>
                    <a:pt x="92" y="12"/>
                  </a:lnTo>
                  <a:lnTo>
                    <a:pt x="92" y="12"/>
                  </a:lnTo>
                  <a:close/>
                  <a:moveTo>
                    <a:pt x="8" y="23"/>
                  </a:moveTo>
                  <a:lnTo>
                    <a:pt x="8" y="23"/>
                  </a:lnTo>
                  <a:lnTo>
                    <a:pt x="6" y="25"/>
                  </a:lnTo>
                  <a:lnTo>
                    <a:pt x="3" y="27"/>
                  </a:lnTo>
                  <a:lnTo>
                    <a:pt x="0" y="32"/>
                  </a:lnTo>
                  <a:lnTo>
                    <a:pt x="0" y="36"/>
                  </a:lnTo>
                  <a:lnTo>
                    <a:pt x="1" y="37"/>
                  </a:lnTo>
                  <a:lnTo>
                    <a:pt x="1" y="37"/>
                  </a:lnTo>
                  <a:lnTo>
                    <a:pt x="1" y="37"/>
                  </a:lnTo>
                  <a:lnTo>
                    <a:pt x="6" y="36"/>
                  </a:lnTo>
                  <a:lnTo>
                    <a:pt x="11" y="33"/>
                  </a:lnTo>
                  <a:lnTo>
                    <a:pt x="18" y="26"/>
                  </a:lnTo>
                  <a:lnTo>
                    <a:pt x="18" y="26"/>
                  </a:lnTo>
                  <a:lnTo>
                    <a:pt x="20" y="25"/>
                  </a:lnTo>
                  <a:lnTo>
                    <a:pt x="17" y="23"/>
                  </a:lnTo>
                  <a:lnTo>
                    <a:pt x="14" y="23"/>
                  </a:lnTo>
                  <a:lnTo>
                    <a:pt x="8" y="23"/>
                  </a:lnTo>
                  <a:lnTo>
                    <a:pt x="8" y="23"/>
                  </a:lnTo>
                  <a:close/>
                  <a:moveTo>
                    <a:pt x="16" y="16"/>
                  </a:moveTo>
                  <a:lnTo>
                    <a:pt x="16" y="16"/>
                  </a:lnTo>
                  <a:lnTo>
                    <a:pt x="16" y="16"/>
                  </a:lnTo>
                  <a:lnTo>
                    <a:pt x="14" y="15"/>
                  </a:lnTo>
                  <a:lnTo>
                    <a:pt x="10" y="15"/>
                  </a:lnTo>
                  <a:lnTo>
                    <a:pt x="6" y="16"/>
                  </a:lnTo>
                  <a:lnTo>
                    <a:pt x="4" y="16"/>
                  </a:lnTo>
                  <a:lnTo>
                    <a:pt x="6" y="17"/>
                  </a:lnTo>
                  <a:lnTo>
                    <a:pt x="6" y="17"/>
                  </a:lnTo>
                  <a:lnTo>
                    <a:pt x="7" y="19"/>
                  </a:lnTo>
                  <a:lnTo>
                    <a:pt x="10" y="19"/>
                  </a:lnTo>
                  <a:lnTo>
                    <a:pt x="13" y="19"/>
                  </a:lnTo>
                  <a:lnTo>
                    <a:pt x="16" y="16"/>
                  </a:lnTo>
                  <a:lnTo>
                    <a:pt x="16" y="1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207" name="Freeform 324"/>
            <p:cNvSpPr>
              <a:spLocks/>
            </p:cNvSpPr>
            <p:nvPr/>
          </p:nvSpPr>
          <p:spPr bwMode="gray">
            <a:xfrm>
              <a:off x="4857171" y="3534668"/>
              <a:ext cx="181072" cy="222097"/>
            </a:xfrm>
            <a:custGeom>
              <a:avLst/>
              <a:gdLst/>
              <a:ahLst/>
              <a:cxnLst>
                <a:cxn ang="0">
                  <a:pos x="121" y="24"/>
                </a:cxn>
                <a:cxn ang="0">
                  <a:pos x="128" y="13"/>
                </a:cxn>
                <a:cxn ang="0">
                  <a:pos x="121" y="16"/>
                </a:cxn>
                <a:cxn ang="0">
                  <a:pos x="115" y="16"/>
                </a:cxn>
                <a:cxn ang="0">
                  <a:pos x="112" y="13"/>
                </a:cxn>
                <a:cxn ang="0">
                  <a:pos x="107" y="12"/>
                </a:cxn>
                <a:cxn ang="0">
                  <a:pos x="98" y="16"/>
                </a:cxn>
                <a:cxn ang="0">
                  <a:pos x="92" y="22"/>
                </a:cxn>
                <a:cxn ang="0">
                  <a:pos x="88" y="24"/>
                </a:cxn>
                <a:cxn ang="0">
                  <a:pos x="80" y="22"/>
                </a:cxn>
                <a:cxn ang="0">
                  <a:pos x="70" y="20"/>
                </a:cxn>
                <a:cxn ang="0">
                  <a:pos x="60" y="17"/>
                </a:cxn>
                <a:cxn ang="0">
                  <a:pos x="51" y="10"/>
                </a:cxn>
                <a:cxn ang="0">
                  <a:pos x="43" y="7"/>
                </a:cxn>
                <a:cxn ang="0">
                  <a:pos x="34" y="7"/>
                </a:cxn>
                <a:cxn ang="0">
                  <a:pos x="25" y="2"/>
                </a:cxn>
                <a:cxn ang="0">
                  <a:pos x="24" y="2"/>
                </a:cxn>
                <a:cxn ang="0">
                  <a:pos x="16" y="2"/>
                </a:cxn>
                <a:cxn ang="0">
                  <a:pos x="8" y="5"/>
                </a:cxn>
                <a:cxn ang="0">
                  <a:pos x="3" y="10"/>
                </a:cxn>
                <a:cxn ang="0">
                  <a:pos x="1" y="13"/>
                </a:cxn>
                <a:cxn ang="0">
                  <a:pos x="10" y="30"/>
                </a:cxn>
                <a:cxn ang="0">
                  <a:pos x="17" y="36"/>
                </a:cxn>
                <a:cxn ang="0">
                  <a:pos x="16" y="50"/>
                </a:cxn>
                <a:cxn ang="0">
                  <a:pos x="11" y="60"/>
                </a:cxn>
                <a:cxn ang="0">
                  <a:pos x="4" y="69"/>
                </a:cxn>
                <a:cxn ang="0">
                  <a:pos x="0" y="79"/>
                </a:cxn>
                <a:cxn ang="0">
                  <a:pos x="10" y="83"/>
                </a:cxn>
                <a:cxn ang="0">
                  <a:pos x="11" y="84"/>
                </a:cxn>
                <a:cxn ang="0">
                  <a:pos x="4" y="87"/>
                </a:cxn>
                <a:cxn ang="0">
                  <a:pos x="0" y="91"/>
                </a:cxn>
                <a:cxn ang="0">
                  <a:pos x="0" y="94"/>
                </a:cxn>
                <a:cxn ang="0">
                  <a:pos x="60" y="128"/>
                </a:cxn>
                <a:cxn ang="0">
                  <a:pos x="60" y="138"/>
                </a:cxn>
                <a:cxn ang="0">
                  <a:pos x="85" y="157"/>
                </a:cxn>
                <a:cxn ang="0">
                  <a:pos x="102" y="123"/>
                </a:cxn>
                <a:cxn ang="0">
                  <a:pos x="104" y="120"/>
                </a:cxn>
                <a:cxn ang="0">
                  <a:pos x="109" y="116"/>
                </a:cxn>
                <a:cxn ang="0">
                  <a:pos x="112" y="114"/>
                </a:cxn>
                <a:cxn ang="0">
                  <a:pos x="115" y="113"/>
                </a:cxn>
                <a:cxn ang="0">
                  <a:pos x="121" y="108"/>
                </a:cxn>
                <a:cxn ang="0">
                  <a:pos x="122" y="107"/>
                </a:cxn>
                <a:cxn ang="0">
                  <a:pos x="114" y="36"/>
                </a:cxn>
              </a:cxnLst>
              <a:rect l="0" t="0" r="r" b="b"/>
              <a:pathLst>
                <a:path w="128" h="157">
                  <a:moveTo>
                    <a:pt x="114" y="36"/>
                  </a:moveTo>
                  <a:lnTo>
                    <a:pt x="121" y="24"/>
                  </a:lnTo>
                  <a:lnTo>
                    <a:pt x="128" y="13"/>
                  </a:lnTo>
                  <a:lnTo>
                    <a:pt x="128" y="13"/>
                  </a:lnTo>
                  <a:lnTo>
                    <a:pt x="121" y="16"/>
                  </a:lnTo>
                  <a:lnTo>
                    <a:pt x="121" y="16"/>
                  </a:lnTo>
                  <a:lnTo>
                    <a:pt x="118" y="16"/>
                  </a:lnTo>
                  <a:lnTo>
                    <a:pt x="115" y="16"/>
                  </a:lnTo>
                  <a:lnTo>
                    <a:pt x="112" y="13"/>
                  </a:lnTo>
                  <a:lnTo>
                    <a:pt x="112" y="13"/>
                  </a:lnTo>
                  <a:lnTo>
                    <a:pt x="111" y="12"/>
                  </a:lnTo>
                  <a:lnTo>
                    <a:pt x="107" y="12"/>
                  </a:lnTo>
                  <a:lnTo>
                    <a:pt x="98" y="16"/>
                  </a:lnTo>
                  <a:lnTo>
                    <a:pt x="98" y="16"/>
                  </a:lnTo>
                  <a:lnTo>
                    <a:pt x="95" y="19"/>
                  </a:lnTo>
                  <a:lnTo>
                    <a:pt x="92" y="22"/>
                  </a:lnTo>
                  <a:lnTo>
                    <a:pt x="90" y="23"/>
                  </a:lnTo>
                  <a:lnTo>
                    <a:pt x="88" y="24"/>
                  </a:lnTo>
                  <a:lnTo>
                    <a:pt x="88" y="24"/>
                  </a:lnTo>
                  <a:lnTo>
                    <a:pt x="80" y="22"/>
                  </a:lnTo>
                  <a:lnTo>
                    <a:pt x="70" y="20"/>
                  </a:lnTo>
                  <a:lnTo>
                    <a:pt x="70" y="20"/>
                  </a:lnTo>
                  <a:lnTo>
                    <a:pt x="65" y="20"/>
                  </a:lnTo>
                  <a:lnTo>
                    <a:pt x="60" y="17"/>
                  </a:lnTo>
                  <a:lnTo>
                    <a:pt x="51" y="10"/>
                  </a:lnTo>
                  <a:lnTo>
                    <a:pt x="51" y="10"/>
                  </a:lnTo>
                  <a:lnTo>
                    <a:pt x="47" y="9"/>
                  </a:lnTo>
                  <a:lnTo>
                    <a:pt x="43" y="7"/>
                  </a:lnTo>
                  <a:lnTo>
                    <a:pt x="34" y="7"/>
                  </a:lnTo>
                  <a:lnTo>
                    <a:pt x="34" y="7"/>
                  </a:lnTo>
                  <a:lnTo>
                    <a:pt x="30" y="5"/>
                  </a:lnTo>
                  <a:lnTo>
                    <a:pt x="25" y="2"/>
                  </a:lnTo>
                  <a:lnTo>
                    <a:pt x="25" y="2"/>
                  </a:lnTo>
                  <a:lnTo>
                    <a:pt x="24" y="2"/>
                  </a:lnTo>
                  <a:lnTo>
                    <a:pt x="21" y="0"/>
                  </a:lnTo>
                  <a:lnTo>
                    <a:pt x="16" y="2"/>
                  </a:lnTo>
                  <a:lnTo>
                    <a:pt x="16" y="2"/>
                  </a:lnTo>
                  <a:lnTo>
                    <a:pt x="8" y="5"/>
                  </a:lnTo>
                  <a:lnTo>
                    <a:pt x="4" y="7"/>
                  </a:lnTo>
                  <a:lnTo>
                    <a:pt x="3" y="10"/>
                  </a:lnTo>
                  <a:lnTo>
                    <a:pt x="3" y="10"/>
                  </a:lnTo>
                  <a:lnTo>
                    <a:pt x="1" y="13"/>
                  </a:lnTo>
                  <a:lnTo>
                    <a:pt x="8" y="19"/>
                  </a:lnTo>
                  <a:lnTo>
                    <a:pt x="10" y="30"/>
                  </a:lnTo>
                  <a:lnTo>
                    <a:pt x="17" y="36"/>
                  </a:lnTo>
                  <a:lnTo>
                    <a:pt x="17" y="36"/>
                  </a:lnTo>
                  <a:lnTo>
                    <a:pt x="16" y="50"/>
                  </a:lnTo>
                  <a:lnTo>
                    <a:pt x="16" y="50"/>
                  </a:lnTo>
                  <a:lnTo>
                    <a:pt x="14" y="54"/>
                  </a:lnTo>
                  <a:lnTo>
                    <a:pt x="11" y="60"/>
                  </a:lnTo>
                  <a:lnTo>
                    <a:pt x="4" y="69"/>
                  </a:lnTo>
                  <a:lnTo>
                    <a:pt x="4" y="69"/>
                  </a:lnTo>
                  <a:lnTo>
                    <a:pt x="0" y="79"/>
                  </a:lnTo>
                  <a:lnTo>
                    <a:pt x="0" y="79"/>
                  </a:lnTo>
                  <a:lnTo>
                    <a:pt x="8" y="81"/>
                  </a:lnTo>
                  <a:lnTo>
                    <a:pt x="10" y="83"/>
                  </a:lnTo>
                  <a:lnTo>
                    <a:pt x="11" y="84"/>
                  </a:lnTo>
                  <a:lnTo>
                    <a:pt x="11" y="84"/>
                  </a:lnTo>
                  <a:lnTo>
                    <a:pt x="8" y="86"/>
                  </a:lnTo>
                  <a:lnTo>
                    <a:pt x="4" y="87"/>
                  </a:lnTo>
                  <a:lnTo>
                    <a:pt x="1" y="90"/>
                  </a:lnTo>
                  <a:lnTo>
                    <a:pt x="0" y="91"/>
                  </a:lnTo>
                  <a:lnTo>
                    <a:pt x="0" y="94"/>
                  </a:lnTo>
                  <a:lnTo>
                    <a:pt x="0" y="94"/>
                  </a:lnTo>
                  <a:lnTo>
                    <a:pt x="0" y="96"/>
                  </a:lnTo>
                  <a:lnTo>
                    <a:pt x="60" y="128"/>
                  </a:lnTo>
                  <a:lnTo>
                    <a:pt x="60" y="138"/>
                  </a:lnTo>
                  <a:lnTo>
                    <a:pt x="60" y="138"/>
                  </a:lnTo>
                  <a:lnTo>
                    <a:pt x="85" y="157"/>
                  </a:lnTo>
                  <a:lnTo>
                    <a:pt x="85" y="157"/>
                  </a:lnTo>
                  <a:lnTo>
                    <a:pt x="95" y="135"/>
                  </a:lnTo>
                  <a:lnTo>
                    <a:pt x="102" y="123"/>
                  </a:lnTo>
                  <a:lnTo>
                    <a:pt x="102" y="123"/>
                  </a:lnTo>
                  <a:lnTo>
                    <a:pt x="104" y="120"/>
                  </a:lnTo>
                  <a:lnTo>
                    <a:pt x="107" y="117"/>
                  </a:lnTo>
                  <a:lnTo>
                    <a:pt x="109" y="116"/>
                  </a:lnTo>
                  <a:lnTo>
                    <a:pt x="112" y="114"/>
                  </a:lnTo>
                  <a:lnTo>
                    <a:pt x="112" y="114"/>
                  </a:lnTo>
                  <a:lnTo>
                    <a:pt x="114" y="113"/>
                  </a:lnTo>
                  <a:lnTo>
                    <a:pt x="115" y="113"/>
                  </a:lnTo>
                  <a:lnTo>
                    <a:pt x="118" y="111"/>
                  </a:lnTo>
                  <a:lnTo>
                    <a:pt x="121" y="108"/>
                  </a:lnTo>
                  <a:lnTo>
                    <a:pt x="121" y="108"/>
                  </a:lnTo>
                  <a:lnTo>
                    <a:pt x="122" y="107"/>
                  </a:lnTo>
                  <a:lnTo>
                    <a:pt x="114" y="94"/>
                  </a:lnTo>
                  <a:lnTo>
                    <a:pt x="114" y="3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208" name="Freeform 325"/>
            <p:cNvSpPr>
              <a:spLocks/>
            </p:cNvSpPr>
            <p:nvPr/>
          </p:nvSpPr>
          <p:spPr bwMode="gray">
            <a:xfrm>
              <a:off x="4756732" y="3553058"/>
              <a:ext cx="124487" cy="127317"/>
            </a:xfrm>
            <a:custGeom>
              <a:avLst/>
              <a:gdLst/>
              <a:ahLst/>
              <a:cxnLst>
                <a:cxn ang="0">
                  <a:pos x="79" y="6"/>
                </a:cxn>
                <a:cxn ang="0">
                  <a:pos x="72" y="0"/>
                </a:cxn>
                <a:cxn ang="0">
                  <a:pos x="67" y="4"/>
                </a:cxn>
                <a:cxn ang="0">
                  <a:pos x="65" y="6"/>
                </a:cxn>
                <a:cxn ang="0">
                  <a:pos x="57" y="6"/>
                </a:cxn>
                <a:cxn ang="0">
                  <a:pos x="54" y="4"/>
                </a:cxn>
                <a:cxn ang="0">
                  <a:pos x="45" y="9"/>
                </a:cxn>
                <a:cxn ang="0">
                  <a:pos x="42" y="10"/>
                </a:cxn>
                <a:cxn ang="0">
                  <a:pos x="38" y="6"/>
                </a:cxn>
                <a:cxn ang="0">
                  <a:pos x="35" y="6"/>
                </a:cxn>
                <a:cxn ang="0">
                  <a:pos x="23" y="9"/>
                </a:cxn>
                <a:cxn ang="0">
                  <a:pos x="21" y="23"/>
                </a:cxn>
                <a:cxn ang="0">
                  <a:pos x="23" y="26"/>
                </a:cxn>
                <a:cxn ang="0">
                  <a:pos x="25" y="29"/>
                </a:cxn>
                <a:cxn ang="0">
                  <a:pos x="27" y="31"/>
                </a:cxn>
                <a:cxn ang="0">
                  <a:pos x="24" y="36"/>
                </a:cxn>
                <a:cxn ang="0">
                  <a:pos x="23" y="39"/>
                </a:cxn>
                <a:cxn ang="0">
                  <a:pos x="15" y="44"/>
                </a:cxn>
                <a:cxn ang="0">
                  <a:pos x="13" y="46"/>
                </a:cxn>
                <a:cxn ang="0">
                  <a:pos x="11" y="50"/>
                </a:cxn>
                <a:cxn ang="0">
                  <a:pos x="10" y="53"/>
                </a:cxn>
                <a:cxn ang="0">
                  <a:pos x="7" y="57"/>
                </a:cxn>
                <a:cxn ang="0">
                  <a:pos x="5" y="64"/>
                </a:cxn>
                <a:cxn ang="0">
                  <a:pos x="3" y="78"/>
                </a:cxn>
                <a:cxn ang="0">
                  <a:pos x="1" y="84"/>
                </a:cxn>
                <a:cxn ang="0">
                  <a:pos x="0" y="90"/>
                </a:cxn>
                <a:cxn ang="0">
                  <a:pos x="8" y="88"/>
                </a:cxn>
                <a:cxn ang="0">
                  <a:pos x="17" y="85"/>
                </a:cxn>
                <a:cxn ang="0">
                  <a:pos x="38" y="83"/>
                </a:cxn>
                <a:cxn ang="0">
                  <a:pos x="42" y="71"/>
                </a:cxn>
                <a:cxn ang="0">
                  <a:pos x="50" y="64"/>
                </a:cxn>
                <a:cxn ang="0">
                  <a:pos x="55" y="64"/>
                </a:cxn>
                <a:cxn ang="0">
                  <a:pos x="71" y="66"/>
                </a:cxn>
                <a:cxn ang="0">
                  <a:pos x="75" y="56"/>
                </a:cxn>
                <a:cxn ang="0">
                  <a:pos x="82" y="47"/>
                </a:cxn>
                <a:cxn ang="0">
                  <a:pos x="87" y="37"/>
                </a:cxn>
                <a:cxn ang="0">
                  <a:pos x="88" y="23"/>
                </a:cxn>
              </a:cxnLst>
              <a:rect l="0" t="0" r="r" b="b"/>
              <a:pathLst>
                <a:path w="88" h="90">
                  <a:moveTo>
                    <a:pt x="81" y="17"/>
                  </a:moveTo>
                  <a:lnTo>
                    <a:pt x="79" y="6"/>
                  </a:lnTo>
                  <a:lnTo>
                    <a:pt x="72" y="0"/>
                  </a:lnTo>
                  <a:lnTo>
                    <a:pt x="72" y="0"/>
                  </a:lnTo>
                  <a:lnTo>
                    <a:pt x="68" y="2"/>
                  </a:lnTo>
                  <a:lnTo>
                    <a:pt x="67" y="4"/>
                  </a:lnTo>
                  <a:lnTo>
                    <a:pt x="67" y="4"/>
                  </a:lnTo>
                  <a:lnTo>
                    <a:pt x="65" y="6"/>
                  </a:lnTo>
                  <a:lnTo>
                    <a:pt x="62" y="6"/>
                  </a:lnTo>
                  <a:lnTo>
                    <a:pt x="57" y="6"/>
                  </a:lnTo>
                  <a:lnTo>
                    <a:pt x="57" y="6"/>
                  </a:lnTo>
                  <a:lnTo>
                    <a:pt x="54" y="4"/>
                  </a:lnTo>
                  <a:lnTo>
                    <a:pt x="50" y="6"/>
                  </a:lnTo>
                  <a:lnTo>
                    <a:pt x="45" y="9"/>
                  </a:lnTo>
                  <a:lnTo>
                    <a:pt x="45" y="9"/>
                  </a:lnTo>
                  <a:lnTo>
                    <a:pt x="42" y="10"/>
                  </a:lnTo>
                  <a:lnTo>
                    <a:pt x="41" y="9"/>
                  </a:lnTo>
                  <a:lnTo>
                    <a:pt x="38" y="6"/>
                  </a:lnTo>
                  <a:lnTo>
                    <a:pt x="35" y="6"/>
                  </a:lnTo>
                  <a:lnTo>
                    <a:pt x="35" y="6"/>
                  </a:lnTo>
                  <a:lnTo>
                    <a:pt x="27" y="7"/>
                  </a:lnTo>
                  <a:lnTo>
                    <a:pt x="23" y="9"/>
                  </a:lnTo>
                  <a:lnTo>
                    <a:pt x="23" y="9"/>
                  </a:lnTo>
                  <a:lnTo>
                    <a:pt x="21" y="23"/>
                  </a:lnTo>
                  <a:lnTo>
                    <a:pt x="21" y="23"/>
                  </a:lnTo>
                  <a:lnTo>
                    <a:pt x="23" y="26"/>
                  </a:lnTo>
                  <a:lnTo>
                    <a:pt x="24" y="27"/>
                  </a:lnTo>
                  <a:lnTo>
                    <a:pt x="25" y="29"/>
                  </a:lnTo>
                  <a:lnTo>
                    <a:pt x="27" y="31"/>
                  </a:lnTo>
                  <a:lnTo>
                    <a:pt x="27" y="31"/>
                  </a:lnTo>
                  <a:lnTo>
                    <a:pt x="25" y="33"/>
                  </a:lnTo>
                  <a:lnTo>
                    <a:pt x="24" y="36"/>
                  </a:lnTo>
                  <a:lnTo>
                    <a:pt x="23" y="39"/>
                  </a:lnTo>
                  <a:lnTo>
                    <a:pt x="23" y="39"/>
                  </a:lnTo>
                  <a:lnTo>
                    <a:pt x="20" y="41"/>
                  </a:lnTo>
                  <a:lnTo>
                    <a:pt x="15" y="44"/>
                  </a:lnTo>
                  <a:lnTo>
                    <a:pt x="15" y="44"/>
                  </a:lnTo>
                  <a:lnTo>
                    <a:pt x="13" y="46"/>
                  </a:lnTo>
                  <a:lnTo>
                    <a:pt x="13" y="48"/>
                  </a:lnTo>
                  <a:lnTo>
                    <a:pt x="11" y="50"/>
                  </a:lnTo>
                  <a:lnTo>
                    <a:pt x="10" y="53"/>
                  </a:lnTo>
                  <a:lnTo>
                    <a:pt x="10" y="53"/>
                  </a:lnTo>
                  <a:lnTo>
                    <a:pt x="7" y="54"/>
                  </a:lnTo>
                  <a:lnTo>
                    <a:pt x="7" y="57"/>
                  </a:lnTo>
                  <a:lnTo>
                    <a:pt x="5" y="64"/>
                  </a:lnTo>
                  <a:lnTo>
                    <a:pt x="5" y="64"/>
                  </a:lnTo>
                  <a:lnTo>
                    <a:pt x="3" y="71"/>
                  </a:lnTo>
                  <a:lnTo>
                    <a:pt x="3" y="78"/>
                  </a:lnTo>
                  <a:lnTo>
                    <a:pt x="3" y="78"/>
                  </a:lnTo>
                  <a:lnTo>
                    <a:pt x="1" y="84"/>
                  </a:lnTo>
                  <a:lnTo>
                    <a:pt x="0" y="90"/>
                  </a:lnTo>
                  <a:lnTo>
                    <a:pt x="0" y="90"/>
                  </a:lnTo>
                  <a:lnTo>
                    <a:pt x="4" y="90"/>
                  </a:lnTo>
                  <a:lnTo>
                    <a:pt x="8" y="88"/>
                  </a:lnTo>
                  <a:lnTo>
                    <a:pt x="8" y="88"/>
                  </a:lnTo>
                  <a:lnTo>
                    <a:pt x="17" y="85"/>
                  </a:lnTo>
                  <a:lnTo>
                    <a:pt x="24" y="83"/>
                  </a:lnTo>
                  <a:lnTo>
                    <a:pt x="38" y="83"/>
                  </a:lnTo>
                  <a:lnTo>
                    <a:pt x="38" y="83"/>
                  </a:lnTo>
                  <a:lnTo>
                    <a:pt x="42" y="71"/>
                  </a:lnTo>
                  <a:lnTo>
                    <a:pt x="47" y="67"/>
                  </a:lnTo>
                  <a:lnTo>
                    <a:pt x="50" y="64"/>
                  </a:lnTo>
                  <a:lnTo>
                    <a:pt x="50" y="64"/>
                  </a:lnTo>
                  <a:lnTo>
                    <a:pt x="55" y="64"/>
                  </a:lnTo>
                  <a:lnTo>
                    <a:pt x="60" y="64"/>
                  </a:lnTo>
                  <a:lnTo>
                    <a:pt x="71" y="66"/>
                  </a:lnTo>
                  <a:lnTo>
                    <a:pt x="71" y="66"/>
                  </a:lnTo>
                  <a:lnTo>
                    <a:pt x="75" y="56"/>
                  </a:lnTo>
                  <a:lnTo>
                    <a:pt x="75" y="56"/>
                  </a:lnTo>
                  <a:lnTo>
                    <a:pt x="82" y="47"/>
                  </a:lnTo>
                  <a:lnTo>
                    <a:pt x="85" y="41"/>
                  </a:lnTo>
                  <a:lnTo>
                    <a:pt x="87" y="37"/>
                  </a:lnTo>
                  <a:lnTo>
                    <a:pt x="87" y="37"/>
                  </a:lnTo>
                  <a:lnTo>
                    <a:pt x="88" y="23"/>
                  </a:lnTo>
                  <a:lnTo>
                    <a:pt x="81" y="1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209" name="Freeform 326"/>
            <p:cNvSpPr>
              <a:spLocks/>
            </p:cNvSpPr>
            <p:nvPr/>
          </p:nvSpPr>
          <p:spPr bwMode="gray">
            <a:xfrm>
              <a:off x="5367852" y="2528867"/>
              <a:ext cx="394682" cy="234828"/>
            </a:xfrm>
            <a:custGeom>
              <a:avLst/>
              <a:gdLst/>
              <a:ahLst/>
              <a:cxnLst>
                <a:cxn ang="0">
                  <a:pos x="262" y="84"/>
                </a:cxn>
                <a:cxn ang="0">
                  <a:pos x="253" y="83"/>
                </a:cxn>
                <a:cxn ang="0">
                  <a:pos x="241" y="84"/>
                </a:cxn>
                <a:cxn ang="0">
                  <a:pos x="232" y="78"/>
                </a:cxn>
                <a:cxn ang="0">
                  <a:pos x="214" y="85"/>
                </a:cxn>
                <a:cxn ang="0">
                  <a:pos x="208" y="95"/>
                </a:cxn>
                <a:cxn ang="0">
                  <a:pos x="202" y="94"/>
                </a:cxn>
                <a:cxn ang="0">
                  <a:pos x="188" y="87"/>
                </a:cxn>
                <a:cxn ang="0">
                  <a:pos x="175" y="83"/>
                </a:cxn>
                <a:cxn ang="0">
                  <a:pos x="167" y="70"/>
                </a:cxn>
                <a:cxn ang="0">
                  <a:pos x="165" y="53"/>
                </a:cxn>
                <a:cxn ang="0">
                  <a:pos x="155" y="46"/>
                </a:cxn>
                <a:cxn ang="0">
                  <a:pos x="133" y="41"/>
                </a:cxn>
                <a:cxn ang="0">
                  <a:pos x="105" y="41"/>
                </a:cxn>
                <a:cxn ang="0">
                  <a:pos x="96" y="41"/>
                </a:cxn>
                <a:cxn ang="0">
                  <a:pos x="76" y="24"/>
                </a:cxn>
                <a:cxn ang="0">
                  <a:pos x="57" y="33"/>
                </a:cxn>
                <a:cxn ang="0">
                  <a:pos x="53" y="24"/>
                </a:cxn>
                <a:cxn ang="0">
                  <a:pos x="54" y="4"/>
                </a:cxn>
                <a:cxn ang="0">
                  <a:pos x="50" y="3"/>
                </a:cxn>
                <a:cxn ang="0">
                  <a:pos x="46" y="24"/>
                </a:cxn>
                <a:cxn ang="0">
                  <a:pos x="41" y="23"/>
                </a:cxn>
                <a:cxn ang="0">
                  <a:pos x="2" y="11"/>
                </a:cxn>
                <a:cxn ang="0">
                  <a:pos x="0" y="83"/>
                </a:cxn>
                <a:cxn ang="0">
                  <a:pos x="14" y="84"/>
                </a:cxn>
                <a:cxn ang="0">
                  <a:pos x="17" y="74"/>
                </a:cxn>
                <a:cxn ang="0">
                  <a:pos x="29" y="68"/>
                </a:cxn>
                <a:cxn ang="0">
                  <a:pos x="34" y="63"/>
                </a:cxn>
                <a:cxn ang="0">
                  <a:pos x="40" y="60"/>
                </a:cxn>
                <a:cxn ang="0">
                  <a:pos x="51" y="63"/>
                </a:cxn>
                <a:cxn ang="0">
                  <a:pos x="66" y="67"/>
                </a:cxn>
                <a:cxn ang="0">
                  <a:pos x="70" y="84"/>
                </a:cxn>
                <a:cxn ang="0">
                  <a:pos x="94" y="87"/>
                </a:cxn>
                <a:cxn ang="0">
                  <a:pos x="100" y="97"/>
                </a:cxn>
                <a:cxn ang="0">
                  <a:pos x="107" y="110"/>
                </a:cxn>
                <a:cxn ang="0">
                  <a:pos x="124" y="122"/>
                </a:cxn>
                <a:cxn ang="0">
                  <a:pos x="142" y="132"/>
                </a:cxn>
                <a:cxn ang="0">
                  <a:pos x="155" y="142"/>
                </a:cxn>
                <a:cxn ang="0">
                  <a:pos x="167" y="145"/>
                </a:cxn>
                <a:cxn ang="0">
                  <a:pos x="175" y="158"/>
                </a:cxn>
                <a:cxn ang="0">
                  <a:pos x="185" y="162"/>
                </a:cxn>
                <a:cxn ang="0">
                  <a:pos x="195" y="166"/>
                </a:cxn>
                <a:cxn ang="0">
                  <a:pos x="199" y="152"/>
                </a:cxn>
                <a:cxn ang="0">
                  <a:pos x="202" y="147"/>
                </a:cxn>
                <a:cxn ang="0">
                  <a:pos x="199" y="135"/>
                </a:cxn>
                <a:cxn ang="0">
                  <a:pos x="191" y="125"/>
                </a:cxn>
                <a:cxn ang="0">
                  <a:pos x="192" y="121"/>
                </a:cxn>
                <a:cxn ang="0">
                  <a:pos x="206" y="115"/>
                </a:cxn>
                <a:cxn ang="0">
                  <a:pos x="211" y="108"/>
                </a:cxn>
                <a:cxn ang="0">
                  <a:pos x="218" y="100"/>
                </a:cxn>
                <a:cxn ang="0">
                  <a:pos x="231" y="97"/>
                </a:cxn>
                <a:cxn ang="0">
                  <a:pos x="241" y="94"/>
                </a:cxn>
                <a:cxn ang="0">
                  <a:pos x="235" y="107"/>
                </a:cxn>
                <a:cxn ang="0">
                  <a:pos x="253" y="104"/>
                </a:cxn>
                <a:cxn ang="0">
                  <a:pos x="266" y="104"/>
                </a:cxn>
                <a:cxn ang="0">
                  <a:pos x="271" y="100"/>
                </a:cxn>
                <a:cxn ang="0">
                  <a:pos x="276" y="94"/>
                </a:cxn>
              </a:cxnLst>
              <a:rect l="0" t="0" r="r" b="b"/>
              <a:pathLst>
                <a:path w="279" h="166">
                  <a:moveTo>
                    <a:pt x="276" y="94"/>
                  </a:moveTo>
                  <a:lnTo>
                    <a:pt x="276" y="94"/>
                  </a:lnTo>
                  <a:lnTo>
                    <a:pt x="269" y="88"/>
                  </a:lnTo>
                  <a:lnTo>
                    <a:pt x="262" y="84"/>
                  </a:lnTo>
                  <a:lnTo>
                    <a:pt x="256" y="83"/>
                  </a:lnTo>
                  <a:lnTo>
                    <a:pt x="255" y="83"/>
                  </a:lnTo>
                  <a:lnTo>
                    <a:pt x="253" y="83"/>
                  </a:lnTo>
                  <a:lnTo>
                    <a:pt x="253" y="83"/>
                  </a:lnTo>
                  <a:lnTo>
                    <a:pt x="252" y="85"/>
                  </a:lnTo>
                  <a:lnTo>
                    <a:pt x="248" y="87"/>
                  </a:lnTo>
                  <a:lnTo>
                    <a:pt x="243" y="85"/>
                  </a:lnTo>
                  <a:lnTo>
                    <a:pt x="241" y="84"/>
                  </a:lnTo>
                  <a:lnTo>
                    <a:pt x="241" y="84"/>
                  </a:lnTo>
                  <a:lnTo>
                    <a:pt x="239" y="81"/>
                  </a:lnTo>
                  <a:lnTo>
                    <a:pt x="236" y="78"/>
                  </a:lnTo>
                  <a:lnTo>
                    <a:pt x="232" y="78"/>
                  </a:lnTo>
                  <a:lnTo>
                    <a:pt x="226" y="80"/>
                  </a:lnTo>
                  <a:lnTo>
                    <a:pt x="226" y="80"/>
                  </a:lnTo>
                  <a:lnTo>
                    <a:pt x="219" y="83"/>
                  </a:lnTo>
                  <a:lnTo>
                    <a:pt x="214" y="85"/>
                  </a:lnTo>
                  <a:lnTo>
                    <a:pt x="211" y="90"/>
                  </a:lnTo>
                  <a:lnTo>
                    <a:pt x="209" y="92"/>
                  </a:lnTo>
                  <a:lnTo>
                    <a:pt x="209" y="92"/>
                  </a:lnTo>
                  <a:lnTo>
                    <a:pt x="208" y="95"/>
                  </a:lnTo>
                  <a:lnTo>
                    <a:pt x="205" y="97"/>
                  </a:lnTo>
                  <a:lnTo>
                    <a:pt x="204" y="97"/>
                  </a:lnTo>
                  <a:lnTo>
                    <a:pt x="202" y="94"/>
                  </a:lnTo>
                  <a:lnTo>
                    <a:pt x="202" y="94"/>
                  </a:lnTo>
                  <a:lnTo>
                    <a:pt x="201" y="91"/>
                  </a:lnTo>
                  <a:lnTo>
                    <a:pt x="197" y="90"/>
                  </a:lnTo>
                  <a:lnTo>
                    <a:pt x="188" y="87"/>
                  </a:lnTo>
                  <a:lnTo>
                    <a:pt x="188" y="87"/>
                  </a:lnTo>
                  <a:lnTo>
                    <a:pt x="179" y="85"/>
                  </a:lnTo>
                  <a:lnTo>
                    <a:pt x="177" y="85"/>
                  </a:lnTo>
                  <a:lnTo>
                    <a:pt x="175" y="84"/>
                  </a:lnTo>
                  <a:lnTo>
                    <a:pt x="175" y="83"/>
                  </a:lnTo>
                  <a:lnTo>
                    <a:pt x="175" y="83"/>
                  </a:lnTo>
                  <a:lnTo>
                    <a:pt x="172" y="78"/>
                  </a:lnTo>
                  <a:lnTo>
                    <a:pt x="170" y="74"/>
                  </a:lnTo>
                  <a:lnTo>
                    <a:pt x="167" y="70"/>
                  </a:lnTo>
                  <a:lnTo>
                    <a:pt x="165" y="65"/>
                  </a:lnTo>
                  <a:lnTo>
                    <a:pt x="165" y="65"/>
                  </a:lnTo>
                  <a:lnTo>
                    <a:pt x="165" y="57"/>
                  </a:lnTo>
                  <a:lnTo>
                    <a:pt x="165" y="53"/>
                  </a:lnTo>
                  <a:lnTo>
                    <a:pt x="162" y="51"/>
                  </a:lnTo>
                  <a:lnTo>
                    <a:pt x="162" y="51"/>
                  </a:lnTo>
                  <a:lnTo>
                    <a:pt x="158" y="48"/>
                  </a:lnTo>
                  <a:lnTo>
                    <a:pt x="155" y="46"/>
                  </a:lnTo>
                  <a:lnTo>
                    <a:pt x="152" y="43"/>
                  </a:lnTo>
                  <a:lnTo>
                    <a:pt x="150" y="41"/>
                  </a:lnTo>
                  <a:lnTo>
                    <a:pt x="150" y="41"/>
                  </a:lnTo>
                  <a:lnTo>
                    <a:pt x="133" y="41"/>
                  </a:lnTo>
                  <a:lnTo>
                    <a:pt x="117" y="40"/>
                  </a:lnTo>
                  <a:lnTo>
                    <a:pt x="117" y="40"/>
                  </a:lnTo>
                  <a:lnTo>
                    <a:pt x="113" y="40"/>
                  </a:lnTo>
                  <a:lnTo>
                    <a:pt x="105" y="41"/>
                  </a:lnTo>
                  <a:lnTo>
                    <a:pt x="100" y="43"/>
                  </a:lnTo>
                  <a:lnTo>
                    <a:pt x="97" y="43"/>
                  </a:lnTo>
                  <a:lnTo>
                    <a:pt x="96" y="41"/>
                  </a:lnTo>
                  <a:lnTo>
                    <a:pt x="96" y="41"/>
                  </a:lnTo>
                  <a:lnTo>
                    <a:pt x="88" y="31"/>
                  </a:lnTo>
                  <a:lnTo>
                    <a:pt x="77" y="21"/>
                  </a:lnTo>
                  <a:lnTo>
                    <a:pt x="77" y="21"/>
                  </a:lnTo>
                  <a:lnTo>
                    <a:pt x="76" y="24"/>
                  </a:lnTo>
                  <a:lnTo>
                    <a:pt x="73" y="28"/>
                  </a:lnTo>
                  <a:lnTo>
                    <a:pt x="73" y="28"/>
                  </a:lnTo>
                  <a:lnTo>
                    <a:pt x="64" y="33"/>
                  </a:lnTo>
                  <a:lnTo>
                    <a:pt x="57" y="33"/>
                  </a:lnTo>
                  <a:lnTo>
                    <a:pt x="54" y="33"/>
                  </a:lnTo>
                  <a:lnTo>
                    <a:pt x="53" y="31"/>
                  </a:lnTo>
                  <a:lnTo>
                    <a:pt x="53" y="28"/>
                  </a:lnTo>
                  <a:lnTo>
                    <a:pt x="53" y="24"/>
                  </a:lnTo>
                  <a:lnTo>
                    <a:pt x="53" y="24"/>
                  </a:lnTo>
                  <a:lnTo>
                    <a:pt x="56" y="17"/>
                  </a:lnTo>
                  <a:lnTo>
                    <a:pt x="56" y="9"/>
                  </a:lnTo>
                  <a:lnTo>
                    <a:pt x="54" y="4"/>
                  </a:lnTo>
                  <a:lnTo>
                    <a:pt x="53" y="3"/>
                  </a:lnTo>
                  <a:lnTo>
                    <a:pt x="51" y="1"/>
                  </a:lnTo>
                  <a:lnTo>
                    <a:pt x="51" y="1"/>
                  </a:lnTo>
                  <a:lnTo>
                    <a:pt x="50" y="3"/>
                  </a:lnTo>
                  <a:lnTo>
                    <a:pt x="49" y="6"/>
                  </a:lnTo>
                  <a:lnTo>
                    <a:pt x="47" y="13"/>
                  </a:lnTo>
                  <a:lnTo>
                    <a:pt x="47" y="21"/>
                  </a:lnTo>
                  <a:lnTo>
                    <a:pt x="46" y="24"/>
                  </a:lnTo>
                  <a:lnTo>
                    <a:pt x="44" y="26"/>
                  </a:lnTo>
                  <a:lnTo>
                    <a:pt x="44" y="26"/>
                  </a:lnTo>
                  <a:lnTo>
                    <a:pt x="43" y="24"/>
                  </a:lnTo>
                  <a:lnTo>
                    <a:pt x="41" y="23"/>
                  </a:lnTo>
                  <a:lnTo>
                    <a:pt x="40" y="17"/>
                  </a:lnTo>
                  <a:lnTo>
                    <a:pt x="40" y="9"/>
                  </a:lnTo>
                  <a:lnTo>
                    <a:pt x="43" y="0"/>
                  </a:lnTo>
                  <a:lnTo>
                    <a:pt x="2" y="11"/>
                  </a:lnTo>
                  <a:lnTo>
                    <a:pt x="0" y="83"/>
                  </a:lnTo>
                  <a:lnTo>
                    <a:pt x="0" y="83"/>
                  </a:lnTo>
                  <a:lnTo>
                    <a:pt x="0" y="83"/>
                  </a:lnTo>
                  <a:lnTo>
                    <a:pt x="0" y="83"/>
                  </a:lnTo>
                  <a:lnTo>
                    <a:pt x="6" y="84"/>
                  </a:lnTo>
                  <a:lnTo>
                    <a:pt x="12" y="85"/>
                  </a:lnTo>
                  <a:lnTo>
                    <a:pt x="12" y="85"/>
                  </a:lnTo>
                  <a:lnTo>
                    <a:pt x="14" y="84"/>
                  </a:lnTo>
                  <a:lnTo>
                    <a:pt x="16" y="83"/>
                  </a:lnTo>
                  <a:lnTo>
                    <a:pt x="17" y="77"/>
                  </a:lnTo>
                  <a:lnTo>
                    <a:pt x="17" y="77"/>
                  </a:lnTo>
                  <a:lnTo>
                    <a:pt x="17" y="74"/>
                  </a:lnTo>
                  <a:lnTo>
                    <a:pt x="20" y="71"/>
                  </a:lnTo>
                  <a:lnTo>
                    <a:pt x="24" y="70"/>
                  </a:lnTo>
                  <a:lnTo>
                    <a:pt x="29" y="68"/>
                  </a:lnTo>
                  <a:lnTo>
                    <a:pt x="29" y="68"/>
                  </a:lnTo>
                  <a:lnTo>
                    <a:pt x="30" y="68"/>
                  </a:lnTo>
                  <a:lnTo>
                    <a:pt x="32" y="65"/>
                  </a:lnTo>
                  <a:lnTo>
                    <a:pt x="33" y="64"/>
                  </a:lnTo>
                  <a:lnTo>
                    <a:pt x="34" y="63"/>
                  </a:lnTo>
                  <a:lnTo>
                    <a:pt x="34" y="63"/>
                  </a:lnTo>
                  <a:lnTo>
                    <a:pt x="37" y="61"/>
                  </a:lnTo>
                  <a:lnTo>
                    <a:pt x="40" y="60"/>
                  </a:lnTo>
                  <a:lnTo>
                    <a:pt x="40" y="60"/>
                  </a:lnTo>
                  <a:lnTo>
                    <a:pt x="43" y="58"/>
                  </a:lnTo>
                  <a:lnTo>
                    <a:pt x="46" y="58"/>
                  </a:lnTo>
                  <a:lnTo>
                    <a:pt x="51" y="63"/>
                  </a:lnTo>
                  <a:lnTo>
                    <a:pt x="51" y="63"/>
                  </a:lnTo>
                  <a:lnTo>
                    <a:pt x="57" y="64"/>
                  </a:lnTo>
                  <a:lnTo>
                    <a:pt x="64" y="67"/>
                  </a:lnTo>
                  <a:lnTo>
                    <a:pt x="64" y="67"/>
                  </a:lnTo>
                  <a:lnTo>
                    <a:pt x="66" y="67"/>
                  </a:lnTo>
                  <a:lnTo>
                    <a:pt x="67" y="68"/>
                  </a:lnTo>
                  <a:lnTo>
                    <a:pt x="69" y="74"/>
                  </a:lnTo>
                  <a:lnTo>
                    <a:pt x="70" y="84"/>
                  </a:lnTo>
                  <a:lnTo>
                    <a:pt x="70" y="84"/>
                  </a:lnTo>
                  <a:lnTo>
                    <a:pt x="70" y="84"/>
                  </a:lnTo>
                  <a:lnTo>
                    <a:pt x="73" y="85"/>
                  </a:lnTo>
                  <a:lnTo>
                    <a:pt x="80" y="85"/>
                  </a:lnTo>
                  <a:lnTo>
                    <a:pt x="94" y="87"/>
                  </a:lnTo>
                  <a:lnTo>
                    <a:pt x="94" y="87"/>
                  </a:lnTo>
                  <a:lnTo>
                    <a:pt x="96" y="87"/>
                  </a:lnTo>
                  <a:lnTo>
                    <a:pt x="97" y="90"/>
                  </a:lnTo>
                  <a:lnTo>
                    <a:pt x="100" y="97"/>
                  </a:lnTo>
                  <a:lnTo>
                    <a:pt x="100" y="97"/>
                  </a:lnTo>
                  <a:lnTo>
                    <a:pt x="104" y="104"/>
                  </a:lnTo>
                  <a:lnTo>
                    <a:pt x="107" y="110"/>
                  </a:lnTo>
                  <a:lnTo>
                    <a:pt x="107" y="110"/>
                  </a:lnTo>
                  <a:lnTo>
                    <a:pt x="110" y="112"/>
                  </a:lnTo>
                  <a:lnTo>
                    <a:pt x="114" y="115"/>
                  </a:lnTo>
                  <a:lnTo>
                    <a:pt x="120" y="118"/>
                  </a:lnTo>
                  <a:lnTo>
                    <a:pt x="124" y="122"/>
                  </a:lnTo>
                  <a:lnTo>
                    <a:pt x="124" y="122"/>
                  </a:lnTo>
                  <a:lnTo>
                    <a:pt x="127" y="125"/>
                  </a:lnTo>
                  <a:lnTo>
                    <a:pt x="131" y="128"/>
                  </a:lnTo>
                  <a:lnTo>
                    <a:pt x="142" y="132"/>
                  </a:lnTo>
                  <a:lnTo>
                    <a:pt x="142" y="132"/>
                  </a:lnTo>
                  <a:lnTo>
                    <a:pt x="147" y="135"/>
                  </a:lnTo>
                  <a:lnTo>
                    <a:pt x="151" y="139"/>
                  </a:lnTo>
                  <a:lnTo>
                    <a:pt x="155" y="142"/>
                  </a:lnTo>
                  <a:lnTo>
                    <a:pt x="158" y="144"/>
                  </a:lnTo>
                  <a:lnTo>
                    <a:pt x="158" y="144"/>
                  </a:lnTo>
                  <a:lnTo>
                    <a:pt x="162" y="144"/>
                  </a:lnTo>
                  <a:lnTo>
                    <a:pt x="167" y="145"/>
                  </a:lnTo>
                  <a:lnTo>
                    <a:pt x="172" y="148"/>
                  </a:lnTo>
                  <a:lnTo>
                    <a:pt x="174" y="159"/>
                  </a:lnTo>
                  <a:lnTo>
                    <a:pt x="174" y="159"/>
                  </a:lnTo>
                  <a:lnTo>
                    <a:pt x="175" y="158"/>
                  </a:lnTo>
                  <a:lnTo>
                    <a:pt x="175" y="158"/>
                  </a:lnTo>
                  <a:lnTo>
                    <a:pt x="179" y="158"/>
                  </a:lnTo>
                  <a:lnTo>
                    <a:pt x="182" y="161"/>
                  </a:lnTo>
                  <a:lnTo>
                    <a:pt x="185" y="162"/>
                  </a:lnTo>
                  <a:lnTo>
                    <a:pt x="188" y="164"/>
                  </a:lnTo>
                  <a:lnTo>
                    <a:pt x="188" y="164"/>
                  </a:lnTo>
                  <a:lnTo>
                    <a:pt x="192" y="164"/>
                  </a:lnTo>
                  <a:lnTo>
                    <a:pt x="195" y="166"/>
                  </a:lnTo>
                  <a:lnTo>
                    <a:pt x="195" y="166"/>
                  </a:lnTo>
                  <a:lnTo>
                    <a:pt x="195" y="159"/>
                  </a:lnTo>
                  <a:lnTo>
                    <a:pt x="197" y="155"/>
                  </a:lnTo>
                  <a:lnTo>
                    <a:pt x="199" y="152"/>
                  </a:lnTo>
                  <a:lnTo>
                    <a:pt x="202" y="149"/>
                  </a:lnTo>
                  <a:lnTo>
                    <a:pt x="202" y="149"/>
                  </a:lnTo>
                  <a:lnTo>
                    <a:pt x="202" y="148"/>
                  </a:lnTo>
                  <a:lnTo>
                    <a:pt x="202" y="147"/>
                  </a:lnTo>
                  <a:lnTo>
                    <a:pt x="202" y="142"/>
                  </a:lnTo>
                  <a:lnTo>
                    <a:pt x="201" y="139"/>
                  </a:lnTo>
                  <a:lnTo>
                    <a:pt x="199" y="135"/>
                  </a:lnTo>
                  <a:lnTo>
                    <a:pt x="199" y="135"/>
                  </a:lnTo>
                  <a:lnTo>
                    <a:pt x="199" y="134"/>
                  </a:lnTo>
                  <a:lnTo>
                    <a:pt x="198" y="131"/>
                  </a:lnTo>
                  <a:lnTo>
                    <a:pt x="195" y="128"/>
                  </a:lnTo>
                  <a:lnTo>
                    <a:pt x="191" y="125"/>
                  </a:lnTo>
                  <a:lnTo>
                    <a:pt x="189" y="124"/>
                  </a:lnTo>
                  <a:lnTo>
                    <a:pt x="189" y="122"/>
                  </a:lnTo>
                  <a:lnTo>
                    <a:pt x="189" y="122"/>
                  </a:lnTo>
                  <a:lnTo>
                    <a:pt x="192" y="121"/>
                  </a:lnTo>
                  <a:lnTo>
                    <a:pt x="197" y="120"/>
                  </a:lnTo>
                  <a:lnTo>
                    <a:pt x="205" y="117"/>
                  </a:lnTo>
                  <a:lnTo>
                    <a:pt x="205" y="117"/>
                  </a:lnTo>
                  <a:lnTo>
                    <a:pt x="206" y="115"/>
                  </a:lnTo>
                  <a:lnTo>
                    <a:pt x="208" y="112"/>
                  </a:lnTo>
                  <a:lnTo>
                    <a:pt x="208" y="110"/>
                  </a:lnTo>
                  <a:lnTo>
                    <a:pt x="211" y="108"/>
                  </a:lnTo>
                  <a:lnTo>
                    <a:pt x="211" y="108"/>
                  </a:lnTo>
                  <a:lnTo>
                    <a:pt x="212" y="107"/>
                  </a:lnTo>
                  <a:lnTo>
                    <a:pt x="215" y="105"/>
                  </a:lnTo>
                  <a:lnTo>
                    <a:pt x="218" y="100"/>
                  </a:lnTo>
                  <a:lnTo>
                    <a:pt x="218" y="100"/>
                  </a:lnTo>
                  <a:lnTo>
                    <a:pt x="219" y="98"/>
                  </a:lnTo>
                  <a:lnTo>
                    <a:pt x="224" y="98"/>
                  </a:lnTo>
                  <a:lnTo>
                    <a:pt x="226" y="98"/>
                  </a:lnTo>
                  <a:lnTo>
                    <a:pt x="231" y="97"/>
                  </a:lnTo>
                  <a:lnTo>
                    <a:pt x="231" y="97"/>
                  </a:lnTo>
                  <a:lnTo>
                    <a:pt x="236" y="94"/>
                  </a:lnTo>
                  <a:lnTo>
                    <a:pt x="239" y="94"/>
                  </a:lnTo>
                  <a:lnTo>
                    <a:pt x="241" y="94"/>
                  </a:lnTo>
                  <a:lnTo>
                    <a:pt x="241" y="94"/>
                  </a:lnTo>
                  <a:lnTo>
                    <a:pt x="241" y="97"/>
                  </a:lnTo>
                  <a:lnTo>
                    <a:pt x="239" y="100"/>
                  </a:lnTo>
                  <a:lnTo>
                    <a:pt x="235" y="107"/>
                  </a:lnTo>
                  <a:lnTo>
                    <a:pt x="235" y="107"/>
                  </a:lnTo>
                  <a:lnTo>
                    <a:pt x="246" y="107"/>
                  </a:lnTo>
                  <a:lnTo>
                    <a:pt x="251" y="105"/>
                  </a:lnTo>
                  <a:lnTo>
                    <a:pt x="253" y="104"/>
                  </a:lnTo>
                  <a:lnTo>
                    <a:pt x="253" y="104"/>
                  </a:lnTo>
                  <a:lnTo>
                    <a:pt x="256" y="104"/>
                  </a:lnTo>
                  <a:lnTo>
                    <a:pt x="261" y="104"/>
                  </a:lnTo>
                  <a:lnTo>
                    <a:pt x="266" y="104"/>
                  </a:lnTo>
                  <a:lnTo>
                    <a:pt x="268" y="104"/>
                  </a:lnTo>
                  <a:lnTo>
                    <a:pt x="269" y="101"/>
                  </a:lnTo>
                  <a:lnTo>
                    <a:pt x="269" y="101"/>
                  </a:lnTo>
                  <a:lnTo>
                    <a:pt x="271" y="100"/>
                  </a:lnTo>
                  <a:lnTo>
                    <a:pt x="272" y="98"/>
                  </a:lnTo>
                  <a:lnTo>
                    <a:pt x="276" y="98"/>
                  </a:lnTo>
                  <a:lnTo>
                    <a:pt x="279" y="97"/>
                  </a:lnTo>
                  <a:lnTo>
                    <a:pt x="276" y="94"/>
                  </a:lnTo>
                  <a:lnTo>
                    <a:pt x="276" y="9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210" name="Freeform 327"/>
            <p:cNvSpPr>
              <a:spLocks/>
            </p:cNvSpPr>
            <p:nvPr/>
          </p:nvSpPr>
          <p:spPr bwMode="gray">
            <a:xfrm>
              <a:off x="4219173" y="1657456"/>
              <a:ext cx="582827" cy="485218"/>
            </a:xfrm>
            <a:custGeom>
              <a:avLst/>
              <a:gdLst/>
              <a:ahLst/>
              <a:cxnLst>
                <a:cxn ang="0">
                  <a:pos x="383" y="30"/>
                </a:cxn>
                <a:cxn ang="0">
                  <a:pos x="411" y="21"/>
                </a:cxn>
                <a:cxn ang="0">
                  <a:pos x="375" y="9"/>
                </a:cxn>
                <a:cxn ang="0">
                  <a:pos x="368" y="9"/>
                </a:cxn>
                <a:cxn ang="0">
                  <a:pos x="346" y="20"/>
                </a:cxn>
                <a:cxn ang="0">
                  <a:pos x="320" y="27"/>
                </a:cxn>
                <a:cxn ang="0">
                  <a:pos x="333" y="4"/>
                </a:cxn>
                <a:cxn ang="0">
                  <a:pos x="309" y="6"/>
                </a:cxn>
                <a:cxn ang="0">
                  <a:pos x="293" y="14"/>
                </a:cxn>
                <a:cxn ang="0">
                  <a:pos x="284" y="33"/>
                </a:cxn>
                <a:cxn ang="0">
                  <a:pos x="289" y="13"/>
                </a:cxn>
                <a:cxn ang="0">
                  <a:pos x="269" y="13"/>
                </a:cxn>
                <a:cxn ang="0">
                  <a:pos x="257" y="26"/>
                </a:cxn>
                <a:cxn ang="0">
                  <a:pos x="253" y="33"/>
                </a:cxn>
                <a:cxn ang="0">
                  <a:pos x="249" y="41"/>
                </a:cxn>
                <a:cxn ang="0">
                  <a:pos x="232" y="36"/>
                </a:cxn>
                <a:cxn ang="0">
                  <a:pos x="219" y="38"/>
                </a:cxn>
                <a:cxn ang="0">
                  <a:pos x="203" y="44"/>
                </a:cxn>
                <a:cxn ang="0">
                  <a:pos x="196" y="57"/>
                </a:cxn>
                <a:cxn ang="0">
                  <a:pos x="189" y="65"/>
                </a:cxn>
                <a:cxn ang="0">
                  <a:pos x="172" y="68"/>
                </a:cxn>
                <a:cxn ang="0">
                  <a:pos x="158" y="67"/>
                </a:cxn>
                <a:cxn ang="0">
                  <a:pos x="129" y="90"/>
                </a:cxn>
                <a:cxn ang="0">
                  <a:pos x="161" y="78"/>
                </a:cxn>
                <a:cxn ang="0">
                  <a:pos x="183" y="78"/>
                </a:cxn>
                <a:cxn ang="0">
                  <a:pos x="171" y="84"/>
                </a:cxn>
                <a:cxn ang="0">
                  <a:pos x="151" y="105"/>
                </a:cxn>
                <a:cxn ang="0">
                  <a:pos x="127" y="142"/>
                </a:cxn>
                <a:cxn ang="0">
                  <a:pos x="118" y="168"/>
                </a:cxn>
                <a:cxn ang="0">
                  <a:pos x="107" y="182"/>
                </a:cxn>
                <a:cxn ang="0">
                  <a:pos x="82" y="194"/>
                </a:cxn>
                <a:cxn ang="0">
                  <a:pos x="65" y="211"/>
                </a:cxn>
                <a:cxn ang="0">
                  <a:pos x="50" y="221"/>
                </a:cxn>
                <a:cxn ang="0">
                  <a:pos x="43" y="233"/>
                </a:cxn>
                <a:cxn ang="0">
                  <a:pos x="13" y="246"/>
                </a:cxn>
                <a:cxn ang="0">
                  <a:pos x="4" y="260"/>
                </a:cxn>
                <a:cxn ang="0">
                  <a:pos x="3" y="282"/>
                </a:cxn>
                <a:cxn ang="0">
                  <a:pos x="14" y="296"/>
                </a:cxn>
                <a:cxn ang="0">
                  <a:pos x="16" y="302"/>
                </a:cxn>
                <a:cxn ang="0">
                  <a:pos x="4" y="304"/>
                </a:cxn>
                <a:cxn ang="0">
                  <a:pos x="18" y="312"/>
                </a:cxn>
                <a:cxn ang="0">
                  <a:pos x="8" y="327"/>
                </a:cxn>
                <a:cxn ang="0">
                  <a:pos x="75" y="322"/>
                </a:cxn>
                <a:cxn ang="0">
                  <a:pos x="92" y="312"/>
                </a:cxn>
                <a:cxn ang="0">
                  <a:pos x="109" y="313"/>
                </a:cxn>
                <a:cxn ang="0">
                  <a:pos x="122" y="285"/>
                </a:cxn>
                <a:cxn ang="0">
                  <a:pos x="125" y="262"/>
                </a:cxn>
                <a:cxn ang="0">
                  <a:pos x="117" y="223"/>
                </a:cxn>
                <a:cxn ang="0">
                  <a:pos x="142" y="198"/>
                </a:cxn>
                <a:cxn ang="0">
                  <a:pos x="151" y="162"/>
                </a:cxn>
                <a:cxn ang="0">
                  <a:pos x="166" y="135"/>
                </a:cxn>
                <a:cxn ang="0">
                  <a:pos x="183" y="102"/>
                </a:cxn>
                <a:cxn ang="0">
                  <a:pos x="209" y="74"/>
                </a:cxn>
                <a:cxn ang="0">
                  <a:pos x="240" y="74"/>
                </a:cxn>
                <a:cxn ang="0">
                  <a:pos x="262" y="54"/>
                </a:cxn>
                <a:cxn ang="0">
                  <a:pos x="309" y="68"/>
                </a:cxn>
                <a:cxn ang="0">
                  <a:pos x="327" y="63"/>
                </a:cxn>
                <a:cxn ang="0">
                  <a:pos x="344" y="36"/>
                </a:cxn>
                <a:cxn ang="0">
                  <a:pos x="383" y="46"/>
                </a:cxn>
                <a:cxn ang="0">
                  <a:pos x="408" y="44"/>
                </a:cxn>
              </a:cxnLst>
              <a:rect l="0" t="0" r="r" b="b"/>
              <a:pathLst>
                <a:path w="412" h="343">
                  <a:moveTo>
                    <a:pt x="400" y="40"/>
                  </a:moveTo>
                  <a:lnTo>
                    <a:pt x="400" y="40"/>
                  </a:lnTo>
                  <a:lnTo>
                    <a:pt x="398" y="41"/>
                  </a:lnTo>
                  <a:lnTo>
                    <a:pt x="395" y="41"/>
                  </a:lnTo>
                  <a:lnTo>
                    <a:pt x="394" y="41"/>
                  </a:lnTo>
                  <a:lnTo>
                    <a:pt x="393" y="38"/>
                  </a:lnTo>
                  <a:lnTo>
                    <a:pt x="393" y="38"/>
                  </a:lnTo>
                  <a:lnTo>
                    <a:pt x="391" y="36"/>
                  </a:lnTo>
                  <a:lnTo>
                    <a:pt x="388" y="34"/>
                  </a:lnTo>
                  <a:lnTo>
                    <a:pt x="384" y="31"/>
                  </a:lnTo>
                  <a:lnTo>
                    <a:pt x="383" y="30"/>
                  </a:lnTo>
                  <a:lnTo>
                    <a:pt x="383" y="30"/>
                  </a:lnTo>
                  <a:lnTo>
                    <a:pt x="383" y="30"/>
                  </a:lnTo>
                  <a:lnTo>
                    <a:pt x="385" y="30"/>
                  </a:lnTo>
                  <a:lnTo>
                    <a:pt x="391" y="31"/>
                  </a:lnTo>
                  <a:lnTo>
                    <a:pt x="391" y="31"/>
                  </a:lnTo>
                  <a:lnTo>
                    <a:pt x="393" y="33"/>
                  </a:lnTo>
                  <a:lnTo>
                    <a:pt x="395" y="31"/>
                  </a:lnTo>
                  <a:lnTo>
                    <a:pt x="401" y="28"/>
                  </a:lnTo>
                  <a:lnTo>
                    <a:pt x="401" y="28"/>
                  </a:lnTo>
                  <a:lnTo>
                    <a:pt x="404" y="26"/>
                  </a:lnTo>
                  <a:lnTo>
                    <a:pt x="408" y="26"/>
                  </a:lnTo>
                  <a:lnTo>
                    <a:pt x="411" y="26"/>
                  </a:lnTo>
                  <a:lnTo>
                    <a:pt x="412" y="24"/>
                  </a:lnTo>
                  <a:lnTo>
                    <a:pt x="412" y="24"/>
                  </a:lnTo>
                  <a:lnTo>
                    <a:pt x="411" y="21"/>
                  </a:lnTo>
                  <a:lnTo>
                    <a:pt x="408" y="19"/>
                  </a:lnTo>
                  <a:lnTo>
                    <a:pt x="404" y="16"/>
                  </a:lnTo>
                  <a:lnTo>
                    <a:pt x="404" y="16"/>
                  </a:lnTo>
                  <a:lnTo>
                    <a:pt x="400" y="13"/>
                  </a:lnTo>
                  <a:lnTo>
                    <a:pt x="395" y="11"/>
                  </a:lnTo>
                  <a:lnTo>
                    <a:pt x="391" y="11"/>
                  </a:lnTo>
                  <a:lnTo>
                    <a:pt x="391" y="11"/>
                  </a:lnTo>
                  <a:lnTo>
                    <a:pt x="388" y="11"/>
                  </a:lnTo>
                  <a:lnTo>
                    <a:pt x="387" y="11"/>
                  </a:lnTo>
                  <a:lnTo>
                    <a:pt x="383" y="7"/>
                  </a:lnTo>
                  <a:lnTo>
                    <a:pt x="383" y="7"/>
                  </a:lnTo>
                  <a:lnTo>
                    <a:pt x="380" y="7"/>
                  </a:lnTo>
                  <a:lnTo>
                    <a:pt x="375" y="9"/>
                  </a:lnTo>
                  <a:lnTo>
                    <a:pt x="373" y="11"/>
                  </a:lnTo>
                  <a:lnTo>
                    <a:pt x="371" y="16"/>
                  </a:lnTo>
                  <a:lnTo>
                    <a:pt x="371" y="16"/>
                  </a:lnTo>
                  <a:lnTo>
                    <a:pt x="370" y="20"/>
                  </a:lnTo>
                  <a:lnTo>
                    <a:pt x="368" y="20"/>
                  </a:lnTo>
                  <a:lnTo>
                    <a:pt x="367" y="20"/>
                  </a:lnTo>
                  <a:lnTo>
                    <a:pt x="367" y="17"/>
                  </a:lnTo>
                  <a:lnTo>
                    <a:pt x="367" y="17"/>
                  </a:lnTo>
                  <a:lnTo>
                    <a:pt x="367" y="14"/>
                  </a:lnTo>
                  <a:lnTo>
                    <a:pt x="367" y="11"/>
                  </a:lnTo>
                  <a:lnTo>
                    <a:pt x="367" y="10"/>
                  </a:lnTo>
                  <a:lnTo>
                    <a:pt x="368" y="9"/>
                  </a:lnTo>
                  <a:lnTo>
                    <a:pt x="368" y="9"/>
                  </a:lnTo>
                  <a:lnTo>
                    <a:pt x="371" y="7"/>
                  </a:lnTo>
                  <a:lnTo>
                    <a:pt x="370" y="4"/>
                  </a:lnTo>
                  <a:lnTo>
                    <a:pt x="367" y="1"/>
                  </a:lnTo>
                  <a:lnTo>
                    <a:pt x="363" y="0"/>
                  </a:lnTo>
                  <a:lnTo>
                    <a:pt x="363" y="0"/>
                  </a:lnTo>
                  <a:lnTo>
                    <a:pt x="357" y="0"/>
                  </a:lnTo>
                  <a:lnTo>
                    <a:pt x="353" y="3"/>
                  </a:lnTo>
                  <a:lnTo>
                    <a:pt x="351" y="6"/>
                  </a:lnTo>
                  <a:lnTo>
                    <a:pt x="353" y="9"/>
                  </a:lnTo>
                  <a:lnTo>
                    <a:pt x="353" y="9"/>
                  </a:lnTo>
                  <a:lnTo>
                    <a:pt x="351" y="11"/>
                  </a:lnTo>
                  <a:lnTo>
                    <a:pt x="350" y="16"/>
                  </a:lnTo>
                  <a:lnTo>
                    <a:pt x="346" y="20"/>
                  </a:lnTo>
                  <a:lnTo>
                    <a:pt x="343" y="21"/>
                  </a:lnTo>
                  <a:lnTo>
                    <a:pt x="343" y="21"/>
                  </a:lnTo>
                  <a:lnTo>
                    <a:pt x="341" y="20"/>
                  </a:lnTo>
                  <a:lnTo>
                    <a:pt x="341" y="20"/>
                  </a:lnTo>
                  <a:lnTo>
                    <a:pt x="341" y="16"/>
                  </a:lnTo>
                  <a:lnTo>
                    <a:pt x="343" y="7"/>
                  </a:lnTo>
                  <a:lnTo>
                    <a:pt x="343" y="7"/>
                  </a:lnTo>
                  <a:lnTo>
                    <a:pt x="341" y="6"/>
                  </a:lnTo>
                  <a:lnTo>
                    <a:pt x="340" y="6"/>
                  </a:lnTo>
                  <a:lnTo>
                    <a:pt x="333" y="13"/>
                  </a:lnTo>
                  <a:lnTo>
                    <a:pt x="333" y="13"/>
                  </a:lnTo>
                  <a:lnTo>
                    <a:pt x="324" y="23"/>
                  </a:lnTo>
                  <a:lnTo>
                    <a:pt x="320" y="27"/>
                  </a:lnTo>
                  <a:lnTo>
                    <a:pt x="317" y="28"/>
                  </a:lnTo>
                  <a:lnTo>
                    <a:pt x="317" y="28"/>
                  </a:lnTo>
                  <a:lnTo>
                    <a:pt x="316" y="27"/>
                  </a:lnTo>
                  <a:lnTo>
                    <a:pt x="314" y="24"/>
                  </a:lnTo>
                  <a:lnTo>
                    <a:pt x="316" y="21"/>
                  </a:lnTo>
                  <a:lnTo>
                    <a:pt x="320" y="19"/>
                  </a:lnTo>
                  <a:lnTo>
                    <a:pt x="320" y="19"/>
                  </a:lnTo>
                  <a:lnTo>
                    <a:pt x="324" y="14"/>
                  </a:lnTo>
                  <a:lnTo>
                    <a:pt x="326" y="10"/>
                  </a:lnTo>
                  <a:lnTo>
                    <a:pt x="329" y="7"/>
                  </a:lnTo>
                  <a:lnTo>
                    <a:pt x="330" y="6"/>
                  </a:lnTo>
                  <a:lnTo>
                    <a:pt x="330" y="6"/>
                  </a:lnTo>
                  <a:lnTo>
                    <a:pt x="333" y="4"/>
                  </a:lnTo>
                  <a:lnTo>
                    <a:pt x="333" y="3"/>
                  </a:lnTo>
                  <a:lnTo>
                    <a:pt x="331" y="1"/>
                  </a:lnTo>
                  <a:lnTo>
                    <a:pt x="329" y="0"/>
                  </a:lnTo>
                  <a:lnTo>
                    <a:pt x="329" y="0"/>
                  </a:lnTo>
                  <a:lnTo>
                    <a:pt x="324" y="0"/>
                  </a:lnTo>
                  <a:lnTo>
                    <a:pt x="323" y="1"/>
                  </a:lnTo>
                  <a:lnTo>
                    <a:pt x="320" y="7"/>
                  </a:lnTo>
                  <a:lnTo>
                    <a:pt x="320" y="7"/>
                  </a:lnTo>
                  <a:lnTo>
                    <a:pt x="317" y="7"/>
                  </a:lnTo>
                  <a:lnTo>
                    <a:pt x="313" y="6"/>
                  </a:lnTo>
                  <a:lnTo>
                    <a:pt x="310" y="4"/>
                  </a:lnTo>
                  <a:lnTo>
                    <a:pt x="309" y="6"/>
                  </a:lnTo>
                  <a:lnTo>
                    <a:pt x="309" y="6"/>
                  </a:lnTo>
                  <a:lnTo>
                    <a:pt x="307" y="6"/>
                  </a:lnTo>
                  <a:lnTo>
                    <a:pt x="306" y="7"/>
                  </a:lnTo>
                  <a:lnTo>
                    <a:pt x="304" y="9"/>
                  </a:lnTo>
                  <a:lnTo>
                    <a:pt x="306" y="11"/>
                  </a:lnTo>
                  <a:lnTo>
                    <a:pt x="306" y="11"/>
                  </a:lnTo>
                  <a:lnTo>
                    <a:pt x="306" y="14"/>
                  </a:lnTo>
                  <a:lnTo>
                    <a:pt x="306" y="16"/>
                  </a:lnTo>
                  <a:lnTo>
                    <a:pt x="304" y="16"/>
                  </a:lnTo>
                  <a:lnTo>
                    <a:pt x="302" y="14"/>
                  </a:lnTo>
                  <a:lnTo>
                    <a:pt x="302" y="14"/>
                  </a:lnTo>
                  <a:lnTo>
                    <a:pt x="300" y="11"/>
                  </a:lnTo>
                  <a:lnTo>
                    <a:pt x="297" y="13"/>
                  </a:lnTo>
                  <a:lnTo>
                    <a:pt x="293" y="14"/>
                  </a:lnTo>
                  <a:lnTo>
                    <a:pt x="292" y="17"/>
                  </a:lnTo>
                  <a:lnTo>
                    <a:pt x="292" y="17"/>
                  </a:lnTo>
                  <a:lnTo>
                    <a:pt x="289" y="20"/>
                  </a:lnTo>
                  <a:lnTo>
                    <a:pt x="287" y="21"/>
                  </a:lnTo>
                  <a:lnTo>
                    <a:pt x="286" y="23"/>
                  </a:lnTo>
                  <a:lnTo>
                    <a:pt x="287" y="24"/>
                  </a:lnTo>
                  <a:lnTo>
                    <a:pt x="287" y="24"/>
                  </a:lnTo>
                  <a:lnTo>
                    <a:pt x="289" y="26"/>
                  </a:lnTo>
                  <a:lnTo>
                    <a:pt x="289" y="28"/>
                  </a:lnTo>
                  <a:lnTo>
                    <a:pt x="287" y="31"/>
                  </a:lnTo>
                  <a:lnTo>
                    <a:pt x="286" y="33"/>
                  </a:lnTo>
                  <a:lnTo>
                    <a:pt x="286" y="33"/>
                  </a:lnTo>
                  <a:lnTo>
                    <a:pt x="284" y="33"/>
                  </a:lnTo>
                  <a:lnTo>
                    <a:pt x="283" y="31"/>
                  </a:lnTo>
                  <a:lnTo>
                    <a:pt x="282" y="27"/>
                  </a:lnTo>
                  <a:lnTo>
                    <a:pt x="282" y="24"/>
                  </a:lnTo>
                  <a:lnTo>
                    <a:pt x="280" y="23"/>
                  </a:lnTo>
                  <a:lnTo>
                    <a:pt x="280" y="23"/>
                  </a:lnTo>
                  <a:lnTo>
                    <a:pt x="280" y="23"/>
                  </a:lnTo>
                  <a:lnTo>
                    <a:pt x="277" y="21"/>
                  </a:lnTo>
                  <a:lnTo>
                    <a:pt x="279" y="20"/>
                  </a:lnTo>
                  <a:lnTo>
                    <a:pt x="280" y="17"/>
                  </a:lnTo>
                  <a:lnTo>
                    <a:pt x="283" y="16"/>
                  </a:lnTo>
                  <a:lnTo>
                    <a:pt x="283" y="16"/>
                  </a:lnTo>
                  <a:lnTo>
                    <a:pt x="286" y="16"/>
                  </a:lnTo>
                  <a:lnTo>
                    <a:pt x="289" y="13"/>
                  </a:lnTo>
                  <a:lnTo>
                    <a:pt x="290" y="10"/>
                  </a:lnTo>
                  <a:lnTo>
                    <a:pt x="292" y="9"/>
                  </a:lnTo>
                  <a:lnTo>
                    <a:pt x="292" y="9"/>
                  </a:lnTo>
                  <a:lnTo>
                    <a:pt x="290" y="7"/>
                  </a:lnTo>
                  <a:lnTo>
                    <a:pt x="289" y="6"/>
                  </a:lnTo>
                  <a:lnTo>
                    <a:pt x="286" y="7"/>
                  </a:lnTo>
                  <a:lnTo>
                    <a:pt x="286" y="10"/>
                  </a:lnTo>
                  <a:lnTo>
                    <a:pt x="286" y="10"/>
                  </a:lnTo>
                  <a:lnTo>
                    <a:pt x="284" y="11"/>
                  </a:lnTo>
                  <a:lnTo>
                    <a:pt x="282" y="13"/>
                  </a:lnTo>
                  <a:lnTo>
                    <a:pt x="273" y="11"/>
                  </a:lnTo>
                  <a:lnTo>
                    <a:pt x="273" y="11"/>
                  </a:lnTo>
                  <a:lnTo>
                    <a:pt x="269" y="13"/>
                  </a:lnTo>
                  <a:lnTo>
                    <a:pt x="269" y="16"/>
                  </a:lnTo>
                  <a:lnTo>
                    <a:pt x="270" y="20"/>
                  </a:lnTo>
                  <a:lnTo>
                    <a:pt x="273" y="23"/>
                  </a:lnTo>
                  <a:lnTo>
                    <a:pt x="273" y="23"/>
                  </a:lnTo>
                  <a:lnTo>
                    <a:pt x="276" y="26"/>
                  </a:lnTo>
                  <a:lnTo>
                    <a:pt x="274" y="27"/>
                  </a:lnTo>
                  <a:lnTo>
                    <a:pt x="272" y="27"/>
                  </a:lnTo>
                  <a:lnTo>
                    <a:pt x="269" y="26"/>
                  </a:lnTo>
                  <a:lnTo>
                    <a:pt x="269" y="26"/>
                  </a:lnTo>
                  <a:lnTo>
                    <a:pt x="266" y="24"/>
                  </a:lnTo>
                  <a:lnTo>
                    <a:pt x="263" y="24"/>
                  </a:lnTo>
                  <a:lnTo>
                    <a:pt x="257" y="26"/>
                  </a:lnTo>
                  <a:lnTo>
                    <a:pt x="257" y="26"/>
                  </a:lnTo>
                  <a:lnTo>
                    <a:pt x="256" y="27"/>
                  </a:lnTo>
                  <a:lnTo>
                    <a:pt x="257" y="28"/>
                  </a:lnTo>
                  <a:lnTo>
                    <a:pt x="260" y="30"/>
                  </a:lnTo>
                  <a:lnTo>
                    <a:pt x="265" y="33"/>
                  </a:lnTo>
                  <a:lnTo>
                    <a:pt x="266" y="34"/>
                  </a:lnTo>
                  <a:lnTo>
                    <a:pt x="266" y="34"/>
                  </a:lnTo>
                  <a:lnTo>
                    <a:pt x="265" y="34"/>
                  </a:lnTo>
                  <a:lnTo>
                    <a:pt x="263" y="34"/>
                  </a:lnTo>
                  <a:lnTo>
                    <a:pt x="260" y="33"/>
                  </a:lnTo>
                  <a:lnTo>
                    <a:pt x="259" y="33"/>
                  </a:lnTo>
                  <a:lnTo>
                    <a:pt x="259" y="33"/>
                  </a:lnTo>
                  <a:lnTo>
                    <a:pt x="256" y="34"/>
                  </a:lnTo>
                  <a:lnTo>
                    <a:pt x="253" y="33"/>
                  </a:lnTo>
                  <a:lnTo>
                    <a:pt x="252" y="31"/>
                  </a:lnTo>
                  <a:lnTo>
                    <a:pt x="250" y="28"/>
                  </a:lnTo>
                  <a:lnTo>
                    <a:pt x="250" y="28"/>
                  </a:lnTo>
                  <a:lnTo>
                    <a:pt x="249" y="27"/>
                  </a:lnTo>
                  <a:lnTo>
                    <a:pt x="247" y="27"/>
                  </a:lnTo>
                  <a:lnTo>
                    <a:pt x="245" y="27"/>
                  </a:lnTo>
                  <a:lnTo>
                    <a:pt x="243" y="30"/>
                  </a:lnTo>
                  <a:lnTo>
                    <a:pt x="243" y="30"/>
                  </a:lnTo>
                  <a:lnTo>
                    <a:pt x="245" y="31"/>
                  </a:lnTo>
                  <a:lnTo>
                    <a:pt x="245" y="31"/>
                  </a:lnTo>
                  <a:lnTo>
                    <a:pt x="247" y="33"/>
                  </a:lnTo>
                  <a:lnTo>
                    <a:pt x="249" y="36"/>
                  </a:lnTo>
                  <a:lnTo>
                    <a:pt x="249" y="41"/>
                  </a:lnTo>
                  <a:lnTo>
                    <a:pt x="249" y="41"/>
                  </a:lnTo>
                  <a:lnTo>
                    <a:pt x="247" y="44"/>
                  </a:lnTo>
                  <a:lnTo>
                    <a:pt x="245" y="44"/>
                  </a:lnTo>
                  <a:lnTo>
                    <a:pt x="243" y="41"/>
                  </a:lnTo>
                  <a:lnTo>
                    <a:pt x="243" y="38"/>
                  </a:lnTo>
                  <a:lnTo>
                    <a:pt x="243" y="38"/>
                  </a:lnTo>
                  <a:lnTo>
                    <a:pt x="243" y="36"/>
                  </a:lnTo>
                  <a:lnTo>
                    <a:pt x="240" y="36"/>
                  </a:lnTo>
                  <a:lnTo>
                    <a:pt x="238" y="36"/>
                  </a:lnTo>
                  <a:lnTo>
                    <a:pt x="235" y="37"/>
                  </a:lnTo>
                  <a:lnTo>
                    <a:pt x="235" y="37"/>
                  </a:lnTo>
                  <a:lnTo>
                    <a:pt x="232" y="38"/>
                  </a:lnTo>
                  <a:lnTo>
                    <a:pt x="232" y="36"/>
                  </a:lnTo>
                  <a:lnTo>
                    <a:pt x="233" y="31"/>
                  </a:lnTo>
                  <a:lnTo>
                    <a:pt x="233" y="28"/>
                  </a:lnTo>
                  <a:lnTo>
                    <a:pt x="233" y="28"/>
                  </a:lnTo>
                  <a:lnTo>
                    <a:pt x="230" y="27"/>
                  </a:lnTo>
                  <a:lnTo>
                    <a:pt x="229" y="27"/>
                  </a:lnTo>
                  <a:lnTo>
                    <a:pt x="222" y="30"/>
                  </a:lnTo>
                  <a:lnTo>
                    <a:pt x="222" y="30"/>
                  </a:lnTo>
                  <a:lnTo>
                    <a:pt x="216" y="31"/>
                  </a:lnTo>
                  <a:lnTo>
                    <a:pt x="216" y="31"/>
                  </a:lnTo>
                  <a:lnTo>
                    <a:pt x="218" y="34"/>
                  </a:lnTo>
                  <a:lnTo>
                    <a:pt x="218" y="34"/>
                  </a:lnTo>
                  <a:lnTo>
                    <a:pt x="219" y="37"/>
                  </a:lnTo>
                  <a:lnTo>
                    <a:pt x="219" y="38"/>
                  </a:lnTo>
                  <a:lnTo>
                    <a:pt x="218" y="41"/>
                  </a:lnTo>
                  <a:lnTo>
                    <a:pt x="216" y="41"/>
                  </a:lnTo>
                  <a:lnTo>
                    <a:pt x="216" y="41"/>
                  </a:lnTo>
                  <a:lnTo>
                    <a:pt x="212" y="41"/>
                  </a:lnTo>
                  <a:lnTo>
                    <a:pt x="210" y="43"/>
                  </a:lnTo>
                  <a:lnTo>
                    <a:pt x="210" y="46"/>
                  </a:lnTo>
                  <a:lnTo>
                    <a:pt x="210" y="46"/>
                  </a:lnTo>
                  <a:lnTo>
                    <a:pt x="210" y="47"/>
                  </a:lnTo>
                  <a:lnTo>
                    <a:pt x="208" y="48"/>
                  </a:lnTo>
                  <a:lnTo>
                    <a:pt x="206" y="47"/>
                  </a:lnTo>
                  <a:lnTo>
                    <a:pt x="205" y="46"/>
                  </a:lnTo>
                  <a:lnTo>
                    <a:pt x="205" y="46"/>
                  </a:lnTo>
                  <a:lnTo>
                    <a:pt x="203" y="44"/>
                  </a:lnTo>
                  <a:lnTo>
                    <a:pt x="201" y="44"/>
                  </a:lnTo>
                  <a:lnTo>
                    <a:pt x="196" y="44"/>
                  </a:lnTo>
                  <a:lnTo>
                    <a:pt x="193" y="47"/>
                  </a:lnTo>
                  <a:lnTo>
                    <a:pt x="193" y="47"/>
                  </a:lnTo>
                  <a:lnTo>
                    <a:pt x="189" y="53"/>
                  </a:lnTo>
                  <a:lnTo>
                    <a:pt x="186" y="56"/>
                  </a:lnTo>
                  <a:lnTo>
                    <a:pt x="186" y="58"/>
                  </a:lnTo>
                  <a:lnTo>
                    <a:pt x="186" y="58"/>
                  </a:lnTo>
                  <a:lnTo>
                    <a:pt x="186" y="60"/>
                  </a:lnTo>
                  <a:lnTo>
                    <a:pt x="189" y="58"/>
                  </a:lnTo>
                  <a:lnTo>
                    <a:pt x="192" y="57"/>
                  </a:lnTo>
                  <a:lnTo>
                    <a:pt x="196" y="57"/>
                  </a:lnTo>
                  <a:lnTo>
                    <a:pt x="196" y="57"/>
                  </a:lnTo>
                  <a:lnTo>
                    <a:pt x="198" y="58"/>
                  </a:lnTo>
                  <a:lnTo>
                    <a:pt x="198" y="60"/>
                  </a:lnTo>
                  <a:lnTo>
                    <a:pt x="198" y="61"/>
                  </a:lnTo>
                  <a:lnTo>
                    <a:pt x="198" y="63"/>
                  </a:lnTo>
                  <a:lnTo>
                    <a:pt x="198" y="63"/>
                  </a:lnTo>
                  <a:lnTo>
                    <a:pt x="199" y="65"/>
                  </a:lnTo>
                  <a:lnTo>
                    <a:pt x="199" y="67"/>
                  </a:lnTo>
                  <a:lnTo>
                    <a:pt x="199" y="68"/>
                  </a:lnTo>
                  <a:lnTo>
                    <a:pt x="196" y="67"/>
                  </a:lnTo>
                  <a:lnTo>
                    <a:pt x="196" y="67"/>
                  </a:lnTo>
                  <a:lnTo>
                    <a:pt x="193" y="65"/>
                  </a:lnTo>
                  <a:lnTo>
                    <a:pt x="192" y="64"/>
                  </a:lnTo>
                  <a:lnTo>
                    <a:pt x="189" y="65"/>
                  </a:lnTo>
                  <a:lnTo>
                    <a:pt x="188" y="68"/>
                  </a:lnTo>
                  <a:lnTo>
                    <a:pt x="188" y="68"/>
                  </a:lnTo>
                  <a:lnTo>
                    <a:pt x="188" y="70"/>
                  </a:lnTo>
                  <a:lnTo>
                    <a:pt x="185" y="70"/>
                  </a:lnTo>
                  <a:lnTo>
                    <a:pt x="181" y="64"/>
                  </a:lnTo>
                  <a:lnTo>
                    <a:pt x="181" y="64"/>
                  </a:lnTo>
                  <a:lnTo>
                    <a:pt x="181" y="63"/>
                  </a:lnTo>
                  <a:lnTo>
                    <a:pt x="179" y="64"/>
                  </a:lnTo>
                  <a:lnTo>
                    <a:pt x="176" y="65"/>
                  </a:lnTo>
                  <a:lnTo>
                    <a:pt x="175" y="68"/>
                  </a:lnTo>
                  <a:lnTo>
                    <a:pt x="173" y="68"/>
                  </a:lnTo>
                  <a:lnTo>
                    <a:pt x="172" y="68"/>
                  </a:lnTo>
                  <a:lnTo>
                    <a:pt x="172" y="68"/>
                  </a:lnTo>
                  <a:lnTo>
                    <a:pt x="172" y="67"/>
                  </a:lnTo>
                  <a:lnTo>
                    <a:pt x="172" y="65"/>
                  </a:lnTo>
                  <a:lnTo>
                    <a:pt x="173" y="63"/>
                  </a:lnTo>
                  <a:lnTo>
                    <a:pt x="176" y="58"/>
                  </a:lnTo>
                  <a:lnTo>
                    <a:pt x="176" y="57"/>
                  </a:lnTo>
                  <a:lnTo>
                    <a:pt x="176" y="56"/>
                  </a:lnTo>
                  <a:lnTo>
                    <a:pt x="176" y="56"/>
                  </a:lnTo>
                  <a:lnTo>
                    <a:pt x="175" y="54"/>
                  </a:lnTo>
                  <a:lnTo>
                    <a:pt x="172" y="56"/>
                  </a:lnTo>
                  <a:lnTo>
                    <a:pt x="166" y="63"/>
                  </a:lnTo>
                  <a:lnTo>
                    <a:pt x="166" y="63"/>
                  </a:lnTo>
                  <a:lnTo>
                    <a:pt x="162" y="65"/>
                  </a:lnTo>
                  <a:lnTo>
                    <a:pt x="158" y="67"/>
                  </a:lnTo>
                  <a:lnTo>
                    <a:pt x="156" y="68"/>
                  </a:lnTo>
                  <a:lnTo>
                    <a:pt x="156" y="70"/>
                  </a:lnTo>
                  <a:lnTo>
                    <a:pt x="156" y="70"/>
                  </a:lnTo>
                  <a:lnTo>
                    <a:pt x="156" y="73"/>
                  </a:lnTo>
                  <a:lnTo>
                    <a:pt x="155" y="74"/>
                  </a:lnTo>
                  <a:lnTo>
                    <a:pt x="152" y="75"/>
                  </a:lnTo>
                  <a:lnTo>
                    <a:pt x="149" y="78"/>
                  </a:lnTo>
                  <a:lnTo>
                    <a:pt x="149" y="78"/>
                  </a:lnTo>
                  <a:lnTo>
                    <a:pt x="146" y="81"/>
                  </a:lnTo>
                  <a:lnTo>
                    <a:pt x="142" y="84"/>
                  </a:lnTo>
                  <a:lnTo>
                    <a:pt x="135" y="87"/>
                  </a:lnTo>
                  <a:lnTo>
                    <a:pt x="129" y="90"/>
                  </a:lnTo>
                  <a:lnTo>
                    <a:pt x="129" y="90"/>
                  </a:lnTo>
                  <a:lnTo>
                    <a:pt x="127" y="93"/>
                  </a:lnTo>
                  <a:lnTo>
                    <a:pt x="128" y="93"/>
                  </a:lnTo>
                  <a:lnTo>
                    <a:pt x="128" y="94"/>
                  </a:lnTo>
                  <a:lnTo>
                    <a:pt x="132" y="93"/>
                  </a:lnTo>
                  <a:lnTo>
                    <a:pt x="135" y="90"/>
                  </a:lnTo>
                  <a:lnTo>
                    <a:pt x="135" y="90"/>
                  </a:lnTo>
                  <a:lnTo>
                    <a:pt x="138" y="88"/>
                  </a:lnTo>
                  <a:lnTo>
                    <a:pt x="141" y="87"/>
                  </a:lnTo>
                  <a:lnTo>
                    <a:pt x="144" y="87"/>
                  </a:lnTo>
                  <a:lnTo>
                    <a:pt x="148" y="84"/>
                  </a:lnTo>
                  <a:lnTo>
                    <a:pt x="148" y="84"/>
                  </a:lnTo>
                  <a:lnTo>
                    <a:pt x="156" y="80"/>
                  </a:lnTo>
                  <a:lnTo>
                    <a:pt x="161" y="78"/>
                  </a:lnTo>
                  <a:lnTo>
                    <a:pt x="164" y="78"/>
                  </a:lnTo>
                  <a:lnTo>
                    <a:pt x="164" y="78"/>
                  </a:lnTo>
                  <a:lnTo>
                    <a:pt x="165" y="80"/>
                  </a:lnTo>
                  <a:lnTo>
                    <a:pt x="168" y="80"/>
                  </a:lnTo>
                  <a:lnTo>
                    <a:pt x="169" y="80"/>
                  </a:lnTo>
                  <a:lnTo>
                    <a:pt x="172" y="77"/>
                  </a:lnTo>
                  <a:lnTo>
                    <a:pt x="172" y="77"/>
                  </a:lnTo>
                  <a:lnTo>
                    <a:pt x="175" y="75"/>
                  </a:lnTo>
                  <a:lnTo>
                    <a:pt x="178" y="74"/>
                  </a:lnTo>
                  <a:lnTo>
                    <a:pt x="179" y="75"/>
                  </a:lnTo>
                  <a:lnTo>
                    <a:pt x="182" y="77"/>
                  </a:lnTo>
                  <a:lnTo>
                    <a:pt x="182" y="77"/>
                  </a:lnTo>
                  <a:lnTo>
                    <a:pt x="183" y="78"/>
                  </a:lnTo>
                  <a:lnTo>
                    <a:pt x="181" y="80"/>
                  </a:lnTo>
                  <a:lnTo>
                    <a:pt x="181" y="83"/>
                  </a:lnTo>
                  <a:lnTo>
                    <a:pt x="181" y="85"/>
                  </a:lnTo>
                  <a:lnTo>
                    <a:pt x="181" y="85"/>
                  </a:lnTo>
                  <a:lnTo>
                    <a:pt x="182" y="87"/>
                  </a:lnTo>
                  <a:lnTo>
                    <a:pt x="181" y="90"/>
                  </a:lnTo>
                  <a:lnTo>
                    <a:pt x="178" y="90"/>
                  </a:lnTo>
                  <a:lnTo>
                    <a:pt x="176" y="88"/>
                  </a:lnTo>
                  <a:lnTo>
                    <a:pt x="176" y="88"/>
                  </a:lnTo>
                  <a:lnTo>
                    <a:pt x="175" y="85"/>
                  </a:lnTo>
                  <a:lnTo>
                    <a:pt x="173" y="84"/>
                  </a:lnTo>
                  <a:lnTo>
                    <a:pt x="172" y="84"/>
                  </a:lnTo>
                  <a:lnTo>
                    <a:pt x="171" y="84"/>
                  </a:lnTo>
                  <a:lnTo>
                    <a:pt x="171" y="84"/>
                  </a:lnTo>
                  <a:lnTo>
                    <a:pt x="166" y="88"/>
                  </a:lnTo>
                  <a:lnTo>
                    <a:pt x="165" y="91"/>
                  </a:lnTo>
                  <a:lnTo>
                    <a:pt x="162" y="91"/>
                  </a:lnTo>
                  <a:lnTo>
                    <a:pt x="162" y="91"/>
                  </a:lnTo>
                  <a:lnTo>
                    <a:pt x="161" y="93"/>
                  </a:lnTo>
                  <a:lnTo>
                    <a:pt x="158" y="95"/>
                  </a:lnTo>
                  <a:lnTo>
                    <a:pt x="156" y="98"/>
                  </a:lnTo>
                  <a:lnTo>
                    <a:pt x="156" y="102"/>
                  </a:lnTo>
                  <a:lnTo>
                    <a:pt x="156" y="102"/>
                  </a:lnTo>
                  <a:lnTo>
                    <a:pt x="155" y="105"/>
                  </a:lnTo>
                  <a:lnTo>
                    <a:pt x="154" y="105"/>
                  </a:lnTo>
                  <a:lnTo>
                    <a:pt x="151" y="105"/>
                  </a:lnTo>
                  <a:lnTo>
                    <a:pt x="151" y="108"/>
                  </a:lnTo>
                  <a:lnTo>
                    <a:pt x="151" y="108"/>
                  </a:lnTo>
                  <a:lnTo>
                    <a:pt x="148" y="112"/>
                  </a:lnTo>
                  <a:lnTo>
                    <a:pt x="145" y="117"/>
                  </a:lnTo>
                  <a:lnTo>
                    <a:pt x="135" y="128"/>
                  </a:lnTo>
                  <a:lnTo>
                    <a:pt x="135" y="128"/>
                  </a:lnTo>
                  <a:lnTo>
                    <a:pt x="132" y="132"/>
                  </a:lnTo>
                  <a:lnTo>
                    <a:pt x="132" y="135"/>
                  </a:lnTo>
                  <a:lnTo>
                    <a:pt x="134" y="137"/>
                  </a:lnTo>
                  <a:lnTo>
                    <a:pt x="132" y="139"/>
                  </a:lnTo>
                  <a:lnTo>
                    <a:pt x="132" y="139"/>
                  </a:lnTo>
                  <a:lnTo>
                    <a:pt x="131" y="142"/>
                  </a:lnTo>
                  <a:lnTo>
                    <a:pt x="127" y="142"/>
                  </a:lnTo>
                  <a:lnTo>
                    <a:pt x="122" y="141"/>
                  </a:lnTo>
                  <a:lnTo>
                    <a:pt x="121" y="142"/>
                  </a:lnTo>
                  <a:lnTo>
                    <a:pt x="121" y="142"/>
                  </a:lnTo>
                  <a:lnTo>
                    <a:pt x="119" y="145"/>
                  </a:lnTo>
                  <a:lnTo>
                    <a:pt x="119" y="149"/>
                  </a:lnTo>
                  <a:lnTo>
                    <a:pt x="119" y="154"/>
                  </a:lnTo>
                  <a:lnTo>
                    <a:pt x="118" y="157"/>
                  </a:lnTo>
                  <a:lnTo>
                    <a:pt x="118" y="157"/>
                  </a:lnTo>
                  <a:lnTo>
                    <a:pt x="117" y="159"/>
                  </a:lnTo>
                  <a:lnTo>
                    <a:pt x="117" y="162"/>
                  </a:lnTo>
                  <a:lnTo>
                    <a:pt x="118" y="168"/>
                  </a:lnTo>
                  <a:lnTo>
                    <a:pt x="118" y="168"/>
                  </a:lnTo>
                  <a:lnTo>
                    <a:pt x="118" y="168"/>
                  </a:lnTo>
                  <a:lnTo>
                    <a:pt x="117" y="169"/>
                  </a:lnTo>
                  <a:lnTo>
                    <a:pt x="114" y="168"/>
                  </a:lnTo>
                  <a:lnTo>
                    <a:pt x="109" y="168"/>
                  </a:lnTo>
                  <a:lnTo>
                    <a:pt x="108" y="168"/>
                  </a:lnTo>
                  <a:lnTo>
                    <a:pt x="108" y="169"/>
                  </a:lnTo>
                  <a:lnTo>
                    <a:pt x="108" y="169"/>
                  </a:lnTo>
                  <a:lnTo>
                    <a:pt x="107" y="171"/>
                  </a:lnTo>
                  <a:lnTo>
                    <a:pt x="104" y="172"/>
                  </a:lnTo>
                  <a:lnTo>
                    <a:pt x="97" y="172"/>
                  </a:lnTo>
                  <a:lnTo>
                    <a:pt x="97" y="172"/>
                  </a:lnTo>
                  <a:lnTo>
                    <a:pt x="97" y="174"/>
                  </a:lnTo>
                  <a:lnTo>
                    <a:pt x="100" y="176"/>
                  </a:lnTo>
                  <a:lnTo>
                    <a:pt x="107" y="182"/>
                  </a:lnTo>
                  <a:lnTo>
                    <a:pt x="107" y="182"/>
                  </a:lnTo>
                  <a:lnTo>
                    <a:pt x="107" y="184"/>
                  </a:lnTo>
                  <a:lnTo>
                    <a:pt x="107" y="185"/>
                  </a:lnTo>
                  <a:lnTo>
                    <a:pt x="105" y="186"/>
                  </a:lnTo>
                  <a:lnTo>
                    <a:pt x="102" y="186"/>
                  </a:lnTo>
                  <a:lnTo>
                    <a:pt x="101" y="185"/>
                  </a:lnTo>
                  <a:lnTo>
                    <a:pt x="101" y="185"/>
                  </a:lnTo>
                  <a:lnTo>
                    <a:pt x="101" y="184"/>
                  </a:lnTo>
                  <a:lnTo>
                    <a:pt x="100" y="184"/>
                  </a:lnTo>
                  <a:lnTo>
                    <a:pt x="97" y="185"/>
                  </a:lnTo>
                  <a:lnTo>
                    <a:pt x="87" y="191"/>
                  </a:lnTo>
                  <a:lnTo>
                    <a:pt x="87" y="191"/>
                  </a:lnTo>
                  <a:lnTo>
                    <a:pt x="82" y="194"/>
                  </a:lnTo>
                  <a:lnTo>
                    <a:pt x="81" y="196"/>
                  </a:lnTo>
                  <a:lnTo>
                    <a:pt x="80" y="199"/>
                  </a:lnTo>
                  <a:lnTo>
                    <a:pt x="77" y="201"/>
                  </a:lnTo>
                  <a:lnTo>
                    <a:pt x="77" y="201"/>
                  </a:lnTo>
                  <a:lnTo>
                    <a:pt x="75" y="201"/>
                  </a:lnTo>
                  <a:lnTo>
                    <a:pt x="74" y="202"/>
                  </a:lnTo>
                  <a:lnTo>
                    <a:pt x="72" y="205"/>
                  </a:lnTo>
                  <a:lnTo>
                    <a:pt x="71" y="209"/>
                  </a:lnTo>
                  <a:lnTo>
                    <a:pt x="70" y="212"/>
                  </a:lnTo>
                  <a:lnTo>
                    <a:pt x="70" y="212"/>
                  </a:lnTo>
                  <a:lnTo>
                    <a:pt x="68" y="213"/>
                  </a:lnTo>
                  <a:lnTo>
                    <a:pt x="67" y="213"/>
                  </a:lnTo>
                  <a:lnTo>
                    <a:pt x="65" y="211"/>
                  </a:lnTo>
                  <a:lnTo>
                    <a:pt x="64" y="208"/>
                  </a:lnTo>
                  <a:lnTo>
                    <a:pt x="63" y="206"/>
                  </a:lnTo>
                  <a:lnTo>
                    <a:pt x="60" y="206"/>
                  </a:lnTo>
                  <a:lnTo>
                    <a:pt x="60" y="206"/>
                  </a:lnTo>
                  <a:lnTo>
                    <a:pt x="57" y="206"/>
                  </a:lnTo>
                  <a:lnTo>
                    <a:pt x="55" y="208"/>
                  </a:lnTo>
                  <a:lnTo>
                    <a:pt x="57" y="211"/>
                  </a:lnTo>
                  <a:lnTo>
                    <a:pt x="58" y="215"/>
                  </a:lnTo>
                  <a:lnTo>
                    <a:pt x="58" y="215"/>
                  </a:lnTo>
                  <a:lnTo>
                    <a:pt x="58" y="218"/>
                  </a:lnTo>
                  <a:lnTo>
                    <a:pt x="57" y="218"/>
                  </a:lnTo>
                  <a:lnTo>
                    <a:pt x="53" y="218"/>
                  </a:lnTo>
                  <a:lnTo>
                    <a:pt x="50" y="221"/>
                  </a:lnTo>
                  <a:lnTo>
                    <a:pt x="50" y="221"/>
                  </a:lnTo>
                  <a:lnTo>
                    <a:pt x="45" y="222"/>
                  </a:lnTo>
                  <a:lnTo>
                    <a:pt x="41" y="223"/>
                  </a:lnTo>
                  <a:lnTo>
                    <a:pt x="37" y="223"/>
                  </a:lnTo>
                  <a:lnTo>
                    <a:pt x="34" y="226"/>
                  </a:lnTo>
                  <a:lnTo>
                    <a:pt x="34" y="226"/>
                  </a:lnTo>
                  <a:lnTo>
                    <a:pt x="34" y="228"/>
                  </a:lnTo>
                  <a:lnTo>
                    <a:pt x="34" y="228"/>
                  </a:lnTo>
                  <a:lnTo>
                    <a:pt x="37" y="229"/>
                  </a:lnTo>
                  <a:lnTo>
                    <a:pt x="40" y="230"/>
                  </a:lnTo>
                  <a:lnTo>
                    <a:pt x="43" y="232"/>
                  </a:lnTo>
                  <a:lnTo>
                    <a:pt x="43" y="232"/>
                  </a:lnTo>
                  <a:lnTo>
                    <a:pt x="43" y="233"/>
                  </a:lnTo>
                  <a:lnTo>
                    <a:pt x="41" y="233"/>
                  </a:lnTo>
                  <a:lnTo>
                    <a:pt x="38" y="233"/>
                  </a:lnTo>
                  <a:lnTo>
                    <a:pt x="28" y="232"/>
                  </a:lnTo>
                  <a:lnTo>
                    <a:pt x="28" y="232"/>
                  </a:lnTo>
                  <a:lnTo>
                    <a:pt x="26" y="233"/>
                  </a:lnTo>
                  <a:lnTo>
                    <a:pt x="24" y="235"/>
                  </a:lnTo>
                  <a:lnTo>
                    <a:pt x="23" y="238"/>
                  </a:lnTo>
                  <a:lnTo>
                    <a:pt x="20" y="238"/>
                  </a:lnTo>
                  <a:lnTo>
                    <a:pt x="20" y="238"/>
                  </a:lnTo>
                  <a:lnTo>
                    <a:pt x="17" y="239"/>
                  </a:lnTo>
                  <a:lnTo>
                    <a:pt x="14" y="240"/>
                  </a:lnTo>
                  <a:lnTo>
                    <a:pt x="13" y="243"/>
                  </a:lnTo>
                  <a:lnTo>
                    <a:pt x="13" y="246"/>
                  </a:lnTo>
                  <a:lnTo>
                    <a:pt x="13" y="246"/>
                  </a:lnTo>
                  <a:lnTo>
                    <a:pt x="14" y="248"/>
                  </a:lnTo>
                  <a:lnTo>
                    <a:pt x="13" y="249"/>
                  </a:lnTo>
                  <a:lnTo>
                    <a:pt x="10" y="249"/>
                  </a:lnTo>
                  <a:lnTo>
                    <a:pt x="7" y="248"/>
                  </a:lnTo>
                  <a:lnTo>
                    <a:pt x="7" y="248"/>
                  </a:lnTo>
                  <a:lnTo>
                    <a:pt x="4" y="246"/>
                  </a:lnTo>
                  <a:lnTo>
                    <a:pt x="3" y="249"/>
                  </a:lnTo>
                  <a:lnTo>
                    <a:pt x="0" y="255"/>
                  </a:lnTo>
                  <a:lnTo>
                    <a:pt x="0" y="255"/>
                  </a:lnTo>
                  <a:lnTo>
                    <a:pt x="0" y="258"/>
                  </a:lnTo>
                  <a:lnTo>
                    <a:pt x="3" y="259"/>
                  </a:lnTo>
                  <a:lnTo>
                    <a:pt x="4" y="260"/>
                  </a:lnTo>
                  <a:lnTo>
                    <a:pt x="6" y="262"/>
                  </a:lnTo>
                  <a:lnTo>
                    <a:pt x="6" y="262"/>
                  </a:lnTo>
                  <a:lnTo>
                    <a:pt x="3" y="266"/>
                  </a:lnTo>
                  <a:lnTo>
                    <a:pt x="3" y="267"/>
                  </a:lnTo>
                  <a:lnTo>
                    <a:pt x="4" y="269"/>
                  </a:lnTo>
                  <a:lnTo>
                    <a:pt x="4" y="269"/>
                  </a:lnTo>
                  <a:lnTo>
                    <a:pt x="6" y="269"/>
                  </a:lnTo>
                  <a:lnTo>
                    <a:pt x="6" y="272"/>
                  </a:lnTo>
                  <a:lnTo>
                    <a:pt x="3" y="275"/>
                  </a:lnTo>
                  <a:lnTo>
                    <a:pt x="3" y="275"/>
                  </a:lnTo>
                  <a:lnTo>
                    <a:pt x="1" y="276"/>
                  </a:lnTo>
                  <a:lnTo>
                    <a:pt x="0" y="277"/>
                  </a:lnTo>
                  <a:lnTo>
                    <a:pt x="3" y="282"/>
                  </a:lnTo>
                  <a:lnTo>
                    <a:pt x="3" y="282"/>
                  </a:lnTo>
                  <a:lnTo>
                    <a:pt x="3" y="285"/>
                  </a:lnTo>
                  <a:lnTo>
                    <a:pt x="1" y="286"/>
                  </a:lnTo>
                  <a:lnTo>
                    <a:pt x="0" y="289"/>
                  </a:lnTo>
                  <a:lnTo>
                    <a:pt x="1" y="292"/>
                  </a:lnTo>
                  <a:lnTo>
                    <a:pt x="1" y="292"/>
                  </a:lnTo>
                  <a:lnTo>
                    <a:pt x="4" y="293"/>
                  </a:lnTo>
                  <a:lnTo>
                    <a:pt x="6" y="293"/>
                  </a:lnTo>
                  <a:lnTo>
                    <a:pt x="8" y="293"/>
                  </a:lnTo>
                  <a:lnTo>
                    <a:pt x="10" y="295"/>
                  </a:lnTo>
                  <a:lnTo>
                    <a:pt x="10" y="295"/>
                  </a:lnTo>
                  <a:lnTo>
                    <a:pt x="11" y="296"/>
                  </a:lnTo>
                  <a:lnTo>
                    <a:pt x="14" y="296"/>
                  </a:lnTo>
                  <a:lnTo>
                    <a:pt x="21" y="290"/>
                  </a:lnTo>
                  <a:lnTo>
                    <a:pt x="21" y="290"/>
                  </a:lnTo>
                  <a:lnTo>
                    <a:pt x="23" y="289"/>
                  </a:lnTo>
                  <a:lnTo>
                    <a:pt x="24" y="289"/>
                  </a:lnTo>
                  <a:lnTo>
                    <a:pt x="26" y="290"/>
                  </a:lnTo>
                  <a:lnTo>
                    <a:pt x="26" y="293"/>
                  </a:lnTo>
                  <a:lnTo>
                    <a:pt x="26" y="295"/>
                  </a:lnTo>
                  <a:lnTo>
                    <a:pt x="24" y="295"/>
                  </a:lnTo>
                  <a:lnTo>
                    <a:pt x="24" y="295"/>
                  </a:lnTo>
                  <a:lnTo>
                    <a:pt x="20" y="295"/>
                  </a:lnTo>
                  <a:lnTo>
                    <a:pt x="17" y="296"/>
                  </a:lnTo>
                  <a:lnTo>
                    <a:pt x="16" y="299"/>
                  </a:lnTo>
                  <a:lnTo>
                    <a:pt x="16" y="302"/>
                  </a:lnTo>
                  <a:lnTo>
                    <a:pt x="16" y="302"/>
                  </a:lnTo>
                  <a:lnTo>
                    <a:pt x="14" y="304"/>
                  </a:lnTo>
                  <a:lnTo>
                    <a:pt x="13" y="304"/>
                  </a:lnTo>
                  <a:lnTo>
                    <a:pt x="10" y="303"/>
                  </a:lnTo>
                  <a:lnTo>
                    <a:pt x="8" y="300"/>
                  </a:lnTo>
                  <a:lnTo>
                    <a:pt x="8" y="300"/>
                  </a:lnTo>
                  <a:lnTo>
                    <a:pt x="8" y="299"/>
                  </a:lnTo>
                  <a:lnTo>
                    <a:pt x="7" y="297"/>
                  </a:lnTo>
                  <a:lnTo>
                    <a:pt x="6" y="299"/>
                  </a:lnTo>
                  <a:lnTo>
                    <a:pt x="3" y="302"/>
                  </a:lnTo>
                  <a:lnTo>
                    <a:pt x="3" y="303"/>
                  </a:lnTo>
                  <a:lnTo>
                    <a:pt x="4" y="304"/>
                  </a:lnTo>
                  <a:lnTo>
                    <a:pt x="4" y="304"/>
                  </a:lnTo>
                  <a:lnTo>
                    <a:pt x="4" y="307"/>
                  </a:lnTo>
                  <a:lnTo>
                    <a:pt x="4" y="309"/>
                  </a:lnTo>
                  <a:lnTo>
                    <a:pt x="3" y="312"/>
                  </a:lnTo>
                  <a:lnTo>
                    <a:pt x="3" y="314"/>
                  </a:lnTo>
                  <a:lnTo>
                    <a:pt x="3" y="314"/>
                  </a:lnTo>
                  <a:lnTo>
                    <a:pt x="3" y="316"/>
                  </a:lnTo>
                  <a:lnTo>
                    <a:pt x="6" y="316"/>
                  </a:lnTo>
                  <a:lnTo>
                    <a:pt x="8" y="316"/>
                  </a:lnTo>
                  <a:lnTo>
                    <a:pt x="11" y="313"/>
                  </a:lnTo>
                  <a:lnTo>
                    <a:pt x="11" y="313"/>
                  </a:lnTo>
                  <a:lnTo>
                    <a:pt x="14" y="310"/>
                  </a:lnTo>
                  <a:lnTo>
                    <a:pt x="16" y="310"/>
                  </a:lnTo>
                  <a:lnTo>
                    <a:pt x="18" y="312"/>
                  </a:lnTo>
                  <a:lnTo>
                    <a:pt x="20" y="314"/>
                  </a:lnTo>
                  <a:lnTo>
                    <a:pt x="20" y="314"/>
                  </a:lnTo>
                  <a:lnTo>
                    <a:pt x="20" y="316"/>
                  </a:lnTo>
                  <a:lnTo>
                    <a:pt x="18" y="316"/>
                  </a:lnTo>
                  <a:lnTo>
                    <a:pt x="17" y="317"/>
                  </a:lnTo>
                  <a:lnTo>
                    <a:pt x="16" y="320"/>
                  </a:lnTo>
                  <a:lnTo>
                    <a:pt x="16" y="320"/>
                  </a:lnTo>
                  <a:lnTo>
                    <a:pt x="16" y="323"/>
                  </a:lnTo>
                  <a:lnTo>
                    <a:pt x="14" y="323"/>
                  </a:lnTo>
                  <a:lnTo>
                    <a:pt x="11" y="323"/>
                  </a:lnTo>
                  <a:lnTo>
                    <a:pt x="10" y="326"/>
                  </a:lnTo>
                  <a:lnTo>
                    <a:pt x="10" y="326"/>
                  </a:lnTo>
                  <a:lnTo>
                    <a:pt x="8" y="327"/>
                  </a:lnTo>
                  <a:lnTo>
                    <a:pt x="10" y="329"/>
                  </a:lnTo>
                  <a:lnTo>
                    <a:pt x="14" y="333"/>
                  </a:lnTo>
                  <a:lnTo>
                    <a:pt x="21" y="337"/>
                  </a:lnTo>
                  <a:lnTo>
                    <a:pt x="26" y="339"/>
                  </a:lnTo>
                  <a:lnTo>
                    <a:pt x="26" y="339"/>
                  </a:lnTo>
                  <a:lnTo>
                    <a:pt x="34" y="341"/>
                  </a:lnTo>
                  <a:lnTo>
                    <a:pt x="38" y="343"/>
                  </a:lnTo>
                  <a:lnTo>
                    <a:pt x="45" y="343"/>
                  </a:lnTo>
                  <a:lnTo>
                    <a:pt x="45" y="343"/>
                  </a:lnTo>
                  <a:lnTo>
                    <a:pt x="48" y="343"/>
                  </a:lnTo>
                  <a:lnTo>
                    <a:pt x="53" y="340"/>
                  </a:lnTo>
                  <a:lnTo>
                    <a:pt x="63" y="333"/>
                  </a:lnTo>
                  <a:lnTo>
                    <a:pt x="75" y="322"/>
                  </a:lnTo>
                  <a:lnTo>
                    <a:pt x="75" y="322"/>
                  </a:lnTo>
                  <a:lnTo>
                    <a:pt x="77" y="320"/>
                  </a:lnTo>
                  <a:lnTo>
                    <a:pt x="80" y="320"/>
                  </a:lnTo>
                  <a:lnTo>
                    <a:pt x="82" y="320"/>
                  </a:lnTo>
                  <a:lnTo>
                    <a:pt x="85" y="319"/>
                  </a:lnTo>
                  <a:lnTo>
                    <a:pt x="85" y="319"/>
                  </a:lnTo>
                  <a:lnTo>
                    <a:pt x="88" y="316"/>
                  </a:lnTo>
                  <a:lnTo>
                    <a:pt x="88" y="313"/>
                  </a:lnTo>
                  <a:lnTo>
                    <a:pt x="88" y="310"/>
                  </a:lnTo>
                  <a:lnTo>
                    <a:pt x="90" y="307"/>
                  </a:lnTo>
                  <a:lnTo>
                    <a:pt x="90" y="307"/>
                  </a:lnTo>
                  <a:lnTo>
                    <a:pt x="91" y="309"/>
                  </a:lnTo>
                  <a:lnTo>
                    <a:pt x="92" y="312"/>
                  </a:lnTo>
                  <a:lnTo>
                    <a:pt x="95" y="314"/>
                  </a:lnTo>
                  <a:lnTo>
                    <a:pt x="97" y="316"/>
                  </a:lnTo>
                  <a:lnTo>
                    <a:pt x="97" y="316"/>
                  </a:lnTo>
                  <a:lnTo>
                    <a:pt x="100" y="319"/>
                  </a:lnTo>
                  <a:lnTo>
                    <a:pt x="100" y="323"/>
                  </a:lnTo>
                  <a:lnTo>
                    <a:pt x="100" y="323"/>
                  </a:lnTo>
                  <a:lnTo>
                    <a:pt x="102" y="323"/>
                  </a:lnTo>
                  <a:lnTo>
                    <a:pt x="105" y="324"/>
                  </a:lnTo>
                  <a:lnTo>
                    <a:pt x="105" y="324"/>
                  </a:lnTo>
                  <a:lnTo>
                    <a:pt x="107" y="324"/>
                  </a:lnTo>
                  <a:lnTo>
                    <a:pt x="107" y="324"/>
                  </a:lnTo>
                  <a:lnTo>
                    <a:pt x="108" y="322"/>
                  </a:lnTo>
                  <a:lnTo>
                    <a:pt x="109" y="313"/>
                  </a:lnTo>
                  <a:lnTo>
                    <a:pt x="109" y="313"/>
                  </a:lnTo>
                  <a:lnTo>
                    <a:pt x="111" y="307"/>
                  </a:lnTo>
                  <a:lnTo>
                    <a:pt x="111" y="304"/>
                  </a:lnTo>
                  <a:lnTo>
                    <a:pt x="111" y="300"/>
                  </a:lnTo>
                  <a:lnTo>
                    <a:pt x="111" y="300"/>
                  </a:lnTo>
                  <a:lnTo>
                    <a:pt x="111" y="299"/>
                  </a:lnTo>
                  <a:lnTo>
                    <a:pt x="112" y="299"/>
                  </a:lnTo>
                  <a:lnTo>
                    <a:pt x="115" y="299"/>
                  </a:lnTo>
                  <a:lnTo>
                    <a:pt x="119" y="299"/>
                  </a:lnTo>
                  <a:lnTo>
                    <a:pt x="122" y="297"/>
                  </a:lnTo>
                  <a:lnTo>
                    <a:pt x="122" y="297"/>
                  </a:lnTo>
                  <a:lnTo>
                    <a:pt x="124" y="289"/>
                  </a:lnTo>
                  <a:lnTo>
                    <a:pt x="122" y="285"/>
                  </a:lnTo>
                  <a:lnTo>
                    <a:pt x="121" y="282"/>
                  </a:lnTo>
                  <a:lnTo>
                    <a:pt x="121" y="282"/>
                  </a:lnTo>
                  <a:lnTo>
                    <a:pt x="119" y="280"/>
                  </a:lnTo>
                  <a:lnTo>
                    <a:pt x="118" y="277"/>
                  </a:lnTo>
                  <a:lnTo>
                    <a:pt x="118" y="275"/>
                  </a:lnTo>
                  <a:lnTo>
                    <a:pt x="121" y="275"/>
                  </a:lnTo>
                  <a:lnTo>
                    <a:pt x="121" y="275"/>
                  </a:lnTo>
                  <a:lnTo>
                    <a:pt x="122" y="273"/>
                  </a:lnTo>
                  <a:lnTo>
                    <a:pt x="125" y="272"/>
                  </a:lnTo>
                  <a:lnTo>
                    <a:pt x="127" y="269"/>
                  </a:lnTo>
                  <a:lnTo>
                    <a:pt x="127" y="266"/>
                  </a:lnTo>
                  <a:lnTo>
                    <a:pt x="127" y="266"/>
                  </a:lnTo>
                  <a:lnTo>
                    <a:pt x="125" y="262"/>
                  </a:lnTo>
                  <a:lnTo>
                    <a:pt x="121" y="260"/>
                  </a:lnTo>
                  <a:lnTo>
                    <a:pt x="118" y="258"/>
                  </a:lnTo>
                  <a:lnTo>
                    <a:pt x="115" y="255"/>
                  </a:lnTo>
                  <a:lnTo>
                    <a:pt x="115" y="255"/>
                  </a:lnTo>
                  <a:lnTo>
                    <a:pt x="117" y="250"/>
                  </a:lnTo>
                  <a:lnTo>
                    <a:pt x="117" y="248"/>
                  </a:lnTo>
                  <a:lnTo>
                    <a:pt x="118" y="243"/>
                  </a:lnTo>
                  <a:lnTo>
                    <a:pt x="117" y="239"/>
                  </a:lnTo>
                  <a:lnTo>
                    <a:pt x="117" y="239"/>
                  </a:lnTo>
                  <a:lnTo>
                    <a:pt x="115" y="233"/>
                  </a:lnTo>
                  <a:lnTo>
                    <a:pt x="115" y="229"/>
                  </a:lnTo>
                  <a:lnTo>
                    <a:pt x="117" y="226"/>
                  </a:lnTo>
                  <a:lnTo>
                    <a:pt x="117" y="223"/>
                  </a:lnTo>
                  <a:lnTo>
                    <a:pt x="117" y="223"/>
                  </a:lnTo>
                  <a:lnTo>
                    <a:pt x="115" y="221"/>
                  </a:lnTo>
                  <a:lnTo>
                    <a:pt x="115" y="216"/>
                  </a:lnTo>
                  <a:lnTo>
                    <a:pt x="115" y="212"/>
                  </a:lnTo>
                  <a:lnTo>
                    <a:pt x="118" y="206"/>
                  </a:lnTo>
                  <a:lnTo>
                    <a:pt x="118" y="206"/>
                  </a:lnTo>
                  <a:lnTo>
                    <a:pt x="122" y="202"/>
                  </a:lnTo>
                  <a:lnTo>
                    <a:pt x="127" y="198"/>
                  </a:lnTo>
                  <a:lnTo>
                    <a:pt x="131" y="196"/>
                  </a:lnTo>
                  <a:lnTo>
                    <a:pt x="134" y="196"/>
                  </a:lnTo>
                  <a:lnTo>
                    <a:pt x="134" y="196"/>
                  </a:lnTo>
                  <a:lnTo>
                    <a:pt x="139" y="198"/>
                  </a:lnTo>
                  <a:lnTo>
                    <a:pt x="142" y="198"/>
                  </a:lnTo>
                  <a:lnTo>
                    <a:pt x="145" y="195"/>
                  </a:lnTo>
                  <a:lnTo>
                    <a:pt x="145" y="195"/>
                  </a:lnTo>
                  <a:lnTo>
                    <a:pt x="146" y="189"/>
                  </a:lnTo>
                  <a:lnTo>
                    <a:pt x="146" y="188"/>
                  </a:lnTo>
                  <a:lnTo>
                    <a:pt x="145" y="186"/>
                  </a:lnTo>
                  <a:lnTo>
                    <a:pt x="145" y="186"/>
                  </a:lnTo>
                  <a:lnTo>
                    <a:pt x="142" y="185"/>
                  </a:lnTo>
                  <a:lnTo>
                    <a:pt x="141" y="184"/>
                  </a:lnTo>
                  <a:lnTo>
                    <a:pt x="139" y="182"/>
                  </a:lnTo>
                  <a:lnTo>
                    <a:pt x="141" y="178"/>
                  </a:lnTo>
                  <a:lnTo>
                    <a:pt x="141" y="178"/>
                  </a:lnTo>
                  <a:lnTo>
                    <a:pt x="148" y="168"/>
                  </a:lnTo>
                  <a:lnTo>
                    <a:pt x="151" y="162"/>
                  </a:lnTo>
                  <a:lnTo>
                    <a:pt x="152" y="158"/>
                  </a:lnTo>
                  <a:lnTo>
                    <a:pt x="152" y="158"/>
                  </a:lnTo>
                  <a:lnTo>
                    <a:pt x="151" y="148"/>
                  </a:lnTo>
                  <a:lnTo>
                    <a:pt x="151" y="145"/>
                  </a:lnTo>
                  <a:lnTo>
                    <a:pt x="152" y="142"/>
                  </a:lnTo>
                  <a:lnTo>
                    <a:pt x="152" y="142"/>
                  </a:lnTo>
                  <a:lnTo>
                    <a:pt x="155" y="142"/>
                  </a:lnTo>
                  <a:lnTo>
                    <a:pt x="158" y="142"/>
                  </a:lnTo>
                  <a:lnTo>
                    <a:pt x="161" y="141"/>
                  </a:lnTo>
                  <a:lnTo>
                    <a:pt x="165" y="139"/>
                  </a:lnTo>
                  <a:lnTo>
                    <a:pt x="165" y="139"/>
                  </a:lnTo>
                  <a:lnTo>
                    <a:pt x="166" y="138"/>
                  </a:lnTo>
                  <a:lnTo>
                    <a:pt x="166" y="135"/>
                  </a:lnTo>
                  <a:lnTo>
                    <a:pt x="166" y="132"/>
                  </a:lnTo>
                  <a:lnTo>
                    <a:pt x="168" y="131"/>
                  </a:lnTo>
                  <a:lnTo>
                    <a:pt x="168" y="131"/>
                  </a:lnTo>
                  <a:lnTo>
                    <a:pt x="172" y="125"/>
                  </a:lnTo>
                  <a:lnTo>
                    <a:pt x="176" y="118"/>
                  </a:lnTo>
                  <a:lnTo>
                    <a:pt x="176" y="118"/>
                  </a:lnTo>
                  <a:lnTo>
                    <a:pt x="179" y="115"/>
                  </a:lnTo>
                  <a:lnTo>
                    <a:pt x="181" y="112"/>
                  </a:lnTo>
                  <a:lnTo>
                    <a:pt x="179" y="110"/>
                  </a:lnTo>
                  <a:lnTo>
                    <a:pt x="179" y="110"/>
                  </a:lnTo>
                  <a:lnTo>
                    <a:pt x="179" y="108"/>
                  </a:lnTo>
                  <a:lnTo>
                    <a:pt x="181" y="105"/>
                  </a:lnTo>
                  <a:lnTo>
                    <a:pt x="183" y="102"/>
                  </a:lnTo>
                  <a:lnTo>
                    <a:pt x="185" y="98"/>
                  </a:lnTo>
                  <a:lnTo>
                    <a:pt x="185" y="98"/>
                  </a:lnTo>
                  <a:lnTo>
                    <a:pt x="185" y="95"/>
                  </a:lnTo>
                  <a:lnTo>
                    <a:pt x="189" y="93"/>
                  </a:lnTo>
                  <a:lnTo>
                    <a:pt x="192" y="90"/>
                  </a:lnTo>
                  <a:lnTo>
                    <a:pt x="196" y="90"/>
                  </a:lnTo>
                  <a:lnTo>
                    <a:pt x="196" y="90"/>
                  </a:lnTo>
                  <a:lnTo>
                    <a:pt x="205" y="90"/>
                  </a:lnTo>
                  <a:lnTo>
                    <a:pt x="208" y="88"/>
                  </a:lnTo>
                  <a:lnTo>
                    <a:pt x="209" y="85"/>
                  </a:lnTo>
                  <a:lnTo>
                    <a:pt x="209" y="85"/>
                  </a:lnTo>
                  <a:lnTo>
                    <a:pt x="208" y="77"/>
                  </a:lnTo>
                  <a:lnTo>
                    <a:pt x="209" y="74"/>
                  </a:lnTo>
                  <a:lnTo>
                    <a:pt x="210" y="73"/>
                  </a:lnTo>
                  <a:lnTo>
                    <a:pt x="212" y="74"/>
                  </a:lnTo>
                  <a:lnTo>
                    <a:pt x="212" y="74"/>
                  </a:lnTo>
                  <a:lnTo>
                    <a:pt x="218" y="75"/>
                  </a:lnTo>
                  <a:lnTo>
                    <a:pt x="222" y="75"/>
                  </a:lnTo>
                  <a:lnTo>
                    <a:pt x="226" y="75"/>
                  </a:lnTo>
                  <a:lnTo>
                    <a:pt x="229" y="77"/>
                  </a:lnTo>
                  <a:lnTo>
                    <a:pt x="229" y="77"/>
                  </a:lnTo>
                  <a:lnTo>
                    <a:pt x="233" y="78"/>
                  </a:lnTo>
                  <a:lnTo>
                    <a:pt x="236" y="78"/>
                  </a:lnTo>
                  <a:lnTo>
                    <a:pt x="239" y="77"/>
                  </a:lnTo>
                  <a:lnTo>
                    <a:pt x="240" y="74"/>
                  </a:lnTo>
                  <a:lnTo>
                    <a:pt x="240" y="74"/>
                  </a:lnTo>
                  <a:lnTo>
                    <a:pt x="240" y="68"/>
                  </a:lnTo>
                  <a:lnTo>
                    <a:pt x="242" y="64"/>
                  </a:lnTo>
                  <a:lnTo>
                    <a:pt x="245" y="61"/>
                  </a:lnTo>
                  <a:lnTo>
                    <a:pt x="246" y="61"/>
                  </a:lnTo>
                  <a:lnTo>
                    <a:pt x="249" y="61"/>
                  </a:lnTo>
                  <a:lnTo>
                    <a:pt x="249" y="61"/>
                  </a:lnTo>
                  <a:lnTo>
                    <a:pt x="250" y="63"/>
                  </a:lnTo>
                  <a:lnTo>
                    <a:pt x="250" y="63"/>
                  </a:lnTo>
                  <a:lnTo>
                    <a:pt x="253" y="58"/>
                  </a:lnTo>
                  <a:lnTo>
                    <a:pt x="255" y="57"/>
                  </a:lnTo>
                  <a:lnTo>
                    <a:pt x="259" y="54"/>
                  </a:lnTo>
                  <a:lnTo>
                    <a:pt x="262" y="54"/>
                  </a:lnTo>
                  <a:lnTo>
                    <a:pt x="262" y="54"/>
                  </a:lnTo>
                  <a:lnTo>
                    <a:pt x="266" y="57"/>
                  </a:lnTo>
                  <a:lnTo>
                    <a:pt x="269" y="61"/>
                  </a:lnTo>
                  <a:lnTo>
                    <a:pt x="273" y="65"/>
                  </a:lnTo>
                  <a:lnTo>
                    <a:pt x="279" y="67"/>
                  </a:lnTo>
                  <a:lnTo>
                    <a:pt x="279" y="67"/>
                  </a:lnTo>
                  <a:lnTo>
                    <a:pt x="290" y="70"/>
                  </a:lnTo>
                  <a:lnTo>
                    <a:pt x="293" y="70"/>
                  </a:lnTo>
                  <a:lnTo>
                    <a:pt x="296" y="68"/>
                  </a:lnTo>
                  <a:lnTo>
                    <a:pt x="296" y="68"/>
                  </a:lnTo>
                  <a:lnTo>
                    <a:pt x="299" y="67"/>
                  </a:lnTo>
                  <a:lnTo>
                    <a:pt x="302" y="68"/>
                  </a:lnTo>
                  <a:lnTo>
                    <a:pt x="304" y="68"/>
                  </a:lnTo>
                  <a:lnTo>
                    <a:pt x="309" y="68"/>
                  </a:lnTo>
                  <a:lnTo>
                    <a:pt x="309" y="68"/>
                  </a:lnTo>
                  <a:lnTo>
                    <a:pt x="310" y="68"/>
                  </a:lnTo>
                  <a:lnTo>
                    <a:pt x="311" y="70"/>
                  </a:lnTo>
                  <a:lnTo>
                    <a:pt x="313" y="71"/>
                  </a:lnTo>
                  <a:lnTo>
                    <a:pt x="314" y="73"/>
                  </a:lnTo>
                  <a:lnTo>
                    <a:pt x="317" y="71"/>
                  </a:lnTo>
                  <a:lnTo>
                    <a:pt x="317" y="71"/>
                  </a:lnTo>
                  <a:lnTo>
                    <a:pt x="320" y="67"/>
                  </a:lnTo>
                  <a:lnTo>
                    <a:pt x="320" y="64"/>
                  </a:lnTo>
                  <a:lnTo>
                    <a:pt x="321" y="63"/>
                  </a:lnTo>
                  <a:lnTo>
                    <a:pt x="324" y="63"/>
                  </a:lnTo>
                  <a:lnTo>
                    <a:pt x="324" y="63"/>
                  </a:lnTo>
                  <a:lnTo>
                    <a:pt x="327" y="63"/>
                  </a:lnTo>
                  <a:lnTo>
                    <a:pt x="329" y="61"/>
                  </a:lnTo>
                  <a:lnTo>
                    <a:pt x="329" y="57"/>
                  </a:lnTo>
                  <a:lnTo>
                    <a:pt x="327" y="48"/>
                  </a:lnTo>
                  <a:lnTo>
                    <a:pt x="327" y="48"/>
                  </a:lnTo>
                  <a:lnTo>
                    <a:pt x="329" y="47"/>
                  </a:lnTo>
                  <a:lnTo>
                    <a:pt x="329" y="46"/>
                  </a:lnTo>
                  <a:lnTo>
                    <a:pt x="333" y="43"/>
                  </a:lnTo>
                  <a:lnTo>
                    <a:pt x="336" y="41"/>
                  </a:lnTo>
                  <a:lnTo>
                    <a:pt x="337" y="38"/>
                  </a:lnTo>
                  <a:lnTo>
                    <a:pt x="337" y="38"/>
                  </a:lnTo>
                  <a:lnTo>
                    <a:pt x="339" y="37"/>
                  </a:lnTo>
                  <a:lnTo>
                    <a:pt x="340" y="36"/>
                  </a:lnTo>
                  <a:lnTo>
                    <a:pt x="344" y="36"/>
                  </a:lnTo>
                  <a:lnTo>
                    <a:pt x="350" y="36"/>
                  </a:lnTo>
                  <a:lnTo>
                    <a:pt x="353" y="34"/>
                  </a:lnTo>
                  <a:lnTo>
                    <a:pt x="353" y="34"/>
                  </a:lnTo>
                  <a:lnTo>
                    <a:pt x="356" y="31"/>
                  </a:lnTo>
                  <a:lnTo>
                    <a:pt x="360" y="31"/>
                  </a:lnTo>
                  <a:lnTo>
                    <a:pt x="363" y="31"/>
                  </a:lnTo>
                  <a:lnTo>
                    <a:pt x="367" y="34"/>
                  </a:lnTo>
                  <a:lnTo>
                    <a:pt x="367" y="34"/>
                  </a:lnTo>
                  <a:lnTo>
                    <a:pt x="370" y="37"/>
                  </a:lnTo>
                  <a:lnTo>
                    <a:pt x="375" y="40"/>
                  </a:lnTo>
                  <a:lnTo>
                    <a:pt x="381" y="43"/>
                  </a:lnTo>
                  <a:lnTo>
                    <a:pt x="383" y="44"/>
                  </a:lnTo>
                  <a:lnTo>
                    <a:pt x="383" y="46"/>
                  </a:lnTo>
                  <a:lnTo>
                    <a:pt x="383" y="46"/>
                  </a:lnTo>
                  <a:lnTo>
                    <a:pt x="383" y="54"/>
                  </a:lnTo>
                  <a:lnTo>
                    <a:pt x="383" y="54"/>
                  </a:lnTo>
                  <a:lnTo>
                    <a:pt x="387" y="51"/>
                  </a:lnTo>
                  <a:lnTo>
                    <a:pt x="391" y="51"/>
                  </a:lnTo>
                  <a:lnTo>
                    <a:pt x="391" y="51"/>
                  </a:lnTo>
                  <a:lnTo>
                    <a:pt x="394" y="50"/>
                  </a:lnTo>
                  <a:lnTo>
                    <a:pt x="397" y="47"/>
                  </a:lnTo>
                  <a:lnTo>
                    <a:pt x="401" y="46"/>
                  </a:lnTo>
                  <a:lnTo>
                    <a:pt x="404" y="44"/>
                  </a:lnTo>
                  <a:lnTo>
                    <a:pt x="404" y="44"/>
                  </a:lnTo>
                  <a:lnTo>
                    <a:pt x="407" y="44"/>
                  </a:lnTo>
                  <a:lnTo>
                    <a:pt x="408" y="44"/>
                  </a:lnTo>
                  <a:lnTo>
                    <a:pt x="411" y="43"/>
                  </a:lnTo>
                  <a:lnTo>
                    <a:pt x="412" y="38"/>
                  </a:lnTo>
                  <a:lnTo>
                    <a:pt x="412" y="38"/>
                  </a:lnTo>
                  <a:lnTo>
                    <a:pt x="408" y="37"/>
                  </a:lnTo>
                  <a:lnTo>
                    <a:pt x="405" y="37"/>
                  </a:lnTo>
                  <a:lnTo>
                    <a:pt x="401" y="37"/>
                  </a:lnTo>
                  <a:lnTo>
                    <a:pt x="400" y="40"/>
                  </a:lnTo>
                  <a:lnTo>
                    <a:pt x="400" y="4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211" name="Freeform 328"/>
            <p:cNvSpPr>
              <a:spLocks noEditPoints="1"/>
            </p:cNvSpPr>
            <p:nvPr/>
          </p:nvSpPr>
          <p:spPr bwMode="gray">
            <a:xfrm>
              <a:off x="7022967" y="2537355"/>
              <a:ext cx="383365" cy="381950"/>
            </a:xfrm>
            <a:custGeom>
              <a:avLst/>
              <a:gdLst/>
              <a:ahLst/>
              <a:cxnLst>
                <a:cxn ang="0">
                  <a:pos x="246" y="28"/>
                </a:cxn>
                <a:cxn ang="0">
                  <a:pos x="213" y="11"/>
                </a:cxn>
                <a:cxn ang="0">
                  <a:pos x="196" y="1"/>
                </a:cxn>
                <a:cxn ang="0">
                  <a:pos x="197" y="13"/>
                </a:cxn>
                <a:cxn ang="0">
                  <a:pos x="192" y="34"/>
                </a:cxn>
                <a:cxn ang="0">
                  <a:pos x="186" y="44"/>
                </a:cxn>
                <a:cxn ang="0">
                  <a:pos x="170" y="55"/>
                </a:cxn>
                <a:cxn ang="0">
                  <a:pos x="167" y="64"/>
                </a:cxn>
                <a:cxn ang="0">
                  <a:pos x="169" y="78"/>
                </a:cxn>
                <a:cxn ang="0">
                  <a:pos x="185" y="71"/>
                </a:cxn>
                <a:cxn ang="0">
                  <a:pos x="175" y="61"/>
                </a:cxn>
                <a:cxn ang="0">
                  <a:pos x="183" y="58"/>
                </a:cxn>
                <a:cxn ang="0">
                  <a:pos x="212" y="64"/>
                </a:cxn>
                <a:cxn ang="0">
                  <a:pos x="223" y="59"/>
                </a:cxn>
                <a:cxn ang="0">
                  <a:pos x="246" y="49"/>
                </a:cxn>
                <a:cxn ang="0">
                  <a:pos x="254" y="40"/>
                </a:cxn>
                <a:cxn ang="0">
                  <a:pos x="271" y="21"/>
                </a:cxn>
                <a:cxn ang="0">
                  <a:pos x="257" y="25"/>
                </a:cxn>
                <a:cxn ang="0">
                  <a:pos x="165" y="108"/>
                </a:cxn>
                <a:cxn ang="0">
                  <a:pos x="165" y="121"/>
                </a:cxn>
                <a:cxn ang="0">
                  <a:pos x="157" y="139"/>
                </a:cxn>
                <a:cxn ang="0">
                  <a:pos x="143" y="155"/>
                </a:cxn>
                <a:cxn ang="0">
                  <a:pos x="125" y="162"/>
                </a:cxn>
                <a:cxn ang="0">
                  <a:pos x="118" y="156"/>
                </a:cxn>
                <a:cxn ang="0">
                  <a:pos x="111" y="175"/>
                </a:cxn>
                <a:cxn ang="0">
                  <a:pos x="102" y="186"/>
                </a:cxn>
                <a:cxn ang="0">
                  <a:pos x="92" y="187"/>
                </a:cxn>
                <a:cxn ang="0">
                  <a:pos x="68" y="190"/>
                </a:cxn>
                <a:cxn ang="0">
                  <a:pos x="49" y="192"/>
                </a:cxn>
                <a:cxn ang="0">
                  <a:pos x="19" y="212"/>
                </a:cxn>
                <a:cxn ang="0">
                  <a:pos x="29" y="217"/>
                </a:cxn>
                <a:cxn ang="0">
                  <a:pos x="58" y="209"/>
                </a:cxn>
                <a:cxn ang="0">
                  <a:pos x="91" y="207"/>
                </a:cxn>
                <a:cxn ang="0">
                  <a:pos x="91" y="223"/>
                </a:cxn>
                <a:cxn ang="0">
                  <a:pos x="115" y="210"/>
                </a:cxn>
                <a:cxn ang="0">
                  <a:pos x="118" y="205"/>
                </a:cxn>
                <a:cxn ang="0">
                  <a:pos x="139" y="203"/>
                </a:cxn>
                <a:cxn ang="0">
                  <a:pos x="150" y="205"/>
                </a:cxn>
                <a:cxn ang="0">
                  <a:pos x="160" y="195"/>
                </a:cxn>
                <a:cxn ang="0">
                  <a:pos x="175" y="193"/>
                </a:cxn>
                <a:cxn ang="0">
                  <a:pos x="179" y="170"/>
                </a:cxn>
                <a:cxn ang="0">
                  <a:pos x="183" y="145"/>
                </a:cxn>
                <a:cxn ang="0">
                  <a:pos x="199" y="125"/>
                </a:cxn>
                <a:cxn ang="0">
                  <a:pos x="189" y="82"/>
                </a:cxn>
                <a:cxn ang="0">
                  <a:pos x="65" y="215"/>
                </a:cxn>
                <a:cxn ang="0">
                  <a:pos x="45" y="222"/>
                </a:cxn>
                <a:cxn ang="0">
                  <a:pos x="51" y="240"/>
                </a:cxn>
                <a:cxn ang="0">
                  <a:pos x="62" y="230"/>
                </a:cxn>
                <a:cxn ang="0">
                  <a:pos x="78" y="226"/>
                </a:cxn>
                <a:cxn ang="0">
                  <a:pos x="74" y="210"/>
                </a:cxn>
                <a:cxn ang="0">
                  <a:pos x="32" y="233"/>
                </a:cxn>
                <a:cxn ang="0">
                  <a:pos x="22" y="224"/>
                </a:cxn>
                <a:cxn ang="0">
                  <a:pos x="7" y="227"/>
                </a:cxn>
                <a:cxn ang="0">
                  <a:pos x="5" y="240"/>
                </a:cxn>
                <a:cxn ang="0">
                  <a:pos x="12" y="237"/>
                </a:cxn>
                <a:cxn ang="0">
                  <a:pos x="14" y="269"/>
                </a:cxn>
                <a:cxn ang="0">
                  <a:pos x="27" y="260"/>
                </a:cxn>
                <a:cxn ang="0">
                  <a:pos x="37" y="236"/>
                </a:cxn>
              </a:cxnLst>
              <a:rect l="0" t="0" r="r" b="b"/>
              <a:pathLst>
                <a:path w="271" h="270">
                  <a:moveTo>
                    <a:pt x="257" y="25"/>
                  </a:moveTo>
                  <a:lnTo>
                    <a:pt x="257" y="25"/>
                  </a:lnTo>
                  <a:lnTo>
                    <a:pt x="256" y="24"/>
                  </a:lnTo>
                  <a:lnTo>
                    <a:pt x="254" y="24"/>
                  </a:lnTo>
                  <a:lnTo>
                    <a:pt x="250" y="25"/>
                  </a:lnTo>
                  <a:lnTo>
                    <a:pt x="246" y="28"/>
                  </a:lnTo>
                  <a:lnTo>
                    <a:pt x="241" y="30"/>
                  </a:lnTo>
                  <a:lnTo>
                    <a:pt x="241" y="30"/>
                  </a:lnTo>
                  <a:lnTo>
                    <a:pt x="237" y="30"/>
                  </a:lnTo>
                  <a:lnTo>
                    <a:pt x="233" y="27"/>
                  </a:lnTo>
                  <a:lnTo>
                    <a:pt x="223" y="21"/>
                  </a:lnTo>
                  <a:lnTo>
                    <a:pt x="213" y="11"/>
                  </a:lnTo>
                  <a:lnTo>
                    <a:pt x="206" y="4"/>
                  </a:lnTo>
                  <a:lnTo>
                    <a:pt x="206" y="4"/>
                  </a:lnTo>
                  <a:lnTo>
                    <a:pt x="203" y="1"/>
                  </a:lnTo>
                  <a:lnTo>
                    <a:pt x="202" y="0"/>
                  </a:lnTo>
                  <a:lnTo>
                    <a:pt x="199" y="0"/>
                  </a:lnTo>
                  <a:lnTo>
                    <a:pt x="196" y="1"/>
                  </a:lnTo>
                  <a:lnTo>
                    <a:pt x="194" y="3"/>
                  </a:lnTo>
                  <a:lnTo>
                    <a:pt x="194" y="4"/>
                  </a:lnTo>
                  <a:lnTo>
                    <a:pt x="194" y="7"/>
                  </a:lnTo>
                  <a:lnTo>
                    <a:pt x="196" y="8"/>
                  </a:lnTo>
                  <a:lnTo>
                    <a:pt x="196" y="8"/>
                  </a:lnTo>
                  <a:lnTo>
                    <a:pt x="197" y="13"/>
                  </a:lnTo>
                  <a:lnTo>
                    <a:pt x="196" y="15"/>
                  </a:lnTo>
                  <a:lnTo>
                    <a:pt x="194" y="20"/>
                  </a:lnTo>
                  <a:lnTo>
                    <a:pt x="194" y="25"/>
                  </a:lnTo>
                  <a:lnTo>
                    <a:pt x="194" y="25"/>
                  </a:lnTo>
                  <a:lnTo>
                    <a:pt x="193" y="30"/>
                  </a:lnTo>
                  <a:lnTo>
                    <a:pt x="192" y="34"/>
                  </a:lnTo>
                  <a:lnTo>
                    <a:pt x="190" y="37"/>
                  </a:lnTo>
                  <a:lnTo>
                    <a:pt x="190" y="40"/>
                  </a:lnTo>
                  <a:lnTo>
                    <a:pt x="190" y="40"/>
                  </a:lnTo>
                  <a:lnTo>
                    <a:pt x="189" y="41"/>
                  </a:lnTo>
                  <a:lnTo>
                    <a:pt x="189" y="42"/>
                  </a:lnTo>
                  <a:lnTo>
                    <a:pt x="186" y="44"/>
                  </a:lnTo>
                  <a:lnTo>
                    <a:pt x="176" y="45"/>
                  </a:lnTo>
                  <a:lnTo>
                    <a:pt x="176" y="45"/>
                  </a:lnTo>
                  <a:lnTo>
                    <a:pt x="173" y="47"/>
                  </a:lnTo>
                  <a:lnTo>
                    <a:pt x="173" y="49"/>
                  </a:lnTo>
                  <a:lnTo>
                    <a:pt x="173" y="52"/>
                  </a:lnTo>
                  <a:lnTo>
                    <a:pt x="170" y="55"/>
                  </a:lnTo>
                  <a:lnTo>
                    <a:pt x="170" y="55"/>
                  </a:lnTo>
                  <a:lnTo>
                    <a:pt x="166" y="57"/>
                  </a:lnTo>
                  <a:lnTo>
                    <a:pt x="165" y="59"/>
                  </a:lnTo>
                  <a:lnTo>
                    <a:pt x="166" y="62"/>
                  </a:lnTo>
                  <a:lnTo>
                    <a:pt x="167" y="64"/>
                  </a:lnTo>
                  <a:lnTo>
                    <a:pt x="167" y="64"/>
                  </a:lnTo>
                  <a:lnTo>
                    <a:pt x="169" y="67"/>
                  </a:lnTo>
                  <a:lnTo>
                    <a:pt x="169" y="69"/>
                  </a:lnTo>
                  <a:lnTo>
                    <a:pt x="167" y="77"/>
                  </a:lnTo>
                  <a:lnTo>
                    <a:pt x="167" y="77"/>
                  </a:lnTo>
                  <a:lnTo>
                    <a:pt x="167" y="78"/>
                  </a:lnTo>
                  <a:lnTo>
                    <a:pt x="169" y="78"/>
                  </a:lnTo>
                  <a:lnTo>
                    <a:pt x="176" y="74"/>
                  </a:lnTo>
                  <a:lnTo>
                    <a:pt x="176" y="74"/>
                  </a:lnTo>
                  <a:lnTo>
                    <a:pt x="177" y="72"/>
                  </a:lnTo>
                  <a:lnTo>
                    <a:pt x="180" y="72"/>
                  </a:lnTo>
                  <a:lnTo>
                    <a:pt x="183" y="72"/>
                  </a:lnTo>
                  <a:lnTo>
                    <a:pt x="185" y="71"/>
                  </a:lnTo>
                  <a:lnTo>
                    <a:pt x="185" y="71"/>
                  </a:lnTo>
                  <a:lnTo>
                    <a:pt x="183" y="69"/>
                  </a:lnTo>
                  <a:lnTo>
                    <a:pt x="183" y="68"/>
                  </a:lnTo>
                  <a:lnTo>
                    <a:pt x="179" y="65"/>
                  </a:lnTo>
                  <a:lnTo>
                    <a:pt x="176" y="62"/>
                  </a:lnTo>
                  <a:lnTo>
                    <a:pt x="175" y="61"/>
                  </a:lnTo>
                  <a:lnTo>
                    <a:pt x="175" y="59"/>
                  </a:lnTo>
                  <a:lnTo>
                    <a:pt x="175" y="59"/>
                  </a:lnTo>
                  <a:lnTo>
                    <a:pt x="175" y="58"/>
                  </a:lnTo>
                  <a:lnTo>
                    <a:pt x="176" y="58"/>
                  </a:lnTo>
                  <a:lnTo>
                    <a:pt x="179" y="58"/>
                  </a:lnTo>
                  <a:lnTo>
                    <a:pt x="183" y="58"/>
                  </a:lnTo>
                  <a:lnTo>
                    <a:pt x="187" y="58"/>
                  </a:lnTo>
                  <a:lnTo>
                    <a:pt x="187" y="58"/>
                  </a:lnTo>
                  <a:lnTo>
                    <a:pt x="193" y="57"/>
                  </a:lnTo>
                  <a:lnTo>
                    <a:pt x="199" y="58"/>
                  </a:lnTo>
                  <a:lnTo>
                    <a:pt x="206" y="59"/>
                  </a:lnTo>
                  <a:lnTo>
                    <a:pt x="212" y="64"/>
                  </a:lnTo>
                  <a:lnTo>
                    <a:pt x="212" y="64"/>
                  </a:lnTo>
                  <a:lnTo>
                    <a:pt x="216" y="67"/>
                  </a:lnTo>
                  <a:lnTo>
                    <a:pt x="219" y="67"/>
                  </a:lnTo>
                  <a:lnTo>
                    <a:pt x="222" y="65"/>
                  </a:lnTo>
                  <a:lnTo>
                    <a:pt x="223" y="59"/>
                  </a:lnTo>
                  <a:lnTo>
                    <a:pt x="223" y="59"/>
                  </a:lnTo>
                  <a:lnTo>
                    <a:pt x="223" y="57"/>
                  </a:lnTo>
                  <a:lnTo>
                    <a:pt x="224" y="55"/>
                  </a:lnTo>
                  <a:lnTo>
                    <a:pt x="230" y="51"/>
                  </a:lnTo>
                  <a:lnTo>
                    <a:pt x="237" y="49"/>
                  </a:lnTo>
                  <a:lnTo>
                    <a:pt x="246" y="49"/>
                  </a:lnTo>
                  <a:lnTo>
                    <a:pt x="246" y="49"/>
                  </a:lnTo>
                  <a:lnTo>
                    <a:pt x="251" y="48"/>
                  </a:lnTo>
                  <a:lnTo>
                    <a:pt x="256" y="47"/>
                  </a:lnTo>
                  <a:lnTo>
                    <a:pt x="256" y="44"/>
                  </a:lnTo>
                  <a:lnTo>
                    <a:pt x="254" y="41"/>
                  </a:lnTo>
                  <a:lnTo>
                    <a:pt x="254" y="41"/>
                  </a:lnTo>
                  <a:lnTo>
                    <a:pt x="254" y="40"/>
                  </a:lnTo>
                  <a:lnTo>
                    <a:pt x="256" y="38"/>
                  </a:lnTo>
                  <a:lnTo>
                    <a:pt x="261" y="32"/>
                  </a:lnTo>
                  <a:lnTo>
                    <a:pt x="268" y="25"/>
                  </a:lnTo>
                  <a:lnTo>
                    <a:pt x="271" y="24"/>
                  </a:lnTo>
                  <a:lnTo>
                    <a:pt x="271" y="21"/>
                  </a:lnTo>
                  <a:lnTo>
                    <a:pt x="271" y="21"/>
                  </a:lnTo>
                  <a:lnTo>
                    <a:pt x="271" y="21"/>
                  </a:lnTo>
                  <a:lnTo>
                    <a:pt x="270" y="21"/>
                  </a:lnTo>
                  <a:lnTo>
                    <a:pt x="266" y="24"/>
                  </a:lnTo>
                  <a:lnTo>
                    <a:pt x="260" y="27"/>
                  </a:lnTo>
                  <a:lnTo>
                    <a:pt x="258" y="27"/>
                  </a:lnTo>
                  <a:lnTo>
                    <a:pt x="257" y="25"/>
                  </a:lnTo>
                  <a:lnTo>
                    <a:pt x="257" y="25"/>
                  </a:lnTo>
                  <a:close/>
                  <a:moveTo>
                    <a:pt x="170" y="91"/>
                  </a:moveTo>
                  <a:lnTo>
                    <a:pt x="170" y="91"/>
                  </a:lnTo>
                  <a:lnTo>
                    <a:pt x="166" y="95"/>
                  </a:lnTo>
                  <a:lnTo>
                    <a:pt x="165" y="101"/>
                  </a:lnTo>
                  <a:lnTo>
                    <a:pt x="165" y="108"/>
                  </a:lnTo>
                  <a:lnTo>
                    <a:pt x="165" y="109"/>
                  </a:lnTo>
                  <a:lnTo>
                    <a:pt x="167" y="112"/>
                  </a:lnTo>
                  <a:lnTo>
                    <a:pt x="167" y="112"/>
                  </a:lnTo>
                  <a:lnTo>
                    <a:pt x="167" y="114"/>
                  </a:lnTo>
                  <a:lnTo>
                    <a:pt x="167" y="116"/>
                  </a:lnTo>
                  <a:lnTo>
                    <a:pt x="165" y="121"/>
                  </a:lnTo>
                  <a:lnTo>
                    <a:pt x="160" y="126"/>
                  </a:lnTo>
                  <a:lnTo>
                    <a:pt x="159" y="131"/>
                  </a:lnTo>
                  <a:lnTo>
                    <a:pt x="159" y="133"/>
                  </a:lnTo>
                  <a:lnTo>
                    <a:pt x="159" y="133"/>
                  </a:lnTo>
                  <a:lnTo>
                    <a:pt x="159" y="136"/>
                  </a:lnTo>
                  <a:lnTo>
                    <a:pt x="157" y="139"/>
                  </a:lnTo>
                  <a:lnTo>
                    <a:pt x="155" y="142"/>
                  </a:lnTo>
                  <a:lnTo>
                    <a:pt x="150" y="145"/>
                  </a:lnTo>
                  <a:lnTo>
                    <a:pt x="149" y="149"/>
                  </a:lnTo>
                  <a:lnTo>
                    <a:pt x="149" y="149"/>
                  </a:lnTo>
                  <a:lnTo>
                    <a:pt x="148" y="153"/>
                  </a:lnTo>
                  <a:lnTo>
                    <a:pt x="143" y="155"/>
                  </a:lnTo>
                  <a:lnTo>
                    <a:pt x="139" y="156"/>
                  </a:lnTo>
                  <a:lnTo>
                    <a:pt x="135" y="160"/>
                  </a:lnTo>
                  <a:lnTo>
                    <a:pt x="135" y="160"/>
                  </a:lnTo>
                  <a:lnTo>
                    <a:pt x="132" y="162"/>
                  </a:lnTo>
                  <a:lnTo>
                    <a:pt x="129" y="163"/>
                  </a:lnTo>
                  <a:lnTo>
                    <a:pt x="125" y="162"/>
                  </a:lnTo>
                  <a:lnTo>
                    <a:pt x="123" y="159"/>
                  </a:lnTo>
                  <a:lnTo>
                    <a:pt x="123" y="155"/>
                  </a:lnTo>
                  <a:lnTo>
                    <a:pt x="123" y="155"/>
                  </a:lnTo>
                  <a:lnTo>
                    <a:pt x="123" y="153"/>
                  </a:lnTo>
                  <a:lnTo>
                    <a:pt x="122" y="153"/>
                  </a:lnTo>
                  <a:lnTo>
                    <a:pt x="118" y="156"/>
                  </a:lnTo>
                  <a:lnTo>
                    <a:pt x="113" y="160"/>
                  </a:lnTo>
                  <a:lnTo>
                    <a:pt x="112" y="165"/>
                  </a:lnTo>
                  <a:lnTo>
                    <a:pt x="112" y="168"/>
                  </a:lnTo>
                  <a:lnTo>
                    <a:pt x="112" y="168"/>
                  </a:lnTo>
                  <a:lnTo>
                    <a:pt x="112" y="172"/>
                  </a:lnTo>
                  <a:lnTo>
                    <a:pt x="111" y="175"/>
                  </a:lnTo>
                  <a:lnTo>
                    <a:pt x="106" y="178"/>
                  </a:lnTo>
                  <a:lnTo>
                    <a:pt x="102" y="180"/>
                  </a:lnTo>
                  <a:lnTo>
                    <a:pt x="101" y="182"/>
                  </a:lnTo>
                  <a:lnTo>
                    <a:pt x="102" y="185"/>
                  </a:lnTo>
                  <a:lnTo>
                    <a:pt x="102" y="185"/>
                  </a:lnTo>
                  <a:lnTo>
                    <a:pt x="102" y="186"/>
                  </a:lnTo>
                  <a:lnTo>
                    <a:pt x="102" y="187"/>
                  </a:lnTo>
                  <a:lnTo>
                    <a:pt x="98" y="189"/>
                  </a:lnTo>
                  <a:lnTo>
                    <a:pt x="93" y="189"/>
                  </a:lnTo>
                  <a:lnTo>
                    <a:pt x="92" y="189"/>
                  </a:lnTo>
                  <a:lnTo>
                    <a:pt x="92" y="187"/>
                  </a:lnTo>
                  <a:lnTo>
                    <a:pt x="92" y="187"/>
                  </a:lnTo>
                  <a:lnTo>
                    <a:pt x="92" y="186"/>
                  </a:lnTo>
                  <a:lnTo>
                    <a:pt x="91" y="185"/>
                  </a:lnTo>
                  <a:lnTo>
                    <a:pt x="86" y="185"/>
                  </a:lnTo>
                  <a:lnTo>
                    <a:pt x="72" y="190"/>
                  </a:lnTo>
                  <a:lnTo>
                    <a:pt x="72" y="190"/>
                  </a:lnTo>
                  <a:lnTo>
                    <a:pt x="68" y="190"/>
                  </a:lnTo>
                  <a:lnTo>
                    <a:pt x="65" y="190"/>
                  </a:lnTo>
                  <a:lnTo>
                    <a:pt x="59" y="190"/>
                  </a:lnTo>
                  <a:lnTo>
                    <a:pt x="54" y="189"/>
                  </a:lnTo>
                  <a:lnTo>
                    <a:pt x="51" y="189"/>
                  </a:lnTo>
                  <a:lnTo>
                    <a:pt x="49" y="192"/>
                  </a:lnTo>
                  <a:lnTo>
                    <a:pt x="49" y="192"/>
                  </a:lnTo>
                  <a:lnTo>
                    <a:pt x="37" y="202"/>
                  </a:lnTo>
                  <a:lnTo>
                    <a:pt x="31" y="207"/>
                  </a:lnTo>
                  <a:lnTo>
                    <a:pt x="24" y="210"/>
                  </a:lnTo>
                  <a:lnTo>
                    <a:pt x="24" y="210"/>
                  </a:lnTo>
                  <a:lnTo>
                    <a:pt x="21" y="210"/>
                  </a:lnTo>
                  <a:lnTo>
                    <a:pt x="19" y="212"/>
                  </a:lnTo>
                  <a:lnTo>
                    <a:pt x="19" y="216"/>
                  </a:lnTo>
                  <a:lnTo>
                    <a:pt x="21" y="219"/>
                  </a:lnTo>
                  <a:lnTo>
                    <a:pt x="22" y="219"/>
                  </a:lnTo>
                  <a:lnTo>
                    <a:pt x="24" y="219"/>
                  </a:lnTo>
                  <a:lnTo>
                    <a:pt x="24" y="219"/>
                  </a:lnTo>
                  <a:lnTo>
                    <a:pt x="29" y="217"/>
                  </a:lnTo>
                  <a:lnTo>
                    <a:pt x="34" y="217"/>
                  </a:lnTo>
                  <a:lnTo>
                    <a:pt x="38" y="217"/>
                  </a:lnTo>
                  <a:lnTo>
                    <a:pt x="42" y="215"/>
                  </a:lnTo>
                  <a:lnTo>
                    <a:pt x="42" y="215"/>
                  </a:lnTo>
                  <a:lnTo>
                    <a:pt x="47" y="212"/>
                  </a:lnTo>
                  <a:lnTo>
                    <a:pt x="58" y="209"/>
                  </a:lnTo>
                  <a:lnTo>
                    <a:pt x="69" y="206"/>
                  </a:lnTo>
                  <a:lnTo>
                    <a:pt x="82" y="205"/>
                  </a:lnTo>
                  <a:lnTo>
                    <a:pt x="82" y="205"/>
                  </a:lnTo>
                  <a:lnTo>
                    <a:pt x="86" y="205"/>
                  </a:lnTo>
                  <a:lnTo>
                    <a:pt x="89" y="206"/>
                  </a:lnTo>
                  <a:lnTo>
                    <a:pt x="91" y="207"/>
                  </a:lnTo>
                  <a:lnTo>
                    <a:pt x="91" y="209"/>
                  </a:lnTo>
                  <a:lnTo>
                    <a:pt x="89" y="213"/>
                  </a:lnTo>
                  <a:lnTo>
                    <a:pt x="89" y="219"/>
                  </a:lnTo>
                  <a:lnTo>
                    <a:pt x="89" y="219"/>
                  </a:lnTo>
                  <a:lnTo>
                    <a:pt x="89" y="222"/>
                  </a:lnTo>
                  <a:lnTo>
                    <a:pt x="91" y="223"/>
                  </a:lnTo>
                  <a:lnTo>
                    <a:pt x="96" y="224"/>
                  </a:lnTo>
                  <a:lnTo>
                    <a:pt x="102" y="223"/>
                  </a:lnTo>
                  <a:lnTo>
                    <a:pt x="108" y="219"/>
                  </a:lnTo>
                  <a:lnTo>
                    <a:pt x="108" y="219"/>
                  </a:lnTo>
                  <a:lnTo>
                    <a:pt x="115" y="212"/>
                  </a:lnTo>
                  <a:lnTo>
                    <a:pt x="115" y="210"/>
                  </a:lnTo>
                  <a:lnTo>
                    <a:pt x="113" y="207"/>
                  </a:lnTo>
                  <a:lnTo>
                    <a:pt x="113" y="207"/>
                  </a:lnTo>
                  <a:lnTo>
                    <a:pt x="111" y="205"/>
                  </a:lnTo>
                  <a:lnTo>
                    <a:pt x="112" y="202"/>
                  </a:lnTo>
                  <a:lnTo>
                    <a:pt x="115" y="202"/>
                  </a:lnTo>
                  <a:lnTo>
                    <a:pt x="118" y="205"/>
                  </a:lnTo>
                  <a:lnTo>
                    <a:pt x="118" y="205"/>
                  </a:lnTo>
                  <a:lnTo>
                    <a:pt x="122" y="209"/>
                  </a:lnTo>
                  <a:lnTo>
                    <a:pt x="128" y="209"/>
                  </a:lnTo>
                  <a:lnTo>
                    <a:pt x="133" y="207"/>
                  </a:lnTo>
                  <a:lnTo>
                    <a:pt x="136" y="206"/>
                  </a:lnTo>
                  <a:lnTo>
                    <a:pt x="139" y="203"/>
                  </a:lnTo>
                  <a:lnTo>
                    <a:pt x="139" y="203"/>
                  </a:lnTo>
                  <a:lnTo>
                    <a:pt x="142" y="200"/>
                  </a:lnTo>
                  <a:lnTo>
                    <a:pt x="143" y="202"/>
                  </a:lnTo>
                  <a:lnTo>
                    <a:pt x="146" y="203"/>
                  </a:lnTo>
                  <a:lnTo>
                    <a:pt x="150" y="205"/>
                  </a:lnTo>
                  <a:lnTo>
                    <a:pt x="150" y="205"/>
                  </a:lnTo>
                  <a:lnTo>
                    <a:pt x="152" y="203"/>
                  </a:lnTo>
                  <a:lnTo>
                    <a:pt x="155" y="202"/>
                  </a:lnTo>
                  <a:lnTo>
                    <a:pt x="157" y="197"/>
                  </a:lnTo>
                  <a:lnTo>
                    <a:pt x="159" y="195"/>
                  </a:lnTo>
                  <a:lnTo>
                    <a:pt x="159" y="193"/>
                  </a:lnTo>
                  <a:lnTo>
                    <a:pt x="160" y="195"/>
                  </a:lnTo>
                  <a:lnTo>
                    <a:pt x="160" y="195"/>
                  </a:lnTo>
                  <a:lnTo>
                    <a:pt x="160" y="196"/>
                  </a:lnTo>
                  <a:lnTo>
                    <a:pt x="162" y="197"/>
                  </a:lnTo>
                  <a:lnTo>
                    <a:pt x="165" y="197"/>
                  </a:lnTo>
                  <a:lnTo>
                    <a:pt x="170" y="196"/>
                  </a:lnTo>
                  <a:lnTo>
                    <a:pt x="175" y="193"/>
                  </a:lnTo>
                  <a:lnTo>
                    <a:pt x="175" y="193"/>
                  </a:lnTo>
                  <a:lnTo>
                    <a:pt x="176" y="190"/>
                  </a:lnTo>
                  <a:lnTo>
                    <a:pt x="177" y="187"/>
                  </a:lnTo>
                  <a:lnTo>
                    <a:pt x="177" y="180"/>
                  </a:lnTo>
                  <a:lnTo>
                    <a:pt x="177" y="175"/>
                  </a:lnTo>
                  <a:lnTo>
                    <a:pt x="179" y="170"/>
                  </a:lnTo>
                  <a:lnTo>
                    <a:pt x="179" y="170"/>
                  </a:lnTo>
                  <a:lnTo>
                    <a:pt x="182" y="165"/>
                  </a:lnTo>
                  <a:lnTo>
                    <a:pt x="185" y="158"/>
                  </a:lnTo>
                  <a:lnTo>
                    <a:pt x="185" y="152"/>
                  </a:lnTo>
                  <a:lnTo>
                    <a:pt x="183" y="145"/>
                  </a:lnTo>
                  <a:lnTo>
                    <a:pt x="183" y="145"/>
                  </a:lnTo>
                  <a:lnTo>
                    <a:pt x="182" y="142"/>
                  </a:lnTo>
                  <a:lnTo>
                    <a:pt x="183" y="141"/>
                  </a:lnTo>
                  <a:lnTo>
                    <a:pt x="186" y="136"/>
                  </a:lnTo>
                  <a:lnTo>
                    <a:pt x="197" y="128"/>
                  </a:lnTo>
                  <a:lnTo>
                    <a:pt x="197" y="128"/>
                  </a:lnTo>
                  <a:lnTo>
                    <a:pt x="199" y="125"/>
                  </a:lnTo>
                  <a:lnTo>
                    <a:pt x="199" y="119"/>
                  </a:lnTo>
                  <a:lnTo>
                    <a:pt x="196" y="108"/>
                  </a:lnTo>
                  <a:lnTo>
                    <a:pt x="192" y="95"/>
                  </a:lnTo>
                  <a:lnTo>
                    <a:pt x="190" y="85"/>
                  </a:lnTo>
                  <a:lnTo>
                    <a:pt x="190" y="85"/>
                  </a:lnTo>
                  <a:lnTo>
                    <a:pt x="189" y="82"/>
                  </a:lnTo>
                  <a:lnTo>
                    <a:pt x="187" y="82"/>
                  </a:lnTo>
                  <a:lnTo>
                    <a:pt x="182" y="84"/>
                  </a:lnTo>
                  <a:lnTo>
                    <a:pt x="170" y="91"/>
                  </a:lnTo>
                  <a:lnTo>
                    <a:pt x="170" y="91"/>
                  </a:lnTo>
                  <a:close/>
                  <a:moveTo>
                    <a:pt x="65" y="215"/>
                  </a:moveTo>
                  <a:lnTo>
                    <a:pt x="65" y="215"/>
                  </a:lnTo>
                  <a:lnTo>
                    <a:pt x="64" y="216"/>
                  </a:lnTo>
                  <a:lnTo>
                    <a:pt x="59" y="217"/>
                  </a:lnTo>
                  <a:lnTo>
                    <a:pt x="51" y="219"/>
                  </a:lnTo>
                  <a:lnTo>
                    <a:pt x="51" y="219"/>
                  </a:lnTo>
                  <a:lnTo>
                    <a:pt x="48" y="219"/>
                  </a:lnTo>
                  <a:lnTo>
                    <a:pt x="45" y="222"/>
                  </a:lnTo>
                  <a:lnTo>
                    <a:pt x="44" y="229"/>
                  </a:lnTo>
                  <a:lnTo>
                    <a:pt x="45" y="236"/>
                  </a:lnTo>
                  <a:lnTo>
                    <a:pt x="47" y="239"/>
                  </a:lnTo>
                  <a:lnTo>
                    <a:pt x="48" y="240"/>
                  </a:lnTo>
                  <a:lnTo>
                    <a:pt x="48" y="240"/>
                  </a:lnTo>
                  <a:lnTo>
                    <a:pt x="51" y="240"/>
                  </a:lnTo>
                  <a:lnTo>
                    <a:pt x="54" y="240"/>
                  </a:lnTo>
                  <a:lnTo>
                    <a:pt x="55" y="239"/>
                  </a:lnTo>
                  <a:lnTo>
                    <a:pt x="56" y="236"/>
                  </a:lnTo>
                  <a:lnTo>
                    <a:pt x="56" y="236"/>
                  </a:lnTo>
                  <a:lnTo>
                    <a:pt x="59" y="232"/>
                  </a:lnTo>
                  <a:lnTo>
                    <a:pt x="62" y="230"/>
                  </a:lnTo>
                  <a:lnTo>
                    <a:pt x="66" y="229"/>
                  </a:lnTo>
                  <a:lnTo>
                    <a:pt x="71" y="230"/>
                  </a:lnTo>
                  <a:lnTo>
                    <a:pt x="71" y="230"/>
                  </a:lnTo>
                  <a:lnTo>
                    <a:pt x="72" y="230"/>
                  </a:lnTo>
                  <a:lnTo>
                    <a:pt x="74" y="230"/>
                  </a:lnTo>
                  <a:lnTo>
                    <a:pt x="78" y="226"/>
                  </a:lnTo>
                  <a:lnTo>
                    <a:pt x="81" y="222"/>
                  </a:lnTo>
                  <a:lnTo>
                    <a:pt x="82" y="216"/>
                  </a:lnTo>
                  <a:lnTo>
                    <a:pt x="82" y="216"/>
                  </a:lnTo>
                  <a:lnTo>
                    <a:pt x="81" y="213"/>
                  </a:lnTo>
                  <a:lnTo>
                    <a:pt x="79" y="212"/>
                  </a:lnTo>
                  <a:lnTo>
                    <a:pt x="74" y="210"/>
                  </a:lnTo>
                  <a:lnTo>
                    <a:pt x="69" y="212"/>
                  </a:lnTo>
                  <a:lnTo>
                    <a:pt x="66" y="212"/>
                  </a:lnTo>
                  <a:lnTo>
                    <a:pt x="65" y="215"/>
                  </a:lnTo>
                  <a:lnTo>
                    <a:pt x="65" y="215"/>
                  </a:lnTo>
                  <a:close/>
                  <a:moveTo>
                    <a:pt x="32" y="233"/>
                  </a:moveTo>
                  <a:lnTo>
                    <a:pt x="32" y="233"/>
                  </a:lnTo>
                  <a:lnTo>
                    <a:pt x="32" y="232"/>
                  </a:lnTo>
                  <a:lnTo>
                    <a:pt x="31" y="230"/>
                  </a:lnTo>
                  <a:lnTo>
                    <a:pt x="27" y="229"/>
                  </a:lnTo>
                  <a:lnTo>
                    <a:pt x="24" y="227"/>
                  </a:lnTo>
                  <a:lnTo>
                    <a:pt x="22" y="226"/>
                  </a:lnTo>
                  <a:lnTo>
                    <a:pt x="22" y="224"/>
                  </a:lnTo>
                  <a:lnTo>
                    <a:pt x="22" y="224"/>
                  </a:lnTo>
                  <a:lnTo>
                    <a:pt x="19" y="222"/>
                  </a:lnTo>
                  <a:lnTo>
                    <a:pt x="17" y="223"/>
                  </a:lnTo>
                  <a:lnTo>
                    <a:pt x="12" y="224"/>
                  </a:lnTo>
                  <a:lnTo>
                    <a:pt x="7" y="227"/>
                  </a:lnTo>
                  <a:lnTo>
                    <a:pt x="7" y="227"/>
                  </a:lnTo>
                  <a:lnTo>
                    <a:pt x="0" y="233"/>
                  </a:lnTo>
                  <a:lnTo>
                    <a:pt x="0" y="236"/>
                  </a:lnTo>
                  <a:lnTo>
                    <a:pt x="1" y="239"/>
                  </a:lnTo>
                  <a:lnTo>
                    <a:pt x="1" y="239"/>
                  </a:lnTo>
                  <a:lnTo>
                    <a:pt x="2" y="242"/>
                  </a:lnTo>
                  <a:lnTo>
                    <a:pt x="5" y="240"/>
                  </a:lnTo>
                  <a:lnTo>
                    <a:pt x="8" y="237"/>
                  </a:lnTo>
                  <a:lnTo>
                    <a:pt x="10" y="234"/>
                  </a:lnTo>
                  <a:lnTo>
                    <a:pt x="10" y="234"/>
                  </a:lnTo>
                  <a:lnTo>
                    <a:pt x="10" y="233"/>
                  </a:lnTo>
                  <a:lnTo>
                    <a:pt x="11" y="233"/>
                  </a:lnTo>
                  <a:lnTo>
                    <a:pt x="12" y="237"/>
                  </a:lnTo>
                  <a:lnTo>
                    <a:pt x="14" y="243"/>
                  </a:lnTo>
                  <a:lnTo>
                    <a:pt x="12" y="250"/>
                  </a:lnTo>
                  <a:lnTo>
                    <a:pt x="12" y="250"/>
                  </a:lnTo>
                  <a:lnTo>
                    <a:pt x="10" y="257"/>
                  </a:lnTo>
                  <a:lnTo>
                    <a:pt x="11" y="264"/>
                  </a:lnTo>
                  <a:lnTo>
                    <a:pt x="14" y="269"/>
                  </a:lnTo>
                  <a:lnTo>
                    <a:pt x="15" y="270"/>
                  </a:lnTo>
                  <a:lnTo>
                    <a:pt x="18" y="270"/>
                  </a:lnTo>
                  <a:lnTo>
                    <a:pt x="18" y="270"/>
                  </a:lnTo>
                  <a:lnTo>
                    <a:pt x="19" y="269"/>
                  </a:lnTo>
                  <a:lnTo>
                    <a:pt x="22" y="267"/>
                  </a:lnTo>
                  <a:lnTo>
                    <a:pt x="27" y="260"/>
                  </a:lnTo>
                  <a:lnTo>
                    <a:pt x="31" y="250"/>
                  </a:lnTo>
                  <a:lnTo>
                    <a:pt x="37" y="243"/>
                  </a:lnTo>
                  <a:lnTo>
                    <a:pt x="37" y="243"/>
                  </a:lnTo>
                  <a:lnTo>
                    <a:pt x="38" y="239"/>
                  </a:lnTo>
                  <a:lnTo>
                    <a:pt x="38" y="237"/>
                  </a:lnTo>
                  <a:lnTo>
                    <a:pt x="37" y="236"/>
                  </a:lnTo>
                  <a:lnTo>
                    <a:pt x="34" y="234"/>
                  </a:lnTo>
                  <a:lnTo>
                    <a:pt x="32" y="234"/>
                  </a:lnTo>
                  <a:lnTo>
                    <a:pt x="32" y="233"/>
                  </a:lnTo>
                  <a:lnTo>
                    <a:pt x="32" y="23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212" name="Freeform 329"/>
            <p:cNvSpPr>
              <a:spLocks noEditPoints="1"/>
            </p:cNvSpPr>
            <p:nvPr/>
          </p:nvSpPr>
          <p:spPr bwMode="gray">
            <a:xfrm>
              <a:off x="5778094" y="2296868"/>
              <a:ext cx="1359459" cy="933655"/>
            </a:xfrm>
            <a:custGeom>
              <a:avLst/>
              <a:gdLst/>
              <a:ahLst/>
              <a:cxnLst>
                <a:cxn ang="0">
                  <a:pos x="911" y="124"/>
                </a:cxn>
                <a:cxn ang="0">
                  <a:pos x="870" y="89"/>
                </a:cxn>
                <a:cxn ang="0">
                  <a:pos x="833" y="43"/>
                </a:cxn>
                <a:cxn ang="0">
                  <a:pos x="793" y="3"/>
                </a:cxn>
                <a:cxn ang="0">
                  <a:pos x="732" y="17"/>
                </a:cxn>
                <a:cxn ang="0">
                  <a:pos x="712" y="72"/>
                </a:cxn>
                <a:cxn ang="0">
                  <a:pos x="655" y="120"/>
                </a:cxn>
                <a:cxn ang="0">
                  <a:pos x="707" y="126"/>
                </a:cxn>
                <a:cxn ang="0">
                  <a:pos x="676" y="150"/>
                </a:cxn>
                <a:cxn ang="0">
                  <a:pos x="598" y="178"/>
                </a:cxn>
                <a:cxn ang="0">
                  <a:pos x="557" y="228"/>
                </a:cxn>
                <a:cxn ang="0">
                  <a:pos x="466" y="239"/>
                </a:cxn>
                <a:cxn ang="0">
                  <a:pos x="346" y="224"/>
                </a:cxn>
                <a:cxn ang="0">
                  <a:pos x="312" y="184"/>
                </a:cxn>
                <a:cxn ang="0">
                  <a:pos x="269" y="141"/>
                </a:cxn>
                <a:cxn ang="0">
                  <a:pos x="220" y="93"/>
                </a:cxn>
                <a:cxn ang="0">
                  <a:pos x="197" y="107"/>
                </a:cxn>
                <a:cxn ang="0">
                  <a:pos x="158" y="137"/>
                </a:cxn>
                <a:cxn ang="0">
                  <a:pos x="126" y="171"/>
                </a:cxn>
                <a:cxn ang="0">
                  <a:pos x="111" y="212"/>
                </a:cxn>
                <a:cxn ang="0">
                  <a:pos x="74" y="252"/>
                </a:cxn>
                <a:cxn ang="0">
                  <a:pos x="23" y="265"/>
                </a:cxn>
                <a:cxn ang="0">
                  <a:pos x="16" y="305"/>
                </a:cxn>
                <a:cxn ang="0">
                  <a:pos x="57" y="359"/>
                </a:cxn>
                <a:cxn ang="0">
                  <a:pos x="89" y="386"/>
                </a:cxn>
                <a:cxn ang="0">
                  <a:pos x="74" y="416"/>
                </a:cxn>
                <a:cxn ang="0">
                  <a:pos x="110" y="454"/>
                </a:cxn>
                <a:cxn ang="0">
                  <a:pos x="183" y="488"/>
                </a:cxn>
                <a:cxn ang="0">
                  <a:pos x="232" y="501"/>
                </a:cxn>
                <a:cxn ang="0">
                  <a:pos x="279" y="498"/>
                </a:cxn>
                <a:cxn ang="0">
                  <a:pos x="332" y="474"/>
                </a:cxn>
                <a:cxn ang="0">
                  <a:pos x="369" y="488"/>
                </a:cxn>
                <a:cxn ang="0">
                  <a:pos x="363" y="550"/>
                </a:cxn>
                <a:cxn ang="0">
                  <a:pos x="385" y="578"/>
                </a:cxn>
                <a:cxn ang="0">
                  <a:pos x="410" y="605"/>
                </a:cxn>
                <a:cxn ang="0">
                  <a:pos x="426" y="591"/>
                </a:cxn>
                <a:cxn ang="0">
                  <a:pos x="460" y="587"/>
                </a:cxn>
                <a:cxn ang="0">
                  <a:pos x="507" y="587"/>
                </a:cxn>
                <a:cxn ang="0">
                  <a:pos x="544" y="604"/>
                </a:cxn>
                <a:cxn ang="0">
                  <a:pos x="564" y="626"/>
                </a:cxn>
                <a:cxn ang="0">
                  <a:pos x="632" y="588"/>
                </a:cxn>
                <a:cxn ang="0">
                  <a:pos x="690" y="557"/>
                </a:cxn>
                <a:cxn ang="0">
                  <a:pos x="716" y="530"/>
                </a:cxn>
                <a:cxn ang="0">
                  <a:pos x="744" y="490"/>
                </a:cxn>
                <a:cxn ang="0">
                  <a:pos x="752" y="458"/>
                </a:cxn>
                <a:cxn ang="0">
                  <a:pos x="754" y="443"/>
                </a:cxn>
                <a:cxn ang="0">
                  <a:pos x="753" y="427"/>
                </a:cxn>
                <a:cxn ang="0">
                  <a:pos x="715" y="375"/>
                </a:cxn>
                <a:cxn ang="0">
                  <a:pos x="737" y="340"/>
                </a:cxn>
                <a:cxn ang="0">
                  <a:pos x="742" y="319"/>
                </a:cxn>
                <a:cxn ang="0">
                  <a:pos x="697" y="312"/>
                </a:cxn>
                <a:cxn ang="0">
                  <a:pos x="712" y="282"/>
                </a:cxn>
                <a:cxn ang="0">
                  <a:pos x="749" y="279"/>
                </a:cxn>
                <a:cxn ang="0">
                  <a:pos x="791" y="278"/>
                </a:cxn>
                <a:cxn ang="0">
                  <a:pos x="858" y="247"/>
                </a:cxn>
                <a:cxn ang="0">
                  <a:pos x="884" y="218"/>
                </a:cxn>
                <a:cxn ang="0">
                  <a:pos x="904" y="183"/>
                </a:cxn>
                <a:cxn ang="0">
                  <a:pos x="941" y="164"/>
                </a:cxn>
                <a:cxn ang="0">
                  <a:pos x="725" y="574"/>
                </a:cxn>
                <a:cxn ang="0">
                  <a:pos x="732" y="555"/>
                </a:cxn>
                <a:cxn ang="0">
                  <a:pos x="567" y="653"/>
                </a:cxn>
              </a:cxnLst>
              <a:rect l="0" t="0" r="r" b="b"/>
              <a:pathLst>
                <a:path w="961" h="660">
                  <a:moveTo>
                    <a:pt x="959" y="118"/>
                  </a:moveTo>
                  <a:lnTo>
                    <a:pt x="959" y="118"/>
                  </a:lnTo>
                  <a:lnTo>
                    <a:pt x="958" y="116"/>
                  </a:lnTo>
                  <a:lnTo>
                    <a:pt x="958" y="113"/>
                  </a:lnTo>
                  <a:lnTo>
                    <a:pt x="954" y="113"/>
                  </a:lnTo>
                  <a:lnTo>
                    <a:pt x="949" y="113"/>
                  </a:lnTo>
                  <a:lnTo>
                    <a:pt x="946" y="114"/>
                  </a:lnTo>
                  <a:lnTo>
                    <a:pt x="946" y="114"/>
                  </a:lnTo>
                  <a:lnTo>
                    <a:pt x="942" y="116"/>
                  </a:lnTo>
                  <a:lnTo>
                    <a:pt x="938" y="116"/>
                  </a:lnTo>
                  <a:lnTo>
                    <a:pt x="934" y="117"/>
                  </a:lnTo>
                  <a:lnTo>
                    <a:pt x="931" y="120"/>
                  </a:lnTo>
                  <a:lnTo>
                    <a:pt x="931" y="120"/>
                  </a:lnTo>
                  <a:lnTo>
                    <a:pt x="928" y="123"/>
                  </a:lnTo>
                  <a:lnTo>
                    <a:pt x="925" y="124"/>
                  </a:lnTo>
                  <a:lnTo>
                    <a:pt x="917" y="124"/>
                  </a:lnTo>
                  <a:lnTo>
                    <a:pt x="917" y="124"/>
                  </a:lnTo>
                  <a:lnTo>
                    <a:pt x="911" y="124"/>
                  </a:lnTo>
                  <a:lnTo>
                    <a:pt x="905" y="123"/>
                  </a:lnTo>
                  <a:lnTo>
                    <a:pt x="901" y="120"/>
                  </a:lnTo>
                  <a:lnTo>
                    <a:pt x="901" y="117"/>
                  </a:lnTo>
                  <a:lnTo>
                    <a:pt x="901" y="117"/>
                  </a:lnTo>
                  <a:lnTo>
                    <a:pt x="899" y="114"/>
                  </a:lnTo>
                  <a:lnTo>
                    <a:pt x="898" y="111"/>
                  </a:lnTo>
                  <a:lnTo>
                    <a:pt x="897" y="107"/>
                  </a:lnTo>
                  <a:lnTo>
                    <a:pt x="897" y="104"/>
                  </a:lnTo>
                  <a:lnTo>
                    <a:pt x="897" y="104"/>
                  </a:lnTo>
                  <a:lnTo>
                    <a:pt x="897" y="101"/>
                  </a:lnTo>
                  <a:lnTo>
                    <a:pt x="894" y="100"/>
                  </a:lnTo>
                  <a:lnTo>
                    <a:pt x="890" y="99"/>
                  </a:lnTo>
                  <a:lnTo>
                    <a:pt x="885" y="96"/>
                  </a:lnTo>
                  <a:lnTo>
                    <a:pt x="885" y="96"/>
                  </a:lnTo>
                  <a:lnTo>
                    <a:pt x="881" y="93"/>
                  </a:lnTo>
                  <a:lnTo>
                    <a:pt x="877" y="90"/>
                  </a:lnTo>
                  <a:lnTo>
                    <a:pt x="872" y="89"/>
                  </a:lnTo>
                  <a:lnTo>
                    <a:pt x="870" y="89"/>
                  </a:lnTo>
                  <a:lnTo>
                    <a:pt x="870" y="89"/>
                  </a:lnTo>
                  <a:lnTo>
                    <a:pt x="867" y="89"/>
                  </a:lnTo>
                  <a:lnTo>
                    <a:pt x="864" y="87"/>
                  </a:lnTo>
                  <a:lnTo>
                    <a:pt x="860" y="84"/>
                  </a:lnTo>
                  <a:lnTo>
                    <a:pt x="854" y="83"/>
                  </a:lnTo>
                  <a:lnTo>
                    <a:pt x="854" y="83"/>
                  </a:lnTo>
                  <a:lnTo>
                    <a:pt x="850" y="82"/>
                  </a:lnTo>
                  <a:lnTo>
                    <a:pt x="847" y="80"/>
                  </a:lnTo>
                  <a:lnTo>
                    <a:pt x="847" y="77"/>
                  </a:lnTo>
                  <a:lnTo>
                    <a:pt x="848" y="74"/>
                  </a:lnTo>
                  <a:lnTo>
                    <a:pt x="848" y="74"/>
                  </a:lnTo>
                  <a:lnTo>
                    <a:pt x="847" y="70"/>
                  </a:lnTo>
                  <a:lnTo>
                    <a:pt x="844" y="66"/>
                  </a:lnTo>
                  <a:lnTo>
                    <a:pt x="840" y="54"/>
                  </a:lnTo>
                  <a:lnTo>
                    <a:pt x="840" y="54"/>
                  </a:lnTo>
                  <a:lnTo>
                    <a:pt x="838" y="52"/>
                  </a:lnTo>
                  <a:lnTo>
                    <a:pt x="835" y="47"/>
                  </a:lnTo>
                  <a:lnTo>
                    <a:pt x="833" y="43"/>
                  </a:lnTo>
                  <a:lnTo>
                    <a:pt x="830" y="36"/>
                  </a:lnTo>
                  <a:lnTo>
                    <a:pt x="830" y="36"/>
                  </a:lnTo>
                  <a:lnTo>
                    <a:pt x="828" y="29"/>
                  </a:lnTo>
                  <a:lnTo>
                    <a:pt x="826" y="26"/>
                  </a:lnTo>
                  <a:lnTo>
                    <a:pt x="823" y="25"/>
                  </a:lnTo>
                  <a:lnTo>
                    <a:pt x="823" y="22"/>
                  </a:lnTo>
                  <a:lnTo>
                    <a:pt x="823" y="22"/>
                  </a:lnTo>
                  <a:lnTo>
                    <a:pt x="823" y="19"/>
                  </a:lnTo>
                  <a:lnTo>
                    <a:pt x="821" y="17"/>
                  </a:lnTo>
                  <a:lnTo>
                    <a:pt x="818" y="15"/>
                  </a:lnTo>
                  <a:lnTo>
                    <a:pt x="816" y="12"/>
                  </a:lnTo>
                  <a:lnTo>
                    <a:pt x="813" y="9"/>
                  </a:lnTo>
                  <a:lnTo>
                    <a:pt x="813" y="9"/>
                  </a:lnTo>
                  <a:lnTo>
                    <a:pt x="808" y="8"/>
                  </a:lnTo>
                  <a:lnTo>
                    <a:pt x="804" y="6"/>
                  </a:lnTo>
                  <a:lnTo>
                    <a:pt x="798" y="6"/>
                  </a:lnTo>
                  <a:lnTo>
                    <a:pt x="793" y="3"/>
                  </a:lnTo>
                  <a:lnTo>
                    <a:pt x="793" y="3"/>
                  </a:lnTo>
                  <a:lnTo>
                    <a:pt x="787" y="2"/>
                  </a:lnTo>
                  <a:lnTo>
                    <a:pt x="783" y="2"/>
                  </a:lnTo>
                  <a:lnTo>
                    <a:pt x="779" y="2"/>
                  </a:lnTo>
                  <a:lnTo>
                    <a:pt x="774" y="0"/>
                  </a:lnTo>
                  <a:lnTo>
                    <a:pt x="774" y="0"/>
                  </a:lnTo>
                  <a:lnTo>
                    <a:pt x="769" y="0"/>
                  </a:lnTo>
                  <a:lnTo>
                    <a:pt x="762" y="0"/>
                  </a:lnTo>
                  <a:lnTo>
                    <a:pt x="752" y="3"/>
                  </a:lnTo>
                  <a:lnTo>
                    <a:pt x="752" y="3"/>
                  </a:lnTo>
                  <a:lnTo>
                    <a:pt x="743" y="3"/>
                  </a:lnTo>
                  <a:lnTo>
                    <a:pt x="736" y="5"/>
                  </a:lnTo>
                  <a:lnTo>
                    <a:pt x="733" y="6"/>
                  </a:lnTo>
                  <a:lnTo>
                    <a:pt x="730" y="9"/>
                  </a:lnTo>
                  <a:lnTo>
                    <a:pt x="730" y="9"/>
                  </a:lnTo>
                  <a:lnTo>
                    <a:pt x="727" y="15"/>
                  </a:lnTo>
                  <a:lnTo>
                    <a:pt x="727" y="17"/>
                  </a:lnTo>
                  <a:lnTo>
                    <a:pt x="730" y="17"/>
                  </a:lnTo>
                  <a:lnTo>
                    <a:pt x="732" y="17"/>
                  </a:lnTo>
                  <a:lnTo>
                    <a:pt x="732" y="17"/>
                  </a:lnTo>
                  <a:lnTo>
                    <a:pt x="733" y="19"/>
                  </a:lnTo>
                  <a:lnTo>
                    <a:pt x="734" y="22"/>
                  </a:lnTo>
                  <a:lnTo>
                    <a:pt x="737" y="29"/>
                  </a:lnTo>
                  <a:lnTo>
                    <a:pt x="737" y="29"/>
                  </a:lnTo>
                  <a:lnTo>
                    <a:pt x="736" y="32"/>
                  </a:lnTo>
                  <a:lnTo>
                    <a:pt x="734" y="35"/>
                  </a:lnTo>
                  <a:lnTo>
                    <a:pt x="730" y="37"/>
                  </a:lnTo>
                  <a:lnTo>
                    <a:pt x="730" y="37"/>
                  </a:lnTo>
                  <a:lnTo>
                    <a:pt x="727" y="39"/>
                  </a:lnTo>
                  <a:lnTo>
                    <a:pt x="725" y="43"/>
                  </a:lnTo>
                  <a:lnTo>
                    <a:pt x="720" y="53"/>
                  </a:lnTo>
                  <a:lnTo>
                    <a:pt x="720" y="53"/>
                  </a:lnTo>
                  <a:lnTo>
                    <a:pt x="715" y="62"/>
                  </a:lnTo>
                  <a:lnTo>
                    <a:pt x="713" y="66"/>
                  </a:lnTo>
                  <a:lnTo>
                    <a:pt x="712" y="69"/>
                  </a:lnTo>
                  <a:lnTo>
                    <a:pt x="712" y="69"/>
                  </a:lnTo>
                  <a:lnTo>
                    <a:pt x="712" y="72"/>
                  </a:lnTo>
                  <a:lnTo>
                    <a:pt x="710" y="73"/>
                  </a:lnTo>
                  <a:lnTo>
                    <a:pt x="705" y="76"/>
                  </a:lnTo>
                  <a:lnTo>
                    <a:pt x="705" y="76"/>
                  </a:lnTo>
                  <a:lnTo>
                    <a:pt x="697" y="80"/>
                  </a:lnTo>
                  <a:lnTo>
                    <a:pt x="690" y="84"/>
                  </a:lnTo>
                  <a:lnTo>
                    <a:pt x="690" y="84"/>
                  </a:lnTo>
                  <a:lnTo>
                    <a:pt x="682" y="84"/>
                  </a:lnTo>
                  <a:lnTo>
                    <a:pt x="676" y="82"/>
                  </a:lnTo>
                  <a:lnTo>
                    <a:pt x="675" y="80"/>
                  </a:lnTo>
                  <a:lnTo>
                    <a:pt x="675" y="80"/>
                  </a:lnTo>
                  <a:lnTo>
                    <a:pt x="673" y="79"/>
                  </a:lnTo>
                  <a:lnTo>
                    <a:pt x="670" y="77"/>
                  </a:lnTo>
                  <a:lnTo>
                    <a:pt x="658" y="103"/>
                  </a:lnTo>
                  <a:lnTo>
                    <a:pt x="656" y="111"/>
                  </a:lnTo>
                  <a:lnTo>
                    <a:pt x="656" y="111"/>
                  </a:lnTo>
                  <a:lnTo>
                    <a:pt x="653" y="113"/>
                  </a:lnTo>
                  <a:lnTo>
                    <a:pt x="652" y="116"/>
                  </a:lnTo>
                  <a:lnTo>
                    <a:pt x="655" y="120"/>
                  </a:lnTo>
                  <a:lnTo>
                    <a:pt x="655" y="120"/>
                  </a:lnTo>
                  <a:lnTo>
                    <a:pt x="659" y="123"/>
                  </a:lnTo>
                  <a:lnTo>
                    <a:pt x="662" y="123"/>
                  </a:lnTo>
                  <a:lnTo>
                    <a:pt x="665" y="121"/>
                  </a:lnTo>
                  <a:lnTo>
                    <a:pt x="670" y="120"/>
                  </a:lnTo>
                  <a:lnTo>
                    <a:pt x="670" y="120"/>
                  </a:lnTo>
                  <a:lnTo>
                    <a:pt x="678" y="121"/>
                  </a:lnTo>
                  <a:lnTo>
                    <a:pt x="682" y="124"/>
                  </a:lnTo>
                  <a:lnTo>
                    <a:pt x="685" y="124"/>
                  </a:lnTo>
                  <a:lnTo>
                    <a:pt x="686" y="124"/>
                  </a:lnTo>
                  <a:lnTo>
                    <a:pt x="686" y="123"/>
                  </a:lnTo>
                  <a:lnTo>
                    <a:pt x="686" y="123"/>
                  </a:lnTo>
                  <a:lnTo>
                    <a:pt x="689" y="118"/>
                  </a:lnTo>
                  <a:lnTo>
                    <a:pt x="693" y="117"/>
                  </a:lnTo>
                  <a:lnTo>
                    <a:pt x="697" y="117"/>
                  </a:lnTo>
                  <a:lnTo>
                    <a:pt x="702" y="120"/>
                  </a:lnTo>
                  <a:lnTo>
                    <a:pt x="702" y="120"/>
                  </a:lnTo>
                  <a:lnTo>
                    <a:pt x="707" y="126"/>
                  </a:lnTo>
                  <a:lnTo>
                    <a:pt x="715" y="131"/>
                  </a:lnTo>
                  <a:lnTo>
                    <a:pt x="720" y="137"/>
                  </a:lnTo>
                  <a:lnTo>
                    <a:pt x="722" y="140"/>
                  </a:lnTo>
                  <a:lnTo>
                    <a:pt x="723" y="143"/>
                  </a:lnTo>
                  <a:lnTo>
                    <a:pt x="723" y="143"/>
                  </a:lnTo>
                  <a:lnTo>
                    <a:pt x="722" y="144"/>
                  </a:lnTo>
                  <a:lnTo>
                    <a:pt x="720" y="146"/>
                  </a:lnTo>
                  <a:lnTo>
                    <a:pt x="716" y="146"/>
                  </a:lnTo>
                  <a:lnTo>
                    <a:pt x="712" y="146"/>
                  </a:lnTo>
                  <a:lnTo>
                    <a:pt x="706" y="144"/>
                  </a:lnTo>
                  <a:lnTo>
                    <a:pt x="706" y="144"/>
                  </a:lnTo>
                  <a:lnTo>
                    <a:pt x="702" y="144"/>
                  </a:lnTo>
                  <a:lnTo>
                    <a:pt x="696" y="146"/>
                  </a:lnTo>
                  <a:lnTo>
                    <a:pt x="690" y="147"/>
                  </a:lnTo>
                  <a:lnTo>
                    <a:pt x="686" y="148"/>
                  </a:lnTo>
                  <a:lnTo>
                    <a:pt x="686" y="148"/>
                  </a:lnTo>
                  <a:lnTo>
                    <a:pt x="680" y="148"/>
                  </a:lnTo>
                  <a:lnTo>
                    <a:pt x="676" y="150"/>
                  </a:lnTo>
                  <a:lnTo>
                    <a:pt x="670" y="153"/>
                  </a:lnTo>
                  <a:lnTo>
                    <a:pt x="666" y="157"/>
                  </a:lnTo>
                  <a:lnTo>
                    <a:pt x="666" y="157"/>
                  </a:lnTo>
                  <a:lnTo>
                    <a:pt x="662" y="161"/>
                  </a:lnTo>
                  <a:lnTo>
                    <a:pt x="661" y="165"/>
                  </a:lnTo>
                  <a:lnTo>
                    <a:pt x="656" y="168"/>
                  </a:lnTo>
                  <a:lnTo>
                    <a:pt x="652" y="170"/>
                  </a:lnTo>
                  <a:lnTo>
                    <a:pt x="652" y="170"/>
                  </a:lnTo>
                  <a:lnTo>
                    <a:pt x="641" y="171"/>
                  </a:lnTo>
                  <a:lnTo>
                    <a:pt x="635" y="174"/>
                  </a:lnTo>
                  <a:lnTo>
                    <a:pt x="628" y="177"/>
                  </a:lnTo>
                  <a:lnTo>
                    <a:pt x="628" y="177"/>
                  </a:lnTo>
                  <a:lnTo>
                    <a:pt x="619" y="181"/>
                  </a:lnTo>
                  <a:lnTo>
                    <a:pt x="612" y="183"/>
                  </a:lnTo>
                  <a:lnTo>
                    <a:pt x="606" y="181"/>
                  </a:lnTo>
                  <a:lnTo>
                    <a:pt x="602" y="180"/>
                  </a:lnTo>
                  <a:lnTo>
                    <a:pt x="602" y="180"/>
                  </a:lnTo>
                  <a:lnTo>
                    <a:pt x="598" y="178"/>
                  </a:lnTo>
                  <a:lnTo>
                    <a:pt x="594" y="178"/>
                  </a:lnTo>
                  <a:lnTo>
                    <a:pt x="589" y="180"/>
                  </a:lnTo>
                  <a:lnTo>
                    <a:pt x="587" y="184"/>
                  </a:lnTo>
                  <a:lnTo>
                    <a:pt x="587" y="184"/>
                  </a:lnTo>
                  <a:lnTo>
                    <a:pt x="585" y="185"/>
                  </a:lnTo>
                  <a:lnTo>
                    <a:pt x="585" y="188"/>
                  </a:lnTo>
                  <a:lnTo>
                    <a:pt x="588" y="192"/>
                  </a:lnTo>
                  <a:lnTo>
                    <a:pt x="589" y="197"/>
                  </a:lnTo>
                  <a:lnTo>
                    <a:pt x="591" y="202"/>
                  </a:lnTo>
                  <a:lnTo>
                    <a:pt x="591" y="202"/>
                  </a:lnTo>
                  <a:lnTo>
                    <a:pt x="589" y="205"/>
                  </a:lnTo>
                  <a:lnTo>
                    <a:pt x="588" y="207"/>
                  </a:lnTo>
                  <a:lnTo>
                    <a:pt x="584" y="210"/>
                  </a:lnTo>
                  <a:lnTo>
                    <a:pt x="577" y="212"/>
                  </a:lnTo>
                  <a:lnTo>
                    <a:pt x="571" y="218"/>
                  </a:lnTo>
                  <a:lnTo>
                    <a:pt x="571" y="218"/>
                  </a:lnTo>
                  <a:lnTo>
                    <a:pt x="564" y="224"/>
                  </a:lnTo>
                  <a:lnTo>
                    <a:pt x="557" y="228"/>
                  </a:lnTo>
                  <a:lnTo>
                    <a:pt x="548" y="229"/>
                  </a:lnTo>
                  <a:lnTo>
                    <a:pt x="542" y="229"/>
                  </a:lnTo>
                  <a:lnTo>
                    <a:pt x="542" y="229"/>
                  </a:lnTo>
                  <a:lnTo>
                    <a:pt x="527" y="228"/>
                  </a:lnTo>
                  <a:lnTo>
                    <a:pt x="515" y="228"/>
                  </a:lnTo>
                  <a:lnTo>
                    <a:pt x="511" y="229"/>
                  </a:lnTo>
                  <a:lnTo>
                    <a:pt x="505" y="231"/>
                  </a:lnTo>
                  <a:lnTo>
                    <a:pt x="505" y="231"/>
                  </a:lnTo>
                  <a:lnTo>
                    <a:pt x="497" y="237"/>
                  </a:lnTo>
                  <a:lnTo>
                    <a:pt x="488" y="241"/>
                  </a:lnTo>
                  <a:lnTo>
                    <a:pt x="483" y="245"/>
                  </a:lnTo>
                  <a:lnTo>
                    <a:pt x="478" y="245"/>
                  </a:lnTo>
                  <a:lnTo>
                    <a:pt x="478" y="245"/>
                  </a:lnTo>
                  <a:lnTo>
                    <a:pt x="474" y="244"/>
                  </a:lnTo>
                  <a:lnTo>
                    <a:pt x="473" y="242"/>
                  </a:lnTo>
                  <a:lnTo>
                    <a:pt x="470" y="239"/>
                  </a:lnTo>
                  <a:lnTo>
                    <a:pt x="466" y="239"/>
                  </a:lnTo>
                  <a:lnTo>
                    <a:pt x="466" y="239"/>
                  </a:lnTo>
                  <a:lnTo>
                    <a:pt x="460" y="239"/>
                  </a:lnTo>
                  <a:lnTo>
                    <a:pt x="457" y="239"/>
                  </a:lnTo>
                  <a:lnTo>
                    <a:pt x="449" y="235"/>
                  </a:lnTo>
                  <a:lnTo>
                    <a:pt x="449" y="235"/>
                  </a:lnTo>
                  <a:lnTo>
                    <a:pt x="446" y="234"/>
                  </a:lnTo>
                  <a:lnTo>
                    <a:pt x="441" y="234"/>
                  </a:lnTo>
                  <a:lnTo>
                    <a:pt x="437" y="234"/>
                  </a:lnTo>
                  <a:lnTo>
                    <a:pt x="431" y="231"/>
                  </a:lnTo>
                  <a:lnTo>
                    <a:pt x="431" y="231"/>
                  </a:lnTo>
                  <a:lnTo>
                    <a:pt x="424" y="228"/>
                  </a:lnTo>
                  <a:lnTo>
                    <a:pt x="416" y="227"/>
                  </a:lnTo>
                  <a:lnTo>
                    <a:pt x="403" y="225"/>
                  </a:lnTo>
                  <a:lnTo>
                    <a:pt x="403" y="225"/>
                  </a:lnTo>
                  <a:lnTo>
                    <a:pt x="385" y="224"/>
                  </a:lnTo>
                  <a:lnTo>
                    <a:pt x="365" y="224"/>
                  </a:lnTo>
                  <a:lnTo>
                    <a:pt x="365" y="224"/>
                  </a:lnTo>
                  <a:lnTo>
                    <a:pt x="352" y="224"/>
                  </a:lnTo>
                  <a:lnTo>
                    <a:pt x="346" y="224"/>
                  </a:lnTo>
                  <a:lnTo>
                    <a:pt x="345" y="222"/>
                  </a:lnTo>
                  <a:lnTo>
                    <a:pt x="343" y="222"/>
                  </a:lnTo>
                  <a:lnTo>
                    <a:pt x="343" y="222"/>
                  </a:lnTo>
                  <a:lnTo>
                    <a:pt x="342" y="218"/>
                  </a:lnTo>
                  <a:lnTo>
                    <a:pt x="339" y="215"/>
                  </a:lnTo>
                  <a:lnTo>
                    <a:pt x="336" y="211"/>
                  </a:lnTo>
                  <a:lnTo>
                    <a:pt x="335" y="205"/>
                  </a:lnTo>
                  <a:lnTo>
                    <a:pt x="335" y="205"/>
                  </a:lnTo>
                  <a:lnTo>
                    <a:pt x="332" y="200"/>
                  </a:lnTo>
                  <a:lnTo>
                    <a:pt x="329" y="195"/>
                  </a:lnTo>
                  <a:lnTo>
                    <a:pt x="326" y="192"/>
                  </a:lnTo>
                  <a:lnTo>
                    <a:pt x="322" y="192"/>
                  </a:lnTo>
                  <a:lnTo>
                    <a:pt x="322" y="192"/>
                  </a:lnTo>
                  <a:lnTo>
                    <a:pt x="319" y="190"/>
                  </a:lnTo>
                  <a:lnTo>
                    <a:pt x="316" y="188"/>
                  </a:lnTo>
                  <a:lnTo>
                    <a:pt x="315" y="185"/>
                  </a:lnTo>
                  <a:lnTo>
                    <a:pt x="312" y="184"/>
                  </a:lnTo>
                  <a:lnTo>
                    <a:pt x="312" y="184"/>
                  </a:lnTo>
                  <a:lnTo>
                    <a:pt x="309" y="184"/>
                  </a:lnTo>
                  <a:lnTo>
                    <a:pt x="308" y="181"/>
                  </a:lnTo>
                  <a:lnTo>
                    <a:pt x="303" y="178"/>
                  </a:lnTo>
                  <a:lnTo>
                    <a:pt x="299" y="177"/>
                  </a:lnTo>
                  <a:lnTo>
                    <a:pt x="299" y="177"/>
                  </a:lnTo>
                  <a:lnTo>
                    <a:pt x="292" y="177"/>
                  </a:lnTo>
                  <a:lnTo>
                    <a:pt x="281" y="175"/>
                  </a:lnTo>
                  <a:lnTo>
                    <a:pt x="269" y="173"/>
                  </a:lnTo>
                  <a:lnTo>
                    <a:pt x="265" y="171"/>
                  </a:lnTo>
                  <a:lnTo>
                    <a:pt x="264" y="168"/>
                  </a:lnTo>
                  <a:lnTo>
                    <a:pt x="264" y="168"/>
                  </a:lnTo>
                  <a:lnTo>
                    <a:pt x="262" y="165"/>
                  </a:lnTo>
                  <a:lnTo>
                    <a:pt x="264" y="163"/>
                  </a:lnTo>
                  <a:lnTo>
                    <a:pt x="266" y="158"/>
                  </a:lnTo>
                  <a:lnTo>
                    <a:pt x="266" y="155"/>
                  </a:lnTo>
                  <a:lnTo>
                    <a:pt x="266" y="155"/>
                  </a:lnTo>
                  <a:lnTo>
                    <a:pt x="269" y="146"/>
                  </a:lnTo>
                  <a:lnTo>
                    <a:pt x="269" y="141"/>
                  </a:lnTo>
                  <a:lnTo>
                    <a:pt x="268" y="140"/>
                  </a:lnTo>
                  <a:lnTo>
                    <a:pt x="268" y="140"/>
                  </a:lnTo>
                  <a:lnTo>
                    <a:pt x="262" y="134"/>
                  </a:lnTo>
                  <a:lnTo>
                    <a:pt x="261" y="131"/>
                  </a:lnTo>
                  <a:lnTo>
                    <a:pt x="259" y="127"/>
                  </a:lnTo>
                  <a:lnTo>
                    <a:pt x="259" y="127"/>
                  </a:lnTo>
                  <a:lnTo>
                    <a:pt x="258" y="123"/>
                  </a:lnTo>
                  <a:lnTo>
                    <a:pt x="254" y="120"/>
                  </a:lnTo>
                  <a:lnTo>
                    <a:pt x="249" y="117"/>
                  </a:lnTo>
                  <a:lnTo>
                    <a:pt x="245" y="116"/>
                  </a:lnTo>
                  <a:lnTo>
                    <a:pt x="245" y="116"/>
                  </a:lnTo>
                  <a:lnTo>
                    <a:pt x="242" y="116"/>
                  </a:lnTo>
                  <a:lnTo>
                    <a:pt x="238" y="113"/>
                  </a:lnTo>
                  <a:lnTo>
                    <a:pt x="231" y="109"/>
                  </a:lnTo>
                  <a:lnTo>
                    <a:pt x="231" y="109"/>
                  </a:lnTo>
                  <a:lnTo>
                    <a:pt x="224" y="103"/>
                  </a:lnTo>
                  <a:lnTo>
                    <a:pt x="222" y="100"/>
                  </a:lnTo>
                  <a:lnTo>
                    <a:pt x="220" y="93"/>
                  </a:lnTo>
                  <a:lnTo>
                    <a:pt x="220" y="93"/>
                  </a:lnTo>
                  <a:lnTo>
                    <a:pt x="220" y="91"/>
                  </a:lnTo>
                  <a:lnTo>
                    <a:pt x="220" y="91"/>
                  </a:lnTo>
                  <a:lnTo>
                    <a:pt x="214" y="90"/>
                  </a:lnTo>
                  <a:lnTo>
                    <a:pt x="214" y="90"/>
                  </a:lnTo>
                  <a:lnTo>
                    <a:pt x="211" y="90"/>
                  </a:lnTo>
                  <a:lnTo>
                    <a:pt x="210" y="87"/>
                  </a:lnTo>
                  <a:lnTo>
                    <a:pt x="210" y="87"/>
                  </a:lnTo>
                  <a:lnTo>
                    <a:pt x="208" y="91"/>
                  </a:lnTo>
                  <a:lnTo>
                    <a:pt x="205" y="93"/>
                  </a:lnTo>
                  <a:lnTo>
                    <a:pt x="204" y="96"/>
                  </a:lnTo>
                  <a:lnTo>
                    <a:pt x="204" y="99"/>
                  </a:lnTo>
                  <a:lnTo>
                    <a:pt x="204" y="99"/>
                  </a:lnTo>
                  <a:lnTo>
                    <a:pt x="202" y="101"/>
                  </a:lnTo>
                  <a:lnTo>
                    <a:pt x="202" y="104"/>
                  </a:lnTo>
                  <a:lnTo>
                    <a:pt x="200" y="106"/>
                  </a:lnTo>
                  <a:lnTo>
                    <a:pt x="197" y="107"/>
                  </a:lnTo>
                  <a:lnTo>
                    <a:pt x="197" y="107"/>
                  </a:lnTo>
                  <a:lnTo>
                    <a:pt x="192" y="107"/>
                  </a:lnTo>
                  <a:lnTo>
                    <a:pt x="190" y="110"/>
                  </a:lnTo>
                  <a:lnTo>
                    <a:pt x="187" y="114"/>
                  </a:lnTo>
                  <a:lnTo>
                    <a:pt x="185" y="120"/>
                  </a:lnTo>
                  <a:lnTo>
                    <a:pt x="185" y="120"/>
                  </a:lnTo>
                  <a:lnTo>
                    <a:pt x="187" y="124"/>
                  </a:lnTo>
                  <a:lnTo>
                    <a:pt x="188" y="127"/>
                  </a:lnTo>
                  <a:lnTo>
                    <a:pt x="188" y="130"/>
                  </a:lnTo>
                  <a:lnTo>
                    <a:pt x="188" y="133"/>
                  </a:lnTo>
                  <a:lnTo>
                    <a:pt x="188" y="133"/>
                  </a:lnTo>
                  <a:lnTo>
                    <a:pt x="185" y="134"/>
                  </a:lnTo>
                  <a:lnTo>
                    <a:pt x="181" y="137"/>
                  </a:lnTo>
                  <a:lnTo>
                    <a:pt x="177" y="138"/>
                  </a:lnTo>
                  <a:lnTo>
                    <a:pt x="173" y="137"/>
                  </a:lnTo>
                  <a:lnTo>
                    <a:pt x="173" y="137"/>
                  </a:lnTo>
                  <a:lnTo>
                    <a:pt x="167" y="137"/>
                  </a:lnTo>
                  <a:lnTo>
                    <a:pt x="158" y="137"/>
                  </a:lnTo>
                  <a:lnTo>
                    <a:pt x="158" y="137"/>
                  </a:lnTo>
                  <a:lnTo>
                    <a:pt x="154" y="136"/>
                  </a:lnTo>
                  <a:lnTo>
                    <a:pt x="151" y="133"/>
                  </a:lnTo>
                  <a:lnTo>
                    <a:pt x="150" y="133"/>
                  </a:lnTo>
                  <a:lnTo>
                    <a:pt x="147" y="137"/>
                  </a:lnTo>
                  <a:lnTo>
                    <a:pt x="147" y="137"/>
                  </a:lnTo>
                  <a:lnTo>
                    <a:pt x="141" y="154"/>
                  </a:lnTo>
                  <a:lnTo>
                    <a:pt x="138" y="163"/>
                  </a:lnTo>
                  <a:lnTo>
                    <a:pt x="137" y="165"/>
                  </a:lnTo>
                  <a:lnTo>
                    <a:pt x="138" y="167"/>
                  </a:lnTo>
                  <a:lnTo>
                    <a:pt x="138" y="167"/>
                  </a:lnTo>
                  <a:lnTo>
                    <a:pt x="140" y="170"/>
                  </a:lnTo>
                  <a:lnTo>
                    <a:pt x="140" y="171"/>
                  </a:lnTo>
                  <a:lnTo>
                    <a:pt x="140" y="174"/>
                  </a:lnTo>
                  <a:lnTo>
                    <a:pt x="138" y="174"/>
                  </a:lnTo>
                  <a:lnTo>
                    <a:pt x="138" y="174"/>
                  </a:lnTo>
                  <a:lnTo>
                    <a:pt x="131" y="174"/>
                  </a:lnTo>
                  <a:lnTo>
                    <a:pt x="126" y="171"/>
                  </a:lnTo>
                  <a:lnTo>
                    <a:pt x="126" y="171"/>
                  </a:lnTo>
                  <a:lnTo>
                    <a:pt x="124" y="171"/>
                  </a:lnTo>
                  <a:lnTo>
                    <a:pt x="120" y="173"/>
                  </a:lnTo>
                  <a:lnTo>
                    <a:pt x="116" y="174"/>
                  </a:lnTo>
                  <a:lnTo>
                    <a:pt x="111" y="174"/>
                  </a:lnTo>
                  <a:lnTo>
                    <a:pt x="111" y="174"/>
                  </a:lnTo>
                  <a:lnTo>
                    <a:pt x="104" y="177"/>
                  </a:lnTo>
                  <a:lnTo>
                    <a:pt x="101" y="180"/>
                  </a:lnTo>
                  <a:lnTo>
                    <a:pt x="101" y="180"/>
                  </a:lnTo>
                  <a:lnTo>
                    <a:pt x="101" y="181"/>
                  </a:lnTo>
                  <a:lnTo>
                    <a:pt x="101" y="181"/>
                  </a:lnTo>
                  <a:lnTo>
                    <a:pt x="104" y="184"/>
                  </a:lnTo>
                  <a:lnTo>
                    <a:pt x="106" y="187"/>
                  </a:lnTo>
                  <a:lnTo>
                    <a:pt x="106" y="195"/>
                  </a:lnTo>
                  <a:lnTo>
                    <a:pt x="106" y="195"/>
                  </a:lnTo>
                  <a:lnTo>
                    <a:pt x="107" y="198"/>
                  </a:lnTo>
                  <a:lnTo>
                    <a:pt x="109" y="204"/>
                  </a:lnTo>
                  <a:lnTo>
                    <a:pt x="111" y="210"/>
                  </a:lnTo>
                  <a:lnTo>
                    <a:pt x="111" y="212"/>
                  </a:lnTo>
                  <a:lnTo>
                    <a:pt x="111" y="212"/>
                  </a:lnTo>
                  <a:lnTo>
                    <a:pt x="110" y="215"/>
                  </a:lnTo>
                  <a:lnTo>
                    <a:pt x="107" y="218"/>
                  </a:lnTo>
                  <a:lnTo>
                    <a:pt x="104" y="221"/>
                  </a:lnTo>
                  <a:lnTo>
                    <a:pt x="103" y="225"/>
                  </a:lnTo>
                  <a:lnTo>
                    <a:pt x="103" y="225"/>
                  </a:lnTo>
                  <a:lnTo>
                    <a:pt x="104" y="231"/>
                  </a:lnTo>
                  <a:lnTo>
                    <a:pt x="103" y="234"/>
                  </a:lnTo>
                  <a:lnTo>
                    <a:pt x="103" y="235"/>
                  </a:lnTo>
                  <a:lnTo>
                    <a:pt x="103" y="235"/>
                  </a:lnTo>
                  <a:lnTo>
                    <a:pt x="96" y="238"/>
                  </a:lnTo>
                  <a:lnTo>
                    <a:pt x="89" y="242"/>
                  </a:lnTo>
                  <a:lnTo>
                    <a:pt x="89" y="242"/>
                  </a:lnTo>
                  <a:lnTo>
                    <a:pt x="82" y="245"/>
                  </a:lnTo>
                  <a:lnTo>
                    <a:pt x="77" y="247"/>
                  </a:lnTo>
                  <a:lnTo>
                    <a:pt x="76" y="249"/>
                  </a:lnTo>
                  <a:lnTo>
                    <a:pt x="76" y="249"/>
                  </a:lnTo>
                  <a:lnTo>
                    <a:pt x="74" y="252"/>
                  </a:lnTo>
                  <a:lnTo>
                    <a:pt x="72" y="255"/>
                  </a:lnTo>
                  <a:lnTo>
                    <a:pt x="67" y="256"/>
                  </a:lnTo>
                  <a:lnTo>
                    <a:pt x="63" y="256"/>
                  </a:lnTo>
                  <a:lnTo>
                    <a:pt x="63" y="256"/>
                  </a:lnTo>
                  <a:lnTo>
                    <a:pt x="54" y="255"/>
                  </a:lnTo>
                  <a:lnTo>
                    <a:pt x="52" y="256"/>
                  </a:lnTo>
                  <a:lnTo>
                    <a:pt x="49" y="261"/>
                  </a:lnTo>
                  <a:lnTo>
                    <a:pt x="49" y="261"/>
                  </a:lnTo>
                  <a:lnTo>
                    <a:pt x="45" y="264"/>
                  </a:lnTo>
                  <a:lnTo>
                    <a:pt x="43" y="265"/>
                  </a:lnTo>
                  <a:lnTo>
                    <a:pt x="39" y="266"/>
                  </a:lnTo>
                  <a:lnTo>
                    <a:pt x="39" y="266"/>
                  </a:lnTo>
                  <a:lnTo>
                    <a:pt x="36" y="268"/>
                  </a:lnTo>
                  <a:lnTo>
                    <a:pt x="33" y="266"/>
                  </a:lnTo>
                  <a:lnTo>
                    <a:pt x="29" y="264"/>
                  </a:lnTo>
                  <a:lnTo>
                    <a:pt x="29" y="264"/>
                  </a:lnTo>
                  <a:lnTo>
                    <a:pt x="26" y="264"/>
                  </a:lnTo>
                  <a:lnTo>
                    <a:pt x="23" y="265"/>
                  </a:lnTo>
                  <a:lnTo>
                    <a:pt x="19" y="266"/>
                  </a:lnTo>
                  <a:lnTo>
                    <a:pt x="19" y="266"/>
                  </a:lnTo>
                  <a:lnTo>
                    <a:pt x="17" y="268"/>
                  </a:lnTo>
                  <a:lnTo>
                    <a:pt x="15" y="269"/>
                  </a:lnTo>
                  <a:lnTo>
                    <a:pt x="13" y="271"/>
                  </a:lnTo>
                  <a:lnTo>
                    <a:pt x="10" y="272"/>
                  </a:lnTo>
                  <a:lnTo>
                    <a:pt x="10" y="272"/>
                  </a:lnTo>
                  <a:lnTo>
                    <a:pt x="5" y="274"/>
                  </a:lnTo>
                  <a:lnTo>
                    <a:pt x="3" y="275"/>
                  </a:lnTo>
                  <a:lnTo>
                    <a:pt x="3" y="276"/>
                  </a:lnTo>
                  <a:lnTo>
                    <a:pt x="3" y="276"/>
                  </a:lnTo>
                  <a:lnTo>
                    <a:pt x="2" y="281"/>
                  </a:lnTo>
                  <a:lnTo>
                    <a:pt x="0" y="285"/>
                  </a:lnTo>
                  <a:lnTo>
                    <a:pt x="0" y="285"/>
                  </a:lnTo>
                  <a:lnTo>
                    <a:pt x="3" y="299"/>
                  </a:lnTo>
                  <a:lnTo>
                    <a:pt x="3" y="299"/>
                  </a:lnTo>
                  <a:lnTo>
                    <a:pt x="10" y="302"/>
                  </a:lnTo>
                  <a:lnTo>
                    <a:pt x="16" y="305"/>
                  </a:lnTo>
                  <a:lnTo>
                    <a:pt x="17" y="306"/>
                  </a:lnTo>
                  <a:lnTo>
                    <a:pt x="19" y="309"/>
                  </a:lnTo>
                  <a:lnTo>
                    <a:pt x="19" y="309"/>
                  </a:lnTo>
                  <a:lnTo>
                    <a:pt x="22" y="330"/>
                  </a:lnTo>
                  <a:lnTo>
                    <a:pt x="22" y="330"/>
                  </a:lnTo>
                  <a:lnTo>
                    <a:pt x="22" y="330"/>
                  </a:lnTo>
                  <a:lnTo>
                    <a:pt x="22" y="330"/>
                  </a:lnTo>
                  <a:lnTo>
                    <a:pt x="32" y="338"/>
                  </a:lnTo>
                  <a:lnTo>
                    <a:pt x="35" y="340"/>
                  </a:lnTo>
                  <a:lnTo>
                    <a:pt x="36" y="342"/>
                  </a:lnTo>
                  <a:lnTo>
                    <a:pt x="36" y="342"/>
                  </a:lnTo>
                  <a:lnTo>
                    <a:pt x="37" y="348"/>
                  </a:lnTo>
                  <a:lnTo>
                    <a:pt x="40" y="350"/>
                  </a:lnTo>
                  <a:lnTo>
                    <a:pt x="45" y="355"/>
                  </a:lnTo>
                  <a:lnTo>
                    <a:pt x="45" y="355"/>
                  </a:lnTo>
                  <a:lnTo>
                    <a:pt x="57" y="360"/>
                  </a:lnTo>
                  <a:lnTo>
                    <a:pt x="57" y="360"/>
                  </a:lnTo>
                  <a:lnTo>
                    <a:pt x="57" y="359"/>
                  </a:lnTo>
                  <a:lnTo>
                    <a:pt x="64" y="359"/>
                  </a:lnTo>
                  <a:lnTo>
                    <a:pt x="64" y="359"/>
                  </a:lnTo>
                  <a:lnTo>
                    <a:pt x="67" y="362"/>
                  </a:lnTo>
                  <a:lnTo>
                    <a:pt x="67" y="362"/>
                  </a:lnTo>
                  <a:lnTo>
                    <a:pt x="70" y="357"/>
                  </a:lnTo>
                  <a:lnTo>
                    <a:pt x="74" y="355"/>
                  </a:lnTo>
                  <a:lnTo>
                    <a:pt x="80" y="352"/>
                  </a:lnTo>
                  <a:lnTo>
                    <a:pt x="86" y="352"/>
                  </a:lnTo>
                  <a:lnTo>
                    <a:pt x="86" y="352"/>
                  </a:lnTo>
                  <a:lnTo>
                    <a:pt x="91" y="353"/>
                  </a:lnTo>
                  <a:lnTo>
                    <a:pt x="97" y="357"/>
                  </a:lnTo>
                  <a:lnTo>
                    <a:pt x="103" y="363"/>
                  </a:lnTo>
                  <a:lnTo>
                    <a:pt x="104" y="365"/>
                  </a:lnTo>
                  <a:lnTo>
                    <a:pt x="104" y="366"/>
                  </a:lnTo>
                  <a:lnTo>
                    <a:pt x="104" y="366"/>
                  </a:lnTo>
                  <a:lnTo>
                    <a:pt x="97" y="377"/>
                  </a:lnTo>
                  <a:lnTo>
                    <a:pt x="93" y="383"/>
                  </a:lnTo>
                  <a:lnTo>
                    <a:pt x="89" y="386"/>
                  </a:lnTo>
                  <a:lnTo>
                    <a:pt x="89" y="386"/>
                  </a:lnTo>
                  <a:lnTo>
                    <a:pt x="82" y="386"/>
                  </a:lnTo>
                  <a:lnTo>
                    <a:pt x="82" y="386"/>
                  </a:lnTo>
                  <a:lnTo>
                    <a:pt x="80" y="392"/>
                  </a:lnTo>
                  <a:lnTo>
                    <a:pt x="80" y="392"/>
                  </a:lnTo>
                  <a:lnTo>
                    <a:pt x="82" y="394"/>
                  </a:lnTo>
                  <a:lnTo>
                    <a:pt x="83" y="399"/>
                  </a:lnTo>
                  <a:lnTo>
                    <a:pt x="89" y="406"/>
                  </a:lnTo>
                  <a:lnTo>
                    <a:pt x="89" y="406"/>
                  </a:lnTo>
                  <a:lnTo>
                    <a:pt x="90" y="409"/>
                  </a:lnTo>
                  <a:lnTo>
                    <a:pt x="90" y="410"/>
                  </a:lnTo>
                  <a:lnTo>
                    <a:pt x="87" y="413"/>
                  </a:lnTo>
                  <a:lnTo>
                    <a:pt x="83" y="413"/>
                  </a:lnTo>
                  <a:lnTo>
                    <a:pt x="80" y="412"/>
                  </a:lnTo>
                  <a:lnTo>
                    <a:pt x="80" y="412"/>
                  </a:lnTo>
                  <a:lnTo>
                    <a:pt x="77" y="412"/>
                  </a:lnTo>
                  <a:lnTo>
                    <a:pt x="74" y="413"/>
                  </a:lnTo>
                  <a:lnTo>
                    <a:pt x="74" y="416"/>
                  </a:lnTo>
                  <a:lnTo>
                    <a:pt x="76" y="419"/>
                  </a:lnTo>
                  <a:lnTo>
                    <a:pt x="76" y="419"/>
                  </a:lnTo>
                  <a:lnTo>
                    <a:pt x="77" y="422"/>
                  </a:lnTo>
                  <a:lnTo>
                    <a:pt x="77" y="426"/>
                  </a:lnTo>
                  <a:lnTo>
                    <a:pt x="79" y="430"/>
                  </a:lnTo>
                  <a:lnTo>
                    <a:pt x="82" y="431"/>
                  </a:lnTo>
                  <a:lnTo>
                    <a:pt x="82" y="431"/>
                  </a:lnTo>
                  <a:lnTo>
                    <a:pt x="84" y="433"/>
                  </a:lnTo>
                  <a:lnTo>
                    <a:pt x="87" y="437"/>
                  </a:lnTo>
                  <a:lnTo>
                    <a:pt x="91" y="440"/>
                  </a:lnTo>
                  <a:lnTo>
                    <a:pt x="94" y="441"/>
                  </a:lnTo>
                  <a:lnTo>
                    <a:pt x="94" y="441"/>
                  </a:lnTo>
                  <a:lnTo>
                    <a:pt x="99" y="443"/>
                  </a:lnTo>
                  <a:lnTo>
                    <a:pt x="101" y="446"/>
                  </a:lnTo>
                  <a:lnTo>
                    <a:pt x="104" y="449"/>
                  </a:lnTo>
                  <a:lnTo>
                    <a:pt x="104" y="449"/>
                  </a:lnTo>
                  <a:lnTo>
                    <a:pt x="107" y="451"/>
                  </a:lnTo>
                  <a:lnTo>
                    <a:pt x="110" y="454"/>
                  </a:lnTo>
                  <a:lnTo>
                    <a:pt x="111" y="456"/>
                  </a:lnTo>
                  <a:lnTo>
                    <a:pt x="111" y="456"/>
                  </a:lnTo>
                  <a:lnTo>
                    <a:pt x="111" y="457"/>
                  </a:lnTo>
                  <a:lnTo>
                    <a:pt x="111" y="457"/>
                  </a:lnTo>
                  <a:lnTo>
                    <a:pt x="117" y="456"/>
                  </a:lnTo>
                  <a:lnTo>
                    <a:pt x="120" y="456"/>
                  </a:lnTo>
                  <a:lnTo>
                    <a:pt x="121" y="454"/>
                  </a:lnTo>
                  <a:lnTo>
                    <a:pt x="121" y="454"/>
                  </a:lnTo>
                  <a:lnTo>
                    <a:pt x="123" y="453"/>
                  </a:lnTo>
                  <a:lnTo>
                    <a:pt x="126" y="453"/>
                  </a:lnTo>
                  <a:lnTo>
                    <a:pt x="130" y="454"/>
                  </a:lnTo>
                  <a:lnTo>
                    <a:pt x="134" y="457"/>
                  </a:lnTo>
                  <a:lnTo>
                    <a:pt x="134" y="457"/>
                  </a:lnTo>
                  <a:lnTo>
                    <a:pt x="148" y="468"/>
                  </a:lnTo>
                  <a:lnTo>
                    <a:pt x="167" y="480"/>
                  </a:lnTo>
                  <a:lnTo>
                    <a:pt x="167" y="480"/>
                  </a:lnTo>
                  <a:lnTo>
                    <a:pt x="174" y="486"/>
                  </a:lnTo>
                  <a:lnTo>
                    <a:pt x="183" y="488"/>
                  </a:lnTo>
                  <a:lnTo>
                    <a:pt x="191" y="491"/>
                  </a:lnTo>
                  <a:lnTo>
                    <a:pt x="197" y="493"/>
                  </a:lnTo>
                  <a:lnTo>
                    <a:pt x="197" y="493"/>
                  </a:lnTo>
                  <a:lnTo>
                    <a:pt x="202" y="494"/>
                  </a:lnTo>
                  <a:lnTo>
                    <a:pt x="207" y="495"/>
                  </a:lnTo>
                  <a:lnTo>
                    <a:pt x="212" y="497"/>
                  </a:lnTo>
                  <a:lnTo>
                    <a:pt x="218" y="497"/>
                  </a:lnTo>
                  <a:lnTo>
                    <a:pt x="218" y="497"/>
                  </a:lnTo>
                  <a:lnTo>
                    <a:pt x="222" y="497"/>
                  </a:lnTo>
                  <a:lnTo>
                    <a:pt x="222" y="497"/>
                  </a:lnTo>
                  <a:lnTo>
                    <a:pt x="224" y="495"/>
                  </a:lnTo>
                  <a:lnTo>
                    <a:pt x="227" y="493"/>
                  </a:lnTo>
                  <a:lnTo>
                    <a:pt x="227" y="493"/>
                  </a:lnTo>
                  <a:lnTo>
                    <a:pt x="229" y="491"/>
                  </a:lnTo>
                  <a:lnTo>
                    <a:pt x="231" y="494"/>
                  </a:lnTo>
                  <a:lnTo>
                    <a:pt x="232" y="497"/>
                  </a:lnTo>
                  <a:lnTo>
                    <a:pt x="232" y="501"/>
                  </a:lnTo>
                  <a:lnTo>
                    <a:pt x="232" y="501"/>
                  </a:lnTo>
                  <a:lnTo>
                    <a:pt x="232" y="505"/>
                  </a:lnTo>
                  <a:lnTo>
                    <a:pt x="234" y="508"/>
                  </a:lnTo>
                  <a:lnTo>
                    <a:pt x="234" y="508"/>
                  </a:lnTo>
                  <a:lnTo>
                    <a:pt x="237" y="501"/>
                  </a:lnTo>
                  <a:lnTo>
                    <a:pt x="237" y="501"/>
                  </a:lnTo>
                  <a:lnTo>
                    <a:pt x="239" y="497"/>
                  </a:lnTo>
                  <a:lnTo>
                    <a:pt x="242" y="494"/>
                  </a:lnTo>
                  <a:lnTo>
                    <a:pt x="248" y="491"/>
                  </a:lnTo>
                  <a:lnTo>
                    <a:pt x="248" y="491"/>
                  </a:lnTo>
                  <a:lnTo>
                    <a:pt x="251" y="490"/>
                  </a:lnTo>
                  <a:lnTo>
                    <a:pt x="254" y="490"/>
                  </a:lnTo>
                  <a:lnTo>
                    <a:pt x="261" y="494"/>
                  </a:lnTo>
                  <a:lnTo>
                    <a:pt x="261" y="494"/>
                  </a:lnTo>
                  <a:lnTo>
                    <a:pt x="265" y="494"/>
                  </a:lnTo>
                  <a:lnTo>
                    <a:pt x="269" y="494"/>
                  </a:lnTo>
                  <a:lnTo>
                    <a:pt x="274" y="494"/>
                  </a:lnTo>
                  <a:lnTo>
                    <a:pt x="279" y="498"/>
                  </a:lnTo>
                  <a:lnTo>
                    <a:pt x="279" y="498"/>
                  </a:lnTo>
                  <a:lnTo>
                    <a:pt x="285" y="497"/>
                  </a:lnTo>
                  <a:lnTo>
                    <a:pt x="285" y="497"/>
                  </a:lnTo>
                  <a:lnTo>
                    <a:pt x="289" y="494"/>
                  </a:lnTo>
                  <a:lnTo>
                    <a:pt x="293" y="490"/>
                  </a:lnTo>
                  <a:lnTo>
                    <a:pt x="293" y="490"/>
                  </a:lnTo>
                  <a:lnTo>
                    <a:pt x="296" y="486"/>
                  </a:lnTo>
                  <a:lnTo>
                    <a:pt x="298" y="484"/>
                  </a:lnTo>
                  <a:lnTo>
                    <a:pt x="299" y="484"/>
                  </a:lnTo>
                  <a:lnTo>
                    <a:pt x="299" y="484"/>
                  </a:lnTo>
                  <a:lnTo>
                    <a:pt x="302" y="483"/>
                  </a:lnTo>
                  <a:lnTo>
                    <a:pt x="305" y="481"/>
                  </a:lnTo>
                  <a:lnTo>
                    <a:pt x="308" y="478"/>
                  </a:lnTo>
                  <a:lnTo>
                    <a:pt x="313" y="474"/>
                  </a:lnTo>
                  <a:lnTo>
                    <a:pt x="313" y="474"/>
                  </a:lnTo>
                  <a:lnTo>
                    <a:pt x="319" y="473"/>
                  </a:lnTo>
                  <a:lnTo>
                    <a:pt x="325" y="474"/>
                  </a:lnTo>
                  <a:lnTo>
                    <a:pt x="329" y="474"/>
                  </a:lnTo>
                  <a:lnTo>
                    <a:pt x="332" y="474"/>
                  </a:lnTo>
                  <a:lnTo>
                    <a:pt x="332" y="474"/>
                  </a:lnTo>
                  <a:lnTo>
                    <a:pt x="338" y="471"/>
                  </a:lnTo>
                  <a:lnTo>
                    <a:pt x="339" y="471"/>
                  </a:lnTo>
                  <a:lnTo>
                    <a:pt x="340" y="473"/>
                  </a:lnTo>
                  <a:lnTo>
                    <a:pt x="340" y="473"/>
                  </a:lnTo>
                  <a:lnTo>
                    <a:pt x="342" y="476"/>
                  </a:lnTo>
                  <a:lnTo>
                    <a:pt x="343" y="478"/>
                  </a:lnTo>
                  <a:lnTo>
                    <a:pt x="346" y="484"/>
                  </a:lnTo>
                  <a:lnTo>
                    <a:pt x="346" y="484"/>
                  </a:lnTo>
                  <a:lnTo>
                    <a:pt x="349" y="486"/>
                  </a:lnTo>
                  <a:lnTo>
                    <a:pt x="352" y="487"/>
                  </a:lnTo>
                  <a:lnTo>
                    <a:pt x="356" y="488"/>
                  </a:lnTo>
                  <a:lnTo>
                    <a:pt x="356" y="488"/>
                  </a:lnTo>
                  <a:lnTo>
                    <a:pt x="359" y="487"/>
                  </a:lnTo>
                  <a:lnTo>
                    <a:pt x="359" y="487"/>
                  </a:lnTo>
                  <a:lnTo>
                    <a:pt x="362" y="486"/>
                  </a:lnTo>
                  <a:lnTo>
                    <a:pt x="366" y="487"/>
                  </a:lnTo>
                  <a:lnTo>
                    <a:pt x="369" y="488"/>
                  </a:lnTo>
                  <a:lnTo>
                    <a:pt x="369" y="491"/>
                  </a:lnTo>
                  <a:lnTo>
                    <a:pt x="369" y="491"/>
                  </a:lnTo>
                  <a:lnTo>
                    <a:pt x="370" y="497"/>
                  </a:lnTo>
                  <a:lnTo>
                    <a:pt x="372" y="500"/>
                  </a:lnTo>
                  <a:lnTo>
                    <a:pt x="373" y="500"/>
                  </a:lnTo>
                  <a:lnTo>
                    <a:pt x="373" y="500"/>
                  </a:lnTo>
                  <a:lnTo>
                    <a:pt x="375" y="500"/>
                  </a:lnTo>
                  <a:lnTo>
                    <a:pt x="377" y="501"/>
                  </a:lnTo>
                  <a:lnTo>
                    <a:pt x="379" y="504"/>
                  </a:lnTo>
                  <a:lnTo>
                    <a:pt x="379" y="508"/>
                  </a:lnTo>
                  <a:lnTo>
                    <a:pt x="379" y="508"/>
                  </a:lnTo>
                  <a:lnTo>
                    <a:pt x="380" y="520"/>
                  </a:lnTo>
                  <a:lnTo>
                    <a:pt x="379" y="527"/>
                  </a:lnTo>
                  <a:lnTo>
                    <a:pt x="376" y="531"/>
                  </a:lnTo>
                  <a:lnTo>
                    <a:pt x="376" y="531"/>
                  </a:lnTo>
                  <a:lnTo>
                    <a:pt x="370" y="538"/>
                  </a:lnTo>
                  <a:lnTo>
                    <a:pt x="366" y="544"/>
                  </a:lnTo>
                  <a:lnTo>
                    <a:pt x="363" y="550"/>
                  </a:lnTo>
                  <a:lnTo>
                    <a:pt x="362" y="554"/>
                  </a:lnTo>
                  <a:lnTo>
                    <a:pt x="362" y="554"/>
                  </a:lnTo>
                  <a:lnTo>
                    <a:pt x="363" y="557"/>
                  </a:lnTo>
                  <a:lnTo>
                    <a:pt x="362" y="561"/>
                  </a:lnTo>
                  <a:lnTo>
                    <a:pt x="363" y="562"/>
                  </a:lnTo>
                  <a:lnTo>
                    <a:pt x="365" y="562"/>
                  </a:lnTo>
                  <a:lnTo>
                    <a:pt x="365" y="562"/>
                  </a:lnTo>
                  <a:lnTo>
                    <a:pt x="370" y="561"/>
                  </a:lnTo>
                  <a:lnTo>
                    <a:pt x="375" y="561"/>
                  </a:lnTo>
                  <a:lnTo>
                    <a:pt x="379" y="562"/>
                  </a:lnTo>
                  <a:lnTo>
                    <a:pt x="380" y="564"/>
                  </a:lnTo>
                  <a:lnTo>
                    <a:pt x="380" y="565"/>
                  </a:lnTo>
                  <a:lnTo>
                    <a:pt x="380" y="565"/>
                  </a:lnTo>
                  <a:lnTo>
                    <a:pt x="379" y="568"/>
                  </a:lnTo>
                  <a:lnTo>
                    <a:pt x="380" y="572"/>
                  </a:lnTo>
                  <a:lnTo>
                    <a:pt x="382" y="577"/>
                  </a:lnTo>
                  <a:lnTo>
                    <a:pt x="385" y="578"/>
                  </a:lnTo>
                  <a:lnTo>
                    <a:pt x="385" y="578"/>
                  </a:lnTo>
                  <a:lnTo>
                    <a:pt x="387" y="578"/>
                  </a:lnTo>
                  <a:lnTo>
                    <a:pt x="390" y="579"/>
                  </a:lnTo>
                  <a:lnTo>
                    <a:pt x="392" y="582"/>
                  </a:lnTo>
                  <a:lnTo>
                    <a:pt x="390" y="585"/>
                  </a:lnTo>
                  <a:lnTo>
                    <a:pt x="390" y="585"/>
                  </a:lnTo>
                  <a:lnTo>
                    <a:pt x="389" y="592"/>
                  </a:lnTo>
                  <a:lnTo>
                    <a:pt x="389" y="595"/>
                  </a:lnTo>
                  <a:lnTo>
                    <a:pt x="390" y="595"/>
                  </a:lnTo>
                  <a:lnTo>
                    <a:pt x="390" y="595"/>
                  </a:lnTo>
                  <a:lnTo>
                    <a:pt x="397" y="596"/>
                  </a:lnTo>
                  <a:lnTo>
                    <a:pt x="399" y="598"/>
                  </a:lnTo>
                  <a:lnTo>
                    <a:pt x="400" y="599"/>
                  </a:lnTo>
                  <a:lnTo>
                    <a:pt x="400" y="599"/>
                  </a:lnTo>
                  <a:lnTo>
                    <a:pt x="400" y="604"/>
                  </a:lnTo>
                  <a:lnTo>
                    <a:pt x="402" y="605"/>
                  </a:lnTo>
                  <a:lnTo>
                    <a:pt x="404" y="606"/>
                  </a:lnTo>
                  <a:lnTo>
                    <a:pt x="410" y="605"/>
                  </a:lnTo>
                  <a:lnTo>
                    <a:pt x="410" y="605"/>
                  </a:lnTo>
                  <a:lnTo>
                    <a:pt x="414" y="604"/>
                  </a:lnTo>
                  <a:lnTo>
                    <a:pt x="416" y="604"/>
                  </a:lnTo>
                  <a:lnTo>
                    <a:pt x="417" y="604"/>
                  </a:lnTo>
                  <a:lnTo>
                    <a:pt x="417" y="604"/>
                  </a:lnTo>
                  <a:lnTo>
                    <a:pt x="419" y="605"/>
                  </a:lnTo>
                  <a:lnTo>
                    <a:pt x="420" y="606"/>
                  </a:lnTo>
                  <a:lnTo>
                    <a:pt x="422" y="609"/>
                  </a:lnTo>
                  <a:lnTo>
                    <a:pt x="424" y="611"/>
                  </a:lnTo>
                  <a:lnTo>
                    <a:pt x="424" y="611"/>
                  </a:lnTo>
                  <a:lnTo>
                    <a:pt x="426" y="611"/>
                  </a:lnTo>
                  <a:lnTo>
                    <a:pt x="427" y="611"/>
                  </a:lnTo>
                  <a:lnTo>
                    <a:pt x="427" y="606"/>
                  </a:lnTo>
                  <a:lnTo>
                    <a:pt x="427" y="602"/>
                  </a:lnTo>
                  <a:lnTo>
                    <a:pt x="426" y="599"/>
                  </a:lnTo>
                  <a:lnTo>
                    <a:pt x="426" y="599"/>
                  </a:lnTo>
                  <a:lnTo>
                    <a:pt x="424" y="596"/>
                  </a:lnTo>
                  <a:lnTo>
                    <a:pt x="426" y="594"/>
                  </a:lnTo>
                  <a:lnTo>
                    <a:pt x="426" y="591"/>
                  </a:lnTo>
                  <a:lnTo>
                    <a:pt x="427" y="591"/>
                  </a:lnTo>
                  <a:lnTo>
                    <a:pt x="427" y="591"/>
                  </a:lnTo>
                  <a:lnTo>
                    <a:pt x="430" y="591"/>
                  </a:lnTo>
                  <a:lnTo>
                    <a:pt x="433" y="591"/>
                  </a:lnTo>
                  <a:lnTo>
                    <a:pt x="436" y="589"/>
                  </a:lnTo>
                  <a:lnTo>
                    <a:pt x="439" y="587"/>
                  </a:lnTo>
                  <a:lnTo>
                    <a:pt x="439" y="587"/>
                  </a:lnTo>
                  <a:lnTo>
                    <a:pt x="440" y="585"/>
                  </a:lnTo>
                  <a:lnTo>
                    <a:pt x="441" y="585"/>
                  </a:lnTo>
                  <a:lnTo>
                    <a:pt x="444" y="587"/>
                  </a:lnTo>
                  <a:lnTo>
                    <a:pt x="449" y="587"/>
                  </a:lnTo>
                  <a:lnTo>
                    <a:pt x="450" y="587"/>
                  </a:lnTo>
                  <a:lnTo>
                    <a:pt x="450" y="585"/>
                  </a:lnTo>
                  <a:lnTo>
                    <a:pt x="450" y="585"/>
                  </a:lnTo>
                  <a:lnTo>
                    <a:pt x="451" y="584"/>
                  </a:lnTo>
                  <a:lnTo>
                    <a:pt x="453" y="584"/>
                  </a:lnTo>
                  <a:lnTo>
                    <a:pt x="457" y="585"/>
                  </a:lnTo>
                  <a:lnTo>
                    <a:pt x="460" y="587"/>
                  </a:lnTo>
                  <a:lnTo>
                    <a:pt x="464" y="585"/>
                  </a:lnTo>
                  <a:lnTo>
                    <a:pt x="464" y="585"/>
                  </a:lnTo>
                  <a:lnTo>
                    <a:pt x="468" y="584"/>
                  </a:lnTo>
                  <a:lnTo>
                    <a:pt x="471" y="585"/>
                  </a:lnTo>
                  <a:lnTo>
                    <a:pt x="473" y="585"/>
                  </a:lnTo>
                  <a:lnTo>
                    <a:pt x="476" y="584"/>
                  </a:lnTo>
                  <a:lnTo>
                    <a:pt x="476" y="584"/>
                  </a:lnTo>
                  <a:lnTo>
                    <a:pt x="478" y="579"/>
                  </a:lnTo>
                  <a:lnTo>
                    <a:pt x="481" y="577"/>
                  </a:lnTo>
                  <a:lnTo>
                    <a:pt x="486" y="575"/>
                  </a:lnTo>
                  <a:lnTo>
                    <a:pt x="488" y="575"/>
                  </a:lnTo>
                  <a:lnTo>
                    <a:pt x="488" y="575"/>
                  </a:lnTo>
                  <a:lnTo>
                    <a:pt x="491" y="579"/>
                  </a:lnTo>
                  <a:lnTo>
                    <a:pt x="495" y="581"/>
                  </a:lnTo>
                  <a:lnTo>
                    <a:pt x="501" y="582"/>
                  </a:lnTo>
                  <a:lnTo>
                    <a:pt x="501" y="582"/>
                  </a:lnTo>
                  <a:lnTo>
                    <a:pt x="507" y="584"/>
                  </a:lnTo>
                  <a:lnTo>
                    <a:pt x="507" y="587"/>
                  </a:lnTo>
                  <a:lnTo>
                    <a:pt x="505" y="592"/>
                  </a:lnTo>
                  <a:lnTo>
                    <a:pt x="505" y="592"/>
                  </a:lnTo>
                  <a:lnTo>
                    <a:pt x="507" y="595"/>
                  </a:lnTo>
                  <a:lnTo>
                    <a:pt x="513" y="599"/>
                  </a:lnTo>
                  <a:lnTo>
                    <a:pt x="517" y="602"/>
                  </a:lnTo>
                  <a:lnTo>
                    <a:pt x="521" y="604"/>
                  </a:lnTo>
                  <a:lnTo>
                    <a:pt x="521" y="604"/>
                  </a:lnTo>
                  <a:lnTo>
                    <a:pt x="525" y="606"/>
                  </a:lnTo>
                  <a:lnTo>
                    <a:pt x="525" y="606"/>
                  </a:lnTo>
                  <a:lnTo>
                    <a:pt x="528" y="606"/>
                  </a:lnTo>
                  <a:lnTo>
                    <a:pt x="531" y="606"/>
                  </a:lnTo>
                  <a:lnTo>
                    <a:pt x="532" y="605"/>
                  </a:lnTo>
                  <a:lnTo>
                    <a:pt x="535" y="604"/>
                  </a:lnTo>
                  <a:lnTo>
                    <a:pt x="535" y="604"/>
                  </a:lnTo>
                  <a:lnTo>
                    <a:pt x="537" y="602"/>
                  </a:lnTo>
                  <a:lnTo>
                    <a:pt x="538" y="601"/>
                  </a:lnTo>
                  <a:lnTo>
                    <a:pt x="541" y="602"/>
                  </a:lnTo>
                  <a:lnTo>
                    <a:pt x="544" y="604"/>
                  </a:lnTo>
                  <a:lnTo>
                    <a:pt x="544" y="604"/>
                  </a:lnTo>
                  <a:lnTo>
                    <a:pt x="545" y="606"/>
                  </a:lnTo>
                  <a:lnTo>
                    <a:pt x="547" y="606"/>
                  </a:lnTo>
                  <a:lnTo>
                    <a:pt x="550" y="606"/>
                  </a:lnTo>
                  <a:lnTo>
                    <a:pt x="552" y="604"/>
                  </a:lnTo>
                  <a:lnTo>
                    <a:pt x="552" y="604"/>
                  </a:lnTo>
                  <a:lnTo>
                    <a:pt x="554" y="604"/>
                  </a:lnTo>
                  <a:lnTo>
                    <a:pt x="555" y="604"/>
                  </a:lnTo>
                  <a:lnTo>
                    <a:pt x="558" y="605"/>
                  </a:lnTo>
                  <a:lnTo>
                    <a:pt x="558" y="608"/>
                  </a:lnTo>
                  <a:lnTo>
                    <a:pt x="557" y="611"/>
                  </a:lnTo>
                  <a:lnTo>
                    <a:pt x="557" y="611"/>
                  </a:lnTo>
                  <a:lnTo>
                    <a:pt x="555" y="614"/>
                  </a:lnTo>
                  <a:lnTo>
                    <a:pt x="555" y="616"/>
                  </a:lnTo>
                  <a:lnTo>
                    <a:pt x="558" y="621"/>
                  </a:lnTo>
                  <a:lnTo>
                    <a:pt x="561" y="625"/>
                  </a:lnTo>
                  <a:lnTo>
                    <a:pt x="561" y="625"/>
                  </a:lnTo>
                  <a:lnTo>
                    <a:pt x="564" y="626"/>
                  </a:lnTo>
                  <a:lnTo>
                    <a:pt x="565" y="625"/>
                  </a:lnTo>
                  <a:lnTo>
                    <a:pt x="565" y="622"/>
                  </a:lnTo>
                  <a:lnTo>
                    <a:pt x="565" y="618"/>
                  </a:lnTo>
                  <a:lnTo>
                    <a:pt x="565" y="618"/>
                  </a:lnTo>
                  <a:lnTo>
                    <a:pt x="565" y="615"/>
                  </a:lnTo>
                  <a:lnTo>
                    <a:pt x="569" y="612"/>
                  </a:lnTo>
                  <a:lnTo>
                    <a:pt x="578" y="608"/>
                  </a:lnTo>
                  <a:lnTo>
                    <a:pt x="588" y="605"/>
                  </a:lnTo>
                  <a:lnTo>
                    <a:pt x="588" y="605"/>
                  </a:lnTo>
                  <a:lnTo>
                    <a:pt x="598" y="599"/>
                  </a:lnTo>
                  <a:lnTo>
                    <a:pt x="608" y="594"/>
                  </a:lnTo>
                  <a:lnTo>
                    <a:pt x="615" y="589"/>
                  </a:lnTo>
                  <a:lnTo>
                    <a:pt x="619" y="587"/>
                  </a:lnTo>
                  <a:lnTo>
                    <a:pt x="619" y="587"/>
                  </a:lnTo>
                  <a:lnTo>
                    <a:pt x="621" y="585"/>
                  </a:lnTo>
                  <a:lnTo>
                    <a:pt x="625" y="587"/>
                  </a:lnTo>
                  <a:lnTo>
                    <a:pt x="629" y="588"/>
                  </a:lnTo>
                  <a:lnTo>
                    <a:pt x="632" y="588"/>
                  </a:lnTo>
                  <a:lnTo>
                    <a:pt x="635" y="587"/>
                  </a:lnTo>
                  <a:lnTo>
                    <a:pt x="635" y="587"/>
                  </a:lnTo>
                  <a:lnTo>
                    <a:pt x="641" y="584"/>
                  </a:lnTo>
                  <a:lnTo>
                    <a:pt x="648" y="584"/>
                  </a:lnTo>
                  <a:lnTo>
                    <a:pt x="662" y="582"/>
                  </a:lnTo>
                  <a:lnTo>
                    <a:pt x="662" y="582"/>
                  </a:lnTo>
                  <a:lnTo>
                    <a:pt x="665" y="581"/>
                  </a:lnTo>
                  <a:lnTo>
                    <a:pt x="666" y="579"/>
                  </a:lnTo>
                  <a:lnTo>
                    <a:pt x="672" y="574"/>
                  </a:lnTo>
                  <a:lnTo>
                    <a:pt x="672" y="574"/>
                  </a:lnTo>
                  <a:lnTo>
                    <a:pt x="676" y="569"/>
                  </a:lnTo>
                  <a:lnTo>
                    <a:pt x="678" y="568"/>
                  </a:lnTo>
                  <a:lnTo>
                    <a:pt x="680" y="567"/>
                  </a:lnTo>
                  <a:lnTo>
                    <a:pt x="680" y="567"/>
                  </a:lnTo>
                  <a:lnTo>
                    <a:pt x="685" y="564"/>
                  </a:lnTo>
                  <a:lnTo>
                    <a:pt x="688" y="562"/>
                  </a:lnTo>
                  <a:lnTo>
                    <a:pt x="689" y="559"/>
                  </a:lnTo>
                  <a:lnTo>
                    <a:pt x="690" y="557"/>
                  </a:lnTo>
                  <a:lnTo>
                    <a:pt x="690" y="557"/>
                  </a:lnTo>
                  <a:lnTo>
                    <a:pt x="692" y="555"/>
                  </a:lnTo>
                  <a:lnTo>
                    <a:pt x="696" y="554"/>
                  </a:lnTo>
                  <a:lnTo>
                    <a:pt x="699" y="551"/>
                  </a:lnTo>
                  <a:lnTo>
                    <a:pt x="702" y="550"/>
                  </a:lnTo>
                  <a:lnTo>
                    <a:pt x="702" y="550"/>
                  </a:lnTo>
                  <a:lnTo>
                    <a:pt x="702" y="548"/>
                  </a:lnTo>
                  <a:lnTo>
                    <a:pt x="705" y="547"/>
                  </a:lnTo>
                  <a:lnTo>
                    <a:pt x="707" y="544"/>
                  </a:lnTo>
                  <a:lnTo>
                    <a:pt x="709" y="542"/>
                  </a:lnTo>
                  <a:lnTo>
                    <a:pt x="709" y="542"/>
                  </a:lnTo>
                  <a:lnTo>
                    <a:pt x="710" y="540"/>
                  </a:lnTo>
                  <a:lnTo>
                    <a:pt x="712" y="538"/>
                  </a:lnTo>
                  <a:lnTo>
                    <a:pt x="715" y="538"/>
                  </a:lnTo>
                  <a:lnTo>
                    <a:pt x="716" y="535"/>
                  </a:lnTo>
                  <a:lnTo>
                    <a:pt x="716" y="535"/>
                  </a:lnTo>
                  <a:lnTo>
                    <a:pt x="717" y="532"/>
                  </a:lnTo>
                  <a:lnTo>
                    <a:pt x="716" y="530"/>
                  </a:lnTo>
                  <a:lnTo>
                    <a:pt x="716" y="525"/>
                  </a:lnTo>
                  <a:lnTo>
                    <a:pt x="719" y="524"/>
                  </a:lnTo>
                  <a:lnTo>
                    <a:pt x="719" y="524"/>
                  </a:lnTo>
                  <a:lnTo>
                    <a:pt x="719" y="523"/>
                  </a:lnTo>
                  <a:lnTo>
                    <a:pt x="719" y="520"/>
                  </a:lnTo>
                  <a:lnTo>
                    <a:pt x="716" y="515"/>
                  </a:lnTo>
                  <a:lnTo>
                    <a:pt x="716" y="515"/>
                  </a:lnTo>
                  <a:lnTo>
                    <a:pt x="717" y="514"/>
                  </a:lnTo>
                  <a:lnTo>
                    <a:pt x="720" y="514"/>
                  </a:lnTo>
                  <a:lnTo>
                    <a:pt x="727" y="511"/>
                  </a:lnTo>
                  <a:lnTo>
                    <a:pt x="727" y="511"/>
                  </a:lnTo>
                  <a:lnTo>
                    <a:pt x="732" y="505"/>
                  </a:lnTo>
                  <a:lnTo>
                    <a:pt x="734" y="500"/>
                  </a:lnTo>
                  <a:lnTo>
                    <a:pt x="734" y="500"/>
                  </a:lnTo>
                  <a:lnTo>
                    <a:pt x="736" y="495"/>
                  </a:lnTo>
                  <a:lnTo>
                    <a:pt x="739" y="493"/>
                  </a:lnTo>
                  <a:lnTo>
                    <a:pt x="744" y="490"/>
                  </a:lnTo>
                  <a:lnTo>
                    <a:pt x="744" y="490"/>
                  </a:lnTo>
                  <a:lnTo>
                    <a:pt x="747" y="488"/>
                  </a:lnTo>
                  <a:lnTo>
                    <a:pt x="749" y="484"/>
                  </a:lnTo>
                  <a:lnTo>
                    <a:pt x="749" y="477"/>
                  </a:lnTo>
                  <a:lnTo>
                    <a:pt x="749" y="477"/>
                  </a:lnTo>
                  <a:lnTo>
                    <a:pt x="749" y="474"/>
                  </a:lnTo>
                  <a:lnTo>
                    <a:pt x="750" y="473"/>
                  </a:lnTo>
                  <a:lnTo>
                    <a:pt x="752" y="471"/>
                  </a:lnTo>
                  <a:lnTo>
                    <a:pt x="752" y="470"/>
                  </a:lnTo>
                  <a:lnTo>
                    <a:pt x="752" y="470"/>
                  </a:lnTo>
                  <a:lnTo>
                    <a:pt x="750" y="468"/>
                  </a:lnTo>
                  <a:lnTo>
                    <a:pt x="752" y="466"/>
                  </a:lnTo>
                  <a:lnTo>
                    <a:pt x="754" y="463"/>
                  </a:lnTo>
                  <a:lnTo>
                    <a:pt x="757" y="461"/>
                  </a:lnTo>
                  <a:lnTo>
                    <a:pt x="757" y="461"/>
                  </a:lnTo>
                  <a:lnTo>
                    <a:pt x="760" y="460"/>
                  </a:lnTo>
                  <a:lnTo>
                    <a:pt x="757" y="458"/>
                  </a:lnTo>
                  <a:lnTo>
                    <a:pt x="754" y="458"/>
                  </a:lnTo>
                  <a:lnTo>
                    <a:pt x="752" y="458"/>
                  </a:lnTo>
                  <a:lnTo>
                    <a:pt x="752" y="458"/>
                  </a:lnTo>
                  <a:lnTo>
                    <a:pt x="750" y="460"/>
                  </a:lnTo>
                  <a:lnTo>
                    <a:pt x="749" y="458"/>
                  </a:lnTo>
                  <a:lnTo>
                    <a:pt x="746" y="457"/>
                  </a:lnTo>
                  <a:lnTo>
                    <a:pt x="744" y="454"/>
                  </a:lnTo>
                  <a:lnTo>
                    <a:pt x="743" y="454"/>
                  </a:lnTo>
                  <a:lnTo>
                    <a:pt x="742" y="456"/>
                  </a:lnTo>
                  <a:lnTo>
                    <a:pt x="742" y="456"/>
                  </a:lnTo>
                  <a:lnTo>
                    <a:pt x="739" y="457"/>
                  </a:lnTo>
                  <a:lnTo>
                    <a:pt x="736" y="456"/>
                  </a:lnTo>
                  <a:lnTo>
                    <a:pt x="734" y="454"/>
                  </a:lnTo>
                  <a:lnTo>
                    <a:pt x="734" y="453"/>
                  </a:lnTo>
                  <a:lnTo>
                    <a:pt x="736" y="453"/>
                  </a:lnTo>
                  <a:lnTo>
                    <a:pt x="736" y="453"/>
                  </a:lnTo>
                  <a:lnTo>
                    <a:pt x="746" y="449"/>
                  </a:lnTo>
                  <a:lnTo>
                    <a:pt x="753" y="444"/>
                  </a:lnTo>
                  <a:lnTo>
                    <a:pt x="753" y="444"/>
                  </a:lnTo>
                  <a:lnTo>
                    <a:pt x="754" y="443"/>
                  </a:lnTo>
                  <a:lnTo>
                    <a:pt x="753" y="441"/>
                  </a:lnTo>
                  <a:lnTo>
                    <a:pt x="752" y="439"/>
                  </a:lnTo>
                  <a:lnTo>
                    <a:pt x="747" y="436"/>
                  </a:lnTo>
                  <a:lnTo>
                    <a:pt x="743" y="436"/>
                  </a:lnTo>
                  <a:lnTo>
                    <a:pt x="743" y="436"/>
                  </a:lnTo>
                  <a:lnTo>
                    <a:pt x="740" y="434"/>
                  </a:lnTo>
                  <a:lnTo>
                    <a:pt x="736" y="430"/>
                  </a:lnTo>
                  <a:lnTo>
                    <a:pt x="733" y="426"/>
                  </a:lnTo>
                  <a:lnTo>
                    <a:pt x="729" y="424"/>
                  </a:lnTo>
                  <a:lnTo>
                    <a:pt x="729" y="424"/>
                  </a:lnTo>
                  <a:lnTo>
                    <a:pt x="727" y="424"/>
                  </a:lnTo>
                  <a:lnTo>
                    <a:pt x="730" y="423"/>
                  </a:lnTo>
                  <a:lnTo>
                    <a:pt x="733" y="423"/>
                  </a:lnTo>
                  <a:lnTo>
                    <a:pt x="739" y="424"/>
                  </a:lnTo>
                  <a:lnTo>
                    <a:pt x="739" y="424"/>
                  </a:lnTo>
                  <a:lnTo>
                    <a:pt x="746" y="427"/>
                  </a:lnTo>
                  <a:lnTo>
                    <a:pt x="750" y="429"/>
                  </a:lnTo>
                  <a:lnTo>
                    <a:pt x="753" y="427"/>
                  </a:lnTo>
                  <a:lnTo>
                    <a:pt x="753" y="427"/>
                  </a:lnTo>
                  <a:lnTo>
                    <a:pt x="753" y="426"/>
                  </a:lnTo>
                  <a:lnTo>
                    <a:pt x="752" y="424"/>
                  </a:lnTo>
                  <a:lnTo>
                    <a:pt x="749" y="420"/>
                  </a:lnTo>
                  <a:lnTo>
                    <a:pt x="739" y="412"/>
                  </a:lnTo>
                  <a:lnTo>
                    <a:pt x="739" y="412"/>
                  </a:lnTo>
                  <a:lnTo>
                    <a:pt x="737" y="409"/>
                  </a:lnTo>
                  <a:lnTo>
                    <a:pt x="737" y="406"/>
                  </a:lnTo>
                  <a:lnTo>
                    <a:pt x="737" y="404"/>
                  </a:lnTo>
                  <a:lnTo>
                    <a:pt x="736" y="402"/>
                  </a:lnTo>
                  <a:lnTo>
                    <a:pt x="736" y="402"/>
                  </a:lnTo>
                  <a:lnTo>
                    <a:pt x="733" y="399"/>
                  </a:lnTo>
                  <a:lnTo>
                    <a:pt x="730" y="394"/>
                  </a:lnTo>
                  <a:lnTo>
                    <a:pt x="726" y="383"/>
                  </a:lnTo>
                  <a:lnTo>
                    <a:pt x="726" y="383"/>
                  </a:lnTo>
                  <a:lnTo>
                    <a:pt x="723" y="379"/>
                  </a:lnTo>
                  <a:lnTo>
                    <a:pt x="719" y="377"/>
                  </a:lnTo>
                  <a:lnTo>
                    <a:pt x="715" y="375"/>
                  </a:lnTo>
                  <a:lnTo>
                    <a:pt x="712" y="373"/>
                  </a:lnTo>
                  <a:lnTo>
                    <a:pt x="712" y="373"/>
                  </a:lnTo>
                  <a:lnTo>
                    <a:pt x="710" y="369"/>
                  </a:lnTo>
                  <a:lnTo>
                    <a:pt x="712" y="365"/>
                  </a:lnTo>
                  <a:lnTo>
                    <a:pt x="715" y="360"/>
                  </a:lnTo>
                  <a:lnTo>
                    <a:pt x="719" y="357"/>
                  </a:lnTo>
                  <a:lnTo>
                    <a:pt x="719" y="357"/>
                  </a:lnTo>
                  <a:lnTo>
                    <a:pt x="723" y="355"/>
                  </a:lnTo>
                  <a:lnTo>
                    <a:pt x="725" y="352"/>
                  </a:lnTo>
                  <a:lnTo>
                    <a:pt x="725" y="350"/>
                  </a:lnTo>
                  <a:lnTo>
                    <a:pt x="727" y="349"/>
                  </a:lnTo>
                  <a:lnTo>
                    <a:pt x="727" y="349"/>
                  </a:lnTo>
                  <a:lnTo>
                    <a:pt x="729" y="349"/>
                  </a:lnTo>
                  <a:lnTo>
                    <a:pt x="732" y="349"/>
                  </a:lnTo>
                  <a:lnTo>
                    <a:pt x="733" y="346"/>
                  </a:lnTo>
                  <a:lnTo>
                    <a:pt x="736" y="343"/>
                  </a:lnTo>
                  <a:lnTo>
                    <a:pt x="736" y="343"/>
                  </a:lnTo>
                  <a:lnTo>
                    <a:pt x="737" y="340"/>
                  </a:lnTo>
                  <a:lnTo>
                    <a:pt x="740" y="339"/>
                  </a:lnTo>
                  <a:lnTo>
                    <a:pt x="743" y="339"/>
                  </a:lnTo>
                  <a:lnTo>
                    <a:pt x="746" y="338"/>
                  </a:lnTo>
                  <a:lnTo>
                    <a:pt x="746" y="338"/>
                  </a:lnTo>
                  <a:lnTo>
                    <a:pt x="749" y="336"/>
                  </a:lnTo>
                  <a:lnTo>
                    <a:pt x="754" y="335"/>
                  </a:lnTo>
                  <a:lnTo>
                    <a:pt x="759" y="335"/>
                  </a:lnTo>
                  <a:lnTo>
                    <a:pt x="763" y="333"/>
                  </a:lnTo>
                  <a:lnTo>
                    <a:pt x="763" y="333"/>
                  </a:lnTo>
                  <a:lnTo>
                    <a:pt x="764" y="332"/>
                  </a:lnTo>
                  <a:lnTo>
                    <a:pt x="764" y="329"/>
                  </a:lnTo>
                  <a:lnTo>
                    <a:pt x="763" y="326"/>
                  </a:lnTo>
                  <a:lnTo>
                    <a:pt x="759" y="323"/>
                  </a:lnTo>
                  <a:lnTo>
                    <a:pt x="754" y="322"/>
                  </a:lnTo>
                  <a:lnTo>
                    <a:pt x="754" y="322"/>
                  </a:lnTo>
                  <a:lnTo>
                    <a:pt x="750" y="323"/>
                  </a:lnTo>
                  <a:lnTo>
                    <a:pt x="746" y="322"/>
                  </a:lnTo>
                  <a:lnTo>
                    <a:pt x="742" y="319"/>
                  </a:lnTo>
                  <a:lnTo>
                    <a:pt x="739" y="316"/>
                  </a:lnTo>
                  <a:lnTo>
                    <a:pt x="739" y="316"/>
                  </a:lnTo>
                  <a:lnTo>
                    <a:pt x="737" y="315"/>
                  </a:lnTo>
                  <a:lnTo>
                    <a:pt x="734" y="315"/>
                  </a:lnTo>
                  <a:lnTo>
                    <a:pt x="729" y="319"/>
                  </a:lnTo>
                  <a:lnTo>
                    <a:pt x="723" y="326"/>
                  </a:lnTo>
                  <a:lnTo>
                    <a:pt x="717" y="330"/>
                  </a:lnTo>
                  <a:lnTo>
                    <a:pt x="717" y="330"/>
                  </a:lnTo>
                  <a:lnTo>
                    <a:pt x="715" y="330"/>
                  </a:lnTo>
                  <a:lnTo>
                    <a:pt x="712" y="330"/>
                  </a:lnTo>
                  <a:lnTo>
                    <a:pt x="709" y="328"/>
                  </a:lnTo>
                  <a:lnTo>
                    <a:pt x="706" y="322"/>
                  </a:lnTo>
                  <a:lnTo>
                    <a:pt x="707" y="318"/>
                  </a:lnTo>
                  <a:lnTo>
                    <a:pt x="707" y="318"/>
                  </a:lnTo>
                  <a:lnTo>
                    <a:pt x="707" y="315"/>
                  </a:lnTo>
                  <a:lnTo>
                    <a:pt x="707" y="313"/>
                  </a:lnTo>
                  <a:lnTo>
                    <a:pt x="705" y="312"/>
                  </a:lnTo>
                  <a:lnTo>
                    <a:pt x="697" y="312"/>
                  </a:lnTo>
                  <a:lnTo>
                    <a:pt x="690" y="312"/>
                  </a:lnTo>
                  <a:lnTo>
                    <a:pt x="690" y="312"/>
                  </a:lnTo>
                  <a:lnTo>
                    <a:pt x="688" y="311"/>
                  </a:lnTo>
                  <a:lnTo>
                    <a:pt x="685" y="309"/>
                  </a:lnTo>
                  <a:lnTo>
                    <a:pt x="685" y="306"/>
                  </a:lnTo>
                  <a:lnTo>
                    <a:pt x="685" y="302"/>
                  </a:lnTo>
                  <a:lnTo>
                    <a:pt x="686" y="295"/>
                  </a:lnTo>
                  <a:lnTo>
                    <a:pt x="688" y="293"/>
                  </a:lnTo>
                  <a:lnTo>
                    <a:pt x="690" y="292"/>
                  </a:lnTo>
                  <a:lnTo>
                    <a:pt x="690" y="292"/>
                  </a:lnTo>
                  <a:lnTo>
                    <a:pt x="696" y="292"/>
                  </a:lnTo>
                  <a:lnTo>
                    <a:pt x="702" y="293"/>
                  </a:lnTo>
                  <a:lnTo>
                    <a:pt x="705" y="292"/>
                  </a:lnTo>
                  <a:lnTo>
                    <a:pt x="706" y="292"/>
                  </a:lnTo>
                  <a:lnTo>
                    <a:pt x="709" y="289"/>
                  </a:lnTo>
                  <a:lnTo>
                    <a:pt x="710" y="286"/>
                  </a:lnTo>
                  <a:lnTo>
                    <a:pt x="710" y="286"/>
                  </a:lnTo>
                  <a:lnTo>
                    <a:pt x="712" y="282"/>
                  </a:lnTo>
                  <a:lnTo>
                    <a:pt x="713" y="281"/>
                  </a:lnTo>
                  <a:lnTo>
                    <a:pt x="717" y="279"/>
                  </a:lnTo>
                  <a:lnTo>
                    <a:pt x="723" y="278"/>
                  </a:lnTo>
                  <a:lnTo>
                    <a:pt x="726" y="276"/>
                  </a:lnTo>
                  <a:lnTo>
                    <a:pt x="729" y="272"/>
                  </a:lnTo>
                  <a:lnTo>
                    <a:pt x="729" y="272"/>
                  </a:lnTo>
                  <a:lnTo>
                    <a:pt x="736" y="266"/>
                  </a:lnTo>
                  <a:lnTo>
                    <a:pt x="743" y="261"/>
                  </a:lnTo>
                  <a:lnTo>
                    <a:pt x="747" y="259"/>
                  </a:lnTo>
                  <a:lnTo>
                    <a:pt x="750" y="259"/>
                  </a:lnTo>
                  <a:lnTo>
                    <a:pt x="753" y="261"/>
                  </a:lnTo>
                  <a:lnTo>
                    <a:pt x="756" y="262"/>
                  </a:lnTo>
                  <a:lnTo>
                    <a:pt x="756" y="262"/>
                  </a:lnTo>
                  <a:lnTo>
                    <a:pt x="759" y="265"/>
                  </a:lnTo>
                  <a:lnTo>
                    <a:pt x="759" y="268"/>
                  </a:lnTo>
                  <a:lnTo>
                    <a:pt x="757" y="271"/>
                  </a:lnTo>
                  <a:lnTo>
                    <a:pt x="754" y="274"/>
                  </a:lnTo>
                  <a:lnTo>
                    <a:pt x="749" y="279"/>
                  </a:lnTo>
                  <a:lnTo>
                    <a:pt x="746" y="284"/>
                  </a:lnTo>
                  <a:lnTo>
                    <a:pt x="746" y="284"/>
                  </a:lnTo>
                  <a:lnTo>
                    <a:pt x="744" y="288"/>
                  </a:lnTo>
                  <a:lnTo>
                    <a:pt x="744" y="291"/>
                  </a:lnTo>
                  <a:lnTo>
                    <a:pt x="744" y="293"/>
                  </a:lnTo>
                  <a:lnTo>
                    <a:pt x="743" y="296"/>
                  </a:lnTo>
                  <a:lnTo>
                    <a:pt x="743" y="296"/>
                  </a:lnTo>
                  <a:lnTo>
                    <a:pt x="742" y="299"/>
                  </a:lnTo>
                  <a:lnTo>
                    <a:pt x="743" y="301"/>
                  </a:lnTo>
                  <a:lnTo>
                    <a:pt x="747" y="299"/>
                  </a:lnTo>
                  <a:lnTo>
                    <a:pt x="754" y="296"/>
                  </a:lnTo>
                  <a:lnTo>
                    <a:pt x="754" y="296"/>
                  </a:lnTo>
                  <a:lnTo>
                    <a:pt x="769" y="286"/>
                  </a:lnTo>
                  <a:lnTo>
                    <a:pt x="784" y="279"/>
                  </a:lnTo>
                  <a:lnTo>
                    <a:pt x="784" y="279"/>
                  </a:lnTo>
                  <a:lnTo>
                    <a:pt x="787" y="278"/>
                  </a:lnTo>
                  <a:lnTo>
                    <a:pt x="791" y="278"/>
                  </a:lnTo>
                  <a:lnTo>
                    <a:pt x="791" y="278"/>
                  </a:lnTo>
                  <a:lnTo>
                    <a:pt x="794" y="274"/>
                  </a:lnTo>
                  <a:lnTo>
                    <a:pt x="796" y="271"/>
                  </a:lnTo>
                  <a:lnTo>
                    <a:pt x="796" y="271"/>
                  </a:lnTo>
                  <a:lnTo>
                    <a:pt x="813" y="264"/>
                  </a:lnTo>
                  <a:lnTo>
                    <a:pt x="821" y="259"/>
                  </a:lnTo>
                  <a:lnTo>
                    <a:pt x="826" y="255"/>
                  </a:lnTo>
                  <a:lnTo>
                    <a:pt x="826" y="255"/>
                  </a:lnTo>
                  <a:lnTo>
                    <a:pt x="831" y="248"/>
                  </a:lnTo>
                  <a:lnTo>
                    <a:pt x="834" y="245"/>
                  </a:lnTo>
                  <a:lnTo>
                    <a:pt x="837" y="244"/>
                  </a:lnTo>
                  <a:lnTo>
                    <a:pt x="837" y="244"/>
                  </a:lnTo>
                  <a:lnTo>
                    <a:pt x="838" y="244"/>
                  </a:lnTo>
                  <a:lnTo>
                    <a:pt x="841" y="245"/>
                  </a:lnTo>
                  <a:lnTo>
                    <a:pt x="843" y="247"/>
                  </a:lnTo>
                  <a:lnTo>
                    <a:pt x="847" y="248"/>
                  </a:lnTo>
                  <a:lnTo>
                    <a:pt x="847" y="248"/>
                  </a:lnTo>
                  <a:lnTo>
                    <a:pt x="855" y="248"/>
                  </a:lnTo>
                  <a:lnTo>
                    <a:pt x="858" y="247"/>
                  </a:lnTo>
                  <a:lnTo>
                    <a:pt x="857" y="245"/>
                  </a:lnTo>
                  <a:lnTo>
                    <a:pt x="857" y="245"/>
                  </a:lnTo>
                  <a:lnTo>
                    <a:pt x="855" y="241"/>
                  </a:lnTo>
                  <a:lnTo>
                    <a:pt x="857" y="239"/>
                  </a:lnTo>
                  <a:lnTo>
                    <a:pt x="864" y="238"/>
                  </a:lnTo>
                  <a:lnTo>
                    <a:pt x="864" y="238"/>
                  </a:lnTo>
                  <a:lnTo>
                    <a:pt x="867" y="237"/>
                  </a:lnTo>
                  <a:lnTo>
                    <a:pt x="870" y="234"/>
                  </a:lnTo>
                  <a:lnTo>
                    <a:pt x="871" y="231"/>
                  </a:lnTo>
                  <a:lnTo>
                    <a:pt x="874" y="229"/>
                  </a:lnTo>
                  <a:lnTo>
                    <a:pt x="874" y="229"/>
                  </a:lnTo>
                  <a:lnTo>
                    <a:pt x="877" y="229"/>
                  </a:lnTo>
                  <a:lnTo>
                    <a:pt x="878" y="228"/>
                  </a:lnTo>
                  <a:lnTo>
                    <a:pt x="880" y="224"/>
                  </a:lnTo>
                  <a:lnTo>
                    <a:pt x="881" y="219"/>
                  </a:lnTo>
                  <a:lnTo>
                    <a:pt x="882" y="218"/>
                  </a:lnTo>
                  <a:lnTo>
                    <a:pt x="884" y="218"/>
                  </a:lnTo>
                  <a:lnTo>
                    <a:pt x="884" y="218"/>
                  </a:lnTo>
                  <a:lnTo>
                    <a:pt x="887" y="218"/>
                  </a:lnTo>
                  <a:lnTo>
                    <a:pt x="890" y="221"/>
                  </a:lnTo>
                  <a:lnTo>
                    <a:pt x="894" y="222"/>
                  </a:lnTo>
                  <a:lnTo>
                    <a:pt x="897" y="222"/>
                  </a:lnTo>
                  <a:lnTo>
                    <a:pt x="897" y="222"/>
                  </a:lnTo>
                  <a:lnTo>
                    <a:pt x="902" y="224"/>
                  </a:lnTo>
                  <a:lnTo>
                    <a:pt x="902" y="224"/>
                  </a:lnTo>
                  <a:lnTo>
                    <a:pt x="905" y="221"/>
                  </a:lnTo>
                  <a:lnTo>
                    <a:pt x="905" y="221"/>
                  </a:lnTo>
                  <a:lnTo>
                    <a:pt x="905" y="211"/>
                  </a:lnTo>
                  <a:lnTo>
                    <a:pt x="905" y="205"/>
                  </a:lnTo>
                  <a:lnTo>
                    <a:pt x="905" y="205"/>
                  </a:lnTo>
                  <a:lnTo>
                    <a:pt x="904" y="201"/>
                  </a:lnTo>
                  <a:lnTo>
                    <a:pt x="904" y="198"/>
                  </a:lnTo>
                  <a:lnTo>
                    <a:pt x="904" y="192"/>
                  </a:lnTo>
                  <a:lnTo>
                    <a:pt x="904" y="192"/>
                  </a:lnTo>
                  <a:lnTo>
                    <a:pt x="902" y="185"/>
                  </a:lnTo>
                  <a:lnTo>
                    <a:pt x="904" y="183"/>
                  </a:lnTo>
                  <a:lnTo>
                    <a:pt x="907" y="181"/>
                  </a:lnTo>
                  <a:lnTo>
                    <a:pt x="907" y="181"/>
                  </a:lnTo>
                  <a:lnTo>
                    <a:pt x="909" y="180"/>
                  </a:lnTo>
                  <a:lnTo>
                    <a:pt x="912" y="177"/>
                  </a:lnTo>
                  <a:lnTo>
                    <a:pt x="915" y="174"/>
                  </a:lnTo>
                  <a:lnTo>
                    <a:pt x="918" y="174"/>
                  </a:lnTo>
                  <a:lnTo>
                    <a:pt x="919" y="174"/>
                  </a:lnTo>
                  <a:lnTo>
                    <a:pt x="919" y="174"/>
                  </a:lnTo>
                  <a:lnTo>
                    <a:pt x="924" y="177"/>
                  </a:lnTo>
                  <a:lnTo>
                    <a:pt x="928" y="177"/>
                  </a:lnTo>
                  <a:lnTo>
                    <a:pt x="932" y="177"/>
                  </a:lnTo>
                  <a:lnTo>
                    <a:pt x="934" y="175"/>
                  </a:lnTo>
                  <a:lnTo>
                    <a:pt x="934" y="174"/>
                  </a:lnTo>
                  <a:lnTo>
                    <a:pt x="934" y="174"/>
                  </a:lnTo>
                  <a:lnTo>
                    <a:pt x="935" y="171"/>
                  </a:lnTo>
                  <a:lnTo>
                    <a:pt x="936" y="170"/>
                  </a:lnTo>
                  <a:lnTo>
                    <a:pt x="939" y="167"/>
                  </a:lnTo>
                  <a:lnTo>
                    <a:pt x="941" y="164"/>
                  </a:lnTo>
                  <a:lnTo>
                    <a:pt x="941" y="164"/>
                  </a:lnTo>
                  <a:lnTo>
                    <a:pt x="942" y="160"/>
                  </a:lnTo>
                  <a:lnTo>
                    <a:pt x="945" y="157"/>
                  </a:lnTo>
                  <a:lnTo>
                    <a:pt x="948" y="155"/>
                  </a:lnTo>
                  <a:lnTo>
                    <a:pt x="951" y="151"/>
                  </a:lnTo>
                  <a:lnTo>
                    <a:pt x="951" y="151"/>
                  </a:lnTo>
                  <a:lnTo>
                    <a:pt x="954" y="140"/>
                  </a:lnTo>
                  <a:lnTo>
                    <a:pt x="956" y="134"/>
                  </a:lnTo>
                  <a:lnTo>
                    <a:pt x="959" y="131"/>
                  </a:lnTo>
                  <a:lnTo>
                    <a:pt x="959" y="131"/>
                  </a:lnTo>
                  <a:lnTo>
                    <a:pt x="961" y="128"/>
                  </a:lnTo>
                  <a:lnTo>
                    <a:pt x="961" y="127"/>
                  </a:lnTo>
                  <a:lnTo>
                    <a:pt x="959" y="123"/>
                  </a:lnTo>
                  <a:lnTo>
                    <a:pt x="959" y="118"/>
                  </a:lnTo>
                  <a:lnTo>
                    <a:pt x="959" y="118"/>
                  </a:lnTo>
                  <a:close/>
                  <a:moveTo>
                    <a:pt x="726" y="567"/>
                  </a:moveTo>
                  <a:lnTo>
                    <a:pt x="726" y="567"/>
                  </a:lnTo>
                  <a:lnTo>
                    <a:pt x="725" y="574"/>
                  </a:lnTo>
                  <a:lnTo>
                    <a:pt x="725" y="579"/>
                  </a:lnTo>
                  <a:lnTo>
                    <a:pt x="726" y="584"/>
                  </a:lnTo>
                  <a:lnTo>
                    <a:pt x="727" y="588"/>
                  </a:lnTo>
                  <a:lnTo>
                    <a:pt x="732" y="594"/>
                  </a:lnTo>
                  <a:lnTo>
                    <a:pt x="734" y="595"/>
                  </a:lnTo>
                  <a:lnTo>
                    <a:pt x="734" y="595"/>
                  </a:lnTo>
                  <a:lnTo>
                    <a:pt x="740" y="587"/>
                  </a:lnTo>
                  <a:lnTo>
                    <a:pt x="749" y="571"/>
                  </a:lnTo>
                  <a:lnTo>
                    <a:pt x="754" y="554"/>
                  </a:lnTo>
                  <a:lnTo>
                    <a:pt x="756" y="548"/>
                  </a:lnTo>
                  <a:lnTo>
                    <a:pt x="754" y="545"/>
                  </a:lnTo>
                  <a:lnTo>
                    <a:pt x="754" y="545"/>
                  </a:lnTo>
                  <a:lnTo>
                    <a:pt x="753" y="544"/>
                  </a:lnTo>
                  <a:lnTo>
                    <a:pt x="749" y="542"/>
                  </a:lnTo>
                  <a:lnTo>
                    <a:pt x="744" y="544"/>
                  </a:lnTo>
                  <a:lnTo>
                    <a:pt x="740" y="547"/>
                  </a:lnTo>
                  <a:lnTo>
                    <a:pt x="736" y="550"/>
                  </a:lnTo>
                  <a:lnTo>
                    <a:pt x="732" y="555"/>
                  </a:lnTo>
                  <a:lnTo>
                    <a:pt x="729" y="561"/>
                  </a:lnTo>
                  <a:lnTo>
                    <a:pt x="726" y="567"/>
                  </a:lnTo>
                  <a:lnTo>
                    <a:pt x="726" y="567"/>
                  </a:lnTo>
                  <a:close/>
                  <a:moveTo>
                    <a:pt x="557" y="632"/>
                  </a:moveTo>
                  <a:lnTo>
                    <a:pt x="557" y="632"/>
                  </a:lnTo>
                  <a:lnTo>
                    <a:pt x="551" y="633"/>
                  </a:lnTo>
                  <a:lnTo>
                    <a:pt x="544" y="638"/>
                  </a:lnTo>
                  <a:lnTo>
                    <a:pt x="542" y="641"/>
                  </a:lnTo>
                  <a:lnTo>
                    <a:pt x="540" y="645"/>
                  </a:lnTo>
                  <a:lnTo>
                    <a:pt x="540" y="649"/>
                  </a:lnTo>
                  <a:lnTo>
                    <a:pt x="541" y="653"/>
                  </a:lnTo>
                  <a:lnTo>
                    <a:pt x="541" y="653"/>
                  </a:lnTo>
                  <a:lnTo>
                    <a:pt x="544" y="658"/>
                  </a:lnTo>
                  <a:lnTo>
                    <a:pt x="548" y="659"/>
                  </a:lnTo>
                  <a:lnTo>
                    <a:pt x="552" y="660"/>
                  </a:lnTo>
                  <a:lnTo>
                    <a:pt x="557" y="659"/>
                  </a:lnTo>
                  <a:lnTo>
                    <a:pt x="565" y="656"/>
                  </a:lnTo>
                  <a:lnTo>
                    <a:pt x="567" y="653"/>
                  </a:lnTo>
                  <a:lnTo>
                    <a:pt x="568" y="652"/>
                  </a:lnTo>
                  <a:lnTo>
                    <a:pt x="568" y="652"/>
                  </a:lnTo>
                  <a:lnTo>
                    <a:pt x="569" y="648"/>
                  </a:lnTo>
                  <a:lnTo>
                    <a:pt x="574" y="642"/>
                  </a:lnTo>
                  <a:lnTo>
                    <a:pt x="577" y="636"/>
                  </a:lnTo>
                  <a:lnTo>
                    <a:pt x="577" y="633"/>
                  </a:lnTo>
                  <a:lnTo>
                    <a:pt x="577" y="633"/>
                  </a:lnTo>
                  <a:lnTo>
                    <a:pt x="577" y="632"/>
                  </a:lnTo>
                  <a:lnTo>
                    <a:pt x="574" y="631"/>
                  </a:lnTo>
                  <a:lnTo>
                    <a:pt x="569" y="631"/>
                  </a:lnTo>
                  <a:lnTo>
                    <a:pt x="557" y="632"/>
                  </a:lnTo>
                  <a:lnTo>
                    <a:pt x="557" y="63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213" name="Freeform 330"/>
            <p:cNvSpPr>
              <a:spLocks noEditPoints="1"/>
            </p:cNvSpPr>
            <p:nvPr/>
          </p:nvSpPr>
          <p:spPr bwMode="gray">
            <a:xfrm>
              <a:off x="6738627" y="3227694"/>
              <a:ext cx="210780" cy="301316"/>
            </a:xfrm>
            <a:custGeom>
              <a:avLst/>
              <a:gdLst/>
              <a:ahLst/>
              <a:cxnLst>
                <a:cxn ang="0">
                  <a:pos x="94" y="85"/>
                </a:cxn>
                <a:cxn ang="0">
                  <a:pos x="100" y="98"/>
                </a:cxn>
                <a:cxn ang="0">
                  <a:pos x="105" y="108"/>
                </a:cxn>
                <a:cxn ang="0">
                  <a:pos x="111" y="115"/>
                </a:cxn>
                <a:cxn ang="0">
                  <a:pos x="119" y="135"/>
                </a:cxn>
                <a:cxn ang="0">
                  <a:pos x="125" y="131"/>
                </a:cxn>
                <a:cxn ang="0">
                  <a:pos x="132" y="122"/>
                </a:cxn>
                <a:cxn ang="0">
                  <a:pos x="128" y="102"/>
                </a:cxn>
                <a:cxn ang="0">
                  <a:pos x="110" y="92"/>
                </a:cxn>
                <a:cxn ang="0">
                  <a:pos x="104" y="81"/>
                </a:cxn>
                <a:cxn ang="0">
                  <a:pos x="95" y="72"/>
                </a:cxn>
                <a:cxn ang="0">
                  <a:pos x="74" y="72"/>
                </a:cxn>
                <a:cxn ang="0">
                  <a:pos x="68" y="57"/>
                </a:cxn>
                <a:cxn ang="0">
                  <a:pos x="74" y="39"/>
                </a:cxn>
                <a:cxn ang="0">
                  <a:pos x="81" y="20"/>
                </a:cxn>
                <a:cxn ang="0">
                  <a:pos x="77" y="1"/>
                </a:cxn>
                <a:cxn ang="0">
                  <a:pos x="58" y="0"/>
                </a:cxn>
                <a:cxn ang="0">
                  <a:pos x="50" y="7"/>
                </a:cxn>
                <a:cxn ang="0">
                  <a:pos x="48" y="38"/>
                </a:cxn>
                <a:cxn ang="0">
                  <a:pos x="41" y="35"/>
                </a:cxn>
                <a:cxn ang="0">
                  <a:pos x="46" y="58"/>
                </a:cxn>
                <a:cxn ang="0">
                  <a:pos x="50" y="69"/>
                </a:cxn>
                <a:cxn ang="0">
                  <a:pos x="60" y="76"/>
                </a:cxn>
                <a:cxn ang="0">
                  <a:pos x="73" y="76"/>
                </a:cxn>
                <a:cxn ang="0">
                  <a:pos x="50" y="84"/>
                </a:cxn>
                <a:cxn ang="0">
                  <a:pos x="58" y="101"/>
                </a:cxn>
                <a:cxn ang="0">
                  <a:pos x="67" y="96"/>
                </a:cxn>
                <a:cxn ang="0">
                  <a:pos x="50" y="84"/>
                </a:cxn>
                <a:cxn ang="0">
                  <a:pos x="84" y="128"/>
                </a:cxn>
                <a:cxn ang="0">
                  <a:pos x="88" y="128"/>
                </a:cxn>
                <a:cxn ang="0">
                  <a:pos x="84" y="142"/>
                </a:cxn>
                <a:cxn ang="0">
                  <a:pos x="90" y="156"/>
                </a:cxn>
                <a:cxn ang="0">
                  <a:pos x="107" y="132"/>
                </a:cxn>
                <a:cxn ang="0">
                  <a:pos x="101" y="129"/>
                </a:cxn>
                <a:cxn ang="0">
                  <a:pos x="98" y="122"/>
                </a:cxn>
                <a:cxn ang="0">
                  <a:pos x="75" y="108"/>
                </a:cxn>
                <a:cxn ang="0">
                  <a:pos x="74" y="129"/>
                </a:cxn>
                <a:cxn ang="0">
                  <a:pos x="7" y="153"/>
                </a:cxn>
                <a:cxn ang="0">
                  <a:pos x="1" y="166"/>
                </a:cxn>
                <a:cxn ang="0">
                  <a:pos x="30" y="139"/>
                </a:cxn>
                <a:cxn ang="0">
                  <a:pos x="34" y="122"/>
                </a:cxn>
                <a:cxn ang="0">
                  <a:pos x="21" y="139"/>
                </a:cxn>
                <a:cxn ang="0">
                  <a:pos x="108" y="150"/>
                </a:cxn>
                <a:cxn ang="0">
                  <a:pos x="117" y="140"/>
                </a:cxn>
                <a:cxn ang="0">
                  <a:pos x="105" y="149"/>
                </a:cxn>
                <a:cxn ang="0">
                  <a:pos x="149" y="179"/>
                </a:cxn>
                <a:cxn ang="0">
                  <a:pos x="144" y="146"/>
                </a:cxn>
                <a:cxn ang="0">
                  <a:pos x="132" y="145"/>
                </a:cxn>
                <a:cxn ang="0">
                  <a:pos x="134" y="152"/>
                </a:cxn>
                <a:cxn ang="0">
                  <a:pos x="124" y="158"/>
                </a:cxn>
                <a:cxn ang="0">
                  <a:pos x="114" y="163"/>
                </a:cxn>
                <a:cxn ang="0">
                  <a:pos x="110" y="166"/>
                </a:cxn>
                <a:cxn ang="0">
                  <a:pos x="91" y="165"/>
                </a:cxn>
                <a:cxn ang="0">
                  <a:pos x="77" y="176"/>
                </a:cxn>
                <a:cxn ang="0">
                  <a:pos x="75" y="189"/>
                </a:cxn>
                <a:cxn ang="0">
                  <a:pos x="90" y="182"/>
                </a:cxn>
                <a:cxn ang="0">
                  <a:pos x="101" y="177"/>
                </a:cxn>
                <a:cxn ang="0">
                  <a:pos x="111" y="203"/>
                </a:cxn>
                <a:cxn ang="0">
                  <a:pos x="128" y="212"/>
                </a:cxn>
                <a:cxn ang="0">
                  <a:pos x="132" y="205"/>
                </a:cxn>
                <a:cxn ang="0">
                  <a:pos x="132" y="190"/>
                </a:cxn>
                <a:cxn ang="0">
                  <a:pos x="148" y="186"/>
                </a:cxn>
              </a:cxnLst>
              <a:rect l="0" t="0" r="r" b="b"/>
              <a:pathLst>
                <a:path w="149" h="213">
                  <a:moveTo>
                    <a:pt x="81" y="79"/>
                  </a:moveTo>
                  <a:lnTo>
                    <a:pt x="81" y="79"/>
                  </a:lnTo>
                  <a:lnTo>
                    <a:pt x="84" y="79"/>
                  </a:lnTo>
                  <a:lnTo>
                    <a:pt x="88" y="81"/>
                  </a:lnTo>
                  <a:lnTo>
                    <a:pt x="94" y="85"/>
                  </a:lnTo>
                  <a:lnTo>
                    <a:pt x="98" y="89"/>
                  </a:lnTo>
                  <a:lnTo>
                    <a:pt x="100" y="92"/>
                  </a:lnTo>
                  <a:lnTo>
                    <a:pt x="100" y="94"/>
                  </a:lnTo>
                  <a:lnTo>
                    <a:pt x="100" y="94"/>
                  </a:lnTo>
                  <a:lnTo>
                    <a:pt x="100" y="98"/>
                  </a:lnTo>
                  <a:lnTo>
                    <a:pt x="100" y="103"/>
                  </a:lnTo>
                  <a:lnTo>
                    <a:pt x="102" y="108"/>
                  </a:lnTo>
                  <a:lnTo>
                    <a:pt x="102" y="109"/>
                  </a:lnTo>
                  <a:lnTo>
                    <a:pt x="105" y="108"/>
                  </a:lnTo>
                  <a:lnTo>
                    <a:pt x="105" y="108"/>
                  </a:lnTo>
                  <a:lnTo>
                    <a:pt x="108" y="106"/>
                  </a:lnTo>
                  <a:lnTo>
                    <a:pt x="111" y="108"/>
                  </a:lnTo>
                  <a:lnTo>
                    <a:pt x="112" y="111"/>
                  </a:lnTo>
                  <a:lnTo>
                    <a:pt x="111" y="115"/>
                  </a:lnTo>
                  <a:lnTo>
                    <a:pt x="111" y="115"/>
                  </a:lnTo>
                  <a:lnTo>
                    <a:pt x="111" y="118"/>
                  </a:lnTo>
                  <a:lnTo>
                    <a:pt x="111" y="121"/>
                  </a:lnTo>
                  <a:lnTo>
                    <a:pt x="114" y="125"/>
                  </a:lnTo>
                  <a:lnTo>
                    <a:pt x="117" y="129"/>
                  </a:lnTo>
                  <a:lnTo>
                    <a:pt x="119" y="135"/>
                  </a:lnTo>
                  <a:lnTo>
                    <a:pt x="119" y="135"/>
                  </a:lnTo>
                  <a:lnTo>
                    <a:pt x="121" y="139"/>
                  </a:lnTo>
                  <a:lnTo>
                    <a:pt x="122" y="138"/>
                  </a:lnTo>
                  <a:lnTo>
                    <a:pt x="124" y="135"/>
                  </a:lnTo>
                  <a:lnTo>
                    <a:pt x="125" y="131"/>
                  </a:lnTo>
                  <a:lnTo>
                    <a:pt x="125" y="131"/>
                  </a:lnTo>
                  <a:lnTo>
                    <a:pt x="124" y="128"/>
                  </a:lnTo>
                  <a:lnTo>
                    <a:pt x="125" y="126"/>
                  </a:lnTo>
                  <a:lnTo>
                    <a:pt x="132" y="122"/>
                  </a:lnTo>
                  <a:lnTo>
                    <a:pt x="132" y="122"/>
                  </a:lnTo>
                  <a:lnTo>
                    <a:pt x="134" y="119"/>
                  </a:lnTo>
                  <a:lnTo>
                    <a:pt x="134" y="118"/>
                  </a:lnTo>
                  <a:lnTo>
                    <a:pt x="134" y="113"/>
                  </a:lnTo>
                  <a:lnTo>
                    <a:pt x="128" y="102"/>
                  </a:lnTo>
                  <a:lnTo>
                    <a:pt x="128" y="102"/>
                  </a:lnTo>
                  <a:lnTo>
                    <a:pt x="125" y="99"/>
                  </a:lnTo>
                  <a:lnTo>
                    <a:pt x="122" y="98"/>
                  </a:lnTo>
                  <a:lnTo>
                    <a:pt x="117" y="95"/>
                  </a:lnTo>
                  <a:lnTo>
                    <a:pt x="111" y="94"/>
                  </a:lnTo>
                  <a:lnTo>
                    <a:pt x="110" y="92"/>
                  </a:lnTo>
                  <a:lnTo>
                    <a:pt x="110" y="89"/>
                  </a:lnTo>
                  <a:lnTo>
                    <a:pt x="110" y="89"/>
                  </a:lnTo>
                  <a:lnTo>
                    <a:pt x="110" y="86"/>
                  </a:lnTo>
                  <a:lnTo>
                    <a:pt x="108" y="85"/>
                  </a:lnTo>
                  <a:lnTo>
                    <a:pt x="104" y="81"/>
                  </a:lnTo>
                  <a:lnTo>
                    <a:pt x="101" y="78"/>
                  </a:lnTo>
                  <a:lnTo>
                    <a:pt x="98" y="75"/>
                  </a:lnTo>
                  <a:lnTo>
                    <a:pt x="98" y="75"/>
                  </a:lnTo>
                  <a:lnTo>
                    <a:pt x="98" y="74"/>
                  </a:lnTo>
                  <a:lnTo>
                    <a:pt x="95" y="72"/>
                  </a:lnTo>
                  <a:lnTo>
                    <a:pt x="90" y="69"/>
                  </a:lnTo>
                  <a:lnTo>
                    <a:pt x="83" y="69"/>
                  </a:lnTo>
                  <a:lnTo>
                    <a:pt x="77" y="71"/>
                  </a:lnTo>
                  <a:lnTo>
                    <a:pt x="77" y="71"/>
                  </a:lnTo>
                  <a:lnTo>
                    <a:pt x="74" y="72"/>
                  </a:lnTo>
                  <a:lnTo>
                    <a:pt x="73" y="72"/>
                  </a:lnTo>
                  <a:lnTo>
                    <a:pt x="71" y="68"/>
                  </a:lnTo>
                  <a:lnTo>
                    <a:pt x="71" y="62"/>
                  </a:lnTo>
                  <a:lnTo>
                    <a:pt x="70" y="59"/>
                  </a:lnTo>
                  <a:lnTo>
                    <a:pt x="68" y="57"/>
                  </a:lnTo>
                  <a:lnTo>
                    <a:pt x="68" y="57"/>
                  </a:lnTo>
                  <a:lnTo>
                    <a:pt x="67" y="54"/>
                  </a:lnTo>
                  <a:lnTo>
                    <a:pt x="67" y="51"/>
                  </a:lnTo>
                  <a:lnTo>
                    <a:pt x="68" y="45"/>
                  </a:lnTo>
                  <a:lnTo>
                    <a:pt x="74" y="39"/>
                  </a:lnTo>
                  <a:lnTo>
                    <a:pt x="80" y="34"/>
                  </a:lnTo>
                  <a:lnTo>
                    <a:pt x="80" y="34"/>
                  </a:lnTo>
                  <a:lnTo>
                    <a:pt x="81" y="31"/>
                  </a:lnTo>
                  <a:lnTo>
                    <a:pt x="81" y="27"/>
                  </a:lnTo>
                  <a:lnTo>
                    <a:pt x="81" y="20"/>
                  </a:lnTo>
                  <a:lnTo>
                    <a:pt x="78" y="12"/>
                  </a:lnTo>
                  <a:lnTo>
                    <a:pt x="78" y="8"/>
                  </a:lnTo>
                  <a:lnTo>
                    <a:pt x="78" y="8"/>
                  </a:lnTo>
                  <a:lnTo>
                    <a:pt x="78" y="2"/>
                  </a:lnTo>
                  <a:lnTo>
                    <a:pt x="77" y="1"/>
                  </a:lnTo>
                  <a:lnTo>
                    <a:pt x="75" y="2"/>
                  </a:lnTo>
                  <a:lnTo>
                    <a:pt x="75" y="2"/>
                  </a:lnTo>
                  <a:lnTo>
                    <a:pt x="71" y="2"/>
                  </a:lnTo>
                  <a:lnTo>
                    <a:pt x="64" y="0"/>
                  </a:lnTo>
                  <a:lnTo>
                    <a:pt x="58" y="0"/>
                  </a:lnTo>
                  <a:lnTo>
                    <a:pt x="54" y="0"/>
                  </a:lnTo>
                  <a:lnTo>
                    <a:pt x="53" y="0"/>
                  </a:lnTo>
                  <a:lnTo>
                    <a:pt x="53" y="0"/>
                  </a:lnTo>
                  <a:lnTo>
                    <a:pt x="50" y="2"/>
                  </a:lnTo>
                  <a:lnTo>
                    <a:pt x="50" y="7"/>
                  </a:lnTo>
                  <a:lnTo>
                    <a:pt x="48" y="20"/>
                  </a:lnTo>
                  <a:lnTo>
                    <a:pt x="50" y="31"/>
                  </a:lnTo>
                  <a:lnTo>
                    <a:pt x="50" y="35"/>
                  </a:lnTo>
                  <a:lnTo>
                    <a:pt x="48" y="38"/>
                  </a:lnTo>
                  <a:lnTo>
                    <a:pt x="48" y="38"/>
                  </a:lnTo>
                  <a:lnTo>
                    <a:pt x="47" y="38"/>
                  </a:lnTo>
                  <a:lnTo>
                    <a:pt x="44" y="37"/>
                  </a:lnTo>
                  <a:lnTo>
                    <a:pt x="43" y="35"/>
                  </a:lnTo>
                  <a:lnTo>
                    <a:pt x="41" y="35"/>
                  </a:lnTo>
                  <a:lnTo>
                    <a:pt x="41" y="35"/>
                  </a:lnTo>
                  <a:lnTo>
                    <a:pt x="41" y="41"/>
                  </a:lnTo>
                  <a:lnTo>
                    <a:pt x="41" y="48"/>
                  </a:lnTo>
                  <a:lnTo>
                    <a:pt x="43" y="55"/>
                  </a:lnTo>
                  <a:lnTo>
                    <a:pt x="44" y="57"/>
                  </a:lnTo>
                  <a:lnTo>
                    <a:pt x="46" y="58"/>
                  </a:lnTo>
                  <a:lnTo>
                    <a:pt x="46" y="58"/>
                  </a:lnTo>
                  <a:lnTo>
                    <a:pt x="48" y="58"/>
                  </a:lnTo>
                  <a:lnTo>
                    <a:pt x="50" y="61"/>
                  </a:lnTo>
                  <a:lnTo>
                    <a:pt x="50" y="65"/>
                  </a:lnTo>
                  <a:lnTo>
                    <a:pt x="50" y="69"/>
                  </a:lnTo>
                  <a:lnTo>
                    <a:pt x="50" y="69"/>
                  </a:lnTo>
                  <a:lnTo>
                    <a:pt x="50" y="72"/>
                  </a:lnTo>
                  <a:lnTo>
                    <a:pt x="50" y="74"/>
                  </a:lnTo>
                  <a:lnTo>
                    <a:pt x="54" y="76"/>
                  </a:lnTo>
                  <a:lnTo>
                    <a:pt x="60" y="76"/>
                  </a:lnTo>
                  <a:lnTo>
                    <a:pt x="65" y="75"/>
                  </a:lnTo>
                  <a:lnTo>
                    <a:pt x="65" y="75"/>
                  </a:lnTo>
                  <a:lnTo>
                    <a:pt x="68" y="74"/>
                  </a:lnTo>
                  <a:lnTo>
                    <a:pt x="71" y="75"/>
                  </a:lnTo>
                  <a:lnTo>
                    <a:pt x="73" y="76"/>
                  </a:lnTo>
                  <a:lnTo>
                    <a:pt x="75" y="79"/>
                  </a:lnTo>
                  <a:lnTo>
                    <a:pt x="78" y="79"/>
                  </a:lnTo>
                  <a:lnTo>
                    <a:pt x="81" y="79"/>
                  </a:lnTo>
                  <a:lnTo>
                    <a:pt x="81" y="79"/>
                  </a:lnTo>
                  <a:close/>
                  <a:moveTo>
                    <a:pt x="50" y="84"/>
                  </a:moveTo>
                  <a:lnTo>
                    <a:pt x="50" y="84"/>
                  </a:lnTo>
                  <a:lnTo>
                    <a:pt x="51" y="89"/>
                  </a:lnTo>
                  <a:lnTo>
                    <a:pt x="54" y="96"/>
                  </a:lnTo>
                  <a:lnTo>
                    <a:pt x="57" y="99"/>
                  </a:lnTo>
                  <a:lnTo>
                    <a:pt x="58" y="101"/>
                  </a:lnTo>
                  <a:lnTo>
                    <a:pt x="61" y="102"/>
                  </a:lnTo>
                  <a:lnTo>
                    <a:pt x="65" y="101"/>
                  </a:lnTo>
                  <a:lnTo>
                    <a:pt x="65" y="101"/>
                  </a:lnTo>
                  <a:lnTo>
                    <a:pt x="67" y="99"/>
                  </a:lnTo>
                  <a:lnTo>
                    <a:pt x="67" y="96"/>
                  </a:lnTo>
                  <a:lnTo>
                    <a:pt x="65" y="94"/>
                  </a:lnTo>
                  <a:lnTo>
                    <a:pt x="61" y="89"/>
                  </a:lnTo>
                  <a:lnTo>
                    <a:pt x="54" y="84"/>
                  </a:lnTo>
                  <a:lnTo>
                    <a:pt x="51" y="84"/>
                  </a:lnTo>
                  <a:lnTo>
                    <a:pt x="50" y="84"/>
                  </a:lnTo>
                  <a:lnTo>
                    <a:pt x="50" y="84"/>
                  </a:lnTo>
                  <a:close/>
                  <a:moveTo>
                    <a:pt x="77" y="131"/>
                  </a:moveTo>
                  <a:lnTo>
                    <a:pt x="77" y="131"/>
                  </a:lnTo>
                  <a:lnTo>
                    <a:pt x="81" y="129"/>
                  </a:lnTo>
                  <a:lnTo>
                    <a:pt x="84" y="128"/>
                  </a:lnTo>
                  <a:lnTo>
                    <a:pt x="85" y="125"/>
                  </a:lnTo>
                  <a:lnTo>
                    <a:pt x="85" y="125"/>
                  </a:lnTo>
                  <a:lnTo>
                    <a:pt x="85" y="125"/>
                  </a:lnTo>
                  <a:lnTo>
                    <a:pt x="87" y="125"/>
                  </a:lnTo>
                  <a:lnTo>
                    <a:pt x="88" y="128"/>
                  </a:lnTo>
                  <a:lnTo>
                    <a:pt x="88" y="133"/>
                  </a:lnTo>
                  <a:lnTo>
                    <a:pt x="88" y="136"/>
                  </a:lnTo>
                  <a:lnTo>
                    <a:pt x="87" y="138"/>
                  </a:lnTo>
                  <a:lnTo>
                    <a:pt x="87" y="138"/>
                  </a:lnTo>
                  <a:lnTo>
                    <a:pt x="84" y="142"/>
                  </a:lnTo>
                  <a:lnTo>
                    <a:pt x="84" y="148"/>
                  </a:lnTo>
                  <a:lnTo>
                    <a:pt x="85" y="153"/>
                  </a:lnTo>
                  <a:lnTo>
                    <a:pt x="87" y="155"/>
                  </a:lnTo>
                  <a:lnTo>
                    <a:pt x="90" y="156"/>
                  </a:lnTo>
                  <a:lnTo>
                    <a:pt x="90" y="156"/>
                  </a:lnTo>
                  <a:lnTo>
                    <a:pt x="91" y="155"/>
                  </a:lnTo>
                  <a:lnTo>
                    <a:pt x="95" y="153"/>
                  </a:lnTo>
                  <a:lnTo>
                    <a:pt x="101" y="145"/>
                  </a:lnTo>
                  <a:lnTo>
                    <a:pt x="105" y="136"/>
                  </a:lnTo>
                  <a:lnTo>
                    <a:pt x="107" y="132"/>
                  </a:lnTo>
                  <a:lnTo>
                    <a:pt x="107" y="131"/>
                  </a:lnTo>
                  <a:lnTo>
                    <a:pt x="107" y="131"/>
                  </a:lnTo>
                  <a:lnTo>
                    <a:pt x="105" y="129"/>
                  </a:lnTo>
                  <a:lnTo>
                    <a:pt x="104" y="129"/>
                  </a:lnTo>
                  <a:lnTo>
                    <a:pt x="101" y="129"/>
                  </a:lnTo>
                  <a:lnTo>
                    <a:pt x="100" y="129"/>
                  </a:lnTo>
                  <a:lnTo>
                    <a:pt x="100" y="128"/>
                  </a:lnTo>
                  <a:lnTo>
                    <a:pt x="100" y="128"/>
                  </a:lnTo>
                  <a:lnTo>
                    <a:pt x="100" y="125"/>
                  </a:lnTo>
                  <a:lnTo>
                    <a:pt x="98" y="122"/>
                  </a:lnTo>
                  <a:lnTo>
                    <a:pt x="91" y="115"/>
                  </a:lnTo>
                  <a:lnTo>
                    <a:pt x="83" y="109"/>
                  </a:lnTo>
                  <a:lnTo>
                    <a:pt x="78" y="108"/>
                  </a:lnTo>
                  <a:lnTo>
                    <a:pt x="75" y="108"/>
                  </a:lnTo>
                  <a:lnTo>
                    <a:pt x="75" y="108"/>
                  </a:lnTo>
                  <a:lnTo>
                    <a:pt x="74" y="109"/>
                  </a:lnTo>
                  <a:lnTo>
                    <a:pt x="73" y="112"/>
                  </a:lnTo>
                  <a:lnTo>
                    <a:pt x="71" y="121"/>
                  </a:lnTo>
                  <a:lnTo>
                    <a:pt x="73" y="128"/>
                  </a:lnTo>
                  <a:lnTo>
                    <a:pt x="74" y="129"/>
                  </a:lnTo>
                  <a:lnTo>
                    <a:pt x="77" y="131"/>
                  </a:lnTo>
                  <a:lnTo>
                    <a:pt x="77" y="131"/>
                  </a:lnTo>
                  <a:close/>
                  <a:moveTo>
                    <a:pt x="21" y="139"/>
                  </a:moveTo>
                  <a:lnTo>
                    <a:pt x="21" y="139"/>
                  </a:lnTo>
                  <a:lnTo>
                    <a:pt x="7" y="153"/>
                  </a:lnTo>
                  <a:lnTo>
                    <a:pt x="1" y="160"/>
                  </a:lnTo>
                  <a:lnTo>
                    <a:pt x="0" y="163"/>
                  </a:lnTo>
                  <a:lnTo>
                    <a:pt x="0" y="166"/>
                  </a:lnTo>
                  <a:lnTo>
                    <a:pt x="0" y="166"/>
                  </a:lnTo>
                  <a:lnTo>
                    <a:pt x="1" y="166"/>
                  </a:lnTo>
                  <a:lnTo>
                    <a:pt x="4" y="165"/>
                  </a:lnTo>
                  <a:lnTo>
                    <a:pt x="13" y="156"/>
                  </a:lnTo>
                  <a:lnTo>
                    <a:pt x="21" y="146"/>
                  </a:lnTo>
                  <a:lnTo>
                    <a:pt x="30" y="139"/>
                  </a:lnTo>
                  <a:lnTo>
                    <a:pt x="30" y="139"/>
                  </a:lnTo>
                  <a:lnTo>
                    <a:pt x="34" y="133"/>
                  </a:lnTo>
                  <a:lnTo>
                    <a:pt x="36" y="129"/>
                  </a:lnTo>
                  <a:lnTo>
                    <a:pt x="36" y="126"/>
                  </a:lnTo>
                  <a:lnTo>
                    <a:pt x="34" y="122"/>
                  </a:lnTo>
                  <a:lnTo>
                    <a:pt x="34" y="122"/>
                  </a:lnTo>
                  <a:lnTo>
                    <a:pt x="33" y="121"/>
                  </a:lnTo>
                  <a:lnTo>
                    <a:pt x="31" y="121"/>
                  </a:lnTo>
                  <a:lnTo>
                    <a:pt x="28" y="125"/>
                  </a:lnTo>
                  <a:lnTo>
                    <a:pt x="26" y="132"/>
                  </a:lnTo>
                  <a:lnTo>
                    <a:pt x="21" y="139"/>
                  </a:lnTo>
                  <a:lnTo>
                    <a:pt x="21" y="139"/>
                  </a:lnTo>
                  <a:close/>
                  <a:moveTo>
                    <a:pt x="105" y="149"/>
                  </a:moveTo>
                  <a:lnTo>
                    <a:pt x="105" y="149"/>
                  </a:lnTo>
                  <a:lnTo>
                    <a:pt x="107" y="149"/>
                  </a:lnTo>
                  <a:lnTo>
                    <a:pt x="108" y="150"/>
                  </a:lnTo>
                  <a:lnTo>
                    <a:pt x="114" y="148"/>
                  </a:lnTo>
                  <a:lnTo>
                    <a:pt x="117" y="145"/>
                  </a:lnTo>
                  <a:lnTo>
                    <a:pt x="118" y="143"/>
                  </a:lnTo>
                  <a:lnTo>
                    <a:pt x="117" y="140"/>
                  </a:lnTo>
                  <a:lnTo>
                    <a:pt x="117" y="140"/>
                  </a:lnTo>
                  <a:lnTo>
                    <a:pt x="115" y="139"/>
                  </a:lnTo>
                  <a:lnTo>
                    <a:pt x="114" y="139"/>
                  </a:lnTo>
                  <a:lnTo>
                    <a:pt x="110" y="142"/>
                  </a:lnTo>
                  <a:lnTo>
                    <a:pt x="105" y="145"/>
                  </a:lnTo>
                  <a:lnTo>
                    <a:pt x="105" y="149"/>
                  </a:lnTo>
                  <a:lnTo>
                    <a:pt x="105" y="149"/>
                  </a:lnTo>
                  <a:close/>
                  <a:moveTo>
                    <a:pt x="148" y="186"/>
                  </a:moveTo>
                  <a:lnTo>
                    <a:pt x="148" y="186"/>
                  </a:lnTo>
                  <a:lnTo>
                    <a:pt x="149" y="182"/>
                  </a:lnTo>
                  <a:lnTo>
                    <a:pt x="149" y="179"/>
                  </a:lnTo>
                  <a:lnTo>
                    <a:pt x="148" y="169"/>
                  </a:lnTo>
                  <a:lnTo>
                    <a:pt x="145" y="159"/>
                  </a:lnTo>
                  <a:lnTo>
                    <a:pt x="144" y="150"/>
                  </a:lnTo>
                  <a:lnTo>
                    <a:pt x="144" y="150"/>
                  </a:lnTo>
                  <a:lnTo>
                    <a:pt x="144" y="146"/>
                  </a:lnTo>
                  <a:lnTo>
                    <a:pt x="142" y="143"/>
                  </a:lnTo>
                  <a:lnTo>
                    <a:pt x="139" y="143"/>
                  </a:lnTo>
                  <a:lnTo>
                    <a:pt x="137" y="142"/>
                  </a:lnTo>
                  <a:lnTo>
                    <a:pt x="134" y="143"/>
                  </a:lnTo>
                  <a:lnTo>
                    <a:pt x="132" y="145"/>
                  </a:lnTo>
                  <a:lnTo>
                    <a:pt x="132" y="146"/>
                  </a:lnTo>
                  <a:lnTo>
                    <a:pt x="132" y="149"/>
                  </a:lnTo>
                  <a:lnTo>
                    <a:pt x="132" y="149"/>
                  </a:lnTo>
                  <a:lnTo>
                    <a:pt x="134" y="150"/>
                  </a:lnTo>
                  <a:lnTo>
                    <a:pt x="134" y="152"/>
                  </a:lnTo>
                  <a:lnTo>
                    <a:pt x="129" y="153"/>
                  </a:lnTo>
                  <a:lnTo>
                    <a:pt x="127" y="155"/>
                  </a:lnTo>
                  <a:lnTo>
                    <a:pt x="124" y="155"/>
                  </a:lnTo>
                  <a:lnTo>
                    <a:pt x="124" y="158"/>
                  </a:lnTo>
                  <a:lnTo>
                    <a:pt x="124" y="158"/>
                  </a:lnTo>
                  <a:lnTo>
                    <a:pt x="122" y="159"/>
                  </a:lnTo>
                  <a:lnTo>
                    <a:pt x="121" y="160"/>
                  </a:lnTo>
                  <a:lnTo>
                    <a:pt x="118" y="162"/>
                  </a:lnTo>
                  <a:lnTo>
                    <a:pt x="115" y="162"/>
                  </a:lnTo>
                  <a:lnTo>
                    <a:pt x="114" y="163"/>
                  </a:lnTo>
                  <a:lnTo>
                    <a:pt x="114" y="165"/>
                  </a:lnTo>
                  <a:lnTo>
                    <a:pt x="114" y="165"/>
                  </a:lnTo>
                  <a:lnTo>
                    <a:pt x="114" y="166"/>
                  </a:lnTo>
                  <a:lnTo>
                    <a:pt x="112" y="168"/>
                  </a:lnTo>
                  <a:lnTo>
                    <a:pt x="110" y="166"/>
                  </a:lnTo>
                  <a:lnTo>
                    <a:pt x="100" y="162"/>
                  </a:lnTo>
                  <a:lnTo>
                    <a:pt x="100" y="162"/>
                  </a:lnTo>
                  <a:lnTo>
                    <a:pt x="98" y="160"/>
                  </a:lnTo>
                  <a:lnTo>
                    <a:pt x="95" y="162"/>
                  </a:lnTo>
                  <a:lnTo>
                    <a:pt x="91" y="165"/>
                  </a:lnTo>
                  <a:lnTo>
                    <a:pt x="87" y="169"/>
                  </a:lnTo>
                  <a:lnTo>
                    <a:pt x="81" y="172"/>
                  </a:lnTo>
                  <a:lnTo>
                    <a:pt x="81" y="172"/>
                  </a:lnTo>
                  <a:lnTo>
                    <a:pt x="78" y="173"/>
                  </a:lnTo>
                  <a:lnTo>
                    <a:pt x="77" y="176"/>
                  </a:lnTo>
                  <a:lnTo>
                    <a:pt x="74" y="182"/>
                  </a:lnTo>
                  <a:lnTo>
                    <a:pt x="73" y="186"/>
                  </a:lnTo>
                  <a:lnTo>
                    <a:pt x="74" y="189"/>
                  </a:lnTo>
                  <a:lnTo>
                    <a:pt x="75" y="189"/>
                  </a:lnTo>
                  <a:lnTo>
                    <a:pt x="75" y="189"/>
                  </a:lnTo>
                  <a:lnTo>
                    <a:pt x="80" y="187"/>
                  </a:lnTo>
                  <a:lnTo>
                    <a:pt x="83" y="185"/>
                  </a:lnTo>
                  <a:lnTo>
                    <a:pt x="85" y="182"/>
                  </a:lnTo>
                  <a:lnTo>
                    <a:pt x="90" y="182"/>
                  </a:lnTo>
                  <a:lnTo>
                    <a:pt x="90" y="182"/>
                  </a:lnTo>
                  <a:lnTo>
                    <a:pt x="92" y="180"/>
                  </a:lnTo>
                  <a:lnTo>
                    <a:pt x="94" y="179"/>
                  </a:lnTo>
                  <a:lnTo>
                    <a:pt x="97" y="177"/>
                  </a:lnTo>
                  <a:lnTo>
                    <a:pt x="101" y="177"/>
                  </a:lnTo>
                  <a:lnTo>
                    <a:pt x="101" y="177"/>
                  </a:lnTo>
                  <a:lnTo>
                    <a:pt x="104" y="179"/>
                  </a:lnTo>
                  <a:lnTo>
                    <a:pt x="105" y="182"/>
                  </a:lnTo>
                  <a:lnTo>
                    <a:pt x="107" y="190"/>
                  </a:lnTo>
                  <a:lnTo>
                    <a:pt x="110" y="199"/>
                  </a:lnTo>
                  <a:lnTo>
                    <a:pt x="111" y="203"/>
                  </a:lnTo>
                  <a:lnTo>
                    <a:pt x="115" y="205"/>
                  </a:lnTo>
                  <a:lnTo>
                    <a:pt x="115" y="205"/>
                  </a:lnTo>
                  <a:lnTo>
                    <a:pt x="121" y="206"/>
                  </a:lnTo>
                  <a:lnTo>
                    <a:pt x="125" y="209"/>
                  </a:lnTo>
                  <a:lnTo>
                    <a:pt x="128" y="212"/>
                  </a:lnTo>
                  <a:lnTo>
                    <a:pt x="131" y="213"/>
                  </a:lnTo>
                  <a:lnTo>
                    <a:pt x="131" y="213"/>
                  </a:lnTo>
                  <a:lnTo>
                    <a:pt x="132" y="212"/>
                  </a:lnTo>
                  <a:lnTo>
                    <a:pt x="134" y="210"/>
                  </a:lnTo>
                  <a:lnTo>
                    <a:pt x="132" y="205"/>
                  </a:lnTo>
                  <a:lnTo>
                    <a:pt x="131" y="197"/>
                  </a:lnTo>
                  <a:lnTo>
                    <a:pt x="131" y="193"/>
                  </a:lnTo>
                  <a:lnTo>
                    <a:pt x="131" y="193"/>
                  </a:lnTo>
                  <a:lnTo>
                    <a:pt x="131" y="192"/>
                  </a:lnTo>
                  <a:lnTo>
                    <a:pt x="132" y="190"/>
                  </a:lnTo>
                  <a:lnTo>
                    <a:pt x="137" y="189"/>
                  </a:lnTo>
                  <a:lnTo>
                    <a:pt x="142" y="189"/>
                  </a:lnTo>
                  <a:lnTo>
                    <a:pt x="145" y="187"/>
                  </a:lnTo>
                  <a:lnTo>
                    <a:pt x="148" y="186"/>
                  </a:lnTo>
                  <a:lnTo>
                    <a:pt x="148" y="18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214" name="Freeform 331"/>
            <p:cNvSpPr>
              <a:spLocks noEditPoints="1"/>
            </p:cNvSpPr>
            <p:nvPr/>
          </p:nvSpPr>
          <p:spPr bwMode="gray">
            <a:xfrm>
              <a:off x="7277601" y="3715740"/>
              <a:ext cx="281512" cy="183902"/>
            </a:xfrm>
            <a:custGeom>
              <a:avLst/>
              <a:gdLst/>
              <a:ahLst/>
              <a:cxnLst>
                <a:cxn ang="0">
                  <a:pos x="140" y="116"/>
                </a:cxn>
                <a:cxn ang="0">
                  <a:pos x="135" y="110"/>
                </a:cxn>
                <a:cxn ang="0">
                  <a:pos x="130" y="106"/>
                </a:cxn>
                <a:cxn ang="0">
                  <a:pos x="120" y="101"/>
                </a:cxn>
                <a:cxn ang="0">
                  <a:pos x="114" y="91"/>
                </a:cxn>
                <a:cxn ang="0">
                  <a:pos x="108" y="80"/>
                </a:cxn>
                <a:cxn ang="0">
                  <a:pos x="100" y="73"/>
                </a:cxn>
                <a:cxn ang="0">
                  <a:pos x="101" y="67"/>
                </a:cxn>
                <a:cxn ang="0">
                  <a:pos x="108" y="67"/>
                </a:cxn>
                <a:cxn ang="0">
                  <a:pos x="107" y="57"/>
                </a:cxn>
                <a:cxn ang="0">
                  <a:pos x="100" y="53"/>
                </a:cxn>
                <a:cxn ang="0">
                  <a:pos x="77" y="42"/>
                </a:cxn>
                <a:cxn ang="0">
                  <a:pos x="73" y="36"/>
                </a:cxn>
                <a:cxn ang="0">
                  <a:pos x="30" y="10"/>
                </a:cxn>
                <a:cxn ang="0">
                  <a:pos x="0" y="0"/>
                </a:cxn>
                <a:cxn ang="0">
                  <a:pos x="7" y="106"/>
                </a:cxn>
                <a:cxn ang="0">
                  <a:pos x="24" y="107"/>
                </a:cxn>
                <a:cxn ang="0">
                  <a:pos x="34" y="103"/>
                </a:cxn>
                <a:cxn ang="0">
                  <a:pos x="37" y="97"/>
                </a:cxn>
                <a:cxn ang="0">
                  <a:pos x="42" y="93"/>
                </a:cxn>
                <a:cxn ang="0">
                  <a:pos x="49" y="84"/>
                </a:cxn>
                <a:cxn ang="0">
                  <a:pos x="71" y="87"/>
                </a:cxn>
                <a:cxn ang="0">
                  <a:pos x="88" y="101"/>
                </a:cxn>
                <a:cxn ang="0">
                  <a:pos x="111" y="124"/>
                </a:cxn>
                <a:cxn ang="0">
                  <a:pos x="120" y="124"/>
                </a:cxn>
                <a:cxn ang="0">
                  <a:pos x="141" y="128"/>
                </a:cxn>
                <a:cxn ang="0">
                  <a:pos x="152" y="130"/>
                </a:cxn>
                <a:cxn ang="0">
                  <a:pos x="152" y="126"/>
                </a:cxn>
                <a:cxn ang="0">
                  <a:pos x="147" y="120"/>
                </a:cxn>
                <a:cxn ang="0">
                  <a:pos x="172" y="39"/>
                </a:cxn>
                <a:cxn ang="0">
                  <a:pos x="154" y="47"/>
                </a:cxn>
                <a:cxn ang="0">
                  <a:pos x="133" y="47"/>
                </a:cxn>
                <a:cxn ang="0">
                  <a:pos x="120" y="49"/>
                </a:cxn>
                <a:cxn ang="0">
                  <a:pos x="123" y="52"/>
                </a:cxn>
                <a:cxn ang="0">
                  <a:pos x="147" y="60"/>
                </a:cxn>
                <a:cxn ang="0">
                  <a:pos x="157" y="59"/>
                </a:cxn>
                <a:cxn ang="0">
                  <a:pos x="178" y="46"/>
                </a:cxn>
                <a:cxn ang="0">
                  <a:pos x="181" y="40"/>
                </a:cxn>
                <a:cxn ang="0">
                  <a:pos x="185" y="32"/>
                </a:cxn>
                <a:cxn ang="0">
                  <a:pos x="181" y="29"/>
                </a:cxn>
                <a:cxn ang="0">
                  <a:pos x="174" y="36"/>
                </a:cxn>
                <a:cxn ang="0">
                  <a:pos x="189" y="17"/>
                </a:cxn>
                <a:cxn ang="0">
                  <a:pos x="181" y="15"/>
                </a:cxn>
                <a:cxn ang="0">
                  <a:pos x="189" y="25"/>
                </a:cxn>
                <a:cxn ang="0">
                  <a:pos x="194" y="34"/>
                </a:cxn>
                <a:cxn ang="0">
                  <a:pos x="198" y="33"/>
                </a:cxn>
                <a:cxn ang="0">
                  <a:pos x="198" y="27"/>
                </a:cxn>
                <a:cxn ang="0">
                  <a:pos x="189" y="17"/>
                </a:cxn>
              </a:cxnLst>
              <a:rect l="0" t="0" r="r" b="b"/>
              <a:pathLst>
                <a:path w="199" h="130">
                  <a:moveTo>
                    <a:pt x="147" y="120"/>
                  </a:moveTo>
                  <a:lnTo>
                    <a:pt x="147" y="120"/>
                  </a:lnTo>
                  <a:lnTo>
                    <a:pt x="140" y="116"/>
                  </a:lnTo>
                  <a:lnTo>
                    <a:pt x="137" y="113"/>
                  </a:lnTo>
                  <a:lnTo>
                    <a:pt x="135" y="110"/>
                  </a:lnTo>
                  <a:lnTo>
                    <a:pt x="135" y="110"/>
                  </a:lnTo>
                  <a:lnTo>
                    <a:pt x="135" y="108"/>
                  </a:lnTo>
                  <a:lnTo>
                    <a:pt x="134" y="107"/>
                  </a:lnTo>
                  <a:lnTo>
                    <a:pt x="130" y="106"/>
                  </a:lnTo>
                  <a:lnTo>
                    <a:pt x="124" y="104"/>
                  </a:lnTo>
                  <a:lnTo>
                    <a:pt x="120" y="101"/>
                  </a:lnTo>
                  <a:lnTo>
                    <a:pt x="120" y="101"/>
                  </a:lnTo>
                  <a:lnTo>
                    <a:pt x="117" y="100"/>
                  </a:lnTo>
                  <a:lnTo>
                    <a:pt x="115" y="97"/>
                  </a:lnTo>
                  <a:lnTo>
                    <a:pt x="114" y="91"/>
                  </a:lnTo>
                  <a:lnTo>
                    <a:pt x="111" y="84"/>
                  </a:lnTo>
                  <a:lnTo>
                    <a:pt x="110" y="81"/>
                  </a:lnTo>
                  <a:lnTo>
                    <a:pt x="108" y="80"/>
                  </a:lnTo>
                  <a:lnTo>
                    <a:pt x="108" y="80"/>
                  </a:lnTo>
                  <a:lnTo>
                    <a:pt x="103" y="77"/>
                  </a:lnTo>
                  <a:lnTo>
                    <a:pt x="100" y="73"/>
                  </a:lnTo>
                  <a:lnTo>
                    <a:pt x="100" y="70"/>
                  </a:lnTo>
                  <a:lnTo>
                    <a:pt x="100" y="69"/>
                  </a:lnTo>
                  <a:lnTo>
                    <a:pt x="101" y="67"/>
                  </a:lnTo>
                  <a:lnTo>
                    <a:pt x="104" y="67"/>
                  </a:lnTo>
                  <a:lnTo>
                    <a:pt x="104" y="67"/>
                  </a:lnTo>
                  <a:lnTo>
                    <a:pt x="108" y="67"/>
                  </a:lnTo>
                  <a:lnTo>
                    <a:pt x="111" y="64"/>
                  </a:lnTo>
                  <a:lnTo>
                    <a:pt x="111" y="62"/>
                  </a:lnTo>
                  <a:lnTo>
                    <a:pt x="107" y="57"/>
                  </a:lnTo>
                  <a:lnTo>
                    <a:pt x="107" y="57"/>
                  </a:lnTo>
                  <a:lnTo>
                    <a:pt x="104" y="54"/>
                  </a:lnTo>
                  <a:lnTo>
                    <a:pt x="100" y="53"/>
                  </a:lnTo>
                  <a:lnTo>
                    <a:pt x="90" y="49"/>
                  </a:lnTo>
                  <a:lnTo>
                    <a:pt x="80" y="44"/>
                  </a:lnTo>
                  <a:lnTo>
                    <a:pt x="77" y="42"/>
                  </a:lnTo>
                  <a:lnTo>
                    <a:pt x="76" y="39"/>
                  </a:lnTo>
                  <a:lnTo>
                    <a:pt x="76" y="39"/>
                  </a:lnTo>
                  <a:lnTo>
                    <a:pt x="73" y="36"/>
                  </a:lnTo>
                  <a:lnTo>
                    <a:pt x="69" y="30"/>
                  </a:lnTo>
                  <a:lnTo>
                    <a:pt x="50" y="20"/>
                  </a:lnTo>
                  <a:lnTo>
                    <a:pt x="30" y="10"/>
                  </a:lnTo>
                  <a:lnTo>
                    <a:pt x="13" y="5"/>
                  </a:lnTo>
                  <a:lnTo>
                    <a:pt x="13" y="5"/>
                  </a:lnTo>
                  <a:lnTo>
                    <a:pt x="0" y="0"/>
                  </a:lnTo>
                  <a:lnTo>
                    <a:pt x="0" y="103"/>
                  </a:lnTo>
                  <a:lnTo>
                    <a:pt x="0" y="103"/>
                  </a:lnTo>
                  <a:lnTo>
                    <a:pt x="7" y="106"/>
                  </a:lnTo>
                  <a:lnTo>
                    <a:pt x="17" y="108"/>
                  </a:lnTo>
                  <a:lnTo>
                    <a:pt x="17" y="108"/>
                  </a:lnTo>
                  <a:lnTo>
                    <a:pt x="24" y="107"/>
                  </a:lnTo>
                  <a:lnTo>
                    <a:pt x="29" y="107"/>
                  </a:lnTo>
                  <a:lnTo>
                    <a:pt x="32" y="104"/>
                  </a:lnTo>
                  <a:lnTo>
                    <a:pt x="34" y="103"/>
                  </a:lnTo>
                  <a:lnTo>
                    <a:pt x="36" y="98"/>
                  </a:lnTo>
                  <a:lnTo>
                    <a:pt x="36" y="97"/>
                  </a:lnTo>
                  <a:lnTo>
                    <a:pt x="37" y="97"/>
                  </a:lnTo>
                  <a:lnTo>
                    <a:pt x="37" y="97"/>
                  </a:lnTo>
                  <a:lnTo>
                    <a:pt x="40" y="96"/>
                  </a:lnTo>
                  <a:lnTo>
                    <a:pt x="42" y="93"/>
                  </a:lnTo>
                  <a:lnTo>
                    <a:pt x="47" y="86"/>
                  </a:lnTo>
                  <a:lnTo>
                    <a:pt x="47" y="86"/>
                  </a:lnTo>
                  <a:lnTo>
                    <a:pt x="49" y="84"/>
                  </a:lnTo>
                  <a:lnTo>
                    <a:pt x="51" y="83"/>
                  </a:lnTo>
                  <a:lnTo>
                    <a:pt x="61" y="84"/>
                  </a:lnTo>
                  <a:lnTo>
                    <a:pt x="71" y="87"/>
                  </a:lnTo>
                  <a:lnTo>
                    <a:pt x="80" y="93"/>
                  </a:lnTo>
                  <a:lnTo>
                    <a:pt x="80" y="93"/>
                  </a:lnTo>
                  <a:lnTo>
                    <a:pt x="88" y="101"/>
                  </a:lnTo>
                  <a:lnTo>
                    <a:pt x="97" y="113"/>
                  </a:lnTo>
                  <a:lnTo>
                    <a:pt x="107" y="121"/>
                  </a:lnTo>
                  <a:lnTo>
                    <a:pt x="111" y="124"/>
                  </a:lnTo>
                  <a:lnTo>
                    <a:pt x="115" y="124"/>
                  </a:lnTo>
                  <a:lnTo>
                    <a:pt x="115" y="124"/>
                  </a:lnTo>
                  <a:lnTo>
                    <a:pt x="120" y="124"/>
                  </a:lnTo>
                  <a:lnTo>
                    <a:pt x="124" y="124"/>
                  </a:lnTo>
                  <a:lnTo>
                    <a:pt x="133" y="127"/>
                  </a:lnTo>
                  <a:lnTo>
                    <a:pt x="141" y="128"/>
                  </a:lnTo>
                  <a:lnTo>
                    <a:pt x="150" y="130"/>
                  </a:lnTo>
                  <a:lnTo>
                    <a:pt x="150" y="130"/>
                  </a:lnTo>
                  <a:lnTo>
                    <a:pt x="152" y="130"/>
                  </a:lnTo>
                  <a:lnTo>
                    <a:pt x="154" y="128"/>
                  </a:lnTo>
                  <a:lnTo>
                    <a:pt x="154" y="127"/>
                  </a:lnTo>
                  <a:lnTo>
                    <a:pt x="152" y="126"/>
                  </a:lnTo>
                  <a:lnTo>
                    <a:pt x="150" y="123"/>
                  </a:lnTo>
                  <a:lnTo>
                    <a:pt x="147" y="120"/>
                  </a:lnTo>
                  <a:lnTo>
                    <a:pt x="147" y="120"/>
                  </a:lnTo>
                  <a:close/>
                  <a:moveTo>
                    <a:pt x="174" y="36"/>
                  </a:moveTo>
                  <a:lnTo>
                    <a:pt x="174" y="36"/>
                  </a:lnTo>
                  <a:lnTo>
                    <a:pt x="172" y="39"/>
                  </a:lnTo>
                  <a:lnTo>
                    <a:pt x="168" y="42"/>
                  </a:lnTo>
                  <a:lnTo>
                    <a:pt x="154" y="47"/>
                  </a:lnTo>
                  <a:lnTo>
                    <a:pt x="154" y="47"/>
                  </a:lnTo>
                  <a:lnTo>
                    <a:pt x="150" y="49"/>
                  </a:lnTo>
                  <a:lnTo>
                    <a:pt x="144" y="49"/>
                  </a:lnTo>
                  <a:lnTo>
                    <a:pt x="133" y="47"/>
                  </a:lnTo>
                  <a:lnTo>
                    <a:pt x="124" y="46"/>
                  </a:lnTo>
                  <a:lnTo>
                    <a:pt x="121" y="47"/>
                  </a:lnTo>
                  <a:lnTo>
                    <a:pt x="120" y="49"/>
                  </a:lnTo>
                  <a:lnTo>
                    <a:pt x="120" y="49"/>
                  </a:lnTo>
                  <a:lnTo>
                    <a:pt x="121" y="50"/>
                  </a:lnTo>
                  <a:lnTo>
                    <a:pt x="123" y="52"/>
                  </a:lnTo>
                  <a:lnTo>
                    <a:pt x="128" y="56"/>
                  </a:lnTo>
                  <a:lnTo>
                    <a:pt x="137" y="59"/>
                  </a:lnTo>
                  <a:lnTo>
                    <a:pt x="147" y="60"/>
                  </a:lnTo>
                  <a:lnTo>
                    <a:pt x="147" y="60"/>
                  </a:lnTo>
                  <a:lnTo>
                    <a:pt x="151" y="60"/>
                  </a:lnTo>
                  <a:lnTo>
                    <a:pt x="157" y="59"/>
                  </a:lnTo>
                  <a:lnTo>
                    <a:pt x="168" y="53"/>
                  </a:lnTo>
                  <a:lnTo>
                    <a:pt x="175" y="49"/>
                  </a:lnTo>
                  <a:lnTo>
                    <a:pt x="178" y="46"/>
                  </a:lnTo>
                  <a:lnTo>
                    <a:pt x="179" y="44"/>
                  </a:lnTo>
                  <a:lnTo>
                    <a:pt x="179" y="44"/>
                  </a:lnTo>
                  <a:lnTo>
                    <a:pt x="181" y="40"/>
                  </a:lnTo>
                  <a:lnTo>
                    <a:pt x="182" y="37"/>
                  </a:lnTo>
                  <a:lnTo>
                    <a:pt x="185" y="33"/>
                  </a:lnTo>
                  <a:lnTo>
                    <a:pt x="185" y="32"/>
                  </a:lnTo>
                  <a:lnTo>
                    <a:pt x="184" y="30"/>
                  </a:lnTo>
                  <a:lnTo>
                    <a:pt x="184" y="30"/>
                  </a:lnTo>
                  <a:lnTo>
                    <a:pt x="181" y="29"/>
                  </a:lnTo>
                  <a:lnTo>
                    <a:pt x="178" y="30"/>
                  </a:lnTo>
                  <a:lnTo>
                    <a:pt x="175" y="33"/>
                  </a:lnTo>
                  <a:lnTo>
                    <a:pt x="174" y="36"/>
                  </a:lnTo>
                  <a:lnTo>
                    <a:pt x="174" y="36"/>
                  </a:lnTo>
                  <a:close/>
                  <a:moveTo>
                    <a:pt x="189" y="17"/>
                  </a:moveTo>
                  <a:lnTo>
                    <a:pt x="189" y="17"/>
                  </a:lnTo>
                  <a:lnTo>
                    <a:pt x="181" y="13"/>
                  </a:lnTo>
                  <a:lnTo>
                    <a:pt x="181" y="13"/>
                  </a:lnTo>
                  <a:lnTo>
                    <a:pt x="181" y="15"/>
                  </a:lnTo>
                  <a:lnTo>
                    <a:pt x="185" y="19"/>
                  </a:lnTo>
                  <a:lnTo>
                    <a:pt x="185" y="19"/>
                  </a:lnTo>
                  <a:lnTo>
                    <a:pt x="189" y="25"/>
                  </a:lnTo>
                  <a:lnTo>
                    <a:pt x="191" y="30"/>
                  </a:lnTo>
                  <a:lnTo>
                    <a:pt x="192" y="33"/>
                  </a:lnTo>
                  <a:lnTo>
                    <a:pt x="194" y="34"/>
                  </a:lnTo>
                  <a:lnTo>
                    <a:pt x="195" y="34"/>
                  </a:lnTo>
                  <a:lnTo>
                    <a:pt x="195" y="34"/>
                  </a:lnTo>
                  <a:lnTo>
                    <a:pt x="198" y="33"/>
                  </a:lnTo>
                  <a:lnTo>
                    <a:pt x="199" y="32"/>
                  </a:lnTo>
                  <a:lnTo>
                    <a:pt x="199" y="29"/>
                  </a:lnTo>
                  <a:lnTo>
                    <a:pt x="198" y="27"/>
                  </a:lnTo>
                  <a:lnTo>
                    <a:pt x="195" y="22"/>
                  </a:lnTo>
                  <a:lnTo>
                    <a:pt x="189" y="17"/>
                  </a:lnTo>
                  <a:lnTo>
                    <a:pt x="189" y="1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215" name="Freeform 332"/>
            <p:cNvSpPr>
              <a:spLocks/>
            </p:cNvSpPr>
            <p:nvPr/>
          </p:nvSpPr>
          <p:spPr bwMode="gray">
            <a:xfrm>
              <a:off x="5909655" y="3432814"/>
              <a:ext cx="46683" cy="86293"/>
            </a:xfrm>
            <a:custGeom>
              <a:avLst/>
              <a:gdLst/>
              <a:ahLst/>
              <a:cxnLst>
                <a:cxn ang="0">
                  <a:pos x="7" y="0"/>
                </a:cxn>
                <a:cxn ang="0">
                  <a:pos x="7" y="0"/>
                </a:cxn>
                <a:cxn ang="0">
                  <a:pos x="4" y="1"/>
                </a:cxn>
                <a:cxn ang="0">
                  <a:pos x="3" y="4"/>
                </a:cxn>
                <a:cxn ang="0">
                  <a:pos x="1" y="14"/>
                </a:cxn>
                <a:cxn ang="0">
                  <a:pos x="1" y="14"/>
                </a:cxn>
                <a:cxn ang="0">
                  <a:pos x="0" y="20"/>
                </a:cxn>
                <a:cxn ang="0">
                  <a:pos x="0" y="24"/>
                </a:cxn>
                <a:cxn ang="0">
                  <a:pos x="0" y="35"/>
                </a:cxn>
                <a:cxn ang="0">
                  <a:pos x="0" y="35"/>
                </a:cxn>
                <a:cxn ang="0">
                  <a:pos x="1" y="50"/>
                </a:cxn>
                <a:cxn ang="0">
                  <a:pos x="4" y="55"/>
                </a:cxn>
                <a:cxn ang="0">
                  <a:pos x="8" y="60"/>
                </a:cxn>
                <a:cxn ang="0">
                  <a:pos x="8" y="60"/>
                </a:cxn>
                <a:cxn ang="0">
                  <a:pos x="11" y="61"/>
                </a:cxn>
                <a:cxn ang="0">
                  <a:pos x="16" y="61"/>
                </a:cxn>
                <a:cxn ang="0">
                  <a:pos x="20" y="58"/>
                </a:cxn>
                <a:cxn ang="0">
                  <a:pos x="24" y="55"/>
                </a:cxn>
                <a:cxn ang="0">
                  <a:pos x="27" y="51"/>
                </a:cxn>
                <a:cxn ang="0">
                  <a:pos x="30" y="47"/>
                </a:cxn>
                <a:cxn ang="0">
                  <a:pos x="33" y="41"/>
                </a:cxn>
                <a:cxn ang="0">
                  <a:pos x="33" y="37"/>
                </a:cxn>
                <a:cxn ang="0">
                  <a:pos x="33" y="37"/>
                </a:cxn>
                <a:cxn ang="0">
                  <a:pos x="33" y="31"/>
                </a:cxn>
                <a:cxn ang="0">
                  <a:pos x="30" y="25"/>
                </a:cxn>
                <a:cxn ang="0">
                  <a:pos x="21" y="13"/>
                </a:cxn>
                <a:cxn ang="0">
                  <a:pos x="13" y="3"/>
                </a:cxn>
                <a:cxn ang="0">
                  <a:pos x="8" y="0"/>
                </a:cxn>
                <a:cxn ang="0">
                  <a:pos x="7" y="0"/>
                </a:cxn>
                <a:cxn ang="0">
                  <a:pos x="7" y="0"/>
                </a:cxn>
              </a:cxnLst>
              <a:rect l="0" t="0" r="r" b="b"/>
              <a:pathLst>
                <a:path w="33" h="61">
                  <a:moveTo>
                    <a:pt x="7" y="0"/>
                  </a:moveTo>
                  <a:lnTo>
                    <a:pt x="7" y="0"/>
                  </a:lnTo>
                  <a:lnTo>
                    <a:pt x="4" y="1"/>
                  </a:lnTo>
                  <a:lnTo>
                    <a:pt x="3" y="4"/>
                  </a:lnTo>
                  <a:lnTo>
                    <a:pt x="1" y="14"/>
                  </a:lnTo>
                  <a:lnTo>
                    <a:pt x="1" y="14"/>
                  </a:lnTo>
                  <a:lnTo>
                    <a:pt x="0" y="20"/>
                  </a:lnTo>
                  <a:lnTo>
                    <a:pt x="0" y="24"/>
                  </a:lnTo>
                  <a:lnTo>
                    <a:pt x="0" y="35"/>
                  </a:lnTo>
                  <a:lnTo>
                    <a:pt x="0" y="35"/>
                  </a:lnTo>
                  <a:lnTo>
                    <a:pt x="1" y="50"/>
                  </a:lnTo>
                  <a:lnTo>
                    <a:pt x="4" y="55"/>
                  </a:lnTo>
                  <a:lnTo>
                    <a:pt x="8" y="60"/>
                  </a:lnTo>
                  <a:lnTo>
                    <a:pt x="8" y="60"/>
                  </a:lnTo>
                  <a:lnTo>
                    <a:pt x="11" y="61"/>
                  </a:lnTo>
                  <a:lnTo>
                    <a:pt x="16" y="61"/>
                  </a:lnTo>
                  <a:lnTo>
                    <a:pt x="20" y="58"/>
                  </a:lnTo>
                  <a:lnTo>
                    <a:pt x="24" y="55"/>
                  </a:lnTo>
                  <a:lnTo>
                    <a:pt x="27" y="51"/>
                  </a:lnTo>
                  <a:lnTo>
                    <a:pt x="30" y="47"/>
                  </a:lnTo>
                  <a:lnTo>
                    <a:pt x="33" y="41"/>
                  </a:lnTo>
                  <a:lnTo>
                    <a:pt x="33" y="37"/>
                  </a:lnTo>
                  <a:lnTo>
                    <a:pt x="33" y="37"/>
                  </a:lnTo>
                  <a:lnTo>
                    <a:pt x="33" y="31"/>
                  </a:lnTo>
                  <a:lnTo>
                    <a:pt x="30" y="25"/>
                  </a:lnTo>
                  <a:lnTo>
                    <a:pt x="21" y="13"/>
                  </a:lnTo>
                  <a:lnTo>
                    <a:pt x="13" y="3"/>
                  </a:lnTo>
                  <a:lnTo>
                    <a:pt x="8" y="0"/>
                  </a:lnTo>
                  <a:lnTo>
                    <a:pt x="7" y="0"/>
                  </a:lnTo>
                  <a:lnTo>
                    <a:pt x="7"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216" name="Freeform 333"/>
            <p:cNvSpPr>
              <a:spLocks/>
            </p:cNvSpPr>
            <p:nvPr/>
          </p:nvSpPr>
          <p:spPr bwMode="gray">
            <a:xfrm>
              <a:off x="5067950" y="3923691"/>
              <a:ext cx="162683" cy="321121"/>
            </a:xfrm>
            <a:custGeom>
              <a:avLst/>
              <a:gdLst/>
              <a:ahLst/>
              <a:cxnLst>
                <a:cxn ang="0">
                  <a:pos x="98" y="3"/>
                </a:cxn>
                <a:cxn ang="0">
                  <a:pos x="94" y="1"/>
                </a:cxn>
                <a:cxn ang="0">
                  <a:pos x="93" y="7"/>
                </a:cxn>
                <a:cxn ang="0">
                  <a:pos x="90" y="18"/>
                </a:cxn>
                <a:cxn ang="0">
                  <a:pos x="88" y="21"/>
                </a:cxn>
                <a:cxn ang="0">
                  <a:pos x="83" y="25"/>
                </a:cxn>
                <a:cxn ang="0">
                  <a:pos x="80" y="25"/>
                </a:cxn>
                <a:cxn ang="0">
                  <a:pos x="74" y="27"/>
                </a:cxn>
                <a:cxn ang="0">
                  <a:pos x="73" y="33"/>
                </a:cxn>
                <a:cxn ang="0">
                  <a:pos x="73" y="35"/>
                </a:cxn>
                <a:cxn ang="0">
                  <a:pos x="71" y="38"/>
                </a:cxn>
                <a:cxn ang="0">
                  <a:pos x="71" y="41"/>
                </a:cxn>
                <a:cxn ang="0">
                  <a:pos x="69" y="47"/>
                </a:cxn>
                <a:cxn ang="0">
                  <a:pos x="60" y="51"/>
                </a:cxn>
                <a:cxn ang="0">
                  <a:pos x="54" y="52"/>
                </a:cxn>
                <a:cxn ang="0">
                  <a:pos x="43" y="61"/>
                </a:cxn>
                <a:cxn ang="0">
                  <a:pos x="37" y="62"/>
                </a:cxn>
                <a:cxn ang="0">
                  <a:pos x="32" y="62"/>
                </a:cxn>
                <a:cxn ang="0">
                  <a:pos x="22" y="65"/>
                </a:cxn>
                <a:cxn ang="0">
                  <a:pos x="17" y="67"/>
                </a:cxn>
                <a:cxn ang="0">
                  <a:pos x="14" y="68"/>
                </a:cxn>
                <a:cxn ang="0">
                  <a:pos x="13" y="81"/>
                </a:cxn>
                <a:cxn ang="0">
                  <a:pos x="10" y="88"/>
                </a:cxn>
                <a:cxn ang="0">
                  <a:pos x="7" y="101"/>
                </a:cxn>
                <a:cxn ang="0">
                  <a:pos x="13" y="117"/>
                </a:cxn>
                <a:cxn ang="0">
                  <a:pos x="14" y="124"/>
                </a:cxn>
                <a:cxn ang="0">
                  <a:pos x="16" y="135"/>
                </a:cxn>
                <a:cxn ang="0">
                  <a:pos x="9" y="149"/>
                </a:cxn>
                <a:cxn ang="0">
                  <a:pos x="5" y="155"/>
                </a:cxn>
                <a:cxn ang="0">
                  <a:pos x="0" y="171"/>
                </a:cxn>
                <a:cxn ang="0">
                  <a:pos x="3" y="188"/>
                </a:cxn>
                <a:cxn ang="0">
                  <a:pos x="5" y="195"/>
                </a:cxn>
                <a:cxn ang="0">
                  <a:pos x="9" y="212"/>
                </a:cxn>
                <a:cxn ang="0">
                  <a:pos x="13" y="218"/>
                </a:cxn>
                <a:cxn ang="0">
                  <a:pos x="27" y="226"/>
                </a:cxn>
                <a:cxn ang="0">
                  <a:pos x="39" y="226"/>
                </a:cxn>
                <a:cxn ang="0">
                  <a:pos x="42" y="225"/>
                </a:cxn>
                <a:cxn ang="0">
                  <a:pos x="49" y="223"/>
                </a:cxn>
                <a:cxn ang="0">
                  <a:pos x="59" y="219"/>
                </a:cxn>
                <a:cxn ang="0">
                  <a:pos x="63" y="209"/>
                </a:cxn>
                <a:cxn ang="0">
                  <a:pos x="81" y="152"/>
                </a:cxn>
                <a:cxn ang="0">
                  <a:pos x="93" y="114"/>
                </a:cxn>
                <a:cxn ang="0">
                  <a:pos x="98" y="89"/>
                </a:cxn>
                <a:cxn ang="0">
                  <a:pos x="98" y="84"/>
                </a:cxn>
                <a:cxn ang="0">
                  <a:pos x="103" y="75"/>
                </a:cxn>
                <a:cxn ang="0">
                  <a:pos x="101" y="71"/>
                </a:cxn>
                <a:cxn ang="0">
                  <a:pos x="101" y="61"/>
                </a:cxn>
                <a:cxn ang="0">
                  <a:pos x="104" y="60"/>
                </a:cxn>
                <a:cxn ang="0">
                  <a:pos x="106" y="61"/>
                </a:cxn>
                <a:cxn ang="0">
                  <a:pos x="111" y="65"/>
                </a:cxn>
                <a:cxn ang="0">
                  <a:pos x="115" y="60"/>
                </a:cxn>
                <a:cxn ang="0">
                  <a:pos x="115" y="52"/>
                </a:cxn>
                <a:cxn ang="0">
                  <a:pos x="110" y="37"/>
                </a:cxn>
                <a:cxn ang="0">
                  <a:pos x="110" y="28"/>
                </a:cxn>
                <a:cxn ang="0">
                  <a:pos x="104" y="13"/>
                </a:cxn>
                <a:cxn ang="0">
                  <a:pos x="98" y="3"/>
                </a:cxn>
              </a:cxnLst>
              <a:rect l="0" t="0" r="r" b="b"/>
              <a:pathLst>
                <a:path w="115" h="227">
                  <a:moveTo>
                    <a:pt x="98" y="3"/>
                  </a:moveTo>
                  <a:lnTo>
                    <a:pt x="98" y="3"/>
                  </a:lnTo>
                  <a:lnTo>
                    <a:pt x="96" y="0"/>
                  </a:lnTo>
                  <a:lnTo>
                    <a:pt x="94" y="1"/>
                  </a:lnTo>
                  <a:lnTo>
                    <a:pt x="93" y="7"/>
                  </a:lnTo>
                  <a:lnTo>
                    <a:pt x="93" y="7"/>
                  </a:lnTo>
                  <a:lnTo>
                    <a:pt x="90" y="11"/>
                  </a:lnTo>
                  <a:lnTo>
                    <a:pt x="90" y="18"/>
                  </a:lnTo>
                  <a:lnTo>
                    <a:pt x="90" y="18"/>
                  </a:lnTo>
                  <a:lnTo>
                    <a:pt x="88" y="21"/>
                  </a:lnTo>
                  <a:lnTo>
                    <a:pt x="87" y="24"/>
                  </a:lnTo>
                  <a:lnTo>
                    <a:pt x="83" y="25"/>
                  </a:lnTo>
                  <a:lnTo>
                    <a:pt x="80" y="25"/>
                  </a:lnTo>
                  <a:lnTo>
                    <a:pt x="80" y="25"/>
                  </a:lnTo>
                  <a:lnTo>
                    <a:pt x="77" y="25"/>
                  </a:lnTo>
                  <a:lnTo>
                    <a:pt x="74" y="27"/>
                  </a:lnTo>
                  <a:lnTo>
                    <a:pt x="71" y="30"/>
                  </a:lnTo>
                  <a:lnTo>
                    <a:pt x="73" y="33"/>
                  </a:lnTo>
                  <a:lnTo>
                    <a:pt x="73" y="33"/>
                  </a:lnTo>
                  <a:lnTo>
                    <a:pt x="73" y="35"/>
                  </a:lnTo>
                  <a:lnTo>
                    <a:pt x="71" y="37"/>
                  </a:lnTo>
                  <a:lnTo>
                    <a:pt x="71" y="38"/>
                  </a:lnTo>
                  <a:lnTo>
                    <a:pt x="71" y="41"/>
                  </a:lnTo>
                  <a:lnTo>
                    <a:pt x="71" y="41"/>
                  </a:lnTo>
                  <a:lnTo>
                    <a:pt x="71" y="44"/>
                  </a:lnTo>
                  <a:lnTo>
                    <a:pt x="69" y="47"/>
                  </a:lnTo>
                  <a:lnTo>
                    <a:pt x="64" y="50"/>
                  </a:lnTo>
                  <a:lnTo>
                    <a:pt x="60" y="51"/>
                  </a:lnTo>
                  <a:lnTo>
                    <a:pt x="60" y="51"/>
                  </a:lnTo>
                  <a:lnTo>
                    <a:pt x="54" y="52"/>
                  </a:lnTo>
                  <a:lnTo>
                    <a:pt x="49" y="57"/>
                  </a:lnTo>
                  <a:lnTo>
                    <a:pt x="43" y="61"/>
                  </a:lnTo>
                  <a:lnTo>
                    <a:pt x="40" y="62"/>
                  </a:lnTo>
                  <a:lnTo>
                    <a:pt x="37" y="62"/>
                  </a:lnTo>
                  <a:lnTo>
                    <a:pt x="37" y="62"/>
                  </a:lnTo>
                  <a:lnTo>
                    <a:pt x="32" y="62"/>
                  </a:lnTo>
                  <a:lnTo>
                    <a:pt x="27" y="64"/>
                  </a:lnTo>
                  <a:lnTo>
                    <a:pt x="22" y="65"/>
                  </a:lnTo>
                  <a:lnTo>
                    <a:pt x="17" y="67"/>
                  </a:lnTo>
                  <a:lnTo>
                    <a:pt x="17" y="67"/>
                  </a:lnTo>
                  <a:lnTo>
                    <a:pt x="16" y="67"/>
                  </a:lnTo>
                  <a:lnTo>
                    <a:pt x="14" y="68"/>
                  </a:lnTo>
                  <a:lnTo>
                    <a:pt x="13" y="74"/>
                  </a:lnTo>
                  <a:lnTo>
                    <a:pt x="13" y="81"/>
                  </a:lnTo>
                  <a:lnTo>
                    <a:pt x="10" y="88"/>
                  </a:lnTo>
                  <a:lnTo>
                    <a:pt x="10" y="88"/>
                  </a:lnTo>
                  <a:lnTo>
                    <a:pt x="9" y="94"/>
                  </a:lnTo>
                  <a:lnTo>
                    <a:pt x="7" y="101"/>
                  </a:lnTo>
                  <a:lnTo>
                    <a:pt x="10" y="108"/>
                  </a:lnTo>
                  <a:lnTo>
                    <a:pt x="13" y="117"/>
                  </a:lnTo>
                  <a:lnTo>
                    <a:pt x="13" y="117"/>
                  </a:lnTo>
                  <a:lnTo>
                    <a:pt x="14" y="124"/>
                  </a:lnTo>
                  <a:lnTo>
                    <a:pt x="16" y="132"/>
                  </a:lnTo>
                  <a:lnTo>
                    <a:pt x="16" y="135"/>
                  </a:lnTo>
                  <a:lnTo>
                    <a:pt x="14" y="139"/>
                  </a:lnTo>
                  <a:lnTo>
                    <a:pt x="9" y="149"/>
                  </a:lnTo>
                  <a:lnTo>
                    <a:pt x="9" y="149"/>
                  </a:lnTo>
                  <a:lnTo>
                    <a:pt x="5" y="155"/>
                  </a:lnTo>
                  <a:lnTo>
                    <a:pt x="2" y="159"/>
                  </a:lnTo>
                  <a:lnTo>
                    <a:pt x="0" y="171"/>
                  </a:lnTo>
                  <a:lnTo>
                    <a:pt x="0" y="179"/>
                  </a:lnTo>
                  <a:lnTo>
                    <a:pt x="3" y="188"/>
                  </a:lnTo>
                  <a:lnTo>
                    <a:pt x="3" y="188"/>
                  </a:lnTo>
                  <a:lnTo>
                    <a:pt x="5" y="195"/>
                  </a:lnTo>
                  <a:lnTo>
                    <a:pt x="7" y="203"/>
                  </a:lnTo>
                  <a:lnTo>
                    <a:pt x="9" y="212"/>
                  </a:lnTo>
                  <a:lnTo>
                    <a:pt x="13" y="218"/>
                  </a:lnTo>
                  <a:lnTo>
                    <a:pt x="13" y="218"/>
                  </a:lnTo>
                  <a:lnTo>
                    <a:pt x="19" y="223"/>
                  </a:lnTo>
                  <a:lnTo>
                    <a:pt x="27" y="226"/>
                  </a:lnTo>
                  <a:lnTo>
                    <a:pt x="36" y="227"/>
                  </a:lnTo>
                  <a:lnTo>
                    <a:pt x="39" y="226"/>
                  </a:lnTo>
                  <a:lnTo>
                    <a:pt x="42" y="225"/>
                  </a:lnTo>
                  <a:lnTo>
                    <a:pt x="42" y="225"/>
                  </a:lnTo>
                  <a:lnTo>
                    <a:pt x="46" y="223"/>
                  </a:lnTo>
                  <a:lnTo>
                    <a:pt x="49" y="223"/>
                  </a:lnTo>
                  <a:lnTo>
                    <a:pt x="53" y="222"/>
                  </a:lnTo>
                  <a:lnTo>
                    <a:pt x="59" y="219"/>
                  </a:lnTo>
                  <a:lnTo>
                    <a:pt x="59" y="219"/>
                  </a:lnTo>
                  <a:lnTo>
                    <a:pt x="63" y="209"/>
                  </a:lnTo>
                  <a:lnTo>
                    <a:pt x="69" y="192"/>
                  </a:lnTo>
                  <a:lnTo>
                    <a:pt x="81" y="152"/>
                  </a:lnTo>
                  <a:lnTo>
                    <a:pt x="81" y="152"/>
                  </a:lnTo>
                  <a:lnTo>
                    <a:pt x="93" y="114"/>
                  </a:lnTo>
                  <a:lnTo>
                    <a:pt x="97" y="98"/>
                  </a:lnTo>
                  <a:lnTo>
                    <a:pt x="98" y="89"/>
                  </a:lnTo>
                  <a:lnTo>
                    <a:pt x="98" y="89"/>
                  </a:lnTo>
                  <a:lnTo>
                    <a:pt x="98" y="84"/>
                  </a:lnTo>
                  <a:lnTo>
                    <a:pt x="101" y="80"/>
                  </a:lnTo>
                  <a:lnTo>
                    <a:pt x="103" y="75"/>
                  </a:lnTo>
                  <a:lnTo>
                    <a:pt x="101" y="71"/>
                  </a:lnTo>
                  <a:lnTo>
                    <a:pt x="101" y="71"/>
                  </a:lnTo>
                  <a:lnTo>
                    <a:pt x="100" y="65"/>
                  </a:lnTo>
                  <a:lnTo>
                    <a:pt x="101" y="61"/>
                  </a:lnTo>
                  <a:lnTo>
                    <a:pt x="103" y="60"/>
                  </a:lnTo>
                  <a:lnTo>
                    <a:pt x="104" y="60"/>
                  </a:lnTo>
                  <a:lnTo>
                    <a:pt x="106" y="61"/>
                  </a:lnTo>
                  <a:lnTo>
                    <a:pt x="106" y="61"/>
                  </a:lnTo>
                  <a:lnTo>
                    <a:pt x="108" y="64"/>
                  </a:lnTo>
                  <a:lnTo>
                    <a:pt x="111" y="65"/>
                  </a:lnTo>
                  <a:lnTo>
                    <a:pt x="114" y="64"/>
                  </a:lnTo>
                  <a:lnTo>
                    <a:pt x="115" y="60"/>
                  </a:lnTo>
                  <a:lnTo>
                    <a:pt x="115" y="60"/>
                  </a:lnTo>
                  <a:lnTo>
                    <a:pt x="115" y="52"/>
                  </a:lnTo>
                  <a:lnTo>
                    <a:pt x="113" y="45"/>
                  </a:lnTo>
                  <a:lnTo>
                    <a:pt x="110" y="37"/>
                  </a:lnTo>
                  <a:lnTo>
                    <a:pt x="110" y="28"/>
                  </a:lnTo>
                  <a:lnTo>
                    <a:pt x="110" y="28"/>
                  </a:lnTo>
                  <a:lnTo>
                    <a:pt x="107" y="21"/>
                  </a:lnTo>
                  <a:lnTo>
                    <a:pt x="104" y="13"/>
                  </a:lnTo>
                  <a:lnTo>
                    <a:pt x="100" y="7"/>
                  </a:lnTo>
                  <a:lnTo>
                    <a:pt x="98" y="3"/>
                  </a:lnTo>
                  <a:lnTo>
                    <a:pt x="98"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217" name="Freeform 334"/>
            <p:cNvSpPr>
              <a:spLocks/>
            </p:cNvSpPr>
            <p:nvPr/>
          </p:nvSpPr>
          <p:spPr bwMode="gray">
            <a:xfrm>
              <a:off x="5058048" y="3209303"/>
              <a:ext cx="241902" cy="147121"/>
            </a:xfrm>
            <a:custGeom>
              <a:avLst/>
              <a:gdLst/>
              <a:ahLst/>
              <a:cxnLst>
                <a:cxn ang="0">
                  <a:pos x="135" y="4"/>
                </a:cxn>
                <a:cxn ang="0">
                  <a:pos x="117" y="6"/>
                </a:cxn>
                <a:cxn ang="0">
                  <a:pos x="104" y="7"/>
                </a:cxn>
                <a:cxn ang="0">
                  <a:pos x="91" y="15"/>
                </a:cxn>
                <a:cxn ang="0">
                  <a:pos x="78" y="28"/>
                </a:cxn>
                <a:cxn ang="0">
                  <a:pos x="77" y="33"/>
                </a:cxn>
                <a:cxn ang="0">
                  <a:pos x="71" y="34"/>
                </a:cxn>
                <a:cxn ang="0">
                  <a:pos x="68" y="33"/>
                </a:cxn>
                <a:cxn ang="0">
                  <a:pos x="56" y="30"/>
                </a:cxn>
                <a:cxn ang="0">
                  <a:pos x="46" y="28"/>
                </a:cxn>
                <a:cxn ang="0">
                  <a:pos x="37" y="27"/>
                </a:cxn>
                <a:cxn ang="0">
                  <a:pos x="26" y="27"/>
                </a:cxn>
                <a:cxn ang="0">
                  <a:pos x="19" y="25"/>
                </a:cxn>
                <a:cxn ang="0">
                  <a:pos x="14" y="25"/>
                </a:cxn>
                <a:cxn ang="0">
                  <a:pos x="10" y="27"/>
                </a:cxn>
                <a:cxn ang="0">
                  <a:pos x="7" y="31"/>
                </a:cxn>
                <a:cxn ang="0">
                  <a:pos x="7" y="35"/>
                </a:cxn>
                <a:cxn ang="0">
                  <a:pos x="7" y="40"/>
                </a:cxn>
                <a:cxn ang="0">
                  <a:pos x="0" y="44"/>
                </a:cxn>
                <a:cxn ang="0">
                  <a:pos x="2" y="54"/>
                </a:cxn>
                <a:cxn ang="0">
                  <a:pos x="0" y="58"/>
                </a:cxn>
                <a:cxn ang="0">
                  <a:pos x="3" y="72"/>
                </a:cxn>
                <a:cxn ang="0">
                  <a:pos x="6" y="80"/>
                </a:cxn>
                <a:cxn ang="0">
                  <a:pos x="10" y="92"/>
                </a:cxn>
                <a:cxn ang="0">
                  <a:pos x="12" y="102"/>
                </a:cxn>
                <a:cxn ang="0">
                  <a:pos x="16" y="104"/>
                </a:cxn>
                <a:cxn ang="0">
                  <a:pos x="33" y="102"/>
                </a:cxn>
                <a:cxn ang="0">
                  <a:pos x="41" y="99"/>
                </a:cxn>
                <a:cxn ang="0">
                  <a:pos x="51" y="94"/>
                </a:cxn>
                <a:cxn ang="0">
                  <a:pos x="61" y="92"/>
                </a:cxn>
                <a:cxn ang="0">
                  <a:pos x="71" y="89"/>
                </a:cxn>
                <a:cxn ang="0">
                  <a:pos x="78" y="84"/>
                </a:cxn>
                <a:cxn ang="0">
                  <a:pos x="86" y="82"/>
                </a:cxn>
                <a:cxn ang="0">
                  <a:pos x="95" y="82"/>
                </a:cxn>
                <a:cxn ang="0">
                  <a:pos x="101" y="80"/>
                </a:cxn>
                <a:cxn ang="0">
                  <a:pos x="107" y="74"/>
                </a:cxn>
                <a:cxn ang="0">
                  <a:pos x="120" y="68"/>
                </a:cxn>
                <a:cxn ang="0">
                  <a:pos x="141" y="62"/>
                </a:cxn>
                <a:cxn ang="0">
                  <a:pos x="154" y="54"/>
                </a:cxn>
                <a:cxn ang="0">
                  <a:pos x="157" y="45"/>
                </a:cxn>
                <a:cxn ang="0">
                  <a:pos x="159" y="44"/>
                </a:cxn>
                <a:cxn ang="0">
                  <a:pos x="171" y="41"/>
                </a:cxn>
                <a:cxn ang="0">
                  <a:pos x="151" y="0"/>
                </a:cxn>
                <a:cxn ang="0">
                  <a:pos x="135" y="4"/>
                </a:cxn>
              </a:cxnLst>
              <a:rect l="0" t="0" r="r" b="b"/>
              <a:pathLst>
                <a:path w="171" h="104">
                  <a:moveTo>
                    <a:pt x="135" y="4"/>
                  </a:moveTo>
                  <a:lnTo>
                    <a:pt x="135" y="4"/>
                  </a:lnTo>
                  <a:lnTo>
                    <a:pt x="127" y="6"/>
                  </a:lnTo>
                  <a:lnTo>
                    <a:pt x="117" y="6"/>
                  </a:lnTo>
                  <a:lnTo>
                    <a:pt x="108" y="6"/>
                  </a:lnTo>
                  <a:lnTo>
                    <a:pt x="104" y="7"/>
                  </a:lnTo>
                  <a:lnTo>
                    <a:pt x="104" y="7"/>
                  </a:lnTo>
                  <a:lnTo>
                    <a:pt x="91" y="15"/>
                  </a:lnTo>
                  <a:lnTo>
                    <a:pt x="84" y="23"/>
                  </a:lnTo>
                  <a:lnTo>
                    <a:pt x="78" y="28"/>
                  </a:lnTo>
                  <a:lnTo>
                    <a:pt x="78" y="28"/>
                  </a:lnTo>
                  <a:lnTo>
                    <a:pt x="77" y="33"/>
                  </a:lnTo>
                  <a:lnTo>
                    <a:pt x="74" y="34"/>
                  </a:lnTo>
                  <a:lnTo>
                    <a:pt x="71" y="34"/>
                  </a:lnTo>
                  <a:lnTo>
                    <a:pt x="68" y="33"/>
                  </a:lnTo>
                  <a:lnTo>
                    <a:pt x="68" y="33"/>
                  </a:lnTo>
                  <a:lnTo>
                    <a:pt x="63" y="31"/>
                  </a:lnTo>
                  <a:lnTo>
                    <a:pt x="56" y="30"/>
                  </a:lnTo>
                  <a:lnTo>
                    <a:pt x="49" y="30"/>
                  </a:lnTo>
                  <a:lnTo>
                    <a:pt x="46" y="28"/>
                  </a:lnTo>
                  <a:lnTo>
                    <a:pt x="46" y="28"/>
                  </a:lnTo>
                  <a:lnTo>
                    <a:pt x="37" y="27"/>
                  </a:lnTo>
                  <a:lnTo>
                    <a:pt x="26" y="27"/>
                  </a:lnTo>
                  <a:lnTo>
                    <a:pt x="26" y="27"/>
                  </a:lnTo>
                  <a:lnTo>
                    <a:pt x="21" y="27"/>
                  </a:lnTo>
                  <a:lnTo>
                    <a:pt x="19" y="25"/>
                  </a:lnTo>
                  <a:lnTo>
                    <a:pt x="16" y="25"/>
                  </a:lnTo>
                  <a:lnTo>
                    <a:pt x="14" y="25"/>
                  </a:lnTo>
                  <a:lnTo>
                    <a:pt x="14" y="25"/>
                  </a:lnTo>
                  <a:lnTo>
                    <a:pt x="10" y="27"/>
                  </a:lnTo>
                  <a:lnTo>
                    <a:pt x="7" y="31"/>
                  </a:lnTo>
                  <a:lnTo>
                    <a:pt x="7" y="31"/>
                  </a:lnTo>
                  <a:lnTo>
                    <a:pt x="7" y="33"/>
                  </a:lnTo>
                  <a:lnTo>
                    <a:pt x="7" y="35"/>
                  </a:lnTo>
                  <a:lnTo>
                    <a:pt x="7" y="40"/>
                  </a:lnTo>
                  <a:lnTo>
                    <a:pt x="7" y="40"/>
                  </a:lnTo>
                  <a:lnTo>
                    <a:pt x="0" y="44"/>
                  </a:lnTo>
                  <a:lnTo>
                    <a:pt x="0" y="44"/>
                  </a:lnTo>
                  <a:lnTo>
                    <a:pt x="2" y="50"/>
                  </a:lnTo>
                  <a:lnTo>
                    <a:pt x="2" y="54"/>
                  </a:lnTo>
                  <a:lnTo>
                    <a:pt x="2" y="54"/>
                  </a:lnTo>
                  <a:lnTo>
                    <a:pt x="0" y="58"/>
                  </a:lnTo>
                  <a:lnTo>
                    <a:pt x="2" y="65"/>
                  </a:lnTo>
                  <a:lnTo>
                    <a:pt x="3" y="72"/>
                  </a:lnTo>
                  <a:lnTo>
                    <a:pt x="6" y="80"/>
                  </a:lnTo>
                  <a:lnTo>
                    <a:pt x="6" y="80"/>
                  </a:lnTo>
                  <a:lnTo>
                    <a:pt x="9" y="85"/>
                  </a:lnTo>
                  <a:lnTo>
                    <a:pt x="10" y="92"/>
                  </a:lnTo>
                  <a:lnTo>
                    <a:pt x="10" y="99"/>
                  </a:lnTo>
                  <a:lnTo>
                    <a:pt x="12" y="102"/>
                  </a:lnTo>
                  <a:lnTo>
                    <a:pt x="12" y="102"/>
                  </a:lnTo>
                  <a:lnTo>
                    <a:pt x="16" y="104"/>
                  </a:lnTo>
                  <a:lnTo>
                    <a:pt x="24" y="104"/>
                  </a:lnTo>
                  <a:lnTo>
                    <a:pt x="33" y="102"/>
                  </a:lnTo>
                  <a:lnTo>
                    <a:pt x="41" y="99"/>
                  </a:lnTo>
                  <a:lnTo>
                    <a:pt x="41" y="99"/>
                  </a:lnTo>
                  <a:lnTo>
                    <a:pt x="47" y="97"/>
                  </a:lnTo>
                  <a:lnTo>
                    <a:pt x="51" y="94"/>
                  </a:lnTo>
                  <a:lnTo>
                    <a:pt x="61" y="92"/>
                  </a:lnTo>
                  <a:lnTo>
                    <a:pt x="61" y="92"/>
                  </a:lnTo>
                  <a:lnTo>
                    <a:pt x="67" y="92"/>
                  </a:lnTo>
                  <a:lnTo>
                    <a:pt x="71" y="89"/>
                  </a:lnTo>
                  <a:lnTo>
                    <a:pt x="78" y="84"/>
                  </a:lnTo>
                  <a:lnTo>
                    <a:pt x="78" y="84"/>
                  </a:lnTo>
                  <a:lnTo>
                    <a:pt x="81" y="82"/>
                  </a:lnTo>
                  <a:lnTo>
                    <a:pt x="86" y="82"/>
                  </a:lnTo>
                  <a:lnTo>
                    <a:pt x="95" y="82"/>
                  </a:lnTo>
                  <a:lnTo>
                    <a:pt x="95" y="82"/>
                  </a:lnTo>
                  <a:lnTo>
                    <a:pt x="98" y="81"/>
                  </a:lnTo>
                  <a:lnTo>
                    <a:pt x="101" y="80"/>
                  </a:lnTo>
                  <a:lnTo>
                    <a:pt x="107" y="74"/>
                  </a:lnTo>
                  <a:lnTo>
                    <a:pt x="107" y="74"/>
                  </a:lnTo>
                  <a:lnTo>
                    <a:pt x="113" y="70"/>
                  </a:lnTo>
                  <a:lnTo>
                    <a:pt x="120" y="68"/>
                  </a:lnTo>
                  <a:lnTo>
                    <a:pt x="141" y="62"/>
                  </a:lnTo>
                  <a:lnTo>
                    <a:pt x="141" y="62"/>
                  </a:lnTo>
                  <a:lnTo>
                    <a:pt x="150" y="58"/>
                  </a:lnTo>
                  <a:lnTo>
                    <a:pt x="154" y="54"/>
                  </a:lnTo>
                  <a:lnTo>
                    <a:pt x="155" y="50"/>
                  </a:lnTo>
                  <a:lnTo>
                    <a:pt x="157" y="45"/>
                  </a:lnTo>
                  <a:lnTo>
                    <a:pt x="157" y="45"/>
                  </a:lnTo>
                  <a:lnTo>
                    <a:pt x="159" y="44"/>
                  </a:lnTo>
                  <a:lnTo>
                    <a:pt x="162" y="43"/>
                  </a:lnTo>
                  <a:lnTo>
                    <a:pt x="171" y="41"/>
                  </a:lnTo>
                  <a:lnTo>
                    <a:pt x="171" y="41"/>
                  </a:lnTo>
                  <a:lnTo>
                    <a:pt x="151" y="0"/>
                  </a:lnTo>
                  <a:lnTo>
                    <a:pt x="151" y="0"/>
                  </a:lnTo>
                  <a:lnTo>
                    <a:pt x="135" y="4"/>
                  </a:lnTo>
                  <a:lnTo>
                    <a:pt x="135"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218" name="Freeform 335"/>
            <p:cNvSpPr>
              <a:spLocks noEditPoints="1"/>
            </p:cNvSpPr>
            <p:nvPr/>
          </p:nvSpPr>
          <p:spPr bwMode="gray">
            <a:xfrm>
              <a:off x="7594477" y="3782228"/>
              <a:ext cx="176829" cy="123073"/>
            </a:xfrm>
            <a:custGeom>
              <a:avLst/>
              <a:gdLst/>
              <a:ahLst/>
              <a:cxnLst>
                <a:cxn ang="0">
                  <a:pos x="0" y="0"/>
                </a:cxn>
                <a:cxn ang="0">
                  <a:pos x="7" y="15"/>
                </a:cxn>
                <a:cxn ang="0">
                  <a:pos x="17" y="23"/>
                </a:cxn>
                <a:cxn ang="0">
                  <a:pos x="20" y="23"/>
                </a:cxn>
                <a:cxn ang="0">
                  <a:pos x="21" y="20"/>
                </a:cxn>
                <a:cxn ang="0">
                  <a:pos x="17" y="12"/>
                </a:cxn>
                <a:cxn ang="0">
                  <a:pos x="4" y="2"/>
                </a:cxn>
                <a:cxn ang="0">
                  <a:pos x="0" y="0"/>
                </a:cxn>
                <a:cxn ang="0">
                  <a:pos x="29" y="20"/>
                </a:cxn>
                <a:cxn ang="0">
                  <a:pos x="31" y="23"/>
                </a:cxn>
                <a:cxn ang="0">
                  <a:pos x="39" y="30"/>
                </a:cxn>
                <a:cxn ang="0">
                  <a:pos x="42" y="32"/>
                </a:cxn>
                <a:cxn ang="0">
                  <a:pos x="42" y="30"/>
                </a:cxn>
                <a:cxn ang="0">
                  <a:pos x="37" y="23"/>
                </a:cxn>
                <a:cxn ang="0">
                  <a:pos x="29" y="20"/>
                </a:cxn>
                <a:cxn ang="0">
                  <a:pos x="29" y="20"/>
                </a:cxn>
                <a:cxn ang="0">
                  <a:pos x="82" y="49"/>
                </a:cxn>
                <a:cxn ang="0">
                  <a:pos x="81" y="44"/>
                </a:cxn>
                <a:cxn ang="0">
                  <a:pos x="65" y="36"/>
                </a:cxn>
                <a:cxn ang="0">
                  <a:pos x="61" y="36"/>
                </a:cxn>
                <a:cxn ang="0">
                  <a:pos x="61" y="39"/>
                </a:cxn>
                <a:cxn ang="0">
                  <a:pos x="69" y="44"/>
                </a:cxn>
                <a:cxn ang="0">
                  <a:pos x="81" y="49"/>
                </a:cxn>
                <a:cxn ang="0">
                  <a:pos x="82" y="49"/>
                </a:cxn>
                <a:cxn ang="0">
                  <a:pos x="79" y="64"/>
                </a:cxn>
                <a:cxn ang="0">
                  <a:pos x="86" y="71"/>
                </a:cxn>
                <a:cxn ang="0">
                  <a:pos x="96" y="73"/>
                </a:cxn>
                <a:cxn ang="0">
                  <a:pos x="96" y="71"/>
                </a:cxn>
                <a:cxn ang="0">
                  <a:pos x="89" y="64"/>
                </a:cxn>
                <a:cxn ang="0">
                  <a:pos x="81" y="61"/>
                </a:cxn>
                <a:cxn ang="0">
                  <a:pos x="79" y="64"/>
                </a:cxn>
                <a:cxn ang="0">
                  <a:pos x="109" y="80"/>
                </a:cxn>
                <a:cxn ang="0">
                  <a:pos x="115" y="84"/>
                </a:cxn>
                <a:cxn ang="0">
                  <a:pos x="122" y="87"/>
                </a:cxn>
                <a:cxn ang="0">
                  <a:pos x="123" y="87"/>
                </a:cxn>
                <a:cxn ang="0">
                  <a:pos x="123" y="84"/>
                </a:cxn>
                <a:cxn ang="0">
                  <a:pos x="112" y="79"/>
                </a:cxn>
                <a:cxn ang="0">
                  <a:pos x="109" y="80"/>
                </a:cxn>
                <a:cxn ang="0">
                  <a:pos x="96" y="47"/>
                </a:cxn>
                <a:cxn ang="0">
                  <a:pos x="96" y="51"/>
                </a:cxn>
                <a:cxn ang="0">
                  <a:pos x="101" y="61"/>
                </a:cxn>
                <a:cxn ang="0">
                  <a:pos x="109" y="70"/>
                </a:cxn>
                <a:cxn ang="0">
                  <a:pos x="109" y="66"/>
                </a:cxn>
                <a:cxn ang="0">
                  <a:pos x="101" y="49"/>
                </a:cxn>
                <a:cxn ang="0">
                  <a:pos x="96" y="47"/>
                </a:cxn>
              </a:cxnLst>
              <a:rect l="0" t="0" r="r" b="b"/>
              <a:pathLst>
                <a:path w="125" h="87">
                  <a:moveTo>
                    <a:pt x="0" y="0"/>
                  </a:moveTo>
                  <a:lnTo>
                    <a:pt x="0" y="0"/>
                  </a:lnTo>
                  <a:lnTo>
                    <a:pt x="1" y="6"/>
                  </a:lnTo>
                  <a:lnTo>
                    <a:pt x="7" y="15"/>
                  </a:lnTo>
                  <a:lnTo>
                    <a:pt x="14" y="22"/>
                  </a:lnTo>
                  <a:lnTo>
                    <a:pt x="17" y="23"/>
                  </a:lnTo>
                  <a:lnTo>
                    <a:pt x="20" y="23"/>
                  </a:lnTo>
                  <a:lnTo>
                    <a:pt x="20" y="23"/>
                  </a:lnTo>
                  <a:lnTo>
                    <a:pt x="21" y="22"/>
                  </a:lnTo>
                  <a:lnTo>
                    <a:pt x="21" y="20"/>
                  </a:lnTo>
                  <a:lnTo>
                    <a:pt x="21" y="16"/>
                  </a:lnTo>
                  <a:lnTo>
                    <a:pt x="17" y="12"/>
                  </a:lnTo>
                  <a:lnTo>
                    <a:pt x="14" y="7"/>
                  </a:lnTo>
                  <a:lnTo>
                    <a:pt x="4" y="2"/>
                  </a:lnTo>
                  <a:lnTo>
                    <a:pt x="1" y="0"/>
                  </a:lnTo>
                  <a:lnTo>
                    <a:pt x="0" y="0"/>
                  </a:lnTo>
                  <a:lnTo>
                    <a:pt x="0" y="0"/>
                  </a:lnTo>
                  <a:close/>
                  <a:moveTo>
                    <a:pt x="29" y="20"/>
                  </a:moveTo>
                  <a:lnTo>
                    <a:pt x="29" y="20"/>
                  </a:lnTo>
                  <a:lnTo>
                    <a:pt x="31" y="23"/>
                  </a:lnTo>
                  <a:lnTo>
                    <a:pt x="35" y="27"/>
                  </a:lnTo>
                  <a:lnTo>
                    <a:pt x="39" y="30"/>
                  </a:lnTo>
                  <a:lnTo>
                    <a:pt x="41" y="32"/>
                  </a:lnTo>
                  <a:lnTo>
                    <a:pt x="42" y="32"/>
                  </a:lnTo>
                  <a:lnTo>
                    <a:pt x="42" y="32"/>
                  </a:lnTo>
                  <a:lnTo>
                    <a:pt x="42" y="30"/>
                  </a:lnTo>
                  <a:lnTo>
                    <a:pt x="42" y="29"/>
                  </a:lnTo>
                  <a:lnTo>
                    <a:pt x="37" y="23"/>
                  </a:lnTo>
                  <a:lnTo>
                    <a:pt x="32" y="20"/>
                  </a:lnTo>
                  <a:lnTo>
                    <a:pt x="29" y="20"/>
                  </a:lnTo>
                  <a:lnTo>
                    <a:pt x="29" y="20"/>
                  </a:lnTo>
                  <a:lnTo>
                    <a:pt x="29" y="20"/>
                  </a:lnTo>
                  <a:close/>
                  <a:moveTo>
                    <a:pt x="82" y="49"/>
                  </a:moveTo>
                  <a:lnTo>
                    <a:pt x="82" y="49"/>
                  </a:lnTo>
                  <a:lnTo>
                    <a:pt x="82" y="47"/>
                  </a:lnTo>
                  <a:lnTo>
                    <a:pt x="81" y="44"/>
                  </a:lnTo>
                  <a:lnTo>
                    <a:pt x="74" y="40"/>
                  </a:lnTo>
                  <a:lnTo>
                    <a:pt x="65" y="36"/>
                  </a:lnTo>
                  <a:lnTo>
                    <a:pt x="61" y="36"/>
                  </a:lnTo>
                  <a:lnTo>
                    <a:pt x="61" y="36"/>
                  </a:lnTo>
                  <a:lnTo>
                    <a:pt x="61" y="36"/>
                  </a:lnTo>
                  <a:lnTo>
                    <a:pt x="61" y="39"/>
                  </a:lnTo>
                  <a:lnTo>
                    <a:pt x="64" y="40"/>
                  </a:lnTo>
                  <a:lnTo>
                    <a:pt x="69" y="44"/>
                  </a:lnTo>
                  <a:lnTo>
                    <a:pt x="78" y="49"/>
                  </a:lnTo>
                  <a:lnTo>
                    <a:pt x="81" y="49"/>
                  </a:lnTo>
                  <a:lnTo>
                    <a:pt x="82" y="49"/>
                  </a:lnTo>
                  <a:lnTo>
                    <a:pt x="82" y="49"/>
                  </a:lnTo>
                  <a:close/>
                  <a:moveTo>
                    <a:pt x="79" y="64"/>
                  </a:moveTo>
                  <a:lnTo>
                    <a:pt x="79" y="64"/>
                  </a:lnTo>
                  <a:lnTo>
                    <a:pt x="82" y="69"/>
                  </a:lnTo>
                  <a:lnTo>
                    <a:pt x="86" y="71"/>
                  </a:lnTo>
                  <a:lnTo>
                    <a:pt x="92" y="73"/>
                  </a:lnTo>
                  <a:lnTo>
                    <a:pt x="96" y="73"/>
                  </a:lnTo>
                  <a:lnTo>
                    <a:pt x="96" y="73"/>
                  </a:lnTo>
                  <a:lnTo>
                    <a:pt x="96" y="71"/>
                  </a:lnTo>
                  <a:lnTo>
                    <a:pt x="95" y="69"/>
                  </a:lnTo>
                  <a:lnTo>
                    <a:pt x="89" y="64"/>
                  </a:lnTo>
                  <a:lnTo>
                    <a:pt x="82" y="61"/>
                  </a:lnTo>
                  <a:lnTo>
                    <a:pt x="81" y="61"/>
                  </a:lnTo>
                  <a:lnTo>
                    <a:pt x="79" y="64"/>
                  </a:lnTo>
                  <a:lnTo>
                    <a:pt x="79" y="64"/>
                  </a:lnTo>
                  <a:close/>
                  <a:moveTo>
                    <a:pt x="109" y="80"/>
                  </a:moveTo>
                  <a:lnTo>
                    <a:pt x="109" y="80"/>
                  </a:lnTo>
                  <a:lnTo>
                    <a:pt x="111" y="81"/>
                  </a:lnTo>
                  <a:lnTo>
                    <a:pt x="115" y="84"/>
                  </a:lnTo>
                  <a:lnTo>
                    <a:pt x="119" y="87"/>
                  </a:lnTo>
                  <a:lnTo>
                    <a:pt x="122" y="87"/>
                  </a:lnTo>
                  <a:lnTo>
                    <a:pt x="123" y="87"/>
                  </a:lnTo>
                  <a:lnTo>
                    <a:pt x="123" y="87"/>
                  </a:lnTo>
                  <a:lnTo>
                    <a:pt x="125" y="86"/>
                  </a:lnTo>
                  <a:lnTo>
                    <a:pt x="123" y="84"/>
                  </a:lnTo>
                  <a:lnTo>
                    <a:pt x="118" y="81"/>
                  </a:lnTo>
                  <a:lnTo>
                    <a:pt x="112" y="79"/>
                  </a:lnTo>
                  <a:lnTo>
                    <a:pt x="109" y="79"/>
                  </a:lnTo>
                  <a:lnTo>
                    <a:pt x="109" y="80"/>
                  </a:lnTo>
                  <a:lnTo>
                    <a:pt x="109" y="80"/>
                  </a:lnTo>
                  <a:close/>
                  <a:moveTo>
                    <a:pt x="96" y="47"/>
                  </a:moveTo>
                  <a:lnTo>
                    <a:pt x="96" y="47"/>
                  </a:lnTo>
                  <a:lnTo>
                    <a:pt x="96" y="51"/>
                  </a:lnTo>
                  <a:lnTo>
                    <a:pt x="96" y="54"/>
                  </a:lnTo>
                  <a:lnTo>
                    <a:pt x="101" y="61"/>
                  </a:lnTo>
                  <a:lnTo>
                    <a:pt x="106" y="67"/>
                  </a:lnTo>
                  <a:lnTo>
                    <a:pt x="109" y="70"/>
                  </a:lnTo>
                  <a:lnTo>
                    <a:pt x="109" y="70"/>
                  </a:lnTo>
                  <a:lnTo>
                    <a:pt x="109" y="66"/>
                  </a:lnTo>
                  <a:lnTo>
                    <a:pt x="105" y="57"/>
                  </a:lnTo>
                  <a:lnTo>
                    <a:pt x="101" y="49"/>
                  </a:lnTo>
                  <a:lnTo>
                    <a:pt x="98" y="47"/>
                  </a:lnTo>
                  <a:lnTo>
                    <a:pt x="96" y="47"/>
                  </a:lnTo>
                  <a:lnTo>
                    <a:pt x="96" y="4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219" name="Freeform 336"/>
            <p:cNvSpPr>
              <a:spLocks noEditPoints="1"/>
            </p:cNvSpPr>
            <p:nvPr/>
          </p:nvSpPr>
          <p:spPr bwMode="gray">
            <a:xfrm>
              <a:off x="7594477" y="3782228"/>
              <a:ext cx="176829" cy="123073"/>
            </a:xfrm>
            <a:custGeom>
              <a:avLst/>
              <a:gdLst/>
              <a:ahLst/>
              <a:cxnLst>
                <a:cxn ang="0">
                  <a:pos x="0" y="0"/>
                </a:cxn>
                <a:cxn ang="0">
                  <a:pos x="7" y="15"/>
                </a:cxn>
                <a:cxn ang="0">
                  <a:pos x="17" y="23"/>
                </a:cxn>
                <a:cxn ang="0">
                  <a:pos x="20" y="23"/>
                </a:cxn>
                <a:cxn ang="0">
                  <a:pos x="21" y="20"/>
                </a:cxn>
                <a:cxn ang="0">
                  <a:pos x="17" y="12"/>
                </a:cxn>
                <a:cxn ang="0">
                  <a:pos x="4" y="2"/>
                </a:cxn>
                <a:cxn ang="0">
                  <a:pos x="0" y="0"/>
                </a:cxn>
                <a:cxn ang="0">
                  <a:pos x="29" y="20"/>
                </a:cxn>
                <a:cxn ang="0">
                  <a:pos x="31" y="23"/>
                </a:cxn>
                <a:cxn ang="0">
                  <a:pos x="39" y="30"/>
                </a:cxn>
                <a:cxn ang="0">
                  <a:pos x="42" y="32"/>
                </a:cxn>
                <a:cxn ang="0">
                  <a:pos x="42" y="30"/>
                </a:cxn>
                <a:cxn ang="0">
                  <a:pos x="37" y="23"/>
                </a:cxn>
                <a:cxn ang="0">
                  <a:pos x="29" y="20"/>
                </a:cxn>
                <a:cxn ang="0">
                  <a:pos x="29" y="20"/>
                </a:cxn>
                <a:cxn ang="0">
                  <a:pos x="82" y="49"/>
                </a:cxn>
                <a:cxn ang="0">
                  <a:pos x="81" y="44"/>
                </a:cxn>
                <a:cxn ang="0">
                  <a:pos x="65" y="36"/>
                </a:cxn>
                <a:cxn ang="0">
                  <a:pos x="61" y="36"/>
                </a:cxn>
                <a:cxn ang="0">
                  <a:pos x="61" y="39"/>
                </a:cxn>
                <a:cxn ang="0">
                  <a:pos x="69" y="44"/>
                </a:cxn>
                <a:cxn ang="0">
                  <a:pos x="81" y="49"/>
                </a:cxn>
                <a:cxn ang="0">
                  <a:pos x="82" y="49"/>
                </a:cxn>
                <a:cxn ang="0">
                  <a:pos x="79" y="64"/>
                </a:cxn>
                <a:cxn ang="0">
                  <a:pos x="86" y="71"/>
                </a:cxn>
                <a:cxn ang="0">
                  <a:pos x="96" y="73"/>
                </a:cxn>
                <a:cxn ang="0">
                  <a:pos x="96" y="71"/>
                </a:cxn>
                <a:cxn ang="0">
                  <a:pos x="89" y="64"/>
                </a:cxn>
                <a:cxn ang="0">
                  <a:pos x="81" y="61"/>
                </a:cxn>
                <a:cxn ang="0">
                  <a:pos x="79" y="64"/>
                </a:cxn>
                <a:cxn ang="0">
                  <a:pos x="109" y="80"/>
                </a:cxn>
                <a:cxn ang="0">
                  <a:pos x="115" y="84"/>
                </a:cxn>
                <a:cxn ang="0">
                  <a:pos x="122" y="87"/>
                </a:cxn>
                <a:cxn ang="0">
                  <a:pos x="123" y="87"/>
                </a:cxn>
                <a:cxn ang="0">
                  <a:pos x="123" y="84"/>
                </a:cxn>
                <a:cxn ang="0">
                  <a:pos x="112" y="79"/>
                </a:cxn>
                <a:cxn ang="0">
                  <a:pos x="109" y="80"/>
                </a:cxn>
                <a:cxn ang="0">
                  <a:pos x="96" y="47"/>
                </a:cxn>
                <a:cxn ang="0">
                  <a:pos x="96" y="51"/>
                </a:cxn>
                <a:cxn ang="0">
                  <a:pos x="101" y="61"/>
                </a:cxn>
                <a:cxn ang="0">
                  <a:pos x="109" y="70"/>
                </a:cxn>
                <a:cxn ang="0">
                  <a:pos x="109" y="66"/>
                </a:cxn>
                <a:cxn ang="0">
                  <a:pos x="101" y="49"/>
                </a:cxn>
                <a:cxn ang="0">
                  <a:pos x="96" y="47"/>
                </a:cxn>
              </a:cxnLst>
              <a:rect l="0" t="0" r="r" b="b"/>
              <a:pathLst>
                <a:path w="125" h="87">
                  <a:moveTo>
                    <a:pt x="0" y="0"/>
                  </a:moveTo>
                  <a:lnTo>
                    <a:pt x="0" y="0"/>
                  </a:lnTo>
                  <a:lnTo>
                    <a:pt x="1" y="6"/>
                  </a:lnTo>
                  <a:lnTo>
                    <a:pt x="7" y="15"/>
                  </a:lnTo>
                  <a:lnTo>
                    <a:pt x="14" y="22"/>
                  </a:lnTo>
                  <a:lnTo>
                    <a:pt x="17" y="23"/>
                  </a:lnTo>
                  <a:lnTo>
                    <a:pt x="20" y="23"/>
                  </a:lnTo>
                  <a:lnTo>
                    <a:pt x="20" y="23"/>
                  </a:lnTo>
                  <a:lnTo>
                    <a:pt x="21" y="22"/>
                  </a:lnTo>
                  <a:lnTo>
                    <a:pt x="21" y="20"/>
                  </a:lnTo>
                  <a:lnTo>
                    <a:pt x="21" y="16"/>
                  </a:lnTo>
                  <a:lnTo>
                    <a:pt x="17" y="12"/>
                  </a:lnTo>
                  <a:lnTo>
                    <a:pt x="14" y="7"/>
                  </a:lnTo>
                  <a:lnTo>
                    <a:pt x="4" y="2"/>
                  </a:lnTo>
                  <a:lnTo>
                    <a:pt x="1" y="0"/>
                  </a:lnTo>
                  <a:lnTo>
                    <a:pt x="0" y="0"/>
                  </a:lnTo>
                  <a:lnTo>
                    <a:pt x="0" y="0"/>
                  </a:lnTo>
                  <a:close/>
                  <a:moveTo>
                    <a:pt x="29" y="20"/>
                  </a:moveTo>
                  <a:lnTo>
                    <a:pt x="29" y="20"/>
                  </a:lnTo>
                  <a:lnTo>
                    <a:pt x="31" y="23"/>
                  </a:lnTo>
                  <a:lnTo>
                    <a:pt x="35" y="27"/>
                  </a:lnTo>
                  <a:lnTo>
                    <a:pt x="39" y="30"/>
                  </a:lnTo>
                  <a:lnTo>
                    <a:pt x="41" y="32"/>
                  </a:lnTo>
                  <a:lnTo>
                    <a:pt x="42" y="32"/>
                  </a:lnTo>
                  <a:lnTo>
                    <a:pt x="42" y="32"/>
                  </a:lnTo>
                  <a:lnTo>
                    <a:pt x="42" y="30"/>
                  </a:lnTo>
                  <a:lnTo>
                    <a:pt x="42" y="29"/>
                  </a:lnTo>
                  <a:lnTo>
                    <a:pt x="37" y="23"/>
                  </a:lnTo>
                  <a:lnTo>
                    <a:pt x="32" y="20"/>
                  </a:lnTo>
                  <a:lnTo>
                    <a:pt x="29" y="20"/>
                  </a:lnTo>
                  <a:lnTo>
                    <a:pt x="29" y="20"/>
                  </a:lnTo>
                  <a:lnTo>
                    <a:pt x="29" y="20"/>
                  </a:lnTo>
                  <a:close/>
                  <a:moveTo>
                    <a:pt x="82" y="49"/>
                  </a:moveTo>
                  <a:lnTo>
                    <a:pt x="82" y="49"/>
                  </a:lnTo>
                  <a:lnTo>
                    <a:pt x="82" y="47"/>
                  </a:lnTo>
                  <a:lnTo>
                    <a:pt x="81" y="44"/>
                  </a:lnTo>
                  <a:lnTo>
                    <a:pt x="74" y="40"/>
                  </a:lnTo>
                  <a:lnTo>
                    <a:pt x="65" y="36"/>
                  </a:lnTo>
                  <a:lnTo>
                    <a:pt x="61" y="36"/>
                  </a:lnTo>
                  <a:lnTo>
                    <a:pt x="61" y="36"/>
                  </a:lnTo>
                  <a:lnTo>
                    <a:pt x="61" y="36"/>
                  </a:lnTo>
                  <a:lnTo>
                    <a:pt x="61" y="39"/>
                  </a:lnTo>
                  <a:lnTo>
                    <a:pt x="64" y="40"/>
                  </a:lnTo>
                  <a:lnTo>
                    <a:pt x="69" y="44"/>
                  </a:lnTo>
                  <a:lnTo>
                    <a:pt x="78" y="49"/>
                  </a:lnTo>
                  <a:lnTo>
                    <a:pt x="81" y="49"/>
                  </a:lnTo>
                  <a:lnTo>
                    <a:pt x="82" y="49"/>
                  </a:lnTo>
                  <a:lnTo>
                    <a:pt x="82" y="49"/>
                  </a:lnTo>
                  <a:close/>
                  <a:moveTo>
                    <a:pt x="79" y="64"/>
                  </a:moveTo>
                  <a:lnTo>
                    <a:pt x="79" y="64"/>
                  </a:lnTo>
                  <a:lnTo>
                    <a:pt x="82" y="69"/>
                  </a:lnTo>
                  <a:lnTo>
                    <a:pt x="86" y="71"/>
                  </a:lnTo>
                  <a:lnTo>
                    <a:pt x="92" y="73"/>
                  </a:lnTo>
                  <a:lnTo>
                    <a:pt x="96" y="73"/>
                  </a:lnTo>
                  <a:lnTo>
                    <a:pt x="96" y="73"/>
                  </a:lnTo>
                  <a:lnTo>
                    <a:pt x="96" y="71"/>
                  </a:lnTo>
                  <a:lnTo>
                    <a:pt x="95" y="69"/>
                  </a:lnTo>
                  <a:lnTo>
                    <a:pt x="89" y="64"/>
                  </a:lnTo>
                  <a:lnTo>
                    <a:pt x="82" y="61"/>
                  </a:lnTo>
                  <a:lnTo>
                    <a:pt x="81" y="61"/>
                  </a:lnTo>
                  <a:lnTo>
                    <a:pt x="79" y="64"/>
                  </a:lnTo>
                  <a:lnTo>
                    <a:pt x="79" y="64"/>
                  </a:lnTo>
                  <a:close/>
                  <a:moveTo>
                    <a:pt x="109" y="80"/>
                  </a:moveTo>
                  <a:lnTo>
                    <a:pt x="109" y="80"/>
                  </a:lnTo>
                  <a:lnTo>
                    <a:pt x="111" y="81"/>
                  </a:lnTo>
                  <a:lnTo>
                    <a:pt x="115" y="84"/>
                  </a:lnTo>
                  <a:lnTo>
                    <a:pt x="119" y="87"/>
                  </a:lnTo>
                  <a:lnTo>
                    <a:pt x="122" y="87"/>
                  </a:lnTo>
                  <a:lnTo>
                    <a:pt x="123" y="87"/>
                  </a:lnTo>
                  <a:lnTo>
                    <a:pt x="123" y="87"/>
                  </a:lnTo>
                  <a:lnTo>
                    <a:pt x="125" y="86"/>
                  </a:lnTo>
                  <a:lnTo>
                    <a:pt x="123" y="84"/>
                  </a:lnTo>
                  <a:lnTo>
                    <a:pt x="118" y="81"/>
                  </a:lnTo>
                  <a:lnTo>
                    <a:pt x="112" y="79"/>
                  </a:lnTo>
                  <a:lnTo>
                    <a:pt x="109" y="79"/>
                  </a:lnTo>
                  <a:lnTo>
                    <a:pt x="109" y="80"/>
                  </a:lnTo>
                  <a:lnTo>
                    <a:pt x="109" y="80"/>
                  </a:lnTo>
                  <a:close/>
                  <a:moveTo>
                    <a:pt x="96" y="47"/>
                  </a:moveTo>
                  <a:lnTo>
                    <a:pt x="96" y="47"/>
                  </a:lnTo>
                  <a:lnTo>
                    <a:pt x="96" y="51"/>
                  </a:lnTo>
                  <a:lnTo>
                    <a:pt x="96" y="54"/>
                  </a:lnTo>
                  <a:lnTo>
                    <a:pt x="101" y="61"/>
                  </a:lnTo>
                  <a:lnTo>
                    <a:pt x="106" y="67"/>
                  </a:lnTo>
                  <a:lnTo>
                    <a:pt x="109" y="70"/>
                  </a:lnTo>
                  <a:lnTo>
                    <a:pt x="109" y="70"/>
                  </a:lnTo>
                  <a:lnTo>
                    <a:pt x="109" y="66"/>
                  </a:lnTo>
                  <a:lnTo>
                    <a:pt x="105" y="57"/>
                  </a:lnTo>
                  <a:lnTo>
                    <a:pt x="101" y="49"/>
                  </a:lnTo>
                  <a:lnTo>
                    <a:pt x="98" y="47"/>
                  </a:lnTo>
                  <a:lnTo>
                    <a:pt x="96" y="47"/>
                  </a:lnTo>
                  <a:lnTo>
                    <a:pt x="96" y="4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220" name="Freeform 337"/>
            <p:cNvSpPr>
              <a:spLocks noEditPoints="1"/>
            </p:cNvSpPr>
            <p:nvPr/>
          </p:nvSpPr>
          <p:spPr bwMode="gray">
            <a:xfrm>
              <a:off x="6638188" y="3901057"/>
              <a:ext cx="925167" cy="823314"/>
            </a:xfrm>
            <a:custGeom>
              <a:avLst/>
              <a:gdLst/>
              <a:ahLst/>
              <a:cxnLst>
                <a:cxn ang="0">
                  <a:pos x="649" y="253"/>
                </a:cxn>
                <a:cxn ang="0">
                  <a:pos x="633" y="234"/>
                </a:cxn>
                <a:cxn ang="0">
                  <a:pos x="614" y="218"/>
                </a:cxn>
                <a:cxn ang="0">
                  <a:pos x="600" y="195"/>
                </a:cxn>
                <a:cxn ang="0">
                  <a:pos x="586" y="177"/>
                </a:cxn>
                <a:cxn ang="0">
                  <a:pos x="540" y="141"/>
                </a:cxn>
                <a:cxn ang="0">
                  <a:pos x="532" y="105"/>
                </a:cxn>
                <a:cxn ang="0">
                  <a:pos x="519" y="70"/>
                </a:cxn>
                <a:cxn ang="0">
                  <a:pos x="492" y="51"/>
                </a:cxn>
                <a:cxn ang="0">
                  <a:pos x="478" y="0"/>
                </a:cxn>
                <a:cxn ang="0">
                  <a:pos x="462" y="33"/>
                </a:cxn>
                <a:cxn ang="0">
                  <a:pos x="458" y="90"/>
                </a:cxn>
                <a:cxn ang="0">
                  <a:pos x="422" y="105"/>
                </a:cxn>
                <a:cxn ang="0">
                  <a:pos x="387" y="84"/>
                </a:cxn>
                <a:cxn ang="0">
                  <a:pos x="367" y="61"/>
                </a:cxn>
                <a:cxn ang="0">
                  <a:pos x="381" y="34"/>
                </a:cxn>
                <a:cxn ang="0">
                  <a:pos x="374" y="29"/>
                </a:cxn>
                <a:cxn ang="0">
                  <a:pos x="350" y="22"/>
                </a:cxn>
                <a:cxn ang="0">
                  <a:pos x="316" y="16"/>
                </a:cxn>
                <a:cxn ang="0">
                  <a:pos x="286" y="29"/>
                </a:cxn>
                <a:cxn ang="0">
                  <a:pos x="269" y="54"/>
                </a:cxn>
                <a:cxn ang="0">
                  <a:pos x="257" y="67"/>
                </a:cxn>
                <a:cxn ang="0">
                  <a:pos x="242" y="63"/>
                </a:cxn>
                <a:cxn ang="0">
                  <a:pos x="213" y="56"/>
                </a:cxn>
                <a:cxn ang="0">
                  <a:pos x="196" y="63"/>
                </a:cxn>
                <a:cxn ang="0">
                  <a:pos x="183" y="77"/>
                </a:cxn>
                <a:cxn ang="0">
                  <a:pos x="172" y="98"/>
                </a:cxn>
                <a:cxn ang="0">
                  <a:pos x="162" y="98"/>
                </a:cxn>
                <a:cxn ang="0">
                  <a:pos x="149" y="124"/>
                </a:cxn>
                <a:cxn ang="0">
                  <a:pos x="89" y="157"/>
                </a:cxn>
                <a:cxn ang="0">
                  <a:pos x="53" y="167"/>
                </a:cxn>
                <a:cxn ang="0">
                  <a:pos x="20" y="194"/>
                </a:cxn>
                <a:cxn ang="0">
                  <a:pos x="10" y="195"/>
                </a:cxn>
                <a:cxn ang="0">
                  <a:pos x="7" y="239"/>
                </a:cxn>
                <a:cxn ang="0">
                  <a:pos x="7" y="253"/>
                </a:cxn>
                <a:cxn ang="0">
                  <a:pos x="0" y="256"/>
                </a:cxn>
                <a:cxn ang="0">
                  <a:pos x="30" y="322"/>
                </a:cxn>
                <a:cxn ang="0">
                  <a:pos x="41" y="386"/>
                </a:cxn>
                <a:cxn ang="0">
                  <a:pos x="41" y="407"/>
                </a:cxn>
                <a:cxn ang="0">
                  <a:pos x="95" y="407"/>
                </a:cxn>
                <a:cxn ang="0">
                  <a:pos x="173" y="390"/>
                </a:cxn>
                <a:cxn ang="0">
                  <a:pos x="222" y="367"/>
                </a:cxn>
                <a:cxn ang="0">
                  <a:pos x="297" y="353"/>
                </a:cxn>
                <a:cxn ang="0">
                  <a:pos x="334" y="367"/>
                </a:cxn>
                <a:cxn ang="0">
                  <a:pos x="348" y="387"/>
                </a:cxn>
                <a:cxn ang="0">
                  <a:pos x="371" y="406"/>
                </a:cxn>
                <a:cxn ang="0">
                  <a:pos x="401" y="380"/>
                </a:cxn>
                <a:cxn ang="0">
                  <a:pos x="385" y="414"/>
                </a:cxn>
                <a:cxn ang="0">
                  <a:pos x="402" y="404"/>
                </a:cxn>
                <a:cxn ang="0">
                  <a:pos x="415" y="427"/>
                </a:cxn>
                <a:cxn ang="0">
                  <a:pos x="439" y="468"/>
                </a:cxn>
                <a:cxn ang="0">
                  <a:pos x="491" y="488"/>
                </a:cxn>
                <a:cxn ang="0">
                  <a:pos x="516" y="478"/>
                </a:cxn>
                <a:cxn ang="0">
                  <a:pos x="523" y="480"/>
                </a:cxn>
                <a:cxn ang="0">
                  <a:pos x="542" y="487"/>
                </a:cxn>
                <a:cxn ang="0">
                  <a:pos x="597" y="455"/>
                </a:cxn>
                <a:cxn ang="0">
                  <a:pos x="629" y="376"/>
                </a:cxn>
                <a:cxn ang="0">
                  <a:pos x="651" y="326"/>
                </a:cxn>
                <a:cxn ang="0">
                  <a:pos x="654" y="292"/>
                </a:cxn>
                <a:cxn ang="0">
                  <a:pos x="519" y="549"/>
                </a:cxn>
                <a:cxn ang="0">
                  <a:pos x="546" y="576"/>
                </a:cxn>
                <a:cxn ang="0">
                  <a:pos x="562" y="569"/>
                </a:cxn>
                <a:cxn ang="0">
                  <a:pos x="565" y="528"/>
                </a:cxn>
              </a:cxnLst>
              <a:rect l="0" t="0" r="r" b="b"/>
              <a:pathLst>
                <a:path w="654" h="582">
                  <a:moveTo>
                    <a:pt x="654" y="292"/>
                  </a:moveTo>
                  <a:lnTo>
                    <a:pt x="654" y="292"/>
                  </a:lnTo>
                  <a:lnTo>
                    <a:pt x="654" y="289"/>
                  </a:lnTo>
                  <a:lnTo>
                    <a:pt x="654" y="285"/>
                  </a:lnTo>
                  <a:lnTo>
                    <a:pt x="651" y="280"/>
                  </a:lnTo>
                  <a:lnTo>
                    <a:pt x="651" y="280"/>
                  </a:lnTo>
                  <a:lnTo>
                    <a:pt x="650" y="280"/>
                  </a:lnTo>
                  <a:lnTo>
                    <a:pt x="650" y="280"/>
                  </a:lnTo>
                  <a:lnTo>
                    <a:pt x="649" y="279"/>
                  </a:lnTo>
                  <a:lnTo>
                    <a:pt x="649" y="278"/>
                  </a:lnTo>
                  <a:lnTo>
                    <a:pt x="647" y="271"/>
                  </a:lnTo>
                  <a:lnTo>
                    <a:pt x="649" y="253"/>
                  </a:lnTo>
                  <a:lnTo>
                    <a:pt x="649" y="253"/>
                  </a:lnTo>
                  <a:lnTo>
                    <a:pt x="650" y="248"/>
                  </a:lnTo>
                  <a:lnTo>
                    <a:pt x="650" y="246"/>
                  </a:lnTo>
                  <a:lnTo>
                    <a:pt x="649" y="248"/>
                  </a:lnTo>
                  <a:lnTo>
                    <a:pt x="646" y="251"/>
                  </a:lnTo>
                  <a:lnTo>
                    <a:pt x="646" y="251"/>
                  </a:lnTo>
                  <a:lnTo>
                    <a:pt x="643" y="251"/>
                  </a:lnTo>
                  <a:lnTo>
                    <a:pt x="641" y="251"/>
                  </a:lnTo>
                  <a:lnTo>
                    <a:pt x="639" y="246"/>
                  </a:lnTo>
                  <a:lnTo>
                    <a:pt x="634" y="238"/>
                  </a:lnTo>
                  <a:lnTo>
                    <a:pt x="634" y="238"/>
                  </a:lnTo>
                  <a:lnTo>
                    <a:pt x="633" y="234"/>
                  </a:lnTo>
                  <a:lnTo>
                    <a:pt x="630" y="229"/>
                  </a:lnTo>
                  <a:lnTo>
                    <a:pt x="626" y="226"/>
                  </a:lnTo>
                  <a:lnTo>
                    <a:pt x="624" y="225"/>
                  </a:lnTo>
                  <a:lnTo>
                    <a:pt x="622" y="225"/>
                  </a:lnTo>
                  <a:lnTo>
                    <a:pt x="622" y="225"/>
                  </a:lnTo>
                  <a:lnTo>
                    <a:pt x="620" y="225"/>
                  </a:lnTo>
                  <a:lnTo>
                    <a:pt x="619" y="225"/>
                  </a:lnTo>
                  <a:lnTo>
                    <a:pt x="619" y="222"/>
                  </a:lnTo>
                  <a:lnTo>
                    <a:pt x="617" y="219"/>
                  </a:lnTo>
                  <a:lnTo>
                    <a:pt x="616" y="218"/>
                  </a:lnTo>
                  <a:lnTo>
                    <a:pt x="614" y="218"/>
                  </a:lnTo>
                  <a:lnTo>
                    <a:pt x="614" y="218"/>
                  </a:lnTo>
                  <a:lnTo>
                    <a:pt x="612" y="218"/>
                  </a:lnTo>
                  <a:lnTo>
                    <a:pt x="610" y="216"/>
                  </a:lnTo>
                  <a:lnTo>
                    <a:pt x="609" y="214"/>
                  </a:lnTo>
                  <a:lnTo>
                    <a:pt x="609" y="208"/>
                  </a:lnTo>
                  <a:lnTo>
                    <a:pt x="609" y="201"/>
                  </a:lnTo>
                  <a:lnTo>
                    <a:pt x="609" y="201"/>
                  </a:lnTo>
                  <a:lnTo>
                    <a:pt x="609" y="198"/>
                  </a:lnTo>
                  <a:lnTo>
                    <a:pt x="607" y="197"/>
                  </a:lnTo>
                  <a:lnTo>
                    <a:pt x="604" y="197"/>
                  </a:lnTo>
                  <a:lnTo>
                    <a:pt x="602" y="197"/>
                  </a:lnTo>
                  <a:lnTo>
                    <a:pt x="602" y="197"/>
                  </a:lnTo>
                  <a:lnTo>
                    <a:pt x="600" y="195"/>
                  </a:lnTo>
                  <a:lnTo>
                    <a:pt x="597" y="195"/>
                  </a:lnTo>
                  <a:lnTo>
                    <a:pt x="593" y="197"/>
                  </a:lnTo>
                  <a:lnTo>
                    <a:pt x="593" y="197"/>
                  </a:lnTo>
                  <a:lnTo>
                    <a:pt x="592" y="197"/>
                  </a:lnTo>
                  <a:lnTo>
                    <a:pt x="590" y="197"/>
                  </a:lnTo>
                  <a:lnTo>
                    <a:pt x="589" y="194"/>
                  </a:lnTo>
                  <a:lnTo>
                    <a:pt x="589" y="189"/>
                  </a:lnTo>
                  <a:lnTo>
                    <a:pt x="589" y="185"/>
                  </a:lnTo>
                  <a:lnTo>
                    <a:pt x="589" y="185"/>
                  </a:lnTo>
                  <a:lnTo>
                    <a:pt x="589" y="182"/>
                  </a:lnTo>
                  <a:lnTo>
                    <a:pt x="589" y="179"/>
                  </a:lnTo>
                  <a:lnTo>
                    <a:pt x="586" y="177"/>
                  </a:lnTo>
                  <a:lnTo>
                    <a:pt x="583" y="174"/>
                  </a:lnTo>
                  <a:lnTo>
                    <a:pt x="583" y="174"/>
                  </a:lnTo>
                  <a:lnTo>
                    <a:pt x="580" y="171"/>
                  </a:lnTo>
                  <a:lnTo>
                    <a:pt x="577" y="168"/>
                  </a:lnTo>
                  <a:lnTo>
                    <a:pt x="577" y="162"/>
                  </a:lnTo>
                  <a:lnTo>
                    <a:pt x="577" y="162"/>
                  </a:lnTo>
                  <a:lnTo>
                    <a:pt x="576" y="160"/>
                  </a:lnTo>
                  <a:lnTo>
                    <a:pt x="573" y="157"/>
                  </a:lnTo>
                  <a:lnTo>
                    <a:pt x="562" y="150"/>
                  </a:lnTo>
                  <a:lnTo>
                    <a:pt x="549" y="144"/>
                  </a:lnTo>
                  <a:lnTo>
                    <a:pt x="540" y="141"/>
                  </a:lnTo>
                  <a:lnTo>
                    <a:pt x="540" y="141"/>
                  </a:lnTo>
                  <a:lnTo>
                    <a:pt x="539" y="140"/>
                  </a:lnTo>
                  <a:lnTo>
                    <a:pt x="538" y="138"/>
                  </a:lnTo>
                  <a:lnTo>
                    <a:pt x="538" y="135"/>
                  </a:lnTo>
                  <a:lnTo>
                    <a:pt x="538" y="133"/>
                  </a:lnTo>
                  <a:lnTo>
                    <a:pt x="536" y="130"/>
                  </a:lnTo>
                  <a:lnTo>
                    <a:pt x="536" y="130"/>
                  </a:lnTo>
                  <a:lnTo>
                    <a:pt x="535" y="127"/>
                  </a:lnTo>
                  <a:lnTo>
                    <a:pt x="533" y="121"/>
                  </a:lnTo>
                  <a:lnTo>
                    <a:pt x="533" y="110"/>
                  </a:lnTo>
                  <a:lnTo>
                    <a:pt x="533" y="110"/>
                  </a:lnTo>
                  <a:lnTo>
                    <a:pt x="532" y="107"/>
                  </a:lnTo>
                  <a:lnTo>
                    <a:pt x="532" y="105"/>
                  </a:lnTo>
                  <a:lnTo>
                    <a:pt x="528" y="101"/>
                  </a:lnTo>
                  <a:lnTo>
                    <a:pt x="525" y="97"/>
                  </a:lnTo>
                  <a:lnTo>
                    <a:pt x="523" y="96"/>
                  </a:lnTo>
                  <a:lnTo>
                    <a:pt x="523" y="93"/>
                  </a:lnTo>
                  <a:lnTo>
                    <a:pt x="523" y="93"/>
                  </a:lnTo>
                  <a:lnTo>
                    <a:pt x="523" y="88"/>
                  </a:lnTo>
                  <a:lnTo>
                    <a:pt x="522" y="84"/>
                  </a:lnTo>
                  <a:lnTo>
                    <a:pt x="521" y="78"/>
                  </a:lnTo>
                  <a:lnTo>
                    <a:pt x="521" y="74"/>
                  </a:lnTo>
                  <a:lnTo>
                    <a:pt x="521" y="74"/>
                  </a:lnTo>
                  <a:lnTo>
                    <a:pt x="521" y="71"/>
                  </a:lnTo>
                  <a:lnTo>
                    <a:pt x="519" y="70"/>
                  </a:lnTo>
                  <a:lnTo>
                    <a:pt x="516" y="66"/>
                  </a:lnTo>
                  <a:lnTo>
                    <a:pt x="512" y="64"/>
                  </a:lnTo>
                  <a:lnTo>
                    <a:pt x="511" y="61"/>
                  </a:lnTo>
                  <a:lnTo>
                    <a:pt x="511" y="61"/>
                  </a:lnTo>
                  <a:lnTo>
                    <a:pt x="509" y="59"/>
                  </a:lnTo>
                  <a:lnTo>
                    <a:pt x="506" y="60"/>
                  </a:lnTo>
                  <a:lnTo>
                    <a:pt x="498" y="61"/>
                  </a:lnTo>
                  <a:lnTo>
                    <a:pt x="498" y="61"/>
                  </a:lnTo>
                  <a:lnTo>
                    <a:pt x="496" y="61"/>
                  </a:lnTo>
                  <a:lnTo>
                    <a:pt x="495" y="60"/>
                  </a:lnTo>
                  <a:lnTo>
                    <a:pt x="494" y="57"/>
                  </a:lnTo>
                  <a:lnTo>
                    <a:pt x="492" y="51"/>
                  </a:lnTo>
                  <a:lnTo>
                    <a:pt x="494" y="46"/>
                  </a:lnTo>
                  <a:lnTo>
                    <a:pt x="494" y="46"/>
                  </a:lnTo>
                  <a:lnTo>
                    <a:pt x="492" y="39"/>
                  </a:lnTo>
                  <a:lnTo>
                    <a:pt x="491" y="32"/>
                  </a:lnTo>
                  <a:lnTo>
                    <a:pt x="489" y="24"/>
                  </a:lnTo>
                  <a:lnTo>
                    <a:pt x="485" y="20"/>
                  </a:lnTo>
                  <a:lnTo>
                    <a:pt x="485" y="20"/>
                  </a:lnTo>
                  <a:lnTo>
                    <a:pt x="482" y="16"/>
                  </a:lnTo>
                  <a:lnTo>
                    <a:pt x="481" y="9"/>
                  </a:lnTo>
                  <a:lnTo>
                    <a:pt x="479" y="3"/>
                  </a:lnTo>
                  <a:lnTo>
                    <a:pt x="478" y="0"/>
                  </a:lnTo>
                  <a:lnTo>
                    <a:pt x="478" y="0"/>
                  </a:lnTo>
                  <a:lnTo>
                    <a:pt x="476" y="0"/>
                  </a:lnTo>
                  <a:lnTo>
                    <a:pt x="475" y="0"/>
                  </a:lnTo>
                  <a:lnTo>
                    <a:pt x="471" y="3"/>
                  </a:lnTo>
                  <a:lnTo>
                    <a:pt x="468" y="7"/>
                  </a:lnTo>
                  <a:lnTo>
                    <a:pt x="468" y="12"/>
                  </a:lnTo>
                  <a:lnTo>
                    <a:pt x="468" y="12"/>
                  </a:lnTo>
                  <a:lnTo>
                    <a:pt x="466" y="19"/>
                  </a:lnTo>
                  <a:lnTo>
                    <a:pt x="465" y="22"/>
                  </a:lnTo>
                  <a:lnTo>
                    <a:pt x="464" y="24"/>
                  </a:lnTo>
                  <a:lnTo>
                    <a:pt x="464" y="24"/>
                  </a:lnTo>
                  <a:lnTo>
                    <a:pt x="462" y="29"/>
                  </a:lnTo>
                  <a:lnTo>
                    <a:pt x="462" y="33"/>
                  </a:lnTo>
                  <a:lnTo>
                    <a:pt x="464" y="39"/>
                  </a:lnTo>
                  <a:lnTo>
                    <a:pt x="462" y="40"/>
                  </a:lnTo>
                  <a:lnTo>
                    <a:pt x="461" y="43"/>
                  </a:lnTo>
                  <a:lnTo>
                    <a:pt x="461" y="43"/>
                  </a:lnTo>
                  <a:lnTo>
                    <a:pt x="459" y="44"/>
                  </a:lnTo>
                  <a:lnTo>
                    <a:pt x="459" y="47"/>
                  </a:lnTo>
                  <a:lnTo>
                    <a:pt x="459" y="54"/>
                  </a:lnTo>
                  <a:lnTo>
                    <a:pt x="459" y="63"/>
                  </a:lnTo>
                  <a:lnTo>
                    <a:pt x="459" y="71"/>
                  </a:lnTo>
                  <a:lnTo>
                    <a:pt x="459" y="71"/>
                  </a:lnTo>
                  <a:lnTo>
                    <a:pt x="458" y="84"/>
                  </a:lnTo>
                  <a:lnTo>
                    <a:pt x="458" y="90"/>
                  </a:lnTo>
                  <a:lnTo>
                    <a:pt x="455" y="96"/>
                  </a:lnTo>
                  <a:lnTo>
                    <a:pt x="455" y="96"/>
                  </a:lnTo>
                  <a:lnTo>
                    <a:pt x="452" y="100"/>
                  </a:lnTo>
                  <a:lnTo>
                    <a:pt x="449" y="105"/>
                  </a:lnTo>
                  <a:lnTo>
                    <a:pt x="447" y="111"/>
                  </a:lnTo>
                  <a:lnTo>
                    <a:pt x="441" y="114"/>
                  </a:lnTo>
                  <a:lnTo>
                    <a:pt x="441" y="114"/>
                  </a:lnTo>
                  <a:lnTo>
                    <a:pt x="435" y="115"/>
                  </a:lnTo>
                  <a:lnTo>
                    <a:pt x="428" y="113"/>
                  </a:lnTo>
                  <a:lnTo>
                    <a:pt x="424" y="110"/>
                  </a:lnTo>
                  <a:lnTo>
                    <a:pt x="422" y="105"/>
                  </a:lnTo>
                  <a:lnTo>
                    <a:pt x="422" y="105"/>
                  </a:lnTo>
                  <a:lnTo>
                    <a:pt x="421" y="103"/>
                  </a:lnTo>
                  <a:lnTo>
                    <a:pt x="417" y="101"/>
                  </a:lnTo>
                  <a:lnTo>
                    <a:pt x="412" y="100"/>
                  </a:lnTo>
                  <a:lnTo>
                    <a:pt x="408" y="100"/>
                  </a:lnTo>
                  <a:lnTo>
                    <a:pt x="408" y="100"/>
                  </a:lnTo>
                  <a:lnTo>
                    <a:pt x="404" y="98"/>
                  </a:lnTo>
                  <a:lnTo>
                    <a:pt x="401" y="96"/>
                  </a:lnTo>
                  <a:lnTo>
                    <a:pt x="397" y="91"/>
                  </a:lnTo>
                  <a:lnTo>
                    <a:pt x="392" y="87"/>
                  </a:lnTo>
                  <a:lnTo>
                    <a:pt x="392" y="87"/>
                  </a:lnTo>
                  <a:lnTo>
                    <a:pt x="390" y="86"/>
                  </a:lnTo>
                  <a:lnTo>
                    <a:pt x="387" y="84"/>
                  </a:lnTo>
                  <a:lnTo>
                    <a:pt x="381" y="84"/>
                  </a:lnTo>
                  <a:lnTo>
                    <a:pt x="378" y="84"/>
                  </a:lnTo>
                  <a:lnTo>
                    <a:pt x="377" y="83"/>
                  </a:lnTo>
                  <a:lnTo>
                    <a:pt x="375" y="81"/>
                  </a:lnTo>
                  <a:lnTo>
                    <a:pt x="375" y="81"/>
                  </a:lnTo>
                  <a:lnTo>
                    <a:pt x="374" y="77"/>
                  </a:lnTo>
                  <a:lnTo>
                    <a:pt x="371" y="74"/>
                  </a:lnTo>
                  <a:lnTo>
                    <a:pt x="365" y="68"/>
                  </a:lnTo>
                  <a:lnTo>
                    <a:pt x="365" y="68"/>
                  </a:lnTo>
                  <a:lnTo>
                    <a:pt x="363" y="67"/>
                  </a:lnTo>
                  <a:lnTo>
                    <a:pt x="361" y="66"/>
                  </a:lnTo>
                  <a:lnTo>
                    <a:pt x="367" y="61"/>
                  </a:lnTo>
                  <a:lnTo>
                    <a:pt x="367" y="61"/>
                  </a:lnTo>
                  <a:lnTo>
                    <a:pt x="370" y="59"/>
                  </a:lnTo>
                  <a:lnTo>
                    <a:pt x="370" y="54"/>
                  </a:lnTo>
                  <a:lnTo>
                    <a:pt x="370" y="51"/>
                  </a:lnTo>
                  <a:lnTo>
                    <a:pt x="368" y="47"/>
                  </a:lnTo>
                  <a:lnTo>
                    <a:pt x="368" y="47"/>
                  </a:lnTo>
                  <a:lnTo>
                    <a:pt x="367" y="46"/>
                  </a:lnTo>
                  <a:lnTo>
                    <a:pt x="370" y="44"/>
                  </a:lnTo>
                  <a:lnTo>
                    <a:pt x="378" y="40"/>
                  </a:lnTo>
                  <a:lnTo>
                    <a:pt x="378" y="40"/>
                  </a:lnTo>
                  <a:lnTo>
                    <a:pt x="381" y="37"/>
                  </a:lnTo>
                  <a:lnTo>
                    <a:pt x="381" y="34"/>
                  </a:lnTo>
                  <a:lnTo>
                    <a:pt x="381" y="32"/>
                  </a:lnTo>
                  <a:lnTo>
                    <a:pt x="384" y="30"/>
                  </a:lnTo>
                  <a:lnTo>
                    <a:pt x="384" y="30"/>
                  </a:lnTo>
                  <a:lnTo>
                    <a:pt x="385" y="27"/>
                  </a:lnTo>
                  <a:lnTo>
                    <a:pt x="385" y="26"/>
                  </a:lnTo>
                  <a:lnTo>
                    <a:pt x="384" y="23"/>
                  </a:lnTo>
                  <a:lnTo>
                    <a:pt x="380" y="22"/>
                  </a:lnTo>
                  <a:lnTo>
                    <a:pt x="380" y="22"/>
                  </a:lnTo>
                  <a:lnTo>
                    <a:pt x="377" y="22"/>
                  </a:lnTo>
                  <a:lnTo>
                    <a:pt x="375" y="24"/>
                  </a:lnTo>
                  <a:lnTo>
                    <a:pt x="375" y="27"/>
                  </a:lnTo>
                  <a:lnTo>
                    <a:pt x="374" y="29"/>
                  </a:lnTo>
                  <a:lnTo>
                    <a:pt x="374" y="29"/>
                  </a:lnTo>
                  <a:lnTo>
                    <a:pt x="373" y="27"/>
                  </a:lnTo>
                  <a:lnTo>
                    <a:pt x="371" y="24"/>
                  </a:lnTo>
                  <a:lnTo>
                    <a:pt x="370" y="22"/>
                  </a:lnTo>
                  <a:lnTo>
                    <a:pt x="368" y="20"/>
                  </a:lnTo>
                  <a:lnTo>
                    <a:pt x="368" y="20"/>
                  </a:lnTo>
                  <a:lnTo>
                    <a:pt x="363" y="24"/>
                  </a:lnTo>
                  <a:lnTo>
                    <a:pt x="358" y="26"/>
                  </a:lnTo>
                  <a:lnTo>
                    <a:pt x="357" y="26"/>
                  </a:lnTo>
                  <a:lnTo>
                    <a:pt x="356" y="24"/>
                  </a:lnTo>
                  <a:lnTo>
                    <a:pt x="356" y="24"/>
                  </a:lnTo>
                  <a:lnTo>
                    <a:pt x="350" y="22"/>
                  </a:lnTo>
                  <a:lnTo>
                    <a:pt x="341" y="19"/>
                  </a:lnTo>
                  <a:lnTo>
                    <a:pt x="324" y="14"/>
                  </a:lnTo>
                  <a:lnTo>
                    <a:pt x="324" y="14"/>
                  </a:lnTo>
                  <a:lnTo>
                    <a:pt x="320" y="13"/>
                  </a:lnTo>
                  <a:lnTo>
                    <a:pt x="316" y="9"/>
                  </a:lnTo>
                  <a:lnTo>
                    <a:pt x="313" y="6"/>
                  </a:lnTo>
                  <a:lnTo>
                    <a:pt x="311" y="6"/>
                  </a:lnTo>
                  <a:lnTo>
                    <a:pt x="310" y="6"/>
                  </a:lnTo>
                  <a:lnTo>
                    <a:pt x="310" y="6"/>
                  </a:lnTo>
                  <a:lnTo>
                    <a:pt x="307" y="7"/>
                  </a:lnTo>
                  <a:lnTo>
                    <a:pt x="309" y="10"/>
                  </a:lnTo>
                  <a:lnTo>
                    <a:pt x="316" y="16"/>
                  </a:lnTo>
                  <a:lnTo>
                    <a:pt x="316" y="16"/>
                  </a:lnTo>
                  <a:lnTo>
                    <a:pt x="316" y="19"/>
                  </a:lnTo>
                  <a:lnTo>
                    <a:pt x="314" y="20"/>
                  </a:lnTo>
                  <a:lnTo>
                    <a:pt x="307" y="23"/>
                  </a:lnTo>
                  <a:lnTo>
                    <a:pt x="299" y="24"/>
                  </a:lnTo>
                  <a:lnTo>
                    <a:pt x="291" y="24"/>
                  </a:lnTo>
                  <a:lnTo>
                    <a:pt x="291" y="24"/>
                  </a:lnTo>
                  <a:lnTo>
                    <a:pt x="289" y="24"/>
                  </a:lnTo>
                  <a:lnTo>
                    <a:pt x="289" y="26"/>
                  </a:lnTo>
                  <a:lnTo>
                    <a:pt x="289" y="27"/>
                  </a:lnTo>
                  <a:lnTo>
                    <a:pt x="287" y="29"/>
                  </a:lnTo>
                  <a:lnTo>
                    <a:pt x="286" y="29"/>
                  </a:lnTo>
                  <a:lnTo>
                    <a:pt x="286" y="29"/>
                  </a:lnTo>
                  <a:lnTo>
                    <a:pt x="284" y="29"/>
                  </a:lnTo>
                  <a:lnTo>
                    <a:pt x="283" y="30"/>
                  </a:lnTo>
                  <a:lnTo>
                    <a:pt x="280" y="34"/>
                  </a:lnTo>
                  <a:lnTo>
                    <a:pt x="277" y="39"/>
                  </a:lnTo>
                  <a:lnTo>
                    <a:pt x="274" y="43"/>
                  </a:lnTo>
                  <a:lnTo>
                    <a:pt x="274" y="43"/>
                  </a:lnTo>
                  <a:lnTo>
                    <a:pt x="273" y="47"/>
                  </a:lnTo>
                  <a:lnTo>
                    <a:pt x="272" y="50"/>
                  </a:lnTo>
                  <a:lnTo>
                    <a:pt x="272" y="53"/>
                  </a:lnTo>
                  <a:lnTo>
                    <a:pt x="269" y="54"/>
                  </a:lnTo>
                  <a:lnTo>
                    <a:pt x="269" y="54"/>
                  </a:lnTo>
                  <a:lnTo>
                    <a:pt x="266" y="57"/>
                  </a:lnTo>
                  <a:lnTo>
                    <a:pt x="264" y="60"/>
                  </a:lnTo>
                  <a:lnTo>
                    <a:pt x="266" y="64"/>
                  </a:lnTo>
                  <a:lnTo>
                    <a:pt x="269" y="68"/>
                  </a:lnTo>
                  <a:lnTo>
                    <a:pt x="269" y="68"/>
                  </a:lnTo>
                  <a:lnTo>
                    <a:pt x="272" y="73"/>
                  </a:lnTo>
                  <a:lnTo>
                    <a:pt x="270" y="73"/>
                  </a:lnTo>
                  <a:lnTo>
                    <a:pt x="269" y="74"/>
                  </a:lnTo>
                  <a:lnTo>
                    <a:pt x="266" y="73"/>
                  </a:lnTo>
                  <a:lnTo>
                    <a:pt x="262" y="70"/>
                  </a:lnTo>
                  <a:lnTo>
                    <a:pt x="262" y="70"/>
                  </a:lnTo>
                  <a:lnTo>
                    <a:pt x="257" y="67"/>
                  </a:lnTo>
                  <a:lnTo>
                    <a:pt x="253" y="66"/>
                  </a:lnTo>
                  <a:lnTo>
                    <a:pt x="252" y="67"/>
                  </a:lnTo>
                  <a:lnTo>
                    <a:pt x="250" y="71"/>
                  </a:lnTo>
                  <a:lnTo>
                    <a:pt x="250" y="71"/>
                  </a:lnTo>
                  <a:lnTo>
                    <a:pt x="250" y="74"/>
                  </a:lnTo>
                  <a:lnTo>
                    <a:pt x="247" y="74"/>
                  </a:lnTo>
                  <a:lnTo>
                    <a:pt x="246" y="71"/>
                  </a:lnTo>
                  <a:lnTo>
                    <a:pt x="246" y="67"/>
                  </a:lnTo>
                  <a:lnTo>
                    <a:pt x="246" y="67"/>
                  </a:lnTo>
                  <a:lnTo>
                    <a:pt x="246" y="66"/>
                  </a:lnTo>
                  <a:lnTo>
                    <a:pt x="245" y="64"/>
                  </a:lnTo>
                  <a:lnTo>
                    <a:pt x="242" y="63"/>
                  </a:lnTo>
                  <a:lnTo>
                    <a:pt x="239" y="61"/>
                  </a:lnTo>
                  <a:lnTo>
                    <a:pt x="236" y="60"/>
                  </a:lnTo>
                  <a:lnTo>
                    <a:pt x="236" y="60"/>
                  </a:lnTo>
                  <a:lnTo>
                    <a:pt x="235" y="57"/>
                  </a:lnTo>
                  <a:lnTo>
                    <a:pt x="230" y="53"/>
                  </a:lnTo>
                  <a:lnTo>
                    <a:pt x="227" y="51"/>
                  </a:lnTo>
                  <a:lnTo>
                    <a:pt x="223" y="50"/>
                  </a:lnTo>
                  <a:lnTo>
                    <a:pt x="223" y="50"/>
                  </a:lnTo>
                  <a:lnTo>
                    <a:pt x="220" y="51"/>
                  </a:lnTo>
                  <a:lnTo>
                    <a:pt x="219" y="53"/>
                  </a:lnTo>
                  <a:lnTo>
                    <a:pt x="216" y="54"/>
                  </a:lnTo>
                  <a:lnTo>
                    <a:pt x="213" y="56"/>
                  </a:lnTo>
                  <a:lnTo>
                    <a:pt x="213" y="56"/>
                  </a:lnTo>
                  <a:lnTo>
                    <a:pt x="210" y="56"/>
                  </a:lnTo>
                  <a:lnTo>
                    <a:pt x="209" y="57"/>
                  </a:lnTo>
                  <a:lnTo>
                    <a:pt x="209" y="60"/>
                  </a:lnTo>
                  <a:lnTo>
                    <a:pt x="209" y="63"/>
                  </a:lnTo>
                  <a:lnTo>
                    <a:pt x="209" y="63"/>
                  </a:lnTo>
                  <a:lnTo>
                    <a:pt x="209" y="64"/>
                  </a:lnTo>
                  <a:lnTo>
                    <a:pt x="208" y="64"/>
                  </a:lnTo>
                  <a:lnTo>
                    <a:pt x="205" y="64"/>
                  </a:lnTo>
                  <a:lnTo>
                    <a:pt x="200" y="63"/>
                  </a:lnTo>
                  <a:lnTo>
                    <a:pt x="196" y="63"/>
                  </a:lnTo>
                  <a:lnTo>
                    <a:pt x="196" y="63"/>
                  </a:lnTo>
                  <a:lnTo>
                    <a:pt x="193" y="64"/>
                  </a:lnTo>
                  <a:lnTo>
                    <a:pt x="193" y="67"/>
                  </a:lnTo>
                  <a:lnTo>
                    <a:pt x="195" y="68"/>
                  </a:lnTo>
                  <a:lnTo>
                    <a:pt x="193" y="70"/>
                  </a:lnTo>
                  <a:lnTo>
                    <a:pt x="193" y="70"/>
                  </a:lnTo>
                  <a:lnTo>
                    <a:pt x="192" y="71"/>
                  </a:lnTo>
                  <a:lnTo>
                    <a:pt x="190" y="73"/>
                  </a:lnTo>
                  <a:lnTo>
                    <a:pt x="189" y="74"/>
                  </a:lnTo>
                  <a:lnTo>
                    <a:pt x="186" y="76"/>
                  </a:lnTo>
                  <a:lnTo>
                    <a:pt x="186" y="76"/>
                  </a:lnTo>
                  <a:lnTo>
                    <a:pt x="185" y="76"/>
                  </a:lnTo>
                  <a:lnTo>
                    <a:pt x="183" y="77"/>
                  </a:lnTo>
                  <a:lnTo>
                    <a:pt x="182" y="81"/>
                  </a:lnTo>
                  <a:lnTo>
                    <a:pt x="183" y="91"/>
                  </a:lnTo>
                  <a:lnTo>
                    <a:pt x="183" y="91"/>
                  </a:lnTo>
                  <a:lnTo>
                    <a:pt x="183" y="93"/>
                  </a:lnTo>
                  <a:lnTo>
                    <a:pt x="182" y="93"/>
                  </a:lnTo>
                  <a:lnTo>
                    <a:pt x="179" y="93"/>
                  </a:lnTo>
                  <a:lnTo>
                    <a:pt x="175" y="90"/>
                  </a:lnTo>
                  <a:lnTo>
                    <a:pt x="171" y="90"/>
                  </a:lnTo>
                  <a:lnTo>
                    <a:pt x="171" y="90"/>
                  </a:lnTo>
                  <a:lnTo>
                    <a:pt x="169" y="91"/>
                  </a:lnTo>
                  <a:lnTo>
                    <a:pt x="171" y="94"/>
                  </a:lnTo>
                  <a:lnTo>
                    <a:pt x="172" y="98"/>
                  </a:lnTo>
                  <a:lnTo>
                    <a:pt x="173" y="103"/>
                  </a:lnTo>
                  <a:lnTo>
                    <a:pt x="173" y="103"/>
                  </a:lnTo>
                  <a:lnTo>
                    <a:pt x="173" y="105"/>
                  </a:lnTo>
                  <a:lnTo>
                    <a:pt x="172" y="107"/>
                  </a:lnTo>
                  <a:lnTo>
                    <a:pt x="169" y="110"/>
                  </a:lnTo>
                  <a:lnTo>
                    <a:pt x="169" y="110"/>
                  </a:lnTo>
                  <a:lnTo>
                    <a:pt x="168" y="111"/>
                  </a:lnTo>
                  <a:lnTo>
                    <a:pt x="166" y="110"/>
                  </a:lnTo>
                  <a:lnTo>
                    <a:pt x="165" y="107"/>
                  </a:lnTo>
                  <a:lnTo>
                    <a:pt x="163" y="103"/>
                  </a:lnTo>
                  <a:lnTo>
                    <a:pt x="162" y="98"/>
                  </a:lnTo>
                  <a:lnTo>
                    <a:pt x="162" y="98"/>
                  </a:lnTo>
                  <a:lnTo>
                    <a:pt x="162" y="97"/>
                  </a:lnTo>
                  <a:lnTo>
                    <a:pt x="161" y="96"/>
                  </a:lnTo>
                  <a:lnTo>
                    <a:pt x="158" y="97"/>
                  </a:lnTo>
                  <a:lnTo>
                    <a:pt x="149" y="104"/>
                  </a:lnTo>
                  <a:lnTo>
                    <a:pt x="149" y="104"/>
                  </a:lnTo>
                  <a:lnTo>
                    <a:pt x="148" y="107"/>
                  </a:lnTo>
                  <a:lnTo>
                    <a:pt x="148" y="110"/>
                  </a:lnTo>
                  <a:lnTo>
                    <a:pt x="148" y="115"/>
                  </a:lnTo>
                  <a:lnTo>
                    <a:pt x="149" y="121"/>
                  </a:lnTo>
                  <a:lnTo>
                    <a:pt x="149" y="123"/>
                  </a:lnTo>
                  <a:lnTo>
                    <a:pt x="149" y="124"/>
                  </a:lnTo>
                  <a:lnTo>
                    <a:pt x="149" y="124"/>
                  </a:lnTo>
                  <a:lnTo>
                    <a:pt x="139" y="133"/>
                  </a:lnTo>
                  <a:lnTo>
                    <a:pt x="126" y="147"/>
                  </a:lnTo>
                  <a:lnTo>
                    <a:pt x="126" y="147"/>
                  </a:lnTo>
                  <a:lnTo>
                    <a:pt x="122" y="150"/>
                  </a:lnTo>
                  <a:lnTo>
                    <a:pt x="119" y="151"/>
                  </a:lnTo>
                  <a:lnTo>
                    <a:pt x="111" y="152"/>
                  </a:lnTo>
                  <a:lnTo>
                    <a:pt x="102" y="152"/>
                  </a:lnTo>
                  <a:lnTo>
                    <a:pt x="99" y="152"/>
                  </a:lnTo>
                  <a:lnTo>
                    <a:pt x="98" y="154"/>
                  </a:lnTo>
                  <a:lnTo>
                    <a:pt x="98" y="154"/>
                  </a:lnTo>
                  <a:lnTo>
                    <a:pt x="94" y="157"/>
                  </a:lnTo>
                  <a:lnTo>
                    <a:pt x="89" y="157"/>
                  </a:lnTo>
                  <a:lnTo>
                    <a:pt x="87" y="157"/>
                  </a:lnTo>
                  <a:lnTo>
                    <a:pt x="82" y="160"/>
                  </a:lnTo>
                  <a:lnTo>
                    <a:pt x="82" y="160"/>
                  </a:lnTo>
                  <a:lnTo>
                    <a:pt x="72" y="165"/>
                  </a:lnTo>
                  <a:lnTo>
                    <a:pt x="70" y="167"/>
                  </a:lnTo>
                  <a:lnTo>
                    <a:pt x="68" y="167"/>
                  </a:lnTo>
                  <a:lnTo>
                    <a:pt x="67" y="165"/>
                  </a:lnTo>
                  <a:lnTo>
                    <a:pt x="67" y="165"/>
                  </a:lnTo>
                  <a:lnTo>
                    <a:pt x="65" y="164"/>
                  </a:lnTo>
                  <a:lnTo>
                    <a:pt x="64" y="164"/>
                  </a:lnTo>
                  <a:lnTo>
                    <a:pt x="58" y="164"/>
                  </a:lnTo>
                  <a:lnTo>
                    <a:pt x="53" y="167"/>
                  </a:lnTo>
                  <a:lnTo>
                    <a:pt x="48" y="171"/>
                  </a:lnTo>
                  <a:lnTo>
                    <a:pt x="48" y="171"/>
                  </a:lnTo>
                  <a:lnTo>
                    <a:pt x="43" y="175"/>
                  </a:lnTo>
                  <a:lnTo>
                    <a:pt x="38" y="178"/>
                  </a:lnTo>
                  <a:lnTo>
                    <a:pt x="33" y="181"/>
                  </a:lnTo>
                  <a:lnTo>
                    <a:pt x="28" y="181"/>
                  </a:lnTo>
                  <a:lnTo>
                    <a:pt x="28" y="181"/>
                  </a:lnTo>
                  <a:lnTo>
                    <a:pt x="25" y="182"/>
                  </a:lnTo>
                  <a:lnTo>
                    <a:pt x="24" y="184"/>
                  </a:lnTo>
                  <a:lnTo>
                    <a:pt x="23" y="187"/>
                  </a:lnTo>
                  <a:lnTo>
                    <a:pt x="21" y="191"/>
                  </a:lnTo>
                  <a:lnTo>
                    <a:pt x="20" y="194"/>
                  </a:lnTo>
                  <a:lnTo>
                    <a:pt x="20" y="194"/>
                  </a:lnTo>
                  <a:lnTo>
                    <a:pt x="18" y="194"/>
                  </a:lnTo>
                  <a:lnTo>
                    <a:pt x="18" y="192"/>
                  </a:lnTo>
                  <a:lnTo>
                    <a:pt x="17" y="189"/>
                  </a:lnTo>
                  <a:lnTo>
                    <a:pt x="17" y="184"/>
                  </a:lnTo>
                  <a:lnTo>
                    <a:pt x="17" y="184"/>
                  </a:lnTo>
                  <a:lnTo>
                    <a:pt x="17" y="182"/>
                  </a:lnTo>
                  <a:lnTo>
                    <a:pt x="17" y="182"/>
                  </a:lnTo>
                  <a:lnTo>
                    <a:pt x="14" y="185"/>
                  </a:lnTo>
                  <a:lnTo>
                    <a:pt x="11" y="189"/>
                  </a:lnTo>
                  <a:lnTo>
                    <a:pt x="10" y="195"/>
                  </a:lnTo>
                  <a:lnTo>
                    <a:pt x="10" y="195"/>
                  </a:lnTo>
                  <a:lnTo>
                    <a:pt x="8" y="199"/>
                  </a:lnTo>
                  <a:lnTo>
                    <a:pt x="11" y="204"/>
                  </a:lnTo>
                  <a:lnTo>
                    <a:pt x="11" y="208"/>
                  </a:lnTo>
                  <a:lnTo>
                    <a:pt x="11" y="211"/>
                  </a:lnTo>
                  <a:lnTo>
                    <a:pt x="10" y="214"/>
                  </a:lnTo>
                  <a:lnTo>
                    <a:pt x="10" y="214"/>
                  </a:lnTo>
                  <a:lnTo>
                    <a:pt x="6" y="219"/>
                  </a:lnTo>
                  <a:lnTo>
                    <a:pt x="4" y="225"/>
                  </a:lnTo>
                  <a:lnTo>
                    <a:pt x="4" y="232"/>
                  </a:lnTo>
                  <a:lnTo>
                    <a:pt x="6" y="235"/>
                  </a:lnTo>
                  <a:lnTo>
                    <a:pt x="7" y="239"/>
                  </a:lnTo>
                  <a:lnTo>
                    <a:pt x="7" y="239"/>
                  </a:lnTo>
                  <a:lnTo>
                    <a:pt x="16" y="251"/>
                  </a:lnTo>
                  <a:lnTo>
                    <a:pt x="17" y="256"/>
                  </a:lnTo>
                  <a:lnTo>
                    <a:pt x="17" y="261"/>
                  </a:lnTo>
                  <a:lnTo>
                    <a:pt x="17" y="261"/>
                  </a:lnTo>
                  <a:lnTo>
                    <a:pt x="16" y="261"/>
                  </a:lnTo>
                  <a:lnTo>
                    <a:pt x="14" y="261"/>
                  </a:lnTo>
                  <a:lnTo>
                    <a:pt x="11" y="258"/>
                  </a:lnTo>
                  <a:lnTo>
                    <a:pt x="8" y="253"/>
                  </a:lnTo>
                  <a:lnTo>
                    <a:pt x="7" y="252"/>
                  </a:lnTo>
                  <a:lnTo>
                    <a:pt x="7" y="252"/>
                  </a:lnTo>
                  <a:lnTo>
                    <a:pt x="7" y="252"/>
                  </a:lnTo>
                  <a:lnTo>
                    <a:pt x="7" y="253"/>
                  </a:lnTo>
                  <a:lnTo>
                    <a:pt x="10" y="258"/>
                  </a:lnTo>
                  <a:lnTo>
                    <a:pt x="11" y="261"/>
                  </a:lnTo>
                  <a:lnTo>
                    <a:pt x="11" y="263"/>
                  </a:lnTo>
                  <a:lnTo>
                    <a:pt x="11" y="263"/>
                  </a:lnTo>
                  <a:lnTo>
                    <a:pt x="10" y="263"/>
                  </a:lnTo>
                  <a:lnTo>
                    <a:pt x="8" y="263"/>
                  </a:lnTo>
                  <a:lnTo>
                    <a:pt x="6" y="259"/>
                  </a:lnTo>
                  <a:lnTo>
                    <a:pt x="3" y="255"/>
                  </a:lnTo>
                  <a:lnTo>
                    <a:pt x="1" y="255"/>
                  </a:lnTo>
                  <a:lnTo>
                    <a:pt x="0" y="255"/>
                  </a:lnTo>
                  <a:lnTo>
                    <a:pt x="0" y="255"/>
                  </a:lnTo>
                  <a:lnTo>
                    <a:pt x="0" y="256"/>
                  </a:lnTo>
                  <a:lnTo>
                    <a:pt x="1" y="261"/>
                  </a:lnTo>
                  <a:lnTo>
                    <a:pt x="7" y="271"/>
                  </a:lnTo>
                  <a:lnTo>
                    <a:pt x="14" y="282"/>
                  </a:lnTo>
                  <a:lnTo>
                    <a:pt x="16" y="288"/>
                  </a:lnTo>
                  <a:lnTo>
                    <a:pt x="17" y="290"/>
                  </a:lnTo>
                  <a:lnTo>
                    <a:pt x="17" y="290"/>
                  </a:lnTo>
                  <a:lnTo>
                    <a:pt x="17" y="295"/>
                  </a:lnTo>
                  <a:lnTo>
                    <a:pt x="18" y="298"/>
                  </a:lnTo>
                  <a:lnTo>
                    <a:pt x="24" y="305"/>
                  </a:lnTo>
                  <a:lnTo>
                    <a:pt x="28" y="312"/>
                  </a:lnTo>
                  <a:lnTo>
                    <a:pt x="30" y="316"/>
                  </a:lnTo>
                  <a:lnTo>
                    <a:pt x="30" y="322"/>
                  </a:lnTo>
                  <a:lnTo>
                    <a:pt x="30" y="322"/>
                  </a:lnTo>
                  <a:lnTo>
                    <a:pt x="30" y="326"/>
                  </a:lnTo>
                  <a:lnTo>
                    <a:pt x="31" y="332"/>
                  </a:lnTo>
                  <a:lnTo>
                    <a:pt x="35" y="343"/>
                  </a:lnTo>
                  <a:lnTo>
                    <a:pt x="44" y="357"/>
                  </a:lnTo>
                  <a:lnTo>
                    <a:pt x="44" y="357"/>
                  </a:lnTo>
                  <a:lnTo>
                    <a:pt x="44" y="362"/>
                  </a:lnTo>
                  <a:lnTo>
                    <a:pt x="43" y="366"/>
                  </a:lnTo>
                  <a:lnTo>
                    <a:pt x="41" y="373"/>
                  </a:lnTo>
                  <a:lnTo>
                    <a:pt x="41" y="379"/>
                  </a:lnTo>
                  <a:lnTo>
                    <a:pt x="41" y="379"/>
                  </a:lnTo>
                  <a:lnTo>
                    <a:pt x="41" y="386"/>
                  </a:lnTo>
                  <a:lnTo>
                    <a:pt x="38" y="390"/>
                  </a:lnTo>
                  <a:lnTo>
                    <a:pt x="35" y="391"/>
                  </a:lnTo>
                  <a:lnTo>
                    <a:pt x="31" y="393"/>
                  </a:lnTo>
                  <a:lnTo>
                    <a:pt x="31" y="393"/>
                  </a:lnTo>
                  <a:lnTo>
                    <a:pt x="30" y="393"/>
                  </a:lnTo>
                  <a:lnTo>
                    <a:pt x="28" y="394"/>
                  </a:lnTo>
                  <a:lnTo>
                    <a:pt x="28" y="397"/>
                  </a:lnTo>
                  <a:lnTo>
                    <a:pt x="31" y="401"/>
                  </a:lnTo>
                  <a:lnTo>
                    <a:pt x="35" y="403"/>
                  </a:lnTo>
                  <a:lnTo>
                    <a:pt x="35" y="403"/>
                  </a:lnTo>
                  <a:lnTo>
                    <a:pt x="40" y="404"/>
                  </a:lnTo>
                  <a:lnTo>
                    <a:pt x="41" y="407"/>
                  </a:lnTo>
                  <a:lnTo>
                    <a:pt x="44" y="410"/>
                  </a:lnTo>
                  <a:lnTo>
                    <a:pt x="47" y="413"/>
                  </a:lnTo>
                  <a:lnTo>
                    <a:pt x="47" y="413"/>
                  </a:lnTo>
                  <a:lnTo>
                    <a:pt x="54" y="416"/>
                  </a:lnTo>
                  <a:lnTo>
                    <a:pt x="64" y="417"/>
                  </a:lnTo>
                  <a:lnTo>
                    <a:pt x="78" y="417"/>
                  </a:lnTo>
                  <a:lnTo>
                    <a:pt x="78" y="417"/>
                  </a:lnTo>
                  <a:lnTo>
                    <a:pt x="82" y="416"/>
                  </a:lnTo>
                  <a:lnTo>
                    <a:pt x="85" y="411"/>
                  </a:lnTo>
                  <a:lnTo>
                    <a:pt x="89" y="408"/>
                  </a:lnTo>
                  <a:lnTo>
                    <a:pt x="95" y="407"/>
                  </a:lnTo>
                  <a:lnTo>
                    <a:pt x="95" y="407"/>
                  </a:lnTo>
                  <a:lnTo>
                    <a:pt x="99" y="406"/>
                  </a:lnTo>
                  <a:lnTo>
                    <a:pt x="102" y="404"/>
                  </a:lnTo>
                  <a:lnTo>
                    <a:pt x="107" y="399"/>
                  </a:lnTo>
                  <a:lnTo>
                    <a:pt x="107" y="399"/>
                  </a:lnTo>
                  <a:lnTo>
                    <a:pt x="108" y="397"/>
                  </a:lnTo>
                  <a:lnTo>
                    <a:pt x="111" y="397"/>
                  </a:lnTo>
                  <a:lnTo>
                    <a:pt x="121" y="396"/>
                  </a:lnTo>
                  <a:lnTo>
                    <a:pt x="148" y="397"/>
                  </a:lnTo>
                  <a:lnTo>
                    <a:pt x="148" y="397"/>
                  </a:lnTo>
                  <a:lnTo>
                    <a:pt x="159" y="396"/>
                  </a:lnTo>
                  <a:lnTo>
                    <a:pt x="168" y="394"/>
                  </a:lnTo>
                  <a:lnTo>
                    <a:pt x="173" y="390"/>
                  </a:lnTo>
                  <a:lnTo>
                    <a:pt x="178" y="384"/>
                  </a:lnTo>
                  <a:lnTo>
                    <a:pt x="178" y="384"/>
                  </a:lnTo>
                  <a:lnTo>
                    <a:pt x="179" y="381"/>
                  </a:lnTo>
                  <a:lnTo>
                    <a:pt x="181" y="380"/>
                  </a:lnTo>
                  <a:lnTo>
                    <a:pt x="186" y="377"/>
                  </a:lnTo>
                  <a:lnTo>
                    <a:pt x="193" y="376"/>
                  </a:lnTo>
                  <a:lnTo>
                    <a:pt x="199" y="372"/>
                  </a:lnTo>
                  <a:lnTo>
                    <a:pt x="199" y="372"/>
                  </a:lnTo>
                  <a:lnTo>
                    <a:pt x="202" y="369"/>
                  </a:lnTo>
                  <a:lnTo>
                    <a:pt x="208" y="367"/>
                  </a:lnTo>
                  <a:lnTo>
                    <a:pt x="213" y="367"/>
                  </a:lnTo>
                  <a:lnTo>
                    <a:pt x="222" y="367"/>
                  </a:lnTo>
                  <a:lnTo>
                    <a:pt x="222" y="367"/>
                  </a:lnTo>
                  <a:lnTo>
                    <a:pt x="232" y="367"/>
                  </a:lnTo>
                  <a:lnTo>
                    <a:pt x="242" y="364"/>
                  </a:lnTo>
                  <a:lnTo>
                    <a:pt x="257" y="357"/>
                  </a:lnTo>
                  <a:lnTo>
                    <a:pt x="257" y="357"/>
                  </a:lnTo>
                  <a:lnTo>
                    <a:pt x="266" y="356"/>
                  </a:lnTo>
                  <a:lnTo>
                    <a:pt x="274" y="354"/>
                  </a:lnTo>
                  <a:lnTo>
                    <a:pt x="284" y="354"/>
                  </a:lnTo>
                  <a:lnTo>
                    <a:pt x="291" y="353"/>
                  </a:lnTo>
                  <a:lnTo>
                    <a:pt x="291" y="353"/>
                  </a:lnTo>
                  <a:lnTo>
                    <a:pt x="294" y="353"/>
                  </a:lnTo>
                  <a:lnTo>
                    <a:pt x="297" y="353"/>
                  </a:lnTo>
                  <a:lnTo>
                    <a:pt x="301" y="357"/>
                  </a:lnTo>
                  <a:lnTo>
                    <a:pt x="306" y="362"/>
                  </a:lnTo>
                  <a:lnTo>
                    <a:pt x="309" y="363"/>
                  </a:lnTo>
                  <a:lnTo>
                    <a:pt x="311" y="363"/>
                  </a:lnTo>
                  <a:lnTo>
                    <a:pt x="311" y="363"/>
                  </a:lnTo>
                  <a:lnTo>
                    <a:pt x="317" y="363"/>
                  </a:lnTo>
                  <a:lnTo>
                    <a:pt x="323" y="363"/>
                  </a:lnTo>
                  <a:lnTo>
                    <a:pt x="326" y="364"/>
                  </a:lnTo>
                  <a:lnTo>
                    <a:pt x="330" y="364"/>
                  </a:lnTo>
                  <a:lnTo>
                    <a:pt x="330" y="364"/>
                  </a:lnTo>
                  <a:lnTo>
                    <a:pt x="333" y="366"/>
                  </a:lnTo>
                  <a:lnTo>
                    <a:pt x="334" y="367"/>
                  </a:lnTo>
                  <a:lnTo>
                    <a:pt x="337" y="369"/>
                  </a:lnTo>
                  <a:lnTo>
                    <a:pt x="340" y="370"/>
                  </a:lnTo>
                  <a:lnTo>
                    <a:pt x="340" y="370"/>
                  </a:lnTo>
                  <a:lnTo>
                    <a:pt x="343" y="372"/>
                  </a:lnTo>
                  <a:lnTo>
                    <a:pt x="343" y="373"/>
                  </a:lnTo>
                  <a:lnTo>
                    <a:pt x="343" y="376"/>
                  </a:lnTo>
                  <a:lnTo>
                    <a:pt x="340" y="380"/>
                  </a:lnTo>
                  <a:lnTo>
                    <a:pt x="340" y="380"/>
                  </a:lnTo>
                  <a:lnTo>
                    <a:pt x="340" y="381"/>
                  </a:lnTo>
                  <a:lnTo>
                    <a:pt x="340" y="383"/>
                  </a:lnTo>
                  <a:lnTo>
                    <a:pt x="344" y="384"/>
                  </a:lnTo>
                  <a:lnTo>
                    <a:pt x="348" y="387"/>
                  </a:lnTo>
                  <a:lnTo>
                    <a:pt x="354" y="393"/>
                  </a:lnTo>
                  <a:lnTo>
                    <a:pt x="354" y="393"/>
                  </a:lnTo>
                  <a:lnTo>
                    <a:pt x="357" y="399"/>
                  </a:lnTo>
                  <a:lnTo>
                    <a:pt x="358" y="403"/>
                  </a:lnTo>
                  <a:lnTo>
                    <a:pt x="357" y="407"/>
                  </a:lnTo>
                  <a:lnTo>
                    <a:pt x="358" y="411"/>
                  </a:lnTo>
                  <a:lnTo>
                    <a:pt x="358" y="411"/>
                  </a:lnTo>
                  <a:lnTo>
                    <a:pt x="361" y="414"/>
                  </a:lnTo>
                  <a:lnTo>
                    <a:pt x="364" y="416"/>
                  </a:lnTo>
                  <a:lnTo>
                    <a:pt x="367" y="413"/>
                  </a:lnTo>
                  <a:lnTo>
                    <a:pt x="371" y="406"/>
                  </a:lnTo>
                  <a:lnTo>
                    <a:pt x="371" y="406"/>
                  </a:lnTo>
                  <a:lnTo>
                    <a:pt x="374" y="403"/>
                  </a:lnTo>
                  <a:lnTo>
                    <a:pt x="377" y="401"/>
                  </a:lnTo>
                  <a:lnTo>
                    <a:pt x="383" y="400"/>
                  </a:lnTo>
                  <a:lnTo>
                    <a:pt x="385" y="399"/>
                  </a:lnTo>
                  <a:lnTo>
                    <a:pt x="387" y="397"/>
                  </a:lnTo>
                  <a:lnTo>
                    <a:pt x="388" y="394"/>
                  </a:lnTo>
                  <a:lnTo>
                    <a:pt x="388" y="394"/>
                  </a:lnTo>
                  <a:lnTo>
                    <a:pt x="390" y="387"/>
                  </a:lnTo>
                  <a:lnTo>
                    <a:pt x="392" y="383"/>
                  </a:lnTo>
                  <a:lnTo>
                    <a:pt x="397" y="379"/>
                  </a:lnTo>
                  <a:lnTo>
                    <a:pt x="400" y="379"/>
                  </a:lnTo>
                  <a:lnTo>
                    <a:pt x="401" y="380"/>
                  </a:lnTo>
                  <a:lnTo>
                    <a:pt x="401" y="380"/>
                  </a:lnTo>
                  <a:lnTo>
                    <a:pt x="402" y="381"/>
                  </a:lnTo>
                  <a:lnTo>
                    <a:pt x="402" y="383"/>
                  </a:lnTo>
                  <a:lnTo>
                    <a:pt x="401" y="387"/>
                  </a:lnTo>
                  <a:lnTo>
                    <a:pt x="398" y="393"/>
                  </a:lnTo>
                  <a:lnTo>
                    <a:pt x="394" y="403"/>
                  </a:lnTo>
                  <a:lnTo>
                    <a:pt x="394" y="403"/>
                  </a:lnTo>
                  <a:lnTo>
                    <a:pt x="391" y="411"/>
                  </a:lnTo>
                  <a:lnTo>
                    <a:pt x="390" y="413"/>
                  </a:lnTo>
                  <a:lnTo>
                    <a:pt x="388" y="413"/>
                  </a:lnTo>
                  <a:lnTo>
                    <a:pt x="385" y="414"/>
                  </a:lnTo>
                  <a:lnTo>
                    <a:pt x="385" y="414"/>
                  </a:lnTo>
                  <a:lnTo>
                    <a:pt x="384" y="416"/>
                  </a:lnTo>
                  <a:lnTo>
                    <a:pt x="384" y="416"/>
                  </a:lnTo>
                  <a:lnTo>
                    <a:pt x="385" y="417"/>
                  </a:lnTo>
                  <a:lnTo>
                    <a:pt x="387" y="418"/>
                  </a:lnTo>
                  <a:lnTo>
                    <a:pt x="391" y="420"/>
                  </a:lnTo>
                  <a:lnTo>
                    <a:pt x="397" y="418"/>
                  </a:lnTo>
                  <a:lnTo>
                    <a:pt x="398" y="417"/>
                  </a:lnTo>
                  <a:lnTo>
                    <a:pt x="400" y="414"/>
                  </a:lnTo>
                  <a:lnTo>
                    <a:pt x="400" y="414"/>
                  </a:lnTo>
                  <a:lnTo>
                    <a:pt x="400" y="408"/>
                  </a:lnTo>
                  <a:lnTo>
                    <a:pt x="401" y="406"/>
                  </a:lnTo>
                  <a:lnTo>
                    <a:pt x="402" y="404"/>
                  </a:lnTo>
                  <a:lnTo>
                    <a:pt x="404" y="406"/>
                  </a:lnTo>
                  <a:lnTo>
                    <a:pt x="408" y="408"/>
                  </a:lnTo>
                  <a:lnTo>
                    <a:pt x="408" y="408"/>
                  </a:lnTo>
                  <a:lnTo>
                    <a:pt x="410" y="411"/>
                  </a:lnTo>
                  <a:lnTo>
                    <a:pt x="411" y="414"/>
                  </a:lnTo>
                  <a:lnTo>
                    <a:pt x="410" y="420"/>
                  </a:lnTo>
                  <a:lnTo>
                    <a:pt x="407" y="424"/>
                  </a:lnTo>
                  <a:lnTo>
                    <a:pt x="407" y="427"/>
                  </a:lnTo>
                  <a:lnTo>
                    <a:pt x="407" y="427"/>
                  </a:lnTo>
                  <a:lnTo>
                    <a:pt x="408" y="428"/>
                  </a:lnTo>
                  <a:lnTo>
                    <a:pt x="411" y="428"/>
                  </a:lnTo>
                  <a:lnTo>
                    <a:pt x="415" y="427"/>
                  </a:lnTo>
                  <a:lnTo>
                    <a:pt x="418" y="426"/>
                  </a:lnTo>
                  <a:lnTo>
                    <a:pt x="418" y="426"/>
                  </a:lnTo>
                  <a:lnTo>
                    <a:pt x="421" y="427"/>
                  </a:lnTo>
                  <a:lnTo>
                    <a:pt x="422" y="428"/>
                  </a:lnTo>
                  <a:lnTo>
                    <a:pt x="428" y="434"/>
                  </a:lnTo>
                  <a:lnTo>
                    <a:pt x="431" y="441"/>
                  </a:lnTo>
                  <a:lnTo>
                    <a:pt x="431" y="448"/>
                  </a:lnTo>
                  <a:lnTo>
                    <a:pt x="431" y="448"/>
                  </a:lnTo>
                  <a:lnTo>
                    <a:pt x="431" y="454"/>
                  </a:lnTo>
                  <a:lnTo>
                    <a:pt x="431" y="460"/>
                  </a:lnTo>
                  <a:lnTo>
                    <a:pt x="434" y="464"/>
                  </a:lnTo>
                  <a:lnTo>
                    <a:pt x="439" y="468"/>
                  </a:lnTo>
                  <a:lnTo>
                    <a:pt x="439" y="468"/>
                  </a:lnTo>
                  <a:lnTo>
                    <a:pt x="447" y="473"/>
                  </a:lnTo>
                  <a:lnTo>
                    <a:pt x="449" y="475"/>
                  </a:lnTo>
                  <a:lnTo>
                    <a:pt x="452" y="475"/>
                  </a:lnTo>
                  <a:lnTo>
                    <a:pt x="457" y="475"/>
                  </a:lnTo>
                  <a:lnTo>
                    <a:pt x="457" y="475"/>
                  </a:lnTo>
                  <a:lnTo>
                    <a:pt x="465" y="477"/>
                  </a:lnTo>
                  <a:lnTo>
                    <a:pt x="474" y="480"/>
                  </a:lnTo>
                  <a:lnTo>
                    <a:pt x="482" y="484"/>
                  </a:lnTo>
                  <a:lnTo>
                    <a:pt x="489" y="487"/>
                  </a:lnTo>
                  <a:lnTo>
                    <a:pt x="489" y="487"/>
                  </a:lnTo>
                  <a:lnTo>
                    <a:pt x="491" y="488"/>
                  </a:lnTo>
                  <a:lnTo>
                    <a:pt x="494" y="488"/>
                  </a:lnTo>
                  <a:lnTo>
                    <a:pt x="499" y="487"/>
                  </a:lnTo>
                  <a:lnTo>
                    <a:pt x="505" y="481"/>
                  </a:lnTo>
                  <a:lnTo>
                    <a:pt x="509" y="475"/>
                  </a:lnTo>
                  <a:lnTo>
                    <a:pt x="509" y="475"/>
                  </a:lnTo>
                  <a:lnTo>
                    <a:pt x="511" y="473"/>
                  </a:lnTo>
                  <a:lnTo>
                    <a:pt x="512" y="473"/>
                  </a:lnTo>
                  <a:lnTo>
                    <a:pt x="513" y="473"/>
                  </a:lnTo>
                  <a:lnTo>
                    <a:pt x="515" y="473"/>
                  </a:lnTo>
                  <a:lnTo>
                    <a:pt x="518" y="475"/>
                  </a:lnTo>
                  <a:lnTo>
                    <a:pt x="516" y="477"/>
                  </a:lnTo>
                  <a:lnTo>
                    <a:pt x="516" y="478"/>
                  </a:lnTo>
                  <a:lnTo>
                    <a:pt x="516" y="478"/>
                  </a:lnTo>
                  <a:lnTo>
                    <a:pt x="515" y="480"/>
                  </a:lnTo>
                  <a:lnTo>
                    <a:pt x="513" y="481"/>
                  </a:lnTo>
                  <a:lnTo>
                    <a:pt x="515" y="484"/>
                  </a:lnTo>
                  <a:lnTo>
                    <a:pt x="518" y="485"/>
                  </a:lnTo>
                  <a:lnTo>
                    <a:pt x="518" y="484"/>
                  </a:lnTo>
                  <a:lnTo>
                    <a:pt x="519" y="482"/>
                  </a:lnTo>
                  <a:lnTo>
                    <a:pt x="519" y="482"/>
                  </a:lnTo>
                  <a:lnTo>
                    <a:pt x="521" y="478"/>
                  </a:lnTo>
                  <a:lnTo>
                    <a:pt x="522" y="477"/>
                  </a:lnTo>
                  <a:lnTo>
                    <a:pt x="523" y="480"/>
                  </a:lnTo>
                  <a:lnTo>
                    <a:pt x="523" y="480"/>
                  </a:lnTo>
                  <a:lnTo>
                    <a:pt x="525" y="482"/>
                  </a:lnTo>
                  <a:lnTo>
                    <a:pt x="528" y="485"/>
                  </a:lnTo>
                  <a:lnTo>
                    <a:pt x="530" y="487"/>
                  </a:lnTo>
                  <a:lnTo>
                    <a:pt x="533" y="490"/>
                  </a:lnTo>
                  <a:lnTo>
                    <a:pt x="533" y="490"/>
                  </a:lnTo>
                  <a:lnTo>
                    <a:pt x="538" y="494"/>
                  </a:lnTo>
                  <a:lnTo>
                    <a:pt x="539" y="495"/>
                  </a:lnTo>
                  <a:lnTo>
                    <a:pt x="539" y="494"/>
                  </a:lnTo>
                  <a:lnTo>
                    <a:pt x="539" y="494"/>
                  </a:lnTo>
                  <a:lnTo>
                    <a:pt x="539" y="491"/>
                  </a:lnTo>
                  <a:lnTo>
                    <a:pt x="540" y="488"/>
                  </a:lnTo>
                  <a:lnTo>
                    <a:pt x="542" y="487"/>
                  </a:lnTo>
                  <a:lnTo>
                    <a:pt x="546" y="484"/>
                  </a:lnTo>
                  <a:lnTo>
                    <a:pt x="546" y="484"/>
                  </a:lnTo>
                  <a:lnTo>
                    <a:pt x="553" y="480"/>
                  </a:lnTo>
                  <a:lnTo>
                    <a:pt x="562" y="474"/>
                  </a:lnTo>
                  <a:lnTo>
                    <a:pt x="562" y="474"/>
                  </a:lnTo>
                  <a:lnTo>
                    <a:pt x="565" y="471"/>
                  </a:lnTo>
                  <a:lnTo>
                    <a:pt x="569" y="471"/>
                  </a:lnTo>
                  <a:lnTo>
                    <a:pt x="579" y="468"/>
                  </a:lnTo>
                  <a:lnTo>
                    <a:pt x="595" y="467"/>
                  </a:lnTo>
                  <a:lnTo>
                    <a:pt x="595" y="467"/>
                  </a:lnTo>
                  <a:lnTo>
                    <a:pt x="596" y="464"/>
                  </a:lnTo>
                  <a:lnTo>
                    <a:pt x="597" y="455"/>
                  </a:lnTo>
                  <a:lnTo>
                    <a:pt x="600" y="436"/>
                  </a:lnTo>
                  <a:lnTo>
                    <a:pt x="600" y="436"/>
                  </a:lnTo>
                  <a:lnTo>
                    <a:pt x="602" y="428"/>
                  </a:lnTo>
                  <a:lnTo>
                    <a:pt x="606" y="423"/>
                  </a:lnTo>
                  <a:lnTo>
                    <a:pt x="610" y="417"/>
                  </a:lnTo>
                  <a:lnTo>
                    <a:pt x="612" y="410"/>
                  </a:lnTo>
                  <a:lnTo>
                    <a:pt x="612" y="410"/>
                  </a:lnTo>
                  <a:lnTo>
                    <a:pt x="614" y="400"/>
                  </a:lnTo>
                  <a:lnTo>
                    <a:pt x="620" y="389"/>
                  </a:lnTo>
                  <a:lnTo>
                    <a:pt x="626" y="380"/>
                  </a:lnTo>
                  <a:lnTo>
                    <a:pt x="629" y="376"/>
                  </a:lnTo>
                  <a:lnTo>
                    <a:pt x="629" y="376"/>
                  </a:lnTo>
                  <a:lnTo>
                    <a:pt x="634" y="373"/>
                  </a:lnTo>
                  <a:lnTo>
                    <a:pt x="637" y="370"/>
                  </a:lnTo>
                  <a:lnTo>
                    <a:pt x="639" y="364"/>
                  </a:lnTo>
                  <a:lnTo>
                    <a:pt x="639" y="364"/>
                  </a:lnTo>
                  <a:lnTo>
                    <a:pt x="640" y="360"/>
                  </a:lnTo>
                  <a:lnTo>
                    <a:pt x="643" y="354"/>
                  </a:lnTo>
                  <a:lnTo>
                    <a:pt x="646" y="349"/>
                  </a:lnTo>
                  <a:lnTo>
                    <a:pt x="647" y="343"/>
                  </a:lnTo>
                  <a:lnTo>
                    <a:pt x="647" y="343"/>
                  </a:lnTo>
                  <a:lnTo>
                    <a:pt x="649" y="336"/>
                  </a:lnTo>
                  <a:lnTo>
                    <a:pt x="650" y="330"/>
                  </a:lnTo>
                  <a:lnTo>
                    <a:pt x="651" y="326"/>
                  </a:lnTo>
                  <a:lnTo>
                    <a:pt x="651" y="322"/>
                  </a:lnTo>
                  <a:lnTo>
                    <a:pt x="651" y="322"/>
                  </a:lnTo>
                  <a:lnTo>
                    <a:pt x="650" y="316"/>
                  </a:lnTo>
                  <a:lnTo>
                    <a:pt x="650" y="310"/>
                  </a:lnTo>
                  <a:lnTo>
                    <a:pt x="653" y="306"/>
                  </a:lnTo>
                  <a:lnTo>
                    <a:pt x="653" y="306"/>
                  </a:lnTo>
                  <a:lnTo>
                    <a:pt x="654" y="305"/>
                  </a:lnTo>
                  <a:lnTo>
                    <a:pt x="654" y="302"/>
                  </a:lnTo>
                  <a:lnTo>
                    <a:pt x="654" y="298"/>
                  </a:lnTo>
                  <a:lnTo>
                    <a:pt x="653" y="295"/>
                  </a:lnTo>
                  <a:lnTo>
                    <a:pt x="653" y="293"/>
                  </a:lnTo>
                  <a:lnTo>
                    <a:pt x="654" y="292"/>
                  </a:lnTo>
                  <a:lnTo>
                    <a:pt x="654" y="292"/>
                  </a:lnTo>
                  <a:close/>
                  <a:moveTo>
                    <a:pt x="538" y="534"/>
                  </a:moveTo>
                  <a:lnTo>
                    <a:pt x="538" y="534"/>
                  </a:lnTo>
                  <a:lnTo>
                    <a:pt x="530" y="532"/>
                  </a:lnTo>
                  <a:lnTo>
                    <a:pt x="522" y="529"/>
                  </a:lnTo>
                  <a:lnTo>
                    <a:pt x="515" y="527"/>
                  </a:lnTo>
                  <a:lnTo>
                    <a:pt x="511" y="525"/>
                  </a:lnTo>
                  <a:lnTo>
                    <a:pt x="511" y="525"/>
                  </a:lnTo>
                  <a:lnTo>
                    <a:pt x="511" y="527"/>
                  </a:lnTo>
                  <a:lnTo>
                    <a:pt x="511" y="529"/>
                  </a:lnTo>
                  <a:lnTo>
                    <a:pt x="515" y="539"/>
                  </a:lnTo>
                  <a:lnTo>
                    <a:pt x="519" y="549"/>
                  </a:lnTo>
                  <a:lnTo>
                    <a:pt x="519" y="554"/>
                  </a:lnTo>
                  <a:lnTo>
                    <a:pt x="518" y="558"/>
                  </a:lnTo>
                  <a:lnTo>
                    <a:pt x="518" y="558"/>
                  </a:lnTo>
                  <a:lnTo>
                    <a:pt x="518" y="561"/>
                  </a:lnTo>
                  <a:lnTo>
                    <a:pt x="519" y="564"/>
                  </a:lnTo>
                  <a:lnTo>
                    <a:pt x="525" y="572"/>
                  </a:lnTo>
                  <a:lnTo>
                    <a:pt x="533" y="579"/>
                  </a:lnTo>
                  <a:lnTo>
                    <a:pt x="539" y="582"/>
                  </a:lnTo>
                  <a:lnTo>
                    <a:pt x="539" y="582"/>
                  </a:lnTo>
                  <a:lnTo>
                    <a:pt x="543" y="582"/>
                  </a:lnTo>
                  <a:lnTo>
                    <a:pt x="545" y="579"/>
                  </a:lnTo>
                  <a:lnTo>
                    <a:pt x="546" y="576"/>
                  </a:lnTo>
                  <a:lnTo>
                    <a:pt x="549" y="576"/>
                  </a:lnTo>
                  <a:lnTo>
                    <a:pt x="549" y="576"/>
                  </a:lnTo>
                  <a:lnTo>
                    <a:pt x="550" y="575"/>
                  </a:lnTo>
                  <a:lnTo>
                    <a:pt x="552" y="574"/>
                  </a:lnTo>
                  <a:lnTo>
                    <a:pt x="552" y="568"/>
                  </a:lnTo>
                  <a:lnTo>
                    <a:pt x="552" y="568"/>
                  </a:lnTo>
                  <a:lnTo>
                    <a:pt x="552" y="566"/>
                  </a:lnTo>
                  <a:lnTo>
                    <a:pt x="553" y="566"/>
                  </a:lnTo>
                  <a:lnTo>
                    <a:pt x="556" y="568"/>
                  </a:lnTo>
                  <a:lnTo>
                    <a:pt x="558" y="569"/>
                  </a:lnTo>
                  <a:lnTo>
                    <a:pt x="562" y="569"/>
                  </a:lnTo>
                  <a:lnTo>
                    <a:pt x="562" y="569"/>
                  </a:lnTo>
                  <a:lnTo>
                    <a:pt x="562" y="568"/>
                  </a:lnTo>
                  <a:lnTo>
                    <a:pt x="563" y="566"/>
                  </a:lnTo>
                  <a:lnTo>
                    <a:pt x="563" y="559"/>
                  </a:lnTo>
                  <a:lnTo>
                    <a:pt x="563" y="555"/>
                  </a:lnTo>
                  <a:lnTo>
                    <a:pt x="565" y="552"/>
                  </a:lnTo>
                  <a:lnTo>
                    <a:pt x="566" y="552"/>
                  </a:lnTo>
                  <a:lnTo>
                    <a:pt x="566" y="552"/>
                  </a:lnTo>
                  <a:lnTo>
                    <a:pt x="567" y="551"/>
                  </a:lnTo>
                  <a:lnTo>
                    <a:pt x="569" y="549"/>
                  </a:lnTo>
                  <a:lnTo>
                    <a:pt x="569" y="542"/>
                  </a:lnTo>
                  <a:lnTo>
                    <a:pt x="565" y="528"/>
                  </a:lnTo>
                  <a:lnTo>
                    <a:pt x="565" y="528"/>
                  </a:lnTo>
                  <a:lnTo>
                    <a:pt x="563" y="527"/>
                  </a:lnTo>
                  <a:lnTo>
                    <a:pt x="562" y="525"/>
                  </a:lnTo>
                  <a:lnTo>
                    <a:pt x="555" y="528"/>
                  </a:lnTo>
                  <a:lnTo>
                    <a:pt x="546" y="531"/>
                  </a:lnTo>
                  <a:lnTo>
                    <a:pt x="538" y="534"/>
                  </a:lnTo>
                  <a:lnTo>
                    <a:pt x="538" y="53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221" name="Freeform 338"/>
            <p:cNvSpPr>
              <a:spLocks noEditPoints="1"/>
            </p:cNvSpPr>
            <p:nvPr/>
          </p:nvSpPr>
          <p:spPr bwMode="gray">
            <a:xfrm>
              <a:off x="7861843" y="4486713"/>
              <a:ext cx="275853" cy="323950"/>
            </a:xfrm>
            <a:custGeom>
              <a:avLst/>
              <a:gdLst/>
              <a:ahLst/>
              <a:cxnLst>
                <a:cxn ang="0">
                  <a:pos x="114" y="115"/>
                </a:cxn>
                <a:cxn ang="0">
                  <a:pos x="104" y="120"/>
                </a:cxn>
                <a:cxn ang="0">
                  <a:pos x="92" y="114"/>
                </a:cxn>
                <a:cxn ang="0">
                  <a:pos x="87" y="124"/>
                </a:cxn>
                <a:cxn ang="0">
                  <a:pos x="78" y="135"/>
                </a:cxn>
                <a:cxn ang="0">
                  <a:pos x="67" y="155"/>
                </a:cxn>
                <a:cxn ang="0">
                  <a:pos x="30" y="177"/>
                </a:cxn>
                <a:cxn ang="0">
                  <a:pos x="14" y="189"/>
                </a:cxn>
                <a:cxn ang="0">
                  <a:pos x="5" y="198"/>
                </a:cxn>
                <a:cxn ang="0">
                  <a:pos x="0" y="214"/>
                </a:cxn>
                <a:cxn ang="0">
                  <a:pos x="8" y="219"/>
                </a:cxn>
                <a:cxn ang="0">
                  <a:pos x="20" y="224"/>
                </a:cxn>
                <a:cxn ang="0">
                  <a:pos x="28" y="226"/>
                </a:cxn>
                <a:cxn ang="0">
                  <a:pos x="48" y="226"/>
                </a:cxn>
                <a:cxn ang="0">
                  <a:pos x="64" y="212"/>
                </a:cxn>
                <a:cxn ang="0">
                  <a:pos x="68" y="201"/>
                </a:cxn>
                <a:cxn ang="0">
                  <a:pos x="77" y="185"/>
                </a:cxn>
                <a:cxn ang="0">
                  <a:pos x="94" y="174"/>
                </a:cxn>
                <a:cxn ang="0">
                  <a:pos x="102" y="172"/>
                </a:cxn>
                <a:cxn ang="0">
                  <a:pos x="99" y="162"/>
                </a:cxn>
                <a:cxn ang="0">
                  <a:pos x="109" y="152"/>
                </a:cxn>
                <a:cxn ang="0">
                  <a:pos x="112" y="144"/>
                </a:cxn>
                <a:cxn ang="0">
                  <a:pos x="122" y="130"/>
                </a:cxn>
                <a:cxn ang="0">
                  <a:pos x="122" y="118"/>
                </a:cxn>
                <a:cxn ang="0">
                  <a:pos x="178" y="59"/>
                </a:cxn>
                <a:cxn ang="0">
                  <a:pos x="168" y="59"/>
                </a:cxn>
                <a:cxn ang="0">
                  <a:pos x="155" y="54"/>
                </a:cxn>
                <a:cxn ang="0">
                  <a:pos x="152" y="43"/>
                </a:cxn>
                <a:cxn ang="0">
                  <a:pos x="146" y="34"/>
                </a:cxn>
                <a:cxn ang="0">
                  <a:pos x="145" y="41"/>
                </a:cxn>
                <a:cxn ang="0">
                  <a:pos x="142" y="43"/>
                </a:cxn>
                <a:cxn ang="0">
                  <a:pos x="136" y="40"/>
                </a:cxn>
                <a:cxn ang="0">
                  <a:pos x="134" y="30"/>
                </a:cxn>
                <a:cxn ang="0">
                  <a:pos x="126" y="14"/>
                </a:cxn>
                <a:cxn ang="0">
                  <a:pos x="119" y="4"/>
                </a:cxn>
                <a:cxn ang="0">
                  <a:pos x="105" y="2"/>
                </a:cxn>
                <a:cxn ang="0">
                  <a:pos x="112" y="17"/>
                </a:cxn>
                <a:cxn ang="0">
                  <a:pos x="124" y="29"/>
                </a:cxn>
                <a:cxn ang="0">
                  <a:pos x="129" y="40"/>
                </a:cxn>
                <a:cxn ang="0">
                  <a:pos x="134" y="44"/>
                </a:cxn>
                <a:cxn ang="0">
                  <a:pos x="131" y="66"/>
                </a:cxn>
                <a:cxn ang="0">
                  <a:pos x="116" y="80"/>
                </a:cxn>
                <a:cxn ang="0">
                  <a:pos x="122" y="90"/>
                </a:cxn>
                <a:cxn ang="0">
                  <a:pos x="141" y="103"/>
                </a:cxn>
                <a:cxn ang="0">
                  <a:pos x="134" y="123"/>
                </a:cxn>
                <a:cxn ang="0">
                  <a:pos x="138" y="127"/>
                </a:cxn>
                <a:cxn ang="0">
                  <a:pos x="151" y="125"/>
                </a:cxn>
                <a:cxn ang="0">
                  <a:pos x="166" y="103"/>
                </a:cxn>
                <a:cxn ang="0">
                  <a:pos x="171" y="88"/>
                </a:cxn>
                <a:cxn ang="0">
                  <a:pos x="176" y="83"/>
                </a:cxn>
                <a:cxn ang="0">
                  <a:pos x="183" y="80"/>
                </a:cxn>
                <a:cxn ang="0">
                  <a:pos x="189" y="73"/>
                </a:cxn>
                <a:cxn ang="0">
                  <a:pos x="192" y="63"/>
                </a:cxn>
                <a:cxn ang="0">
                  <a:pos x="193" y="54"/>
                </a:cxn>
                <a:cxn ang="0">
                  <a:pos x="178" y="59"/>
                </a:cxn>
              </a:cxnLst>
              <a:rect l="0" t="0" r="r" b="b"/>
              <a:pathLst>
                <a:path w="195" h="229">
                  <a:moveTo>
                    <a:pt x="121" y="115"/>
                  </a:moveTo>
                  <a:lnTo>
                    <a:pt x="121" y="115"/>
                  </a:lnTo>
                  <a:lnTo>
                    <a:pt x="116" y="115"/>
                  </a:lnTo>
                  <a:lnTo>
                    <a:pt x="114" y="115"/>
                  </a:lnTo>
                  <a:lnTo>
                    <a:pt x="108" y="120"/>
                  </a:lnTo>
                  <a:lnTo>
                    <a:pt x="108" y="120"/>
                  </a:lnTo>
                  <a:lnTo>
                    <a:pt x="105" y="120"/>
                  </a:lnTo>
                  <a:lnTo>
                    <a:pt x="104" y="120"/>
                  </a:lnTo>
                  <a:lnTo>
                    <a:pt x="99" y="115"/>
                  </a:lnTo>
                  <a:lnTo>
                    <a:pt x="97" y="113"/>
                  </a:lnTo>
                  <a:lnTo>
                    <a:pt x="94" y="113"/>
                  </a:lnTo>
                  <a:lnTo>
                    <a:pt x="92" y="114"/>
                  </a:lnTo>
                  <a:lnTo>
                    <a:pt x="92" y="114"/>
                  </a:lnTo>
                  <a:lnTo>
                    <a:pt x="88" y="117"/>
                  </a:lnTo>
                  <a:lnTo>
                    <a:pt x="88" y="120"/>
                  </a:lnTo>
                  <a:lnTo>
                    <a:pt x="87" y="124"/>
                  </a:lnTo>
                  <a:lnTo>
                    <a:pt x="84" y="127"/>
                  </a:lnTo>
                  <a:lnTo>
                    <a:pt x="84" y="127"/>
                  </a:lnTo>
                  <a:lnTo>
                    <a:pt x="79" y="131"/>
                  </a:lnTo>
                  <a:lnTo>
                    <a:pt x="78" y="135"/>
                  </a:lnTo>
                  <a:lnTo>
                    <a:pt x="75" y="141"/>
                  </a:lnTo>
                  <a:lnTo>
                    <a:pt x="71" y="150"/>
                  </a:lnTo>
                  <a:lnTo>
                    <a:pt x="71" y="150"/>
                  </a:lnTo>
                  <a:lnTo>
                    <a:pt x="67" y="155"/>
                  </a:lnTo>
                  <a:lnTo>
                    <a:pt x="61" y="160"/>
                  </a:lnTo>
                  <a:lnTo>
                    <a:pt x="47" y="167"/>
                  </a:lnTo>
                  <a:lnTo>
                    <a:pt x="34" y="174"/>
                  </a:lnTo>
                  <a:lnTo>
                    <a:pt x="30" y="177"/>
                  </a:lnTo>
                  <a:lnTo>
                    <a:pt x="27" y="179"/>
                  </a:lnTo>
                  <a:lnTo>
                    <a:pt x="27" y="179"/>
                  </a:lnTo>
                  <a:lnTo>
                    <a:pt x="21" y="184"/>
                  </a:lnTo>
                  <a:lnTo>
                    <a:pt x="14" y="189"/>
                  </a:lnTo>
                  <a:lnTo>
                    <a:pt x="8" y="194"/>
                  </a:lnTo>
                  <a:lnTo>
                    <a:pt x="7" y="197"/>
                  </a:lnTo>
                  <a:lnTo>
                    <a:pt x="5" y="198"/>
                  </a:lnTo>
                  <a:lnTo>
                    <a:pt x="5" y="198"/>
                  </a:lnTo>
                  <a:lnTo>
                    <a:pt x="4" y="202"/>
                  </a:lnTo>
                  <a:lnTo>
                    <a:pt x="1" y="206"/>
                  </a:lnTo>
                  <a:lnTo>
                    <a:pt x="0" y="211"/>
                  </a:lnTo>
                  <a:lnTo>
                    <a:pt x="0" y="214"/>
                  </a:lnTo>
                  <a:lnTo>
                    <a:pt x="1" y="215"/>
                  </a:lnTo>
                  <a:lnTo>
                    <a:pt x="1" y="215"/>
                  </a:lnTo>
                  <a:lnTo>
                    <a:pt x="5" y="218"/>
                  </a:lnTo>
                  <a:lnTo>
                    <a:pt x="8" y="219"/>
                  </a:lnTo>
                  <a:lnTo>
                    <a:pt x="13" y="219"/>
                  </a:lnTo>
                  <a:lnTo>
                    <a:pt x="17" y="222"/>
                  </a:lnTo>
                  <a:lnTo>
                    <a:pt x="17" y="222"/>
                  </a:lnTo>
                  <a:lnTo>
                    <a:pt x="20" y="224"/>
                  </a:lnTo>
                  <a:lnTo>
                    <a:pt x="23" y="225"/>
                  </a:lnTo>
                  <a:lnTo>
                    <a:pt x="25" y="225"/>
                  </a:lnTo>
                  <a:lnTo>
                    <a:pt x="28" y="226"/>
                  </a:lnTo>
                  <a:lnTo>
                    <a:pt x="28" y="226"/>
                  </a:lnTo>
                  <a:lnTo>
                    <a:pt x="30" y="228"/>
                  </a:lnTo>
                  <a:lnTo>
                    <a:pt x="31" y="229"/>
                  </a:lnTo>
                  <a:lnTo>
                    <a:pt x="38" y="229"/>
                  </a:lnTo>
                  <a:lnTo>
                    <a:pt x="48" y="226"/>
                  </a:lnTo>
                  <a:lnTo>
                    <a:pt x="52" y="224"/>
                  </a:lnTo>
                  <a:lnTo>
                    <a:pt x="57" y="219"/>
                  </a:lnTo>
                  <a:lnTo>
                    <a:pt x="57" y="219"/>
                  </a:lnTo>
                  <a:lnTo>
                    <a:pt x="64" y="212"/>
                  </a:lnTo>
                  <a:lnTo>
                    <a:pt x="65" y="208"/>
                  </a:lnTo>
                  <a:lnTo>
                    <a:pt x="65" y="204"/>
                  </a:lnTo>
                  <a:lnTo>
                    <a:pt x="68" y="201"/>
                  </a:lnTo>
                  <a:lnTo>
                    <a:pt x="68" y="201"/>
                  </a:lnTo>
                  <a:lnTo>
                    <a:pt x="71" y="198"/>
                  </a:lnTo>
                  <a:lnTo>
                    <a:pt x="72" y="194"/>
                  </a:lnTo>
                  <a:lnTo>
                    <a:pt x="77" y="185"/>
                  </a:lnTo>
                  <a:lnTo>
                    <a:pt x="77" y="185"/>
                  </a:lnTo>
                  <a:lnTo>
                    <a:pt x="78" y="181"/>
                  </a:lnTo>
                  <a:lnTo>
                    <a:pt x="81" y="177"/>
                  </a:lnTo>
                  <a:lnTo>
                    <a:pt x="87" y="175"/>
                  </a:lnTo>
                  <a:lnTo>
                    <a:pt x="94" y="174"/>
                  </a:lnTo>
                  <a:lnTo>
                    <a:pt x="94" y="174"/>
                  </a:lnTo>
                  <a:lnTo>
                    <a:pt x="101" y="174"/>
                  </a:lnTo>
                  <a:lnTo>
                    <a:pt x="101" y="172"/>
                  </a:lnTo>
                  <a:lnTo>
                    <a:pt x="102" y="172"/>
                  </a:lnTo>
                  <a:lnTo>
                    <a:pt x="101" y="169"/>
                  </a:lnTo>
                  <a:lnTo>
                    <a:pt x="99" y="165"/>
                  </a:lnTo>
                  <a:lnTo>
                    <a:pt x="99" y="165"/>
                  </a:lnTo>
                  <a:lnTo>
                    <a:pt x="99" y="162"/>
                  </a:lnTo>
                  <a:lnTo>
                    <a:pt x="101" y="161"/>
                  </a:lnTo>
                  <a:lnTo>
                    <a:pt x="104" y="158"/>
                  </a:lnTo>
                  <a:lnTo>
                    <a:pt x="108" y="155"/>
                  </a:lnTo>
                  <a:lnTo>
                    <a:pt x="109" y="152"/>
                  </a:lnTo>
                  <a:lnTo>
                    <a:pt x="109" y="150"/>
                  </a:lnTo>
                  <a:lnTo>
                    <a:pt x="109" y="150"/>
                  </a:lnTo>
                  <a:lnTo>
                    <a:pt x="111" y="147"/>
                  </a:lnTo>
                  <a:lnTo>
                    <a:pt x="112" y="144"/>
                  </a:lnTo>
                  <a:lnTo>
                    <a:pt x="118" y="140"/>
                  </a:lnTo>
                  <a:lnTo>
                    <a:pt x="122" y="134"/>
                  </a:lnTo>
                  <a:lnTo>
                    <a:pt x="122" y="131"/>
                  </a:lnTo>
                  <a:lnTo>
                    <a:pt x="122" y="130"/>
                  </a:lnTo>
                  <a:lnTo>
                    <a:pt x="122" y="130"/>
                  </a:lnTo>
                  <a:lnTo>
                    <a:pt x="121" y="125"/>
                  </a:lnTo>
                  <a:lnTo>
                    <a:pt x="122" y="121"/>
                  </a:lnTo>
                  <a:lnTo>
                    <a:pt x="122" y="118"/>
                  </a:lnTo>
                  <a:lnTo>
                    <a:pt x="121" y="115"/>
                  </a:lnTo>
                  <a:lnTo>
                    <a:pt x="121" y="115"/>
                  </a:lnTo>
                  <a:close/>
                  <a:moveTo>
                    <a:pt x="178" y="59"/>
                  </a:moveTo>
                  <a:lnTo>
                    <a:pt x="178" y="59"/>
                  </a:lnTo>
                  <a:lnTo>
                    <a:pt x="176" y="60"/>
                  </a:lnTo>
                  <a:lnTo>
                    <a:pt x="175" y="61"/>
                  </a:lnTo>
                  <a:lnTo>
                    <a:pt x="172" y="60"/>
                  </a:lnTo>
                  <a:lnTo>
                    <a:pt x="168" y="59"/>
                  </a:lnTo>
                  <a:lnTo>
                    <a:pt x="162" y="57"/>
                  </a:lnTo>
                  <a:lnTo>
                    <a:pt x="162" y="57"/>
                  </a:lnTo>
                  <a:lnTo>
                    <a:pt x="158" y="57"/>
                  </a:lnTo>
                  <a:lnTo>
                    <a:pt x="155" y="54"/>
                  </a:lnTo>
                  <a:lnTo>
                    <a:pt x="153" y="51"/>
                  </a:lnTo>
                  <a:lnTo>
                    <a:pt x="153" y="47"/>
                  </a:lnTo>
                  <a:lnTo>
                    <a:pt x="153" y="47"/>
                  </a:lnTo>
                  <a:lnTo>
                    <a:pt x="152" y="43"/>
                  </a:lnTo>
                  <a:lnTo>
                    <a:pt x="152" y="39"/>
                  </a:lnTo>
                  <a:lnTo>
                    <a:pt x="149" y="36"/>
                  </a:lnTo>
                  <a:lnTo>
                    <a:pt x="146" y="34"/>
                  </a:lnTo>
                  <a:lnTo>
                    <a:pt x="146" y="34"/>
                  </a:lnTo>
                  <a:lnTo>
                    <a:pt x="143" y="36"/>
                  </a:lnTo>
                  <a:lnTo>
                    <a:pt x="143" y="36"/>
                  </a:lnTo>
                  <a:lnTo>
                    <a:pt x="145" y="39"/>
                  </a:lnTo>
                  <a:lnTo>
                    <a:pt x="145" y="41"/>
                  </a:lnTo>
                  <a:lnTo>
                    <a:pt x="145" y="44"/>
                  </a:lnTo>
                  <a:lnTo>
                    <a:pt x="145" y="44"/>
                  </a:lnTo>
                  <a:lnTo>
                    <a:pt x="143" y="44"/>
                  </a:lnTo>
                  <a:lnTo>
                    <a:pt x="142" y="43"/>
                  </a:lnTo>
                  <a:lnTo>
                    <a:pt x="141" y="41"/>
                  </a:lnTo>
                  <a:lnTo>
                    <a:pt x="139" y="40"/>
                  </a:lnTo>
                  <a:lnTo>
                    <a:pt x="139" y="40"/>
                  </a:lnTo>
                  <a:lnTo>
                    <a:pt x="136" y="40"/>
                  </a:lnTo>
                  <a:lnTo>
                    <a:pt x="135" y="37"/>
                  </a:lnTo>
                  <a:lnTo>
                    <a:pt x="134" y="34"/>
                  </a:lnTo>
                  <a:lnTo>
                    <a:pt x="134" y="30"/>
                  </a:lnTo>
                  <a:lnTo>
                    <a:pt x="134" y="30"/>
                  </a:lnTo>
                  <a:lnTo>
                    <a:pt x="132" y="26"/>
                  </a:lnTo>
                  <a:lnTo>
                    <a:pt x="129" y="23"/>
                  </a:lnTo>
                  <a:lnTo>
                    <a:pt x="128" y="20"/>
                  </a:lnTo>
                  <a:lnTo>
                    <a:pt x="126" y="14"/>
                  </a:lnTo>
                  <a:lnTo>
                    <a:pt x="126" y="14"/>
                  </a:lnTo>
                  <a:lnTo>
                    <a:pt x="126" y="12"/>
                  </a:lnTo>
                  <a:lnTo>
                    <a:pt x="125" y="9"/>
                  </a:lnTo>
                  <a:lnTo>
                    <a:pt x="119" y="4"/>
                  </a:lnTo>
                  <a:lnTo>
                    <a:pt x="114" y="2"/>
                  </a:lnTo>
                  <a:lnTo>
                    <a:pt x="106" y="0"/>
                  </a:lnTo>
                  <a:lnTo>
                    <a:pt x="106" y="0"/>
                  </a:lnTo>
                  <a:lnTo>
                    <a:pt x="105" y="2"/>
                  </a:lnTo>
                  <a:lnTo>
                    <a:pt x="104" y="3"/>
                  </a:lnTo>
                  <a:lnTo>
                    <a:pt x="105" y="7"/>
                  </a:lnTo>
                  <a:lnTo>
                    <a:pt x="109" y="13"/>
                  </a:lnTo>
                  <a:lnTo>
                    <a:pt x="112" y="17"/>
                  </a:lnTo>
                  <a:lnTo>
                    <a:pt x="112" y="17"/>
                  </a:lnTo>
                  <a:lnTo>
                    <a:pt x="119" y="23"/>
                  </a:lnTo>
                  <a:lnTo>
                    <a:pt x="122" y="26"/>
                  </a:lnTo>
                  <a:lnTo>
                    <a:pt x="124" y="29"/>
                  </a:lnTo>
                  <a:lnTo>
                    <a:pt x="124" y="29"/>
                  </a:lnTo>
                  <a:lnTo>
                    <a:pt x="124" y="31"/>
                  </a:lnTo>
                  <a:lnTo>
                    <a:pt x="126" y="36"/>
                  </a:lnTo>
                  <a:lnTo>
                    <a:pt x="129" y="40"/>
                  </a:lnTo>
                  <a:lnTo>
                    <a:pt x="132" y="41"/>
                  </a:lnTo>
                  <a:lnTo>
                    <a:pt x="132" y="41"/>
                  </a:lnTo>
                  <a:lnTo>
                    <a:pt x="134" y="43"/>
                  </a:lnTo>
                  <a:lnTo>
                    <a:pt x="134" y="44"/>
                  </a:lnTo>
                  <a:lnTo>
                    <a:pt x="134" y="50"/>
                  </a:lnTo>
                  <a:lnTo>
                    <a:pt x="131" y="57"/>
                  </a:lnTo>
                  <a:lnTo>
                    <a:pt x="131" y="66"/>
                  </a:lnTo>
                  <a:lnTo>
                    <a:pt x="131" y="66"/>
                  </a:lnTo>
                  <a:lnTo>
                    <a:pt x="129" y="71"/>
                  </a:lnTo>
                  <a:lnTo>
                    <a:pt x="125" y="74"/>
                  </a:lnTo>
                  <a:lnTo>
                    <a:pt x="121" y="77"/>
                  </a:lnTo>
                  <a:lnTo>
                    <a:pt x="116" y="80"/>
                  </a:lnTo>
                  <a:lnTo>
                    <a:pt x="116" y="80"/>
                  </a:lnTo>
                  <a:lnTo>
                    <a:pt x="116" y="83"/>
                  </a:lnTo>
                  <a:lnTo>
                    <a:pt x="116" y="86"/>
                  </a:lnTo>
                  <a:lnTo>
                    <a:pt x="122" y="90"/>
                  </a:lnTo>
                  <a:lnTo>
                    <a:pt x="131" y="94"/>
                  </a:lnTo>
                  <a:lnTo>
                    <a:pt x="138" y="100"/>
                  </a:lnTo>
                  <a:lnTo>
                    <a:pt x="138" y="100"/>
                  </a:lnTo>
                  <a:lnTo>
                    <a:pt x="141" y="103"/>
                  </a:lnTo>
                  <a:lnTo>
                    <a:pt x="141" y="105"/>
                  </a:lnTo>
                  <a:lnTo>
                    <a:pt x="138" y="113"/>
                  </a:lnTo>
                  <a:lnTo>
                    <a:pt x="135" y="120"/>
                  </a:lnTo>
                  <a:lnTo>
                    <a:pt x="134" y="123"/>
                  </a:lnTo>
                  <a:lnTo>
                    <a:pt x="134" y="125"/>
                  </a:lnTo>
                  <a:lnTo>
                    <a:pt x="134" y="125"/>
                  </a:lnTo>
                  <a:lnTo>
                    <a:pt x="135" y="127"/>
                  </a:lnTo>
                  <a:lnTo>
                    <a:pt x="138" y="127"/>
                  </a:lnTo>
                  <a:lnTo>
                    <a:pt x="142" y="128"/>
                  </a:lnTo>
                  <a:lnTo>
                    <a:pt x="148" y="127"/>
                  </a:lnTo>
                  <a:lnTo>
                    <a:pt x="148" y="127"/>
                  </a:lnTo>
                  <a:lnTo>
                    <a:pt x="151" y="125"/>
                  </a:lnTo>
                  <a:lnTo>
                    <a:pt x="153" y="123"/>
                  </a:lnTo>
                  <a:lnTo>
                    <a:pt x="158" y="115"/>
                  </a:lnTo>
                  <a:lnTo>
                    <a:pt x="162" y="108"/>
                  </a:lnTo>
                  <a:lnTo>
                    <a:pt x="166" y="103"/>
                  </a:lnTo>
                  <a:lnTo>
                    <a:pt x="166" y="103"/>
                  </a:lnTo>
                  <a:lnTo>
                    <a:pt x="169" y="98"/>
                  </a:lnTo>
                  <a:lnTo>
                    <a:pt x="169" y="94"/>
                  </a:lnTo>
                  <a:lnTo>
                    <a:pt x="171" y="88"/>
                  </a:lnTo>
                  <a:lnTo>
                    <a:pt x="171" y="86"/>
                  </a:lnTo>
                  <a:lnTo>
                    <a:pt x="171" y="86"/>
                  </a:lnTo>
                  <a:lnTo>
                    <a:pt x="173" y="83"/>
                  </a:lnTo>
                  <a:lnTo>
                    <a:pt x="176" y="83"/>
                  </a:lnTo>
                  <a:lnTo>
                    <a:pt x="182" y="81"/>
                  </a:lnTo>
                  <a:lnTo>
                    <a:pt x="182" y="81"/>
                  </a:lnTo>
                  <a:lnTo>
                    <a:pt x="183" y="81"/>
                  </a:lnTo>
                  <a:lnTo>
                    <a:pt x="183" y="80"/>
                  </a:lnTo>
                  <a:lnTo>
                    <a:pt x="185" y="77"/>
                  </a:lnTo>
                  <a:lnTo>
                    <a:pt x="186" y="74"/>
                  </a:lnTo>
                  <a:lnTo>
                    <a:pt x="186" y="73"/>
                  </a:lnTo>
                  <a:lnTo>
                    <a:pt x="189" y="73"/>
                  </a:lnTo>
                  <a:lnTo>
                    <a:pt x="189" y="73"/>
                  </a:lnTo>
                  <a:lnTo>
                    <a:pt x="190" y="71"/>
                  </a:lnTo>
                  <a:lnTo>
                    <a:pt x="192" y="68"/>
                  </a:lnTo>
                  <a:lnTo>
                    <a:pt x="192" y="63"/>
                  </a:lnTo>
                  <a:lnTo>
                    <a:pt x="193" y="59"/>
                  </a:lnTo>
                  <a:lnTo>
                    <a:pt x="193" y="59"/>
                  </a:lnTo>
                  <a:lnTo>
                    <a:pt x="195" y="56"/>
                  </a:lnTo>
                  <a:lnTo>
                    <a:pt x="193" y="54"/>
                  </a:lnTo>
                  <a:lnTo>
                    <a:pt x="188" y="54"/>
                  </a:lnTo>
                  <a:lnTo>
                    <a:pt x="182" y="56"/>
                  </a:lnTo>
                  <a:lnTo>
                    <a:pt x="178" y="59"/>
                  </a:lnTo>
                  <a:lnTo>
                    <a:pt x="178" y="5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222" name="Freeform 339"/>
            <p:cNvSpPr>
              <a:spLocks/>
            </p:cNvSpPr>
            <p:nvPr/>
          </p:nvSpPr>
          <p:spPr bwMode="gray">
            <a:xfrm>
              <a:off x="5294291" y="2610915"/>
              <a:ext cx="319706" cy="202292"/>
            </a:xfrm>
            <a:custGeom>
              <a:avLst/>
              <a:gdLst/>
              <a:ahLst/>
              <a:cxnLst>
                <a:cxn ang="0">
                  <a:pos x="214" y="86"/>
                </a:cxn>
                <a:cxn ang="0">
                  <a:pos x="203" y="81"/>
                </a:cxn>
                <a:cxn ang="0">
                  <a:pos x="183" y="70"/>
                </a:cxn>
                <a:cxn ang="0">
                  <a:pos x="172" y="60"/>
                </a:cxn>
                <a:cxn ang="0">
                  <a:pos x="159" y="52"/>
                </a:cxn>
                <a:cxn ang="0">
                  <a:pos x="149" y="32"/>
                </a:cxn>
                <a:cxn ang="0">
                  <a:pos x="132" y="27"/>
                </a:cxn>
                <a:cxn ang="0">
                  <a:pos x="122" y="26"/>
                </a:cxn>
                <a:cxn ang="0">
                  <a:pos x="116" y="9"/>
                </a:cxn>
                <a:cxn ang="0">
                  <a:pos x="103" y="5"/>
                </a:cxn>
                <a:cxn ang="0">
                  <a:pos x="92" y="2"/>
                </a:cxn>
                <a:cxn ang="0">
                  <a:pos x="85" y="6"/>
                </a:cxn>
                <a:cxn ang="0">
                  <a:pos x="81" y="10"/>
                </a:cxn>
                <a:cxn ang="0">
                  <a:pos x="69" y="19"/>
                </a:cxn>
                <a:cxn ang="0">
                  <a:pos x="64" y="27"/>
                </a:cxn>
                <a:cxn ang="0">
                  <a:pos x="52" y="25"/>
                </a:cxn>
                <a:cxn ang="0">
                  <a:pos x="41" y="22"/>
                </a:cxn>
                <a:cxn ang="0">
                  <a:pos x="25" y="7"/>
                </a:cxn>
                <a:cxn ang="0">
                  <a:pos x="10" y="7"/>
                </a:cxn>
                <a:cxn ang="0">
                  <a:pos x="4" y="15"/>
                </a:cxn>
                <a:cxn ang="0">
                  <a:pos x="12" y="12"/>
                </a:cxn>
                <a:cxn ang="0">
                  <a:pos x="21" y="25"/>
                </a:cxn>
                <a:cxn ang="0">
                  <a:pos x="28" y="29"/>
                </a:cxn>
                <a:cxn ang="0">
                  <a:pos x="32" y="36"/>
                </a:cxn>
                <a:cxn ang="0">
                  <a:pos x="20" y="40"/>
                </a:cxn>
                <a:cxn ang="0">
                  <a:pos x="2" y="36"/>
                </a:cxn>
                <a:cxn ang="0">
                  <a:pos x="0" y="44"/>
                </a:cxn>
                <a:cxn ang="0">
                  <a:pos x="4" y="53"/>
                </a:cxn>
                <a:cxn ang="0">
                  <a:pos x="5" y="63"/>
                </a:cxn>
                <a:cxn ang="0">
                  <a:pos x="7" y="64"/>
                </a:cxn>
                <a:cxn ang="0">
                  <a:pos x="14" y="67"/>
                </a:cxn>
                <a:cxn ang="0">
                  <a:pos x="18" y="80"/>
                </a:cxn>
                <a:cxn ang="0">
                  <a:pos x="18" y="101"/>
                </a:cxn>
                <a:cxn ang="0">
                  <a:pos x="31" y="99"/>
                </a:cxn>
                <a:cxn ang="0">
                  <a:pos x="45" y="89"/>
                </a:cxn>
                <a:cxn ang="0">
                  <a:pos x="56" y="87"/>
                </a:cxn>
                <a:cxn ang="0">
                  <a:pos x="75" y="87"/>
                </a:cxn>
                <a:cxn ang="0">
                  <a:pos x="86" y="93"/>
                </a:cxn>
                <a:cxn ang="0">
                  <a:pos x="91" y="96"/>
                </a:cxn>
                <a:cxn ang="0">
                  <a:pos x="106" y="99"/>
                </a:cxn>
                <a:cxn ang="0">
                  <a:pos x="111" y="104"/>
                </a:cxn>
                <a:cxn ang="0">
                  <a:pos x="118" y="108"/>
                </a:cxn>
                <a:cxn ang="0">
                  <a:pos x="126" y="116"/>
                </a:cxn>
                <a:cxn ang="0">
                  <a:pos x="138" y="117"/>
                </a:cxn>
                <a:cxn ang="0">
                  <a:pos x="142" y="137"/>
                </a:cxn>
                <a:cxn ang="0">
                  <a:pos x="153" y="138"/>
                </a:cxn>
                <a:cxn ang="0">
                  <a:pos x="157" y="143"/>
                </a:cxn>
                <a:cxn ang="0">
                  <a:pos x="169" y="134"/>
                </a:cxn>
                <a:cxn ang="0">
                  <a:pos x="179" y="128"/>
                </a:cxn>
                <a:cxn ang="0">
                  <a:pos x="192" y="121"/>
                </a:cxn>
                <a:cxn ang="0">
                  <a:pos x="202" y="106"/>
                </a:cxn>
                <a:cxn ang="0">
                  <a:pos x="207" y="103"/>
                </a:cxn>
                <a:cxn ang="0">
                  <a:pos x="220" y="100"/>
                </a:cxn>
              </a:cxnLst>
              <a:rect l="0" t="0" r="r" b="b"/>
              <a:pathLst>
                <a:path w="226" h="143">
                  <a:moveTo>
                    <a:pt x="224" y="90"/>
                  </a:moveTo>
                  <a:lnTo>
                    <a:pt x="224" y="90"/>
                  </a:lnTo>
                  <a:lnTo>
                    <a:pt x="219" y="87"/>
                  </a:lnTo>
                  <a:lnTo>
                    <a:pt x="214" y="86"/>
                  </a:lnTo>
                  <a:lnTo>
                    <a:pt x="210" y="86"/>
                  </a:lnTo>
                  <a:lnTo>
                    <a:pt x="210" y="86"/>
                  </a:lnTo>
                  <a:lnTo>
                    <a:pt x="207" y="84"/>
                  </a:lnTo>
                  <a:lnTo>
                    <a:pt x="203" y="81"/>
                  </a:lnTo>
                  <a:lnTo>
                    <a:pt x="199" y="77"/>
                  </a:lnTo>
                  <a:lnTo>
                    <a:pt x="194" y="74"/>
                  </a:lnTo>
                  <a:lnTo>
                    <a:pt x="194" y="74"/>
                  </a:lnTo>
                  <a:lnTo>
                    <a:pt x="183" y="70"/>
                  </a:lnTo>
                  <a:lnTo>
                    <a:pt x="179" y="67"/>
                  </a:lnTo>
                  <a:lnTo>
                    <a:pt x="176" y="64"/>
                  </a:lnTo>
                  <a:lnTo>
                    <a:pt x="176" y="64"/>
                  </a:lnTo>
                  <a:lnTo>
                    <a:pt x="172" y="60"/>
                  </a:lnTo>
                  <a:lnTo>
                    <a:pt x="166" y="57"/>
                  </a:lnTo>
                  <a:lnTo>
                    <a:pt x="162" y="54"/>
                  </a:lnTo>
                  <a:lnTo>
                    <a:pt x="159" y="52"/>
                  </a:lnTo>
                  <a:lnTo>
                    <a:pt x="159" y="52"/>
                  </a:lnTo>
                  <a:lnTo>
                    <a:pt x="156" y="46"/>
                  </a:lnTo>
                  <a:lnTo>
                    <a:pt x="152" y="39"/>
                  </a:lnTo>
                  <a:lnTo>
                    <a:pt x="152" y="39"/>
                  </a:lnTo>
                  <a:lnTo>
                    <a:pt x="149" y="32"/>
                  </a:lnTo>
                  <a:lnTo>
                    <a:pt x="148" y="29"/>
                  </a:lnTo>
                  <a:lnTo>
                    <a:pt x="146" y="29"/>
                  </a:lnTo>
                  <a:lnTo>
                    <a:pt x="146" y="29"/>
                  </a:lnTo>
                  <a:lnTo>
                    <a:pt x="132" y="27"/>
                  </a:lnTo>
                  <a:lnTo>
                    <a:pt x="125" y="27"/>
                  </a:lnTo>
                  <a:lnTo>
                    <a:pt x="122" y="26"/>
                  </a:lnTo>
                  <a:lnTo>
                    <a:pt x="122" y="26"/>
                  </a:lnTo>
                  <a:lnTo>
                    <a:pt x="122" y="26"/>
                  </a:lnTo>
                  <a:lnTo>
                    <a:pt x="121" y="16"/>
                  </a:lnTo>
                  <a:lnTo>
                    <a:pt x="119" y="10"/>
                  </a:lnTo>
                  <a:lnTo>
                    <a:pt x="118" y="9"/>
                  </a:lnTo>
                  <a:lnTo>
                    <a:pt x="116" y="9"/>
                  </a:lnTo>
                  <a:lnTo>
                    <a:pt x="116" y="9"/>
                  </a:lnTo>
                  <a:lnTo>
                    <a:pt x="109" y="6"/>
                  </a:lnTo>
                  <a:lnTo>
                    <a:pt x="103" y="5"/>
                  </a:lnTo>
                  <a:lnTo>
                    <a:pt x="103" y="5"/>
                  </a:lnTo>
                  <a:lnTo>
                    <a:pt x="98" y="0"/>
                  </a:lnTo>
                  <a:lnTo>
                    <a:pt x="95" y="0"/>
                  </a:lnTo>
                  <a:lnTo>
                    <a:pt x="92" y="2"/>
                  </a:lnTo>
                  <a:lnTo>
                    <a:pt x="92" y="2"/>
                  </a:lnTo>
                  <a:lnTo>
                    <a:pt x="89" y="3"/>
                  </a:lnTo>
                  <a:lnTo>
                    <a:pt x="86" y="5"/>
                  </a:lnTo>
                  <a:lnTo>
                    <a:pt x="86" y="5"/>
                  </a:lnTo>
                  <a:lnTo>
                    <a:pt x="85" y="6"/>
                  </a:lnTo>
                  <a:lnTo>
                    <a:pt x="84" y="7"/>
                  </a:lnTo>
                  <a:lnTo>
                    <a:pt x="82" y="10"/>
                  </a:lnTo>
                  <a:lnTo>
                    <a:pt x="81" y="10"/>
                  </a:lnTo>
                  <a:lnTo>
                    <a:pt x="81" y="10"/>
                  </a:lnTo>
                  <a:lnTo>
                    <a:pt x="76" y="12"/>
                  </a:lnTo>
                  <a:lnTo>
                    <a:pt x="72" y="13"/>
                  </a:lnTo>
                  <a:lnTo>
                    <a:pt x="69" y="16"/>
                  </a:lnTo>
                  <a:lnTo>
                    <a:pt x="69" y="19"/>
                  </a:lnTo>
                  <a:lnTo>
                    <a:pt x="69" y="19"/>
                  </a:lnTo>
                  <a:lnTo>
                    <a:pt x="68" y="25"/>
                  </a:lnTo>
                  <a:lnTo>
                    <a:pt x="66" y="26"/>
                  </a:lnTo>
                  <a:lnTo>
                    <a:pt x="64" y="27"/>
                  </a:lnTo>
                  <a:lnTo>
                    <a:pt x="64" y="27"/>
                  </a:lnTo>
                  <a:lnTo>
                    <a:pt x="58" y="26"/>
                  </a:lnTo>
                  <a:lnTo>
                    <a:pt x="52" y="25"/>
                  </a:lnTo>
                  <a:lnTo>
                    <a:pt x="52" y="25"/>
                  </a:lnTo>
                  <a:lnTo>
                    <a:pt x="51" y="25"/>
                  </a:lnTo>
                  <a:lnTo>
                    <a:pt x="48" y="26"/>
                  </a:lnTo>
                  <a:lnTo>
                    <a:pt x="44" y="25"/>
                  </a:lnTo>
                  <a:lnTo>
                    <a:pt x="41" y="22"/>
                  </a:lnTo>
                  <a:lnTo>
                    <a:pt x="41" y="22"/>
                  </a:lnTo>
                  <a:lnTo>
                    <a:pt x="35" y="16"/>
                  </a:lnTo>
                  <a:lnTo>
                    <a:pt x="31" y="10"/>
                  </a:lnTo>
                  <a:lnTo>
                    <a:pt x="25" y="7"/>
                  </a:lnTo>
                  <a:lnTo>
                    <a:pt x="21" y="6"/>
                  </a:lnTo>
                  <a:lnTo>
                    <a:pt x="21" y="6"/>
                  </a:lnTo>
                  <a:lnTo>
                    <a:pt x="15" y="6"/>
                  </a:lnTo>
                  <a:lnTo>
                    <a:pt x="10" y="7"/>
                  </a:lnTo>
                  <a:lnTo>
                    <a:pt x="7" y="9"/>
                  </a:lnTo>
                  <a:lnTo>
                    <a:pt x="5" y="10"/>
                  </a:lnTo>
                  <a:lnTo>
                    <a:pt x="4" y="12"/>
                  </a:lnTo>
                  <a:lnTo>
                    <a:pt x="4" y="15"/>
                  </a:lnTo>
                  <a:lnTo>
                    <a:pt x="4" y="15"/>
                  </a:lnTo>
                  <a:lnTo>
                    <a:pt x="7" y="13"/>
                  </a:lnTo>
                  <a:lnTo>
                    <a:pt x="12" y="12"/>
                  </a:lnTo>
                  <a:lnTo>
                    <a:pt x="12" y="12"/>
                  </a:lnTo>
                  <a:lnTo>
                    <a:pt x="15" y="13"/>
                  </a:lnTo>
                  <a:lnTo>
                    <a:pt x="18" y="15"/>
                  </a:lnTo>
                  <a:lnTo>
                    <a:pt x="20" y="20"/>
                  </a:lnTo>
                  <a:lnTo>
                    <a:pt x="21" y="25"/>
                  </a:lnTo>
                  <a:lnTo>
                    <a:pt x="22" y="26"/>
                  </a:lnTo>
                  <a:lnTo>
                    <a:pt x="24" y="27"/>
                  </a:lnTo>
                  <a:lnTo>
                    <a:pt x="24" y="27"/>
                  </a:lnTo>
                  <a:lnTo>
                    <a:pt x="28" y="29"/>
                  </a:lnTo>
                  <a:lnTo>
                    <a:pt x="32" y="32"/>
                  </a:lnTo>
                  <a:lnTo>
                    <a:pt x="34" y="34"/>
                  </a:lnTo>
                  <a:lnTo>
                    <a:pt x="34" y="36"/>
                  </a:lnTo>
                  <a:lnTo>
                    <a:pt x="32" y="36"/>
                  </a:lnTo>
                  <a:lnTo>
                    <a:pt x="32" y="36"/>
                  </a:lnTo>
                  <a:lnTo>
                    <a:pt x="28" y="37"/>
                  </a:lnTo>
                  <a:lnTo>
                    <a:pt x="24" y="39"/>
                  </a:lnTo>
                  <a:lnTo>
                    <a:pt x="20" y="40"/>
                  </a:lnTo>
                  <a:lnTo>
                    <a:pt x="15" y="40"/>
                  </a:lnTo>
                  <a:lnTo>
                    <a:pt x="15" y="40"/>
                  </a:lnTo>
                  <a:lnTo>
                    <a:pt x="7" y="36"/>
                  </a:lnTo>
                  <a:lnTo>
                    <a:pt x="2" y="36"/>
                  </a:lnTo>
                  <a:lnTo>
                    <a:pt x="2" y="37"/>
                  </a:lnTo>
                  <a:lnTo>
                    <a:pt x="1" y="40"/>
                  </a:lnTo>
                  <a:lnTo>
                    <a:pt x="1" y="40"/>
                  </a:lnTo>
                  <a:lnTo>
                    <a:pt x="0" y="44"/>
                  </a:lnTo>
                  <a:lnTo>
                    <a:pt x="0" y="49"/>
                  </a:lnTo>
                  <a:lnTo>
                    <a:pt x="0" y="52"/>
                  </a:lnTo>
                  <a:lnTo>
                    <a:pt x="4" y="53"/>
                  </a:lnTo>
                  <a:lnTo>
                    <a:pt x="4" y="53"/>
                  </a:lnTo>
                  <a:lnTo>
                    <a:pt x="8" y="53"/>
                  </a:lnTo>
                  <a:lnTo>
                    <a:pt x="10" y="56"/>
                  </a:lnTo>
                  <a:lnTo>
                    <a:pt x="8" y="59"/>
                  </a:lnTo>
                  <a:lnTo>
                    <a:pt x="5" y="63"/>
                  </a:lnTo>
                  <a:lnTo>
                    <a:pt x="5" y="63"/>
                  </a:lnTo>
                  <a:lnTo>
                    <a:pt x="4" y="64"/>
                  </a:lnTo>
                  <a:lnTo>
                    <a:pt x="4" y="64"/>
                  </a:lnTo>
                  <a:lnTo>
                    <a:pt x="7" y="64"/>
                  </a:lnTo>
                  <a:lnTo>
                    <a:pt x="11" y="64"/>
                  </a:lnTo>
                  <a:lnTo>
                    <a:pt x="14" y="66"/>
                  </a:lnTo>
                  <a:lnTo>
                    <a:pt x="14" y="67"/>
                  </a:lnTo>
                  <a:lnTo>
                    <a:pt x="14" y="67"/>
                  </a:lnTo>
                  <a:lnTo>
                    <a:pt x="15" y="70"/>
                  </a:lnTo>
                  <a:lnTo>
                    <a:pt x="17" y="71"/>
                  </a:lnTo>
                  <a:lnTo>
                    <a:pt x="18" y="74"/>
                  </a:lnTo>
                  <a:lnTo>
                    <a:pt x="18" y="80"/>
                  </a:lnTo>
                  <a:lnTo>
                    <a:pt x="18" y="80"/>
                  </a:lnTo>
                  <a:lnTo>
                    <a:pt x="17" y="90"/>
                  </a:lnTo>
                  <a:lnTo>
                    <a:pt x="18" y="101"/>
                  </a:lnTo>
                  <a:lnTo>
                    <a:pt x="18" y="101"/>
                  </a:lnTo>
                  <a:lnTo>
                    <a:pt x="25" y="100"/>
                  </a:lnTo>
                  <a:lnTo>
                    <a:pt x="28" y="100"/>
                  </a:lnTo>
                  <a:lnTo>
                    <a:pt x="31" y="99"/>
                  </a:lnTo>
                  <a:lnTo>
                    <a:pt x="31" y="99"/>
                  </a:lnTo>
                  <a:lnTo>
                    <a:pt x="37" y="93"/>
                  </a:lnTo>
                  <a:lnTo>
                    <a:pt x="41" y="90"/>
                  </a:lnTo>
                  <a:lnTo>
                    <a:pt x="45" y="89"/>
                  </a:lnTo>
                  <a:lnTo>
                    <a:pt x="45" y="89"/>
                  </a:lnTo>
                  <a:lnTo>
                    <a:pt x="51" y="89"/>
                  </a:lnTo>
                  <a:lnTo>
                    <a:pt x="54" y="89"/>
                  </a:lnTo>
                  <a:lnTo>
                    <a:pt x="56" y="87"/>
                  </a:lnTo>
                  <a:lnTo>
                    <a:pt x="56" y="87"/>
                  </a:lnTo>
                  <a:lnTo>
                    <a:pt x="59" y="86"/>
                  </a:lnTo>
                  <a:lnTo>
                    <a:pt x="65" y="84"/>
                  </a:lnTo>
                  <a:lnTo>
                    <a:pt x="71" y="86"/>
                  </a:lnTo>
                  <a:lnTo>
                    <a:pt x="75" y="87"/>
                  </a:lnTo>
                  <a:lnTo>
                    <a:pt x="75" y="87"/>
                  </a:lnTo>
                  <a:lnTo>
                    <a:pt x="78" y="90"/>
                  </a:lnTo>
                  <a:lnTo>
                    <a:pt x="81" y="91"/>
                  </a:lnTo>
                  <a:lnTo>
                    <a:pt x="86" y="93"/>
                  </a:lnTo>
                  <a:lnTo>
                    <a:pt x="86" y="93"/>
                  </a:lnTo>
                  <a:lnTo>
                    <a:pt x="88" y="93"/>
                  </a:lnTo>
                  <a:lnTo>
                    <a:pt x="89" y="94"/>
                  </a:lnTo>
                  <a:lnTo>
                    <a:pt x="91" y="96"/>
                  </a:lnTo>
                  <a:lnTo>
                    <a:pt x="95" y="97"/>
                  </a:lnTo>
                  <a:lnTo>
                    <a:pt x="95" y="97"/>
                  </a:lnTo>
                  <a:lnTo>
                    <a:pt x="103" y="97"/>
                  </a:lnTo>
                  <a:lnTo>
                    <a:pt x="106" y="99"/>
                  </a:lnTo>
                  <a:lnTo>
                    <a:pt x="108" y="101"/>
                  </a:lnTo>
                  <a:lnTo>
                    <a:pt x="108" y="101"/>
                  </a:lnTo>
                  <a:lnTo>
                    <a:pt x="109" y="103"/>
                  </a:lnTo>
                  <a:lnTo>
                    <a:pt x="111" y="104"/>
                  </a:lnTo>
                  <a:lnTo>
                    <a:pt x="112" y="106"/>
                  </a:lnTo>
                  <a:lnTo>
                    <a:pt x="115" y="107"/>
                  </a:lnTo>
                  <a:lnTo>
                    <a:pt x="115" y="107"/>
                  </a:lnTo>
                  <a:lnTo>
                    <a:pt x="118" y="108"/>
                  </a:lnTo>
                  <a:lnTo>
                    <a:pt x="121" y="111"/>
                  </a:lnTo>
                  <a:lnTo>
                    <a:pt x="123" y="114"/>
                  </a:lnTo>
                  <a:lnTo>
                    <a:pt x="126" y="116"/>
                  </a:lnTo>
                  <a:lnTo>
                    <a:pt x="126" y="116"/>
                  </a:lnTo>
                  <a:lnTo>
                    <a:pt x="133" y="116"/>
                  </a:lnTo>
                  <a:lnTo>
                    <a:pt x="136" y="116"/>
                  </a:lnTo>
                  <a:lnTo>
                    <a:pt x="138" y="117"/>
                  </a:lnTo>
                  <a:lnTo>
                    <a:pt x="138" y="117"/>
                  </a:lnTo>
                  <a:lnTo>
                    <a:pt x="138" y="126"/>
                  </a:lnTo>
                  <a:lnTo>
                    <a:pt x="140" y="137"/>
                  </a:lnTo>
                  <a:lnTo>
                    <a:pt x="140" y="137"/>
                  </a:lnTo>
                  <a:lnTo>
                    <a:pt x="142" y="137"/>
                  </a:lnTo>
                  <a:lnTo>
                    <a:pt x="143" y="137"/>
                  </a:lnTo>
                  <a:lnTo>
                    <a:pt x="143" y="137"/>
                  </a:lnTo>
                  <a:lnTo>
                    <a:pt x="149" y="137"/>
                  </a:lnTo>
                  <a:lnTo>
                    <a:pt x="153" y="138"/>
                  </a:lnTo>
                  <a:lnTo>
                    <a:pt x="155" y="140"/>
                  </a:lnTo>
                  <a:lnTo>
                    <a:pt x="155" y="140"/>
                  </a:lnTo>
                  <a:lnTo>
                    <a:pt x="156" y="141"/>
                  </a:lnTo>
                  <a:lnTo>
                    <a:pt x="157" y="143"/>
                  </a:lnTo>
                  <a:lnTo>
                    <a:pt x="163" y="141"/>
                  </a:lnTo>
                  <a:lnTo>
                    <a:pt x="167" y="140"/>
                  </a:lnTo>
                  <a:lnTo>
                    <a:pt x="169" y="137"/>
                  </a:lnTo>
                  <a:lnTo>
                    <a:pt x="169" y="134"/>
                  </a:lnTo>
                  <a:lnTo>
                    <a:pt x="169" y="134"/>
                  </a:lnTo>
                  <a:lnTo>
                    <a:pt x="170" y="133"/>
                  </a:lnTo>
                  <a:lnTo>
                    <a:pt x="172" y="131"/>
                  </a:lnTo>
                  <a:lnTo>
                    <a:pt x="179" y="128"/>
                  </a:lnTo>
                  <a:lnTo>
                    <a:pt x="187" y="126"/>
                  </a:lnTo>
                  <a:lnTo>
                    <a:pt x="190" y="124"/>
                  </a:lnTo>
                  <a:lnTo>
                    <a:pt x="192" y="121"/>
                  </a:lnTo>
                  <a:lnTo>
                    <a:pt x="192" y="121"/>
                  </a:lnTo>
                  <a:lnTo>
                    <a:pt x="196" y="110"/>
                  </a:lnTo>
                  <a:lnTo>
                    <a:pt x="197" y="107"/>
                  </a:lnTo>
                  <a:lnTo>
                    <a:pt x="200" y="106"/>
                  </a:lnTo>
                  <a:lnTo>
                    <a:pt x="202" y="106"/>
                  </a:lnTo>
                  <a:lnTo>
                    <a:pt x="202" y="106"/>
                  </a:lnTo>
                  <a:lnTo>
                    <a:pt x="203" y="106"/>
                  </a:lnTo>
                  <a:lnTo>
                    <a:pt x="204" y="106"/>
                  </a:lnTo>
                  <a:lnTo>
                    <a:pt x="207" y="103"/>
                  </a:lnTo>
                  <a:lnTo>
                    <a:pt x="210" y="100"/>
                  </a:lnTo>
                  <a:lnTo>
                    <a:pt x="214" y="99"/>
                  </a:lnTo>
                  <a:lnTo>
                    <a:pt x="214" y="99"/>
                  </a:lnTo>
                  <a:lnTo>
                    <a:pt x="220" y="100"/>
                  </a:lnTo>
                  <a:lnTo>
                    <a:pt x="223" y="101"/>
                  </a:lnTo>
                  <a:lnTo>
                    <a:pt x="226" y="101"/>
                  </a:lnTo>
                  <a:lnTo>
                    <a:pt x="224" y="9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223" name="Freeform 340"/>
            <p:cNvSpPr>
              <a:spLocks/>
            </p:cNvSpPr>
            <p:nvPr/>
          </p:nvSpPr>
          <p:spPr bwMode="gray">
            <a:xfrm>
              <a:off x="5094829" y="2685890"/>
              <a:ext cx="442779" cy="377706"/>
            </a:xfrm>
            <a:custGeom>
              <a:avLst/>
              <a:gdLst/>
              <a:ahLst/>
              <a:cxnLst>
                <a:cxn ang="0">
                  <a:pos x="304" y="222"/>
                </a:cxn>
                <a:cxn ang="0">
                  <a:pos x="293" y="209"/>
                </a:cxn>
                <a:cxn ang="0">
                  <a:pos x="280" y="195"/>
                </a:cxn>
                <a:cxn ang="0">
                  <a:pos x="274" y="181"/>
                </a:cxn>
                <a:cxn ang="0">
                  <a:pos x="287" y="162"/>
                </a:cxn>
                <a:cxn ang="0">
                  <a:pos x="271" y="154"/>
                </a:cxn>
                <a:cxn ang="0">
                  <a:pos x="270" y="135"/>
                </a:cxn>
                <a:cxn ang="0">
                  <a:pos x="270" y="118"/>
                </a:cxn>
                <a:cxn ang="0">
                  <a:pos x="274" y="100"/>
                </a:cxn>
                <a:cxn ang="0">
                  <a:pos x="281" y="84"/>
                </a:cxn>
                <a:cxn ang="0">
                  <a:pos x="277" y="63"/>
                </a:cxn>
                <a:cxn ang="0">
                  <a:pos x="262" y="58"/>
                </a:cxn>
                <a:cxn ang="0">
                  <a:pos x="252" y="51"/>
                </a:cxn>
                <a:cxn ang="0">
                  <a:pos x="244" y="44"/>
                </a:cxn>
                <a:cxn ang="0">
                  <a:pos x="229" y="40"/>
                </a:cxn>
                <a:cxn ang="0">
                  <a:pos x="216" y="34"/>
                </a:cxn>
                <a:cxn ang="0">
                  <a:pos x="197" y="34"/>
                </a:cxn>
                <a:cxn ang="0">
                  <a:pos x="186" y="36"/>
                </a:cxn>
                <a:cxn ang="0">
                  <a:pos x="169" y="47"/>
                </a:cxn>
                <a:cxn ang="0">
                  <a:pos x="158" y="57"/>
                </a:cxn>
                <a:cxn ang="0">
                  <a:pos x="124" y="64"/>
                </a:cxn>
                <a:cxn ang="0">
                  <a:pos x="102" y="50"/>
                </a:cxn>
                <a:cxn ang="0">
                  <a:pos x="87" y="44"/>
                </a:cxn>
                <a:cxn ang="0">
                  <a:pos x="67" y="23"/>
                </a:cxn>
                <a:cxn ang="0">
                  <a:pos x="65" y="10"/>
                </a:cxn>
                <a:cxn ang="0">
                  <a:pos x="47" y="14"/>
                </a:cxn>
                <a:cxn ang="0">
                  <a:pos x="21" y="17"/>
                </a:cxn>
                <a:cxn ang="0">
                  <a:pos x="14" y="9"/>
                </a:cxn>
                <a:cxn ang="0">
                  <a:pos x="7" y="0"/>
                </a:cxn>
                <a:cxn ang="0">
                  <a:pos x="3" y="9"/>
                </a:cxn>
                <a:cxn ang="0">
                  <a:pos x="0" y="14"/>
                </a:cxn>
                <a:cxn ang="0">
                  <a:pos x="1" y="36"/>
                </a:cxn>
                <a:cxn ang="0">
                  <a:pos x="10" y="48"/>
                </a:cxn>
                <a:cxn ang="0">
                  <a:pos x="14" y="61"/>
                </a:cxn>
                <a:cxn ang="0">
                  <a:pos x="21" y="73"/>
                </a:cxn>
                <a:cxn ang="0">
                  <a:pos x="31" y="80"/>
                </a:cxn>
                <a:cxn ang="0">
                  <a:pos x="28" y="88"/>
                </a:cxn>
                <a:cxn ang="0">
                  <a:pos x="24" y="98"/>
                </a:cxn>
                <a:cxn ang="0">
                  <a:pos x="23" y="114"/>
                </a:cxn>
                <a:cxn ang="0">
                  <a:pos x="32" y="125"/>
                </a:cxn>
                <a:cxn ang="0">
                  <a:pos x="45" y="135"/>
                </a:cxn>
                <a:cxn ang="0">
                  <a:pos x="57" y="147"/>
                </a:cxn>
                <a:cxn ang="0">
                  <a:pos x="57" y="156"/>
                </a:cxn>
                <a:cxn ang="0">
                  <a:pos x="62" y="168"/>
                </a:cxn>
                <a:cxn ang="0">
                  <a:pos x="71" y="181"/>
                </a:cxn>
                <a:cxn ang="0">
                  <a:pos x="79" y="176"/>
                </a:cxn>
                <a:cxn ang="0">
                  <a:pos x="94" y="178"/>
                </a:cxn>
                <a:cxn ang="0">
                  <a:pos x="109" y="202"/>
                </a:cxn>
                <a:cxn ang="0">
                  <a:pos x="124" y="219"/>
                </a:cxn>
                <a:cxn ang="0">
                  <a:pos x="146" y="232"/>
                </a:cxn>
                <a:cxn ang="0">
                  <a:pos x="180" y="240"/>
                </a:cxn>
                <a:cxn ang="0">
                  <a:pos x="200" y="233"/>
                </a:cxn>
                <a:cxn ang="0">
                  <a:pos x="213" y="255"/>
                </a:cxn>
                <a:cxn ang="0">
                  <a:pos x="269" y="266"/>
                </a:cxn>
                <a:cxn ang="0">
                  <a:pos x="286" y="263"/>
                </a:cxn>
                <a:cxn ang="0">
                  <a:pos x="296" y="246"/>
                </a:cxn>
                <a:cxn ang="0">
                  <a:pos x="313" y="240"/>
                </a:cxn>
              </a:cxnLst>
              <a:rect l="0" t="0" r="r" b="b"/>
              <a:pathLst>
                <a:path w="313" h="267">
                  <a:moveTo>
                    <a:pt x="306" y="230"/>
                  </a:moveTo>
                  <a:lnTo>
                    <a:pt x="306" y="230"/>
                  </a:lnTo>
                  <a:lnTo>
                    <a:pt x="306" y="229"/>
                  </a:lnTo>
                  <a:lnTo>
                    <a:pt x="304" y="228"/>
                  </a:lnTo>
                  <a:lnTo>
                    <a:pt x="304" y="222"/>
                  </a:lnTo>
                  <a:lnTo>
                    <a:pt x="303" y="216"/>
                  </a:lnTo>
                  <a:lnTo>
                    <a:pt x="301" y="213"/>
                  </a:lnTo>
                  <a:lnTo>
                    <a:pt x="298" y="212"/>
                  </a:lnTo>
                  <a:lnTo>
                    <a:pt x="298" y="212"/>
                  </a:lnTo>
                  <a:lnTo>
                    <a:pt x="293" y="209"/>
                  </a:lnTo>
                  <a:lnTo>
                    <a:pt x="289" y="206"/>
                  </a:lnTo>
                  <a:lnTo>
                    <a:pt x="284" y="202"/>
                  </a:lnTo>
                  <a:lnTo>
                    <a:pt x="281" y="198"/>
                  </a:lnTo>
                  <a:lnTo>
                    <a:pt x="281" y="198"/>
                  </a:lnTo>
                  <a:lnTo>
                    <a:pt x="280" y="195"/>
                  </a:lnTo>
                  <a:lnTo>
                    <a:pt x="276" y="191"/>
                  </a:lnTo>
                  <a:lnTo>
                    <a:pt x="273" y="188"/>
                  </a:lnTo>
                  <a:lnTo>
                    <a:pt x="271" y="185"/>
                  </a:lnTo>
                  <a:lnTo>
                    <a:pt x="271" y="185"/>
                  </a:lnTo>
                  <a:lnTo>
                    <a:pt x="274" y="181"/>
                  </a:lnTo>
                  <a:lnTo>
                    <a:pt x="281" y="174"/>
                  </a:lnTo>
                  <a:lnTo>
                    <a:pt x="286" y="168"/>
                  </a:lnTo>
                  <a:lnTo>
                    <a:pt x="289" y="165"/>
                  </a:lnTo>
                  <a:lnTo>
                    <a:pt x="287" y="162"/>
                  </a:lnTo>
                  <a:lnTo>
                    <a:pt x="287" y="162"/>
                  </a:lnTo>
                  <a:lnTo>
                    <a:pt x="287" y="159"/>
                  </a:lnTo>
                  <a:lnTo>
                    <a:pt x="284" y="158"/>
                  </a:lnTo>
                  <a:lnTo>
                    <a:pt x="280" y="156"/>
                  </a:lnTo>
                  <a:lnTo>
                    <a:pt x="274" y="155"/>
                  </a:lnTo>
                  <a:lnTo>
                    <a:pt x="271" y="154"/>
                  </a:lnTo>
                  <a:lnTo>
                    <a:pt x="271" y="154"/>
                  </a:lnTo>
                  <a:lnTo>
                    <a:pt x="271" y="147"/>
                  </a:lnTo>
                  <a:lnTo>
                    <a:pt x="271" y="141"/>
                  </a:lnTo>
                  <a:lnTo>
                    <a:pt x="270" y="135"/>
                  </a:lnTo>
                  <a:lnTo>
                    <a:pt x="270" y="135"/>
                  </a:lnTo>
                  <a:lnTo>
                    <a:pt x="269" y="129"/>
                  </a:lnTo>
                  <a:lnTo>
                    <a:pt x="269" y="125"/>
                  </a:lnTo>
                  <a:lnTo>
                    <a:pt x="270" y="121"/>
                  </a:lnTo>
                  <a:lnTo>
                    <a:pt x="270" y="118"/>
                  </a:lnTo>
                  <a:lnTo>
                    <a:pt x="270" y="118"/>
                  </a:lnTo>
                  <a:lnTo>
                    <a:pt x="269" y="114"/>
                  </a:lnTo>
                  <a:lnTo>
                    <a:pt x="269" y="111"/>
                  </a:lnTo>
                  <a:lnTo>
                    <a:pt x="271" y="104"/>
                  </a:lnTo>
                  <a:lnTo>
                    <a:pt x="271" y="104"/>
                  </a:lnTo>
                  <a:lnTo>
                    <a:pt x="274" y="100"/>
                  </a:lnTo>
                  <a:lnTo>
                    <a:pt x="277" y="95"/>
                  </a:lnTo>
                  <a:lnTo>
                    <a:pt x="277" y="91"/>
                  </a:lnTo>
                  <a:lnTo>
                    <a:pt x="277" y="91"/>
                  </a:lnTo>
                  <a:lnTo>
                    <a:pt x="279" y="87"/>
                  </a:lnTo>
                  <a:lnTo>
                    <a:pt x="281" y="84"/>
                  </a:lnTo>
                  <a:lnTo>
                    <a:pt x="281" y="84"/>
                  </a:lnTo>
                  <a:lnTo>
                    <a:pt x="279" y="73"/>
                  </a:lnTo>
                  <a:lnTo>
                    <a:pt x="279" y="64"/>
                  </a:lnTo>
                  <a:lnTo>
                    <a:pt x="279" y="64"/>
                  </a:lnTo>
                  <a:lnTo>
                    <a:pt x="277" y="63"/>
                  </a:lnTo>
                  <a:lnTo>
                    <a:pt x="274" y="63"/>
                  </a:lnTo>
                  <a:lnTo>
                    <a:pt x="267" y="63"/>
                  </a:lnTo>
                  <a:lnTo>
                    <a:pt x="267" y="63"/>
                  </a:lnTo>
                  <a:lnTo>
                    <a:pt x="264" y="61"/>
                  </a:lnTo>
                  <a:lnTo>
                    <a:pt x="262" y="58"/>
                  </a:lnTo>
                  <a:lnTo>
                    <a:pt x="259" y="55"/>
                  </a:lnTo>
                  <a:lnTo>
                    <a:pt x="256" y="54"/>
                  </a:lnTo>
                  <a:lnTo>
                    <a:pt x="256" y="54"/>
                  </a:lnTo>
                  <a:lnTo>
                    <a:pt x="253" y="53"/>
                  </a:lnTo>
                  <a:lnTo>
                    <a:pt x="252" y="51"/>
                  </a:lnTo>
                  <a:lnTo>
                    <a:pt x="250" y="50"/>
                  </a:lnTo>
                  <a:lnTo>
                    <a:pt x="249" y="48"/>
                  </a:lnTo>
                  <a:lnTo>
                    <a:pt x="249" y="48"/>
                  </a:lnTo>
                  <a:lnTo>
                    <a:pt x="247" y="46"/>
                  </a:lnTo>
                  <a:lnTo>
                    <a:pt x="244" y="44"/>
                  </a:lnTo>
                  <a:lnTo>
                    <a:pt x="236" y="44"/>
                  </a:lnTo>
                  <a:lnTo>
                    <a:pt x="236" y="44"/>
                  </a:lnTo>
                  <a:lnTo>
                    <a:pt x="232" y="43"/>
                  </a:lnTo>
                  <a:lnTo>
                    <a:pt x="230" y="41"/>
                  </a:lnTo>
                  <a:lnTo>
                    <a:pt x="229" y="40"/>
                  </a:lnTo>
                  <a:lnTo>
                    <a:pt x="227" y="40"/>
                  </a:lnTo>
                  <a:lnTo>
                    <a:pt x="227" y="40"/>
                  </a:lnTo>
                  <a:lnTo>
                    <a:pt x="222" y="38"/>
                  </a:lnTo>
                  <a:lnTo>
                    <a:pt x="219" y="37"/>
                  </a:lnTo>
                  <a:lnTo>
                    <a:pt x="216" y="34"/>
                  </a:lnTo>
                  <a:lnTo>
                    <a:pt x="216" y="34"/>
                  </a:lnTo>
                  <a:lnTo>
                    <a:pt x="212" y="33"/>
                  </a:lnTo>
                  <a:lnTo>
                    <a:pt x="206" y="31"/>
                  </a:lnTo>
                  <a:lnTo>
                    <a:pt x="200" y="33"/>
                  </a:lnTo>
                  <a:lnTo>
                    <a:pt x="197" y="34"/>
                  </a:lnTo>
                  <a:lnTo>
                    <a:pt x="197" y="34"/>
                  </a:lnTo>
                  <a:lnTo>
                    <a:pt x="195" y="36"/>
                  </a:lnTo>
                  <a:lnTo>
                    <a:pt x="192" y="36"/>
                  </a:lnTo>
                  <a:lnTo>
                    <a:pt x="186" y="36"/>
                  </a:lnTo>
                  <a:lnTo>
                    <a:pt x="186" y="36"/>
                  </a:lnTo>
                  <a:lnTo>
                    <a:pt x="182" y="37"/>
                  </a:lnTo>
                  <a:lnTo>
                    <a:pt x="178" y="40"/>
                  </a:lnTo>
                  <a:lnTo>
                    <a:pt x="172" y="46"/>
                  </a:lnTo>
                  <a:lnTo>
                    <a:pt x="172" y="46"/>
                  </a:lnTo>
                  <a:lnTo>
                    <a:pt x="169" y="47"/>
                  </a:lnTo>
                  <a:lnTo>
                    <a:pt x="166" y="47"/>
                  </a:lnTo>
                  <a:lnTo>
                    <a:pt x="159" y="48"/>
                  </a:lnTo>
                  <a:lnTo>
                    <a:pt x="159" y="48"/>
                  </a:lnTo>
                  <a:lnTo>
                    <a:pt x="159" y="53"/>
                  </a:lnTo>
                  <a:lnTo>
                    <a:pt x="158" y="57"/>
                  </a:lnTo>
                  <a:lnTo>
                    <a:pt x="158" y="57"/>
                  </a:lnTo>
                  <a:lnTo>
                    <a:pt x="153" y="58"/>
                  </a:lnTo>
                  <a:lnTo>
                    <a:pt x="145" y="61"/>
                  </a:lnTo>
                  <a:lnTo>
                    <a:pt x="133" y="63"/>
                  </a:lnTo>
                  <a:lnTo>
                    <a:pt x="124" y="64"/>
                  </a:lnTo>
                  <a:lnTo>
                    <a:pt x="124" y="64"/>
                  </a:lnTo>
                  <a:lnTo>
                    <a:pt x="119" y="63"/>
                  </a:lnTo>
                  <a:lnTo>
                    <a:pt x="115" y="61"/>
                  </a:lnTo>
                  <a:lnTo>
                    <a:pt x="109" y="55"/>
                  </a:lnTo>
                  <a:lnTo>
                    <a:pt x="102" y="50"/>
                  </a:lnTo>
                  <a:lnTo>
                    <a:pt x="99" y="47"/>
                  </a:lnTo>
                  <a:lnTo>
                    <a:pt x="94" y="47"/>
                  </a:lnTo>
                  <a:lnTo>
                    <a:pt x="94" y="47"/>
                  </a:lnTo>
                  <a:lnTo>
                    <a:pt x="89" y="46"/>
                  </a:lnTo>
                  <a:lnTo>
                    <a:pt x="87" y="44"/>
                  </a:lnTo>
                  <a:lnTo>
                    <a:pt x="81" y="40"/>
                  </a:lnTo>
                  <a:lnTo>
                    <a:pt x="77" y="34"/>
                  </a:lnTo>
                  <a:lnTo>
                    <a:pt x="75" y="27"/>
                  </a:lnTo>
                  <a:lnTo>
                    <a:pt x="75" y="27"/>
                  </a:lnTo>
                  <a:lnTo>
                    <a:pt x="67" y="23"/>
                  </a:lnTo>
                  <a:lnTo>
                    <a:pt x="64" y="21"/>
                  </a:lnTo>
                  <a:lnTo>
                    <a:pt x="62" y="18"/>
                  </a:lnTo>
                  <a:lnTo>
                    <a:pt x="62" y="18"/>
                  </a:lnTo>
                  <a:lnTo>
                    <a:pt x="64" y="16"/>
                  </a:lnTo>
                  <a:lnTo>
                    <a:pt x="65" y="10"/>
                  </a:lnTo>
                  <a:lnTo>
                    <a:pt x="64" y="4"/>
                  </a:lnTo>
                  <a:lnTo>
                    <a:pt x="62" y="4"/>
                  </a:lnTo>
                  <a:lnTo>
                    <a:pt x="60" y="4"/>
                  </a:lnTo>
                  <a:lnTo>
                    <a:pt x="60" y="4"/>
                  </a:lnTo>
                  <a:lnTo>
                    <a:pt x="47" y="14"/>
                  </a:lnTo>
                  <a:lnTo>
                    <a:pt x="37" y="17"/>
                  </a:lnTo>
                  <a:lnTo>
                    <a:pt x="32" y="18"/>
                  </a:lnTo>
                  <a:lnTo>
                    <a:pt x="28" y="18"/>
                  </a:lnTo>
                  <a:lnTo>
                    <a:pt x="28" y="18"/>
                  </a:lnTo>
                  <a:lnTo>
                    <a:pt x="21" y="17"/>
                  </a:lnTo>
                  <a:lnTo>
                    <a:pt x="20" y="16"/>
                  </a:lnTo>
                  <a:lnTo>
                    <a:pt x="20" y="14"/>
                  </a:lnTo>
                  <a:lnTo>
                    <a:pt x="17" y="13"/>
                  </a:lnTo>
                  <a:lnTo>
                    <a:pt x="17" y="13"/>
                  </a:lnTo>
                  <a:lnTo>
                    <a:pt x="14" y="9"/>
                  </a:lnTo>
                  <a:lnTo>
                    <a:pt x="13" y="6"/>
                  </a:lnTo>
                  <a:lnTo>
                    <a:pt x="11" y="1"/>
                  </a:lnTo>
                  <a:lnTo>
                    <a:pt x="10" y="1"/>
                  </a:lnTo>
                  <a:lnTo>
                    <a:pt x="7" y="0"/>
                  </a:lnTo>
                  <a:lnTo>
                    <a:pt x="7" y="0"/>
                  </a:lnTo>
                  <a:lnTo>
                    <a:pt x="5" y="0"/>
                  </a:lnTo>
                  <a:lnTo>
                    <a:pt x="4" y="1"/>
                  </a:lnTo>
                  <a:lnTo>
                    <a:pt x="3" y="4"/>
                  </a:lnTo>
                  <a:lnTo>
                    <a:pt x="3" y="7"/>
                  </a:lnTo>
                  <a:lnTo>
                    <a:pt x="3" y="9"/>
                  </a:lnTo>
                  <a:lnTo>
                    <a:pt x="1" y="9"/>
                  </a:lnTo>
                  <a:lnTo>
                    <a:pt x="1" y="9"/>
                  </a:lnTo>
                  <a:lnTo>
                    <a:pt x="1" y="9"/>
                  </a:lnTo>
                  <a:lnTo>
                    <a:pt x="0" y="10"/>
                  </a:lnTo>
                  <a:lnTo>
                    <a:pt x="0" y="14"/>
                  </a:lnTo>
                  <a:lnTo>
                    <a:pt x="3" y="21"/>
                  </a:lnTo>
                  <a:lnTo>
                    <a:pt x="3" y="21"/>
                  </a:lnTo>
                  <a:lnTo>
                    <a:pt x="3" y="26"/>
                  </a:lnTo>
                  <a:lnTo>
                    <a:pt x="1" y="31"/>
                  </a:lnTo>
                  <a:lnTo>
                    <a:pt x="1" y="36"/>
                  </a:lnTo>
                  <a:lnTo>
                    <a:pt x="3" y="38"/>
                  </a:lnTo>
                  <a:lnTo>
                    <a:pt x="3" y="38"/>
                  </a:lnTo>
                  <a:lnTo>
                    <a:pt x="4" y="41"/>
                  </a:lnTo>
                  <a:lnTo>
                    <a:pt x="7" y="44"/>
                  </a:lnTo>
                  <a:lnTo>
                    <a:pt x="10" y="48"/>
                  </a:lnTo>
                  <a:lnTo>
                    <a:pt x="10" y="51"/>
                  </a:lnTo>
                  <a:lnTo>
                    <a:pt x="10" y="51"/>
                  </a:lnTo>
                  <a:lnTo>
                    <a:pt x="11" y="54"/>
                  </a:lnTo>
                  <a:lnTo>
                    <a:pt x="13" y="57"/>
                  </a:lnTo>
                  <a:lnTo>
                    <a:pt x="14" y="61"/>
                  </a:lnTo>
                  <a:lnTo>
                    <a:pt x="15" y="64"/>
                  </a:lnTo>
                  <a:lnTo>
                    <a:pt x="15" y="64"/>
                  </a:lnTo>
                  <a:lnTo>
                    <a:pt x="17" y="67"/>
                  </a:lnTo>
                  <a:lnTo>
                    <a:pt x="18" y="71"/>
                  </a:lnTo>
                  <a:lnTo>
                    <a:pt x="21" y="73"/>
                  </a:lnTo>
                  <a:lnTo>
                    <a:pt x="24" y="74"/>
                  </a:lnTo>
                  <a:lnTo>
                    <a:pt x="24" y="74"/>
                  </a:lnTo>
                  <a:lnTo>
                    <a:pt x="30" y="75"/>
                  </a:lnTo>
                  <a:lnTo>
                    <a:pt x="31" y="77"/>
                  </a:lnTo>
                  <a:lnTo>
                    <a:pt x="31" y="80"/>
                  </a:lnTo>
                  <a:lnTo>
                    <a:pt x="31" y="80"/>
                  </a:lnTo>
                  <a:lnTo>
                    <a:pt x="31" y="82"/>
                  </a:lnTo>
                  <a:lnTo>
                    <a:pt x="31" y="85"/>
                  </a:lnTo>
                  <a:lnTo>
                    <a:pt x="31" y="88"/>
                  </a:lnTo>
                  <a:lnTo>
                    <a:pt x="28" y="88"/>
                  </a:lnTo>
                  <a:lnTo>
                    <a:pt x="28" y="88"/>
                  </a:lnTo>
                  <a:lnTo>
                    <a:pt x="28" y="90"/>
                  </a:lnTo>
                  <a:lnTo>
                    <a:pt x="27" y="91"/>
                  </a:lnTo>
                  <a:lnTo>
                    <a:pt x="25" y="94"/>
                  </a:lnTo>
                  <a:lnTo>
                    <a:pt x="24" y="98"/>
                  </a:lnTo>
                  <a:lnTo>
                    <a:pt x="23" y="101"/>
                  </a:lnTo>
                  <a:lnTo>
                    <a:pt x="23" y="101"/>
                  </a:lnTo>
                  <a:lnTo>
                    <a:pt x="21" y="104"/>
                  </a:lnTo>
                  <a:lnTo>
                    <a:pt x="21" y="110"/>
                  </a:lnTo>
                  <a:lnTo>
                    <a:pt x="23" y="114"/>
                  </a:lnTo>
                  <a:lnTo>
                    <a:pt x="24" y="117"/>
                  </a:lnTo>
                  <a:lnTo>
                    <a:pt x="24" y="117"/>
                  </a:lnTo>
                  <a:lnTo>
                    <a:pt x="30" y="119"/>
                  </a:lnTo>
                  <a:lnTo>
                    <a:pt x="31" y="122"/>
                  </a:lnTo>
                  <a:lnTo>
                    <a:pt x="32" y="125"/>
                  </a:lnTo>
                  <a:lnTo>
                    <a:pt x="32" y="125"/>
                  </a:lnTo>
                  <a:lnTo>
                    <a:pt x="32" y="127"/>
                  </a:lnTo>
                  <a:lnTo>
                    <a:pt x="34" y="128"/>
                  </a:lnTo>
                  <a:lnTo>
                    <a:pt x="40" y="132"/>
                  </a:lnTo>
                  <a:lnTo>
                    <a:pt x="45" y="135"/>
                  </a:lnTo>
                  <a:lnTo>
                    <a:pt x="50" y="137"/>
                  </a:lnTo>
                  <a:lnTo>
                    <a:pt x="50" y="137"/>
                  </a:lnTo>
                  <a:lnTo>
                    <a:pt x="52" y="138"/>
                  </a:lnTo>
                  <a:lnTo>
                    <a:pt x="54" y="141"/>
                  </a:lnTo>
                  <a:lnTo>
                    <a:pt x="57" y="147"/>
                  </a:lnTo>
                  <a:lnTo>
                    <a:pt x="57" y="147"/>
                  </a:lnTo>
                  <a:lnTo>
                    <a:pt x="58" y="149"/>
                  </a:lnTo>
                  <a:lnTo>
                    <a:pt x="58" y="152"/>
                  </a:lnTo>
                  <a:lnTo>
                    <a:pt x="57" y="155"/>
                  </a:lnTo>
                  <a:lnTo>
                    <a:pt x="57" y="156"/>
                  </a:lnTo>
                  <a:lnTo>
                    <a:pt x="57" y="156"/>
                  </a:lnTo>
                  <a:lnTo>
                    <a:pt x="57" y="159"/>
                  </a:lnTo>
                  <a:lnTo>
                    <a:pt x="60" y="162"/>
                  </a:lnTo>
                  <a:lnTo>
                    <a:pt x="61" y="165"/>
                  </a:lnTo>
                  <a:lnTo>
                    <a:pt x="62" y="168"/>
                  </a:lnTo>
                  <a:lnTo>
                    <a:pt x="62" y="168"/>
                  </a:lnTo>
                  <a:lnTo>
                    <a:pt x="62" y="171"/>
                  </a:lnTo>
                  <a:lnTo>
                    <a:pt x="65" y="174"/>
                  </a:lnTo>
                  <a:lnTo>
                    <a:pt x="71" y="181"/>
                  </a:lnTo>
                  <a:lnTo>
                    <a:pt x="71" y="181"/>
                  </a:lnTo>
                  <a:lnTo>
                    <a:pt x="75" y="179"/>
                  </a:lnTo>
                  <a:lnTo>
                    <a:pt x="75" y="179"/>
                  </a:lnTo>
                  <a:lnTo>
                    <a:pt x="77" y="179"/>
                  </a:lnTo>
                  <a:lnTo>
                    <a:pt x="79" y="178"/>
                  </a:lnTo>
                  <a:lnTo>
                    <a:pt x="79" y="176"/>
                  </a:lnTo>
                  <a:lnTo>
                    <a:pt x="82" y="178"/>
                  </a:lnTo>
                  <a:lnTo>
                    <a:pt x="82" y="178"/>
                  </a:lnTo>
                  <a:lnTo>
                    <a:pt x="85" y="179"/>
                  </a:lnTo>
                  <a:lnTo>
                    <a:pt x="88" y="179"/>
                  </a:lnTo>
                  <a:lnTo>
                    <a:pt x="94" y="178"/>
                  </a:lnTo>
                  <a:lnTo>
                    <a:pt x="94" y="178"/>
                  </a:lnTo>
                  <a:lnTo>
                    <a:pt x="96" y="181"/>
                  </a:lnTo>
                  <a:lnTo>
                    <a:pt x="101" y="186"/>
                  </a:lnTo>
                  <a:lnTo>
                    <a:pt x="109" y="202"/>
                  </a:lnTo>
                  <a:lnTo>
                    <a:pt x="109" y="202"/>
                  </a:lnTo>
                  <a:lnTo>
                    <a:pt x="114" y="212"/>
                  </a:lnTo>
                  <a:lnTo>
                    <a:pt x="115" y="215"/>
                  </a:lnTo>
                  <a:lnTo>
                    <a:pt x="119" y="218"/>
                  </a:lnTo>
                  <a:lnTo>
                    <a:pt x="119" y="218"/>
                  </a:lnTo>
                  <a:lnTo>
                    <a:pt x="124" y="219"/>
                  </a:lnTo>
                  <a:lnTo>
                    <a:pt x="128" y="220"/>
                  </a:lnTo>
                  <a:lnTo>
                    <a:pt x="132" y="222"/>
                  </a:lnTo>
                  <a:lnTo>
                    <a:pt x="138" y="228"/>
                  </a:lnTo>
                  <a:lnTo>
                    <a:pt x="138" y="228"/>
                  </a:lnTo>
                  <a:lnTo>
                    <a:pt x="146" y="232"/>
                  </a:lnTo>
                  <a:lnTo>
                    <a:pt x="156" y="238"/>
                  </a:lnTo>
                  <a:lnTo>
                    <a:pt x="166" y="240"/>
                  </a:lnTo>
                  <a:lnTo>
                    <a:pt x="175" y="240"/>
                  </a:lnTo>
                  <a:lnTo>
                    <a:pt x="175" y="240"/>
                  </a:lnTo>
                  <a:lnTo>
                    <a:pt x="180" y="240"/>
                  </a:lnTo>
                  <a:lnTo>
                    <a:pt x="186" y="236"/>
                  </a:lnTo>
                  <a:lnTo>
                    <a:pt x="193" y="235"/>
                  </a:lnTo>
                  <a:lnTo>
                    <a:pt x="196" y="233"/>
                  </a:lnTo>
                  <a:lnTo>
                    <a:pt x="200" y="233"/>
                  </a:lnTo>
                  <a:lnTo>
                    <a:pt x="200" y="233"/>
                  </a:lnTo>
                  <a:lnTo>
                    <a:pt x="205" y="235"/>
                  </a:lnTo>
                  <a:lnTo>
                    <a:pt x="206" y="238"/>
                  </a:lnTo>
                  <a:lnTo>
                    <a:pt x="209" y="243"/>
                  </a:lnTo>
                  <a:lnTo>
                    <a:pt x="210" y="250"/>
                  </a:lnTo>
                  <a:lnTo>
                    <a:pt x="213" y="255"/>
                  </a:lnTo>
                  <a:lnTo>
                    <a:pt x="213" y="255"/>
                  </a:lnTo>
                  <a:lnTo>
                    <a:pt x="216" y="257"/>
                  </a:lnTo>
                  <a:lnTo>
                    <a:pt x="222" y="259"/>
                  </a:lnTo>
                  <a:lnTo>
                    <a:pt x="240" y="262"/>
                  </a:lnTo>
                  <a:lnTo>
                    <a:pt x="269" y="266"/>
                  </a:lnTo>
                  <a:lnTo>
                    <a:pt x="269" y="266"/>
                  </a:lnTo>
                  <a:lnTo>
                    <a:pt x="286" y="267"/>
                  </a:lnTo>
                  <a:lnTo>
                    <a:pt x="286" y="267"/>
                  </a:lnTo>
                  <a:lnTo>
                    <a:pt x="286" y="263"/>
                  </a:lnTo>
                  <a:lnTo>
                    <a:pt x="286" y="263"/>
                  </a:lnTo>
                  <a:lnTo>
                    <a:pt x="286" y="257"/>
                  </a:lnTo>
                  <a:lnTo>
                    <a:pt x="289" y="253"/>
                  </a:lnTo>
                  <a:lnTo>
                    <a:pt x="291" y="249"/>
                  </a:lnTo>
                  <a:lnTo>
                    <a:pt x="296" y="246"/>
                  </a:lnTo>
                  <a:lnTo>
                    <a:pt x="296" y="246"/>
                  </a:lnTo>
                  <a:lnTo>
                    <a:pt x="303" y="243"/>
                  </a:lnTo>
                  <a:lnTo>
                    <a:pt x="310" y="242"/>
                  </a:lnTo>
                  <a:lnTo>
                    <a:pt x="310" y="242"/>
                  </a:lnTo>
                  <a:lnTo>
                    <a:pt x="311" y="242"/>
                  </a:lnTo>
                  <a:lnTo>
                    <a:pt x="313" y="240"/>
                  </a:lnTo>
                  <a:lnTo>
                    <a:pt x="311" y="236"/>
                  </a:lnTo>
                  <a:lnTo>
                    <a:pt x="308" y="232"/>
                  </a:lnTo>
                  <a:lnTo>
                    <a:pt x="306" y="230"/>
                  </a:lnTo>
                  <a:lnTo>
                    <a:pt x="306" y="23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224" name="Freeform 341"/>
            <p:cNvSpPr>
              <a:spLocks noEditPoints="1"/>
            </p:cNvSpPr>
            <p:nvPr/>
          </p:nvSpPr>
          <p:spPr bwMode="gray">
            <a:xfrm>
              <a:off x="5151414" y="2237453"/>
              <a:ext cx="923753" cy="428633"/>
            </a:xfrm>
            <a:custGeom>
              <a:avLst/>
              <a:gdLst/>
              <a:ahLst/>
              <a:cxnLst>
                <a:cxn ang="0">
                  <a:pos x="626" y="124"/>
                </a:cxn>
                <a:cxn ang="0">
                  <a:pos x="608" y="105"/>
                </a:cxn>
                <a:cxn ang="0">
                  <a:pos x="574" y="101"/>
                </a:cxn>
                <a:cxn ang="0">
                  <a:pos x="544" y="99"/>
                </a:cxn>
                <a:cxn ang="0">
                  <a:pos x="499" y="37"/>
                </a:cxn>
                <a:cxn ang="0">
                  <a:pos x="483" y="23"/>
                </a:cxn>
                <a:cxn ang="0">
                  <a:pos x="448" y="38"/>
                </a:cxn>
                <a:cxn ang="0">
                  <a:pos x="445" y="31"/>
                </a:cxn>
                <a:cxn ang="0">
                  <a:pos x="426" y="31"/>
                </a:cxn>
                <a:cxn ang="0">
                  <a:pos x="406" y="27"/>
                </a:cxn>
                <a:cxn ang="0">
                  <a:pos x="402" y="8"/>
                </a:cxn>
                <a:cxn ang="0">
                  <a:pos x="369" y="0"/>
                </a:cxn>
                <a:cxn ang="0">
                  <a:pos x="314" y="17"/>
                </a:cxn>
                <a:cxn ang="0">
                  <a:pos x="258" y="28"/>
                </a:cxn>
                <a:cxn ang="0">
                  <a:pos x="241" y="42"/>
                </a:cxn>
                <a:cxn ang="0">
                  <a:pos x="236" y="55"/>
                </a:cxn>
                <a:cxn ang="0">
                  <a:pos x="227" y="81"/>
                </a:cxn>
                <a:cxn ang="0">
                  <a:pos x="244" y="99"/>
                </a:cxn>
                <a:cxn ang="0">
                  <a:pos x="219" y="104"/>
                </a:cxn>
                <a:cxn ang="0">
                  <a:pos x="199" y="95"/>
                </a:cxn>
                <a:cxn ang="0">
                  <a:pos x="166" y="94"/>
                </a:cxn>
                <a:cxn ang="0">
                  <a:pos x="135" y="99"/>
                </a:cxn>
                <a:cxn ang="0">
                  <a:pos x="112" y="85"/>
                </a:cxn>
                <a:cxn ang="0">
                  <a:pos x="84" y="84"/>
                </a:cxn>
                <a:cxn ang="0">
                  <a:pos x="47" y="94"/>
                </a:cxn>
                <a:cxn ang="0">
                  <a:pos x="35" y="118"/>
                </a:cxn>
                <a:cxn ang="0">
                  <a:pos x="12" y="114"/>
                </a:cxn>
                <a:cxn ang="0">
                  <a:pos x="10" y="131"/>
                </a:cxn>
                <a:cxn ang="0">
                  <a:pos x="8" y="149"/>
                </a:cxn>
                <a:cxn ang="0">
                  <a:pos x="28" y="163"/>
                </a:cxn>
                <a:cxn ang="0">
                  <a:pos x="39" y="189"/>
                </a:cxn>
                <a:cxn ang="0">
                  <a:pos x="95" y="180"/>
                </a:cxn>
                <a:cxn ang="0">
                  <a:pos x="108" y="209"/>
                </a:cxn>
                <a:cxn ang="0">
                  <a:pos x="72" y="219"/>
                </a:cxn>
                <a:cxn ang="0">
                  <a:pos x="59" y="233"/>
                </a:cxn>
                <a:cxn ang="0">
                  <a:pos x="79" y="256"/>
                </a:cxn>
                <a:cxn ang="0">
                  <a:pos x="98" y="270"/>
                </a:cxn>
                <a:cxn ang="0">
                  <a:pos x="105" y="276"/>
                </a:cxn>
                <a:cxn ang="0">
                  <a:pos x="142" y="286"/>
                </a:cxn>
                <a:cxn ang="0">
                  <a:pos x="200" y="200"/>
                </a:cxn>
                <a:cxn ang="0">
                  <a:pos x="219" y="196"/>
                </a:cxn>
                <a:cxn ang="0">
                  <a:pos x="230" y="227"/>
                </a:cxn>
                <a:cxn ang="0">
                  <a:pos x="286" y="247"/>
                </a:cxn>
                <a:cxn ang="0">
                  <a:pos x="318" y="271"/>
                </a:cxn>
                <a:cxn ang="0">
                  <a:pos x="350" y="296"/>
                </a:cxn>
                <a:cxn ang="0">
                  <a:pos x="372" y="289"/>
                </a:cxn>
                <a:cxn ang="0">
                  <a:pos x="404" y="264"/>
                </a:cxn>
                <a:cxn ang="0">
                  <a:pos x="439" y="261"/>
                </a:cxn>
                <a:cxn ang="0">
                  <a:pos x="478" y="261"/>
                </a:cxn>
                <a:cxn ang="0">
                  <a:pos x="540" y="271"/>
                </a:cxn>
                <a:cxn ang="0">
                  <a:pos x="554" y="252"/>
                </a:cxn>
                <a:cxn ang="0">
                  <a:pos x="547" y="219"/>
                </a:cxn>
                <a:cxn ang="0">
                  <a:pos x="583" y="216"/>
                </a:cxn>
                <a:cxn ang="0">
                  <a:pos x="594" y="175"/>
                </a:cxn>
                <a:cxn ang="0">
                  <a:pos x="631" y="175"/>
                </a:cxn>
                <a:cxn ang="0">
                  <a:pos x="643" y="148"/>
                </a:cxn>
                <a:cxn ang="0">
                  <a:pos x="648" y="124"/>
                </a:cxn>
                <a:cxn ang="0">
                  <a:pos x="233" y="186"/>
                </a:cxn>
                <a:cxn ang="0">
                  <a:pos x="463" y="193"/>
                </a:cxn>
                <a:cxn ang="0">
                  <a:pos x="445" y="216"/>
                </a:cxn>
                <a:cxn ang="0">
                  <a:pos x="489" y="186"/>
                </a:cxn>
                <a:cxn ang="0">
                  <a:pos x="512" y="192"/>
                </a:cxn>
              </a:cxnLst>
              <a:rect l="0" t="0" r="r" b="b"/>
              <a:pathLst>
                <a:path w="653" h="303">
                  <a:moveTo>
                    <a:pt x="648" y="124"/>
                  </a:moveTo>
                  <a:lnTo>
                    <a:pt x="648" y="124"/>
                  </a:lnTo>
                  <a:lnTo>
                    <a:pt x="648" y="122"/>
                  </a:lnTo>
                  <a:lnTo>
                    <a:pt x="647" y="122"/>
                  </a:lnTo>
                  <a:lnTo>
                    <a:pt x="643" y="124"/>
                  </a:lnTo>
                  <a:lnTo>
                    <a:pt x="643" y="124"/>
                  </a:lnTo>
                  <a:lnTo>
                    <a:pt x="637" y="125"/>
                  </a:lnTo>
                  <a:lnTo>
                    <a:pt x="630" y="126"/>
                  </a:lnTo>
                  <a:lnTo>
                    <a:pt x="630" y="126"/>
                  </a:lnTo>
                  <a:lnTo>
                    <a:pt x="627" y="125"/>
                  </a:lnTo>
                  <a:lnTo>
                    <a:pt x="626" y="124"/>
                  </a:lnTo>
                  <a:lnTo>
                    <a:pt x="623" y="121"/>
                  </a:lnTo>
                  <a:lnTo>
                    <a:pt x="623" y="119"/>
                  </a:lnTo>
                  <a:lnTo>
                    <a:pt x="623" y="119"/>
                  </a:lnTo>
                  <a:lnTo>
                    <a:pt x="621" y="115"/>
                  </a:lnTo>
                  <a:lnTo>
                    <a:pt x="620" y="114"/>
                  </a:lnTo>
                  <a:lnTo>
                    <a:pt x="618" y="114"/>
                  </a:lnTo>
                  <a:lnTo>
                    <a:pt x="618" y="114"/>
                  </a:lnTo>
                  <a:lnTo>
                    <a:pt x="616" y="112"/>
                  </a:lnTo>
                  <a:lnTo>
                    <a:pt x="614" y="112"/>
                  </a:lnTo>
                  <a:lnTo>
                    <a:pt x="611" y="109"/>
                  </a:lnTo>
                  <a:lnTo>
                    <a:pt x="608" y="105"/>
                  </a:lnTo>
                  <a:lnTo>
                    <a:pt x="608" y="105"/>
                  </a:lnTo>
                  <a:lnTo>
                    <a:pt x="606" y="101"/>
                  </a:lnTo>
                  <a:lnTo>
                    <a:pt x="604" y="99"/>
                  </a:lnTo>
                  <a:lnTo>
                    <a:pt x="598" y="96"/>
                  </a:lnTo>
                  <a:lnTo>
                    <a:pt x="598" y="96"/>
                  </a:lnTo>
                  <a:lnTo>
                    <a:pt x="596" y="96"/>
                  </a:lnTo>
                  <a:lnTo>
                    <a:pt x="590" y="98"/>
                  </a:lnTo>
                  <a:lnTo>
                    <a:pt x="583" y="101"/>
                  </a:lnTo>
                  <a:lnTo>
                    <a:pt x="583" y="101"/>
                  </a:lnTo>
                  <a:lnTo>
                    <a:pt x="579" y="101"/>
                  </a:lnTo>
                  <a:lnTo>
                    <a:pt x="574" y="101"/>
                  </a:lnTo>
                  <a:lnTo>
                    <a:pt x="567" y="98"/>
                  </a:lnTo>
                  <a:lnTo>
                    <a:pt x="567" y="98"/>
                  </a:lnTo>
                  <a:lnTo>
                    <a:pt x="563" y="96"/>
                  </a:lnTo>
                  <a:lnTo>
                    <a:pt x="560" y="94"/>
                  </a:lnTo>
                  <a:lnTo>
                    <a:pt x="557" y="91"/>
                  </a:lnTo>
                  <a:lnTo>
                    <a:pt x="554" y="89"/>
                  </a:lnTo>
                  <a:lnTo>
                    <a:pt x="554" y="89"/>
                  </a:lnTo>
                  <a:lnTo>
                    <a:pt x="552" y="92"/>
                  </a:lnTo>
                  <a:lnTo>
                    <a:pt x="549" y="95"/>
                  </a:lnTo>
                  <a:lnTo>
                    <a:pt x="547" y="98"/>
                  </a:lnTo>
                  <a:lnTo>
                    <a:pt x="544" y="99"/>
                  </a:lnTo>
                  <a:lnTo>
                    <a:pt x="544" y="99"/>
                  </a:lnTo>
                  <a:lnTo>
                    <a:pt x="543" y="99"/>
                  </a:lnTo>
                  <a:lnTo>
                    <a:pt x="542" y="96"/>
                  </a:lnTo>
                  <a:lnTo>
                    <a:pt x="537" y="89"/>
                  </a:lnTo>
                  <a:lnTo>
                    <a:pt x="533" y="79"/>
                  </a:lnTo>
                  <a:lnTo>
                    <a:pt x="529" y="71"/>
                  </a:lnTo>
                  <a:lnTo>
                    <a:pt x="529" y="71"/>
                  </a:lnTo>
                  <a:lnTo>
                    <a:pt x="515" y="51"/>
                  </a:lnTo>
                  <a:lnTo>
                    <a:pt x="507" y="42"/>
                  </a:lnTo>
                  <a:lnTo>
                    <a:pt x="503" y="38"/>
                  </a:lnTo>
                  <a:lnTo>
                    <a:pt x="499" y="37"/>
                  </a:lnTo>
                  <a:lnTo>
                    <a:pt x="499" y="37"/>
                  </a:lnTo>
                  <a:lnTo>
                    <a:pt x="493" y="32"/>
                  </a:lnTo>
                  <a:lnTo>
                    <a:pt x="492" y="30"/>
                  </a:lnTo>
                  <a:lnTo>
                    <a:pt x="492" y="27"/>
                  </a:lnTo>
                  <a:lnTo>
                    <a:pt x="495" y="24"/>
                  </a:lnTo>
                  <a:lnTo>
                    <a:pt x="495" y="24"/>
                  </a:lnTo>
                  <a:lnTo>
                    <a:pt x="495" y="23"/>
                  </a:lnTo>
                  <a:lnTo>
                    <a:pt x="495" y="23"/>
                  </a:lnTo>
                  <a:lnTo>
                    <a:pt x="492" y="21"/>
                  </a:lnTo>
                  <a:lnTo>
                    <a:pt x="488" y="23"/>
                  </a:lnTo>
                  <a:lnTo>
                    <a:pt x="483" y="23"/>
                  </a:lnTo>
                  <a:lnTo>
                    <a:pt x="483" y="23"/>
                  </a:lnTo>
                  <a:lnTo>
                    <a:pt x="476" y="28"/>
                  </a:lnTo>
                  <a:lnTo>
                    <a:pt x="473" y="30"/>
                  </a:lnTo>
                  <a:lnTo>
                    <a:pt x="469" y="31"/>
                  </a:lnTo>
                  <a:lnTo>
                    <a:pt x="469" y="31"/>
                  </a:lnTo>
                  <a:lnTo>
                    <a:pt x="465" y="32"/>
                  </a:lnTo>
                  <a:lnTo>
                    <a:pt x="460" y="35"/>
                  </a:lnTo>
                  <a:lnTo>
                    <a:pt x="456" y="38"/>
                  </a:lnTo>
                  <a:lnTo>
                    <a:pt x="452" y="38"/>
                  </a:lnTo>
                  <a:lnTo>
                    <a:pt x="452" y="38"/>
                  </a:lnTo>
                  <a:lnTo>
                    <a:pt x="448" y="38"/>
                  </a:lnTo>
                  <a:lnTo>
                    <a:pt x="445" y="41"/>
                  </a:lnTo>
                  <a:lnTo>
                    <a:pt x="442" y="42"/>
                  </a:lnTo>
                  <a:lnTo>
                    <a:pt x="441" y="42"/>
                  </a:lnTo>
                  <a:lnTo>
                    <a:pt x="439" y="41"/>
                  </a:lnTo>
                  <a:lnTo>
                    <a:pt x="439" y="41"/>
                  </a:lnTo>
                  <a:lnTo>
                    <a:pt x="438" y="40"/>
                  </a:lnTo>
                  <a:lnTo>
                    <a:pt x="438" y="38"/>
                  </a:lnTo>
                  <a:lnTo>
                    <a:pt x="441" y="35"/>
                  </a:lnTo>
                  <a:lnTo>
                    <a:pt x="443" y="34"/>
                  </a:lnTo>
                  <a:lnTo>
                    <a:pt x="445" y="31"/>
                  </a:lnTo>
                  <a:lnTo>
                    <a:pt x="445" y="31"/>
                  </a:lnTo>
                  <a:lnTo>
                    <a:pt x="443" y="30"/>
                  </a:lnTo>
                  <a:lnTo>
                    <a:pt x="442" y="30"/>
                  </a:lnTo>
                  <a:lnTo>
                    <a:pt x="439" y="31"/>
                  </a:lnTo>
                  <a:lnTo>
                    <a:pt x="436" y="30"/>
                  </a:lnTo>
                  <a:lnTo>
                    <a:pt x="436" y="30"/>
                  </a:lnTo>
                  <a:lnTo>
                    <a:pt x="432" y="27"/>
                  </a:lnTo>
                  <a:lnTo>
                    <a:pt x="429" y="27"/>
                  </a:lnTo>
                  <a:lnTo>
                    <a:pt x="429" y="28"/>
                  </a:lnTo>
                  <a:lnTo>
                    <a:pt x="429" y="28"/>
                  </a:lnTo>
                  <a:lnTo>
                    <a:pt x="428" y="30"/>
                  </a:lnTo>
                  <a:lnTo>
                    <a:pt x="426" y="31"/>
                  </a:lnTo>
                  <a:lnTo>
                    <a:pt x="425" y="30"/>
                  </a:lnTo>
                  <a:lnTo>
                    <a:pt x="425" y="28"/>
                  </a:lnTo>
                  <a:lnTo>
                    <a:pt x="425" y="28"/>
                  </a:lnTo>
                  <a:lnTo>
                    <a:pt x="424" y="25"/>
                  </a:lnTo>
                  <a:lnTo>
                    <a:pt x="422" y="24"/>
                  </a:lnTo>
                  <a:lnTo>
                    <a:pt x="421" y="23"/>
                  </a:lnTo>
                  <a:lnTo>
                    <a:pt x="418" y="24"/>
                  </a:lnTo>
                  <a:lnTo>
                    <a:pt x="418" y="24"/>
                  </a:lnTo>
                  <a:lnTo>
                    <a:pt x="415" y="25"/>
                  </a:lnTo>
                  <a:lnTo>
                    <a:pt x="411" y="27"/>
                  </a:lnTo>
                  <a:lnTo>
                    <a:pt x="406" y="27"/>
                  </a:lnTo>
                  <a:lnTo>
                    <a:pt x="404" y="27"/>
                  </a:lnTo>
                  <a:lnTo>
                    <a:pt x="404" y="27"/>
                  </a:lnTo>
                  <a:lnTo>
                    <a:pt x="404" y="24"/>
                  </a:lnTo>
                  <a:lnTo>
                    <a:pt x="404" y="23"/>
                  </a:lnTo>
                  <a:lnTo>
                    <a:pt x="405" y="20"/>
                  </a:lnTo>
                  <a:lnTo>
                    <a:pt x="405" y="20"/>
                  </a:lnTo>
                  <a:lnTo>
                    <a:pt x="405" y="17"/>
                  </a:lnTo>
                  <a:lnTo>
                    <a:pt x="404" y="14"/>
                  </a:lnTo>
                  <a:lnTo>
                    <a:pt x="402" y="11"/>
                  </a:lnTo>
                  <a:lnTo>
                    <a:pt x="402" y="8"/>
                  </a:lnTo>
                  <a:lnTo>
                    <a:pt x="402" y="8"/>
                  </a:lnTo>
                  <a:lnTo>
                    <a:pt x="402" y="5"/>
                  </a:lnTo>
                  <a:lnTo>
                    <a:pt x="399" y="3"/>
                  </a:lnTo>
                  <a:lnTo>
                    <a:pt x="395" y="1"/>
                  </a:lnTo>
                  <a:lnTo>
                    <a:pt x="392" y="1"/>
                  </a:lnTo>
                  <a:lnTo>
                    <a:pt x="392" y="1"/>
                  </a:lnTo>
                  <a:lnTo>
                    <a:pt x="389" y="3"/>
                  </a:lnTo>
                  <a:lnTo>
                    <a:pt x="387" y="3"/>
                  </a:lnTo>
                  <a:lnTo>
                    <a:pt x="379" y="0"/>
                  </a:lnTo>
                  <a:lnTo>
                    <a:pt x="379" y="0"/>
                  </a:lnTo>
                  <a:lnTo>
                    <a:pt x="375" y="0"/>
                  </a:lnTo>
                  <a:lnTo>
                    <a:pt x="369" y="0"/>
                  </a:lnTo>
                  <a:lnTo>
                    <a:pt x="362" y="3"/>
                  </a:lnTo>
                  <a:lnTo>
                    <a:pt x="359" y="4"/>
                  </a:lnTo>
                  <a:lnTo>
                    <a:pt x="359" y="4"/>
                  </a:lnTo>
                  <a:lnTo>
                    <a:pt x="359" y="5"/>
                  </a:lnTo>
                  <a:lnTo>
                    <a:pt x="357" y="7"/>
                  </a:lnTo>
                  <a:lnTo>
                    <a:pt x="350" y="10"/>
                  </a:lnTo>
                  <a:lnTo>
                    <a:pt x="337" y="13"/>
                  </a:lnTo>
                  <a:lnTo>
                    <a:pt x="337" y="13"/>
                  </a:lnTo>
                  <a:lnTo>
                    <a:pt x="325" y="15"/>
                  </a:lnTo>
                  <a:lnTo>
                    <a:pt x="314" y="17"/>
                  </a:lnTo>
                  <a:lnTo>
                    <a:pt x="314" y="17"/>
                  </a:lnTo>
                  <a:lnTo>
                    <a:pt x="305" y="20"/>
                  </a:lnTo>
                  <a:lnTo>
                    <a:pt x="303" y="21"/>
                  </a:lnTo>
                  <a:lnTo>
                    <a:pt x="297" y="21"/>
                  </a:lnTo>
                  <a:lnTo>
                    <a:pt x="297" y="21"/>
                  </a:lnTo>
                  <a:lnTo>
                    <a:pt x="286" y="23"/>
                  </a:lnTo>
                  <a:lnTo>
                    <a:pt x="278" y="24"/>
                  </a:lnTo>
                  <a:lnTo>
                    <a:pt x="273" y="27"/>
                  </a:lnTo>
                  <a:lnTo>
                    <a:pt x="273" y="27"/>
                  </a:lnTo>
                  <a:lnTo>
                    <a:pt x="268" y="28"/>
                  </a:lnTo>
                  <a:lnTo>
                    <a:pt x="263" y="28"/>
                  </a:lnTo>
                  <a:lnTo>
                    <a:pt x="258" y="28"/>
                  </a:lnTo>
                  <a:lnTo>
                    <a:pt x="254" y="28"/>
                  </a:lnTo>
                  <a:lnTo>
                    <a:pt x="254" y="28"/>
                  </a:lnTo>
                  <a:lnTo>
                    <a:pt x="250" y="30"/>
                  </a:lnTo>
                  <a:lnTo>
                    <a:pt x="247" y="30"/>
                  </a:lnTo>
                  <a:lnTo>
                    <a:pt x="243" y="30"/>
                  </a:lnTo>
                  <a:lnTo>
                    <a:pt x="240" y="30"/>
                  </a:lnTo>
                  <a:lnTo>
                    <a:pt x="240" y="30"/>
                  </a:lnTo>
                  <a:lnTo>
                    <a:pt x="240" y="31"/>
                  </a:lnTo>
                  <a:lnTo>
                    <a:pt x="239" y="35"/>
                  </a:lnTo>
                  <a:lnTo>
                    <a:pt x="240" y="40"/>
                  </a:lnTo>
                  <a:lnTo>
                    <a:pt x="241" y="42"/>
                  </a:lnTo>
                  <a:lnTo>
                    <a:pt x="241" y="42"/>
                  </a:lnTo>
                  <a:lnTo>
                    <a:pt x="244" y="45"/>
                  </a:lnTo>
                  <a:lnTo>
                    <a:pt x="249" y="47"/>
                  </a:lnTo>
                  <a:lnTo>
                    <a:pt x="253" y="48"/>
                  </a:lnTo>
                  <a:lnTo>
                    <a:pt x="256" y="50"/>
                  </a:lnTo>
                  <a:lnTo>
                    <a:pt x="256" y="50"/>
                  </a:lnTo>
                  <a:lnTo>
                    <a:pt x="254" y="51"/>
                  </a:lnTo>
                  <a:lnTo>
                    <a:pt x="250" y="52"/>
                  </a:lnTo>
                  <a:lnTo>
                    <a:pt x="239" y="52"/>
                  </a:lnTo>
                  <a:lnTo>
                    <a:pt x="239" y="52"/>
                  </a:lnTo>
                  <a:lnTo>
                    <a:pt x="236" y="55"/>
                  </a:lnTo>
                  <a:lnTo>
                    <a:pt x="234" y="58"/>
                  </a:lnTo>
                  <a:lnTo>
                    <a:pt x="234" y="61"/>
                  </a:lnTo>
                  <a:lnTo>
                    <a:pt x="236" y="64"/>
                  </a:lnTo>
                  <a:lnTo>
                    <a:pt x="236" y="64"/>
                  </a:lnTo>
                  <a:lnTo>
                    <a:pt x="236" y="67"/>
                  </a:lnTo>
                  <a:lnTo>
                    <a:pt x="233" y="69"/>
                  </a:lnTo>
                  <a:lnTo>
                    <a:pt x="226" y="72"/>
                  </a:lnTo>
                  <a:lnTo>
                    <a:pt x="226" y="72"/>
                  </a:lnTo>
                  <a:lnTo>
                    <a:pt x="224" y="75"/>
                  </a:lnTo>
                  <a:lnTo>
                    <a:pt x="224" y="78"/>
                  </a:lnTo>
                  <a:lnTo>
                    <a:pt x="227" y="81"/>
                  </a:lnTo>
                  <a:lnTo>
                    <a:pt x="230" y="81"/>
                  </a:lnTo>
                  <a:lnTo>
                    <a:pt x="230" y="81"/>
                  </a:lnTo>
                  <a:lnTo>
                    <a:pt x="233" y="82"/>
                  </a:lnTo>
                  <a:lnTo>
                    <a:pt x="236" y="84"/>
                  </a:lnTo>
                  <a:lnTo>
                    <a:pt x="241" y="85"/>
                  </a:lnTo>
                  <a:lnTo>
                    <a:pt x="241" y="85"/>
                  </a:lnTo>
                  <a:lnTo>
                    <a:pt x="243" y="87"/>
                  </a:lnTo>
                  <a:lnTo>
                    <a:pt x="244" y="89"/>
                  </a:lnTo>
                  <a:lnTo>
                    <a:pt x="246" y="96"/>
                  </a:lnTo>
                  <a:lnTo>
                    <a:pt x="246" y="96"/>
                  </a:lnTo>
                  <a:lnTo>
                    <a:pt x="244" y="99"/>
                  </a:lnTo>
                  <a:lnTo>
                    <a:pt x="243" y="101"/>
                  </a:lnTo>
                  <a:lnTo>
                    <a:pt x="240" y="102"/>
                  </a:lnTo>
                  <a:lnTo>
                    <a:pt x="236" y="102"/>
                  </a:lnTo>
                  <a:lnTo>
                    <a:pt x="236" y="102"/>
                  </a:lnTo>
                  <a:lnTo>
                    <a:pt x="231" y="101"/>
                  </a:lnTo>
                  <a:lnTo>
                    <a:pt x="229" y="99"/>
                  </a:lnTo>
                  <a:lnTo>
                    <a:pt x="223" y="96"/>
                  </a:lnTo>
                  <a:lnTo>
                    <a:pt x="223" y="96"/>
                  </a:lnTo>
                  <a:lnTo>
                    <a:pt x="222" y="98"/>
                  </a:lnTo>
                  <a:lnTo>
                    <a:pt x="220" y="101"/>
                  </a:lnTo>
                  <a:lnTo>
                    <a:pt x="219" y="104"/>
                  </a:lnTo>
                  <a:lnTo>
                    <a:pt x="217" y="105"/>
                  </a:lnTo>
                  <a:lnTo>
                    <a:pt x="217" y="105"/>
                  </a:lnTo>
                  <a:lnTo>
                    <a:pt x="216" y="105"/>
                  </a:lnTo>
                  <a:lnTo>
                    <a:pt x="214" y="104"/>
                  </a:lnTo>
                  <a:lnTo>
                    <a:pt x="213" y="101"/>
                  </a:lnTo>
                  <a:lnTo>
                    <a:pt x="210" y="99"/>
                  </a:lnTo>
                  <a:lnTo>
                    <a:pt x="210" y="99"/>
                  </a:lnTo>
                  <a:lnTo>
                    <a:pt x="203" y="99"/>
                  </a:lnTo>
                  <a:lnTo>
                    <a:pt x="202" y="98"/>
                  </a:lnTo>
                  <a:lnTo>
                    <a:pt x="199" y="95"/>
                  </a:lnTo>
                  <a:lnTo>
                    <a:pt x="199" y="95"/>
                  </a:lnTo>
                  <a:lnTo>
                    <a:pt x="197" y="92"/>
                  </a:lnTo>
                  <a:lnTo>
                    <a:pt x="193" y="91"/>
                  </a:lnTo>
                  <a:lnTo>
                    <a:pt x="187" y="92"/>
                  </a:lnTo>
                  <a:lnTo>
                    <a:pt x="183" y="94"/>
                  </a:lnTo>
                  <a:lnTo>
                    <a:pt x="183" y="94"/>
                  </a:lnTo>
                  <a:lnTo>
                    <a:pt x="180" y="96"/>
                  </a:lnTo>
                  <a:lnTo>
                    <a:pt x="179" y="96"/>
                  </a:lnTo>
                  <a:lnTo>
                    <a:pt x="175" y="94"/>
                  </a:lnTo>
                  <a:lnTo>
                    <a:pt x="175" y="94"/>
                  </a:lnTo>
                  <a:lnTo>
                    <a:pt x="170" y="92"/>
                  </a:lnTo>
                  <a:lnTo>
                    <a:pt x="166" y="94"/>
                  </a:lnTo>
                  <a:lnTo>
                    <a:pt x="162" y="96"/>
                  </a:lnTo>
                  <a:lnTo>
                    <a:pt x="159" y="98"/>
                  </a:lnTo>
                  <a:lnTo>
                    <a:pt x="159" y="98"/>
                  </a:lnTo>
                  <a:lnTo>
                    <a:pt x="156" y="101"/>
                  </a:lnTo>
                  <a:lnTo>
                    <a:pt x="153" y="102"/>
                  </a:lnTo>
                  <a:lnTo>
                    <a:pt x="149" y="102"/>
                  </a:lnTo>
                  <a:lnTo>
                    <a:pt x="143" y="99"/>
                  </a:lnTo>
                  <a:lnTo>
                    <a:pt x="143" y="99"/>
                  </a:lnTo>
                  <a:lnTo>
                    <a:pt x="138" y="96"/>
                  </a:lnTo>
                  <a:lnTo>
                    <a:pt x="135" y="98"/>
                  </a:lnTo>
                  <a:lnTo>
                    <a:pt x="135" y="99"/>
                  </a:lnTo>
                  <a:lnTo>
                    <a:pt x="135" y="99"/>
                  </a:lnTo>
                  <a:lnTo>
                    <a:pt x="133" y="102"/>
                  </a:lnTo>
                  <a:lnTo>
                    <a:pt x="132" y="102"/>
                  </a:lnTo>
                  <a:lnTo>
                    <a:pt x="130" y="99"/>
                  </a:lnTo>
                  <a:lnTo>
                    <a:pt x="130" y="98"/>
                  </a:lnTo>
                  <a:lnTo>
                    <a:pt x="130" y="98"/>
                  </a:lnTo>
                  <a:lnTo>
                    <a:pt x="129" y="95"/>
                  </a:lnTo>
                  <a:lnTo>
                    <a:pt x="125" y="92"/>
                  </a:lnTo>
                  <a:lnTo>
                    <a:pt x="116" y="87"/>
                  </a:lnTo>
                  <a:lnTo>
                    <a:pt x="116" y="87"/>
                  </a:lnTo>
                  <a:lnTo>
                    <a:pt x="112" y="85"/>
                  </a:lnTo>
                  <a:lnTo>
                    <a:pt x="106" y="84"/>
                  </a:lnTo>
                  <a:lnTo>
                    <a:pt x="101" y="82"/>
                  </a:lnTo>
                  <a:lnTo>
                    <a:pt x="98" y="81"/>
                  </a:lnTo>
                  <a:lnTo>
                    <a:pt x="98" y="81"/>
                  </a:lnTo>
                  <a:lnTo>
                    <a:pt x="96" y="79"/>
                  </a:lnTo>
                  <a:lnTo>
                    <a:pt x="93" y="78"/>
                  </a:lnTo>
                  <a:lnTo>
                    <a:pt x="89" y="78"/>
                  </a:lnTo>
                  <a:lnTo>
                    <a:pt x="86" y="81"/>
                  </a:lnTo>
                  <a:lnTo>
                    <a:pt x="86" y="81"/>
                  </a:lnTo>
                  <a:lnTo>
                    <a:pt x="85" y="84"/>
                  </a:lnTo>
                  <a:lnTo>
                    <a:pt x="84" y="84"/>
                  </a:lnTo>
                  <a:lnTo>
                    <a:pt x="78" y="81"/>
                  </a:lnTo>
                  <a:lnTo>
                    <a:pt x="78" y="81"/>
                  </a:lnTo>
                  <a:lnTo>
                    <a:pt x="75" y="81"/>
                  </a:lnTo>
                  <a:lnTo>
                    <a:pt x="72" y="81"/>
                  </a:lnTo>
                  <a:lnTo>
                    <a:pt x="66" y="84"/>
                  </a:lnTo>
                  <a:lnTo>
                    <a:pt x="66" y="84"/>
                  </a:lnTo>
                  <a:lnTo>
                    <a:pt x="58" y="89"/>
                  </a:lnTo>
                  <a:lnTo>
                    <a:pt x="54" y="91"/>
                  </a:lnTo>
                  <a:lnTo>
                    <a:pt x="49" y="92"/>
                  </a:lnTo>
                  <a:lnTo>
                    <a:pt x="49" y="92"/>
                  </a:lnTo>
                  <a:lnTo>
                    <a:pt x="47" y="94"/>
                  </a:lnTo>
                  <a:lnTo>
                    <a:pt x="45" y="95"/>
                  </a:lnTo>
                  <a:lnTo>
                    <a:pt x="44" y="98"/>
                  </a:lnTo>
                  <a:lnTo>
                    <a:pt x="41" y="99"/>
                  </a:lnTo>
                  <a:lnTo>
                    <a:pt x="41" y="99"/>
                  </a:lnTo>
                  <a:lnTo>
                    <a:pt x="37" y="101"/>
                  </a:lnTo>
                  <a:lnTo>
                    <a:pt x="35" y="104"/>
                  </a:lnTo>
                  <a:lnTo>
                    <a:pt x="37" y="108"/>
                  </a:lnTo>
                  <a:lnTo>
                    <a:pt x="37" y="108"/>
                  </a:lnTo>
                  <a:lnTo>
                    <a:pt x="38" y="114"/>
                  </a:lnTo>
                  <a:lnTo>
                    <a:pt x="38" y="116"/>
                  </a:lnTo>
                  <a:lnTo>
                    <a:pt x="35" y="118"/>
                  </a:lnTo>
                  <a:lnTo>
                    <a:pt x="35" y="118"/>
                  </a:lnTo>
                  <a:lnTo>
                    <a:pt x="32" y="119"/>
                  </a:lnTo>
                  <a:lnTo>
                    <a:pt x="31" y="118"/>
                  </a:lnTo>
                  <a:lnTo>
                    <a:pt x="28" y="115"/>
                  </a:lnTo>
                  <a:lnTo>
                    <a:pt x="25" y="111"/>
                  </a:lnTo>
                  <a:lnTo>
                    <a:pt x="22" y="108"/>
                  </a:lnTo>
                  <a:lnTo>
                    <a:pt x="22" y="108"/>
                  </a:lnTo>
                  <a:lnTo>
                    <a:pt x="18" y="106"/>
                  </a:lnTo>
                  <a:lnTo>
                    <a:pt x="15" y="108"/>
                  </a:lnTo>
                  <a:lnTo>
                    <a:pt x="14" y="109"/>
                  </a:lnTo>
                  <a:lnTo>
                    <a:pt x="12" y="114"/>
                  </a:lnTo>
                  <a:lnTo>
                    <a:pt x="12" y="114"/>
                  </a:lnTo>
                  <a:lnTo>
                    <a:pt x="12" y="116"/>
                  </a:lnTo>
                  <a:lnTo>
                    <a:pt x="10" y="118"/>
                  </a:lnTo>
                  <a:lnTo>
                    <a:pt x="7" y="121"/>
                  </a:lnTo>
                  <a:lnTo>
                    <a:pt x="4" y="124"/>
                  </a:lnTo>
                  <a:lnTo>
                    <a:pt x="4" y="124"/>
                  </a:lnTo>
                  <a:lnTo>
                    <a:pt x="4" y="126"/>
                  </a:lnTo>
                  <a:lnTo>
                    <a:pt x="5" y="128"/>
                  </a:lnTo>
                  <a:lnTo>
                    <a:pt x="8" y="129"/>
                  </a:lnTo>
                  <a:lnTo>
                    <a:pt x="10" y="131"/>
                  </a:lnTo>
                  <a:lnTo>
                    <a:pt x="10" y="131"/>
                  </a:lnTo>
                  <a:lnTo>
                    <a:pt x="8" y="133"/>
                  </a:lnTo>
                  <a:lnTo>
                    <a:pt x="7" y="135"/>
                  </a:lnTo>
                  <a:lnTo>
                    <a:pt x="4" y="136"/>
                  </a:lnTo>
                  <a:lnTo>
                    <a:pt x="4" y="136"/>
                  </a:lnTo>
                  <a:lnTo>
                    <a:pt x="1" y="141"/>
                  </a:lnTo>
                  <a:lnTo>
                    <a:pt x="0" y="143"/>
                  </a:lnTo>
                  <a:lnTo>
                    <a:pt x="0" y="146"/>
                  </a:lnTo>
                  <a:lnTo>
                    <a:pt x="0" y="146"/>
                  </a:lnTo>
                  <a:lnTo>
                    <a:pt x="2" y="148"/>
                  </a:lnTo>
                  <a:lnTo>
                    <a:pt x="5" y="148"/>
                  </a:lnTo>
                  <a:lnTo>
                    <a:pt x="8" y="149"/>
                  </a:lnTo>
                  <a:lnTo>
                    <a:pt x="10" y="152"/>
                  </a:lnTo>
                  <a:lnTo>
                    <a:pt x="10" y="152"/>
                  </a:lnTo>
                  <a:lnTo>
                    <a:pt x="10" y="159"/>
                  </a:lnTo>
                  <a:lnTo>
                    <a:pt x="10" y="160"/>
                  </a:lnTo>
                  <a:lnTo>
                    <a:pt x="12" y="160"/>
                  </a:lnTo>
                  <a:lnTo>
                    <a:pt x="12" y="160"/>
                  </a:lnTo>
                  <a:lnTo>
                    <a:pt x="18" y="160"/>
                  </a:lnTo>
                  <a:lnTo>
                    <a:pt x="24" y="160"/>
                  </a:lnTo>
                  <a:lnTo>
                    <a:pt x="24" y="160"/>
                  </a:lnTo>
                  <a:lnTo>
                    <a:pt x="25" y="162"/>
                  </a:lnTo>
                  <a:lnTo>
                    <a:pt x="28" y="163"/>
                  </a:lnTo>
                  <a:lnTo>
                    <a:pt x="34" y="172"/>
                  </a:lnTo>
                  <a:lnTo>
                    <a:pt x="34" y="172"/>
                  </a:lnTo>
                  <a:lnTo>
                    <a:pt x="38" y="179"/>
                  </a:lnTo>
                  <a:lnTo>
                    <a:pt x="38" y="180"/>
                  </a:lnTo>
                  <a:lnTo>
                    <a:pt x="35" y="182"/>
                  </a:lnTo>
                  <a:lnTo>
                    <a:pt x="35" y="182"/>
                  </a:lnTo>
                  <a:lnTo>
                    <a:pt x="34" y="183"/>
                  </a:lnTo>
                  <a:lnTo>
                    <a:pt x="34" y="185"/>
                  </a:lnTo>
                  <a:lnTo>
                    <a:pt x="35" y="186"/>
                  </a:lnTo>
                  <a:lnTo>
                    <a:pt x="39" y="189"/>
                  </a:lnTo>
                  <a:lnTo>
                    <a:pt x="39" y="189"/>
                  </a:lnTo>
                  <a:lnTo>
                    <a:pt x="44" y="192"/>
                  </a:lnTo>
                  <a:lnTo>
                    <a:pt x="44" y="192"/>
                  </a:lnTo>
                  <a:lnTo>
                    <a:pt x="48" y="190"/>
                  </a:lnTo>
                  <a:lnTo>
                    <a:pt x="48" y="190"/>
                  </a:lnTo>
                  <a:lnTo>
                    <a:pt x="55" y="185"/>
                  </a:lnTo>
                  <a:lnTo>
                    <a:pt x="64" y="180"/>
                  </a:lnTo>
                  <a:lnTo>
                    <a:pt x="72" y="179"/>
                  </a:lnTo>
                  <a:lnTo>
                    <a:pt x="81" y="179"/>
                  </a:lnTo>
                  <a:lnTo>
                    <a:pt x="81" y="179"/>
                  </a:lnTo>
                  <a:lnTo>
                    <a:pt x="89" y="180"/>
                  </a:lnTo>
                  <a:lnTo>
                    <a:pt x="95" y="180"/>
                  </a:lnTo>
                  <a:lnTo>
                    <a:pt x="101" y="180"/>
                  </a:lnTo>
                  <a:lnTo>
                    <a:pt x="103" y="182"/>
                  </a:lnTo>
                  <a:lnTo>
                    <a:pt x="106" y="183"/>
                  </a:lnTo>
                  <a:lnTo>
                    <a:pt x="106" y="183"/>
                  </a:lnTo>
                  <a:lnTo>
                    <a:pt x="106" y="186"/>
                  </a:lnTo>
                  <a:lnTo>
                    <a:pt x="108" y="189"/>
                  </a:lnTo>
                  <a:lnTo>
                    <a:pt x="108" y="196"/>
                  </a:lnTo>
                  <a:lnTo>
                    <a:pt x="108" y="203"/>
                  </a:lnTo>
                  <a:lnTo>
                    <a:pt x="108" y="207"/>
                  </a:lnTo>
                  <a:lnTo>
                    <a:pt x="108" y="207"/>
                  </a:lnTo>
                  <a:lnTo>
                    <a:pt x="108" y="209"/>
                  </a:lnTo>
                  <a:lnTo>
                    <a:pt x="106" y="210"/>
                  </a:lnTo>
                  <a:lnTo>
                    <a:pt x="103" y="212"/>
                  </a:lnTo>
                  <a:lnTo>
                    <a:pt x="98" y="212"/>
                  </a:lnTo>
                  <a:lnTo>
                    <a:pt x="92" y="212"/>
                  </a:lnTo>
                  <a:lnTo>
                    <a:pt x="92" y="212"/>
                  </a:lnTo>
                  <a:lnTo>
                    <a:pt x="85" y="212"/>
                  </a:lnTo>
                  <a:lnTo>
                    <a:pt x="78" y="213"/>
                  </a:lnTo>
                  <a:lnTo>
                    <a:pt x="74" y="216"/>
                  </a:lnTo>
                  <a:lnTo>
                    <a:pt x="72" y="217"/>
                  </a:lnTo>
                  <a:lnTo>
                    <a:pt x="72" y="219"/>
                  </a:lnTo>
                  <a:lnTo>
                    <a:pt x="72" y="219"/>
                  </a:lnTo>
                  <a:lnTo>
                    <a:pt x="75" y="227"/>
                  </a:lnTo>
                  <a:lnTo>
                    <a:pt x="75" y="229"/>
                  </a:lnTo>
                  <a:lnTo>
                    <a:pt x="74" y="229"/>
                  </a:lnTo>
                  <a:lnTo>
                    <a:pt x="69" y="227"/>
                  </a:lnTo>
                  <a:lnTo>
                    <a:pt x="69" y="227"/>
                  </a:lnTo>
                  <a:lnTo>
                    <a:pt x="66" y="226"/>
                  </a:lnTo>
                  <a:lnTo>
                    <a:pt x="64" y="226"/>
                  </a:lnTo>
                  <a:lnTo>
                    <a:pt x="61" y="227"/>
                  </a:lnTo>
                  <a:lnTo>
                    <a:pt x="59" y="229"/>
                  </a:lnTo>
                  <a:lnTo>
                    <a:pt x="59" y="232"/>
                  </a:lnTo>
                  <a:lnTo>
                    <a:pt x="59" y="233"/>
                  </a:lnTo>
                  <a:lnTo>
                    <a:pt x="62" y="233"/>
                  </a:lnTo>
                  <a:lnTo>
                    <a:pt x="62" y="233"/>
                  </a:lnTo>
                  <a:lnTo>
                    <a:pt x="65" y="234"/>
                  </a:lnTo>
                  <a:lnTo>
                    <a:pt x="69" y="236"/>
                  </a:lnTo>
                  <a:lnTo>
                    <a:pt x="72" y="240"/>
                  </a:lnTo>
                  <a:lnTo>
                    <a:pt x="74" y="243"/>
                  </a:lnTo>
                  <a:lnTo>
                    <a:pt x="74" y="243"/>
                  </a:lnTo>
                  <a:lnTo>
                    <a:pt x="75" y="252"/>
                  </a:lnTo>
                  <a:lnTo>
                    <a:pt x="76" y="254"/>
                  </a:lnTo>
                  <a:lnTo>
                    <a:pt x="78" y="256"/>
                  </a:lnTo>
                  <a:lnTo>
                    <a:pt x="79" y="256"/>
                  </a:lnTo>
                  <a:lnTo>
                    <a:pt x="79" y="256"/>
                  </a:lnTo>
                  <a:lnTo>
                    <a:pt x="82" y="256"/>
                  </a:lnTo>
                  <a:lnTo>
                    <a:pt x="84" y="259"/>
                  </a:lnTo>
                  <a:lnTo>
                    <a:pt x="86" y="261"/>
                  </a:lnTo>
                  <a:lnTo>
                    <a:pt x="91" y="263"/>
                  </a:lnTo>
                  <a:lnTo>
                    <a:pt x="91" y="263"/>
                  </a:lnTo>
                  <a:lnTo>
                    <a:pt x="95" y="263"/>
                  </a:lnTo>
                  <a:lnTo>
                    <a:pt x="99" y="264"/>
                  </a:lnTo>
                  <a:lnTo>
                    <a:pt x="101" y="266"/>
                  </a:lnTo>
                  <a:lnTo>
                    <a:pt x="98" y="270"/>
                  </a:lnTo>
                  <a:lnTo>
                    <a:pt x="98" y="270"/>
                  </a:lnTo>
                  <a:lnTo>
                    <a:pt x="96" y="273"/>
                  </a:lnTo>
                  <a:lnTo>
                    <a:pt x="96" y="277"/>
                  </a:lnTo>
                  <a:lnTo>
                    <a:pt x="98" y="284"/>
                  </a:lnTo>
                  <a:lnTo>
                    <a:pt x="101" y="290"/>
                  </a:lnTo>
                  <a:lnTo>
                    <a:pt x="102" y="290"/>
                  </a:lnTo>
                  <a:lnTo>
                    <a:pt x="103" y="290"/>
                  </a:lnTo>
                  <a:lnTo>
                    <a:pt x="103" y="290"/>
                  </a:lnTo>
                  <a:lnTo>
                    <a:pt x="103" y="284"/>
                  </a:lnTo>
                  <a:lnTo>
                    <a:pt x="105" y="279"/>
                  </a:lnTo>
                  <a:lnTo>
                    <a:pt x="105" y="279"/>
                  </a:lnTo>
                  <a:lnTo>
                    <a:pt x="105" y="276"/>
                  </a:lnTo>
                  <a:lnTo>
                    <a:pt x="106" y="274"/>
                  </a:lnTo>
                  <a:lnTo>
                    <a:pt x="108" y="273"/>
                  </a:lnTo>
                  <a:lnTo>
                    <a:pt x="111" y="271"/>
                  </a:lnTo>
                  <a:lnTo>
                    <a:pt x="116" y="270"/>
                  </a:lnTo>
                  <a:lnTo>
                    <a:pt x="122" y="270"/>
                  </a:lnTo>
                  <a:lnTo>
                    <a:pt x="122" y="270"/>
                  </a:lnTo>
                  <a:lnTo>
                    <a:pt x="126" y="271"/>
                  </a:lnTo>
                  <a:lnTo>
                    <a:pt x="132" y="274"/>
                  </a:lnTo>
                  <a:lnTo>
                    <a:pt x="136" y="280"/>
                  </a:lnTo>
                  <a:lnTo>
                    <a:pt x="142" y="286"/>
                  </a:lnTo>
                  <a:lnTo>
                    <a:pt x="142" y="286"/>
                  </a:lnTo>
                  <a:lnTo>
                    <a:pt x="146" y="289"/>
                  </a:lnTo>
                  <a:lnTo>
                    <a:pt x="149" y="290"/>
                  </a:lnTo>
                  <a:lnTo>
                    <a:pt x="152" y="289"/>
                  </a:lnTo>
                  <a:lnTo>
                    <a:pt x="153" y="289"/>
                  </a:lnTo>
                  <a:lnTo>
                    <a:pt x="155" y="217"/>
                  </a:lnTo>
                  <a:lnTo>
                    <a:pt x="196" y="206"/>
                  </a:lnTo>
                  <a:lnTo>
                    <a:pt x="196" y="206"/>
                  </a:lnTo>
                  <a:lnTo>
                    <a:pt x="197" y="203"/>
                  </a:lnTo>
                  <a:lnTo>
                    <a:pt x="197" y="203"/>
                  </a:lnTo>
                  <a:lnTo>
                    <a:pt x="199" y="202"/>
                  </a:lnTo>
                  <a:lnTo>
                    <a:pt x="200" y="200"/>
                  </a:lnTo>
                  <a:lnTo>
                    <a:pt x="204" y="200"/>
                  </a:lnTo>
                  <a:lnTo>
                    <a:pt x="209" y="202"/>
                  </a:lnTo>
                  <a:lnTo>
                    <a:pt x="212" y="205"/>
                  </a:lnTo>
                  <a:lnTo>
                    <a:pt x="212" y="205"/>
                  </a:lnTo>
                  <a:lnTo>
                    <a:pt x="212" y="205"/>
                  </a:lnTo>
                  <a:lnTo>
                    <a:pt x="213" y="203"/>
                  </a:lnTo>
                  <a:lnTo>
                    <a:pt x="213" y="200"/>
                  </a:lnTo>
                  <a:lnTo>
                    <a:pt x="214" y="197"/>
                  </a:lnTo>
                  <a:lnTo>
                    <a:pt x="216" y="196"/>
                  </a:lnTo>
                  <a:lnTo>
                    <a:pt x="219" y="196"/>
                  </a:lnTo>
                  <a:lnTo>
                    <a:pt x="219" y="196"/>
                  </a:lnTo>
                  <a:lnTo>
                    <a:pt x="220" y="197"/>
                  </a:lnTo>
                  <a:lnTo>
                    <a:pt x="220" y="197"/>
                  </a:lnTo>
                  <a:lnTo>
                    <a:pt x="220" y="202"/>
                  </a:lnTo>
                  <a:lnTo>
                    <a:pt x="220" y="205"/>
                  </a:lnTo>
                  <a:lnTo>
                    <a:pt x="220" y="206"/>
                  </a:lnTo>
                  <a:lnTo>
                    <a:pt x="222" y="206"/>
                  </a:lnTo>
                  <a:lnTo>
                    <a:pt x="222" y="206"/>
                  </a:lnTo>
                  <a:lnTo>
                    <a:pt x="224" y="207"/>
                  </a:lnTo>
                  <a:lnTo>
                    <a:pt x="229" y="213"/>
                  </a:lnTo>
                  <a:lnTo>
                    <a:pt x="230" y="220"/>
                  </a:lnTo>
                  <a:lnTo>
                    <a:pt x="230" y="227"/>
                  </a:lnTo>
                  <a:lnTo>
                    <a:pt x="230" y="227"/>
                  </a:lnTo>
                  <a:lnTo>
                    <a:pt x="241" y="237"/>
                  </a:lnTo>
                  <a:lnTo>
                    <a:pt x="249" y="247"/>
                  </a:lnTo>
                  <a:lnTo>
                    <a:pt x="249" y="247"/>
                  </a:lnTo>
                  <a:lnTo>
                    <a:pt x="250" y="249"/>
                  </a:lnTo>
                  <a:lnTo>
                    <a:pt x="253" y="249"/>
                  </a:lnTo>
                  <a:lnTo>
                    <a:pt x="258" y="247"/>
                  </a:lnTo>
                  <a:lnTo>
                    <a:pt x="266" y="246"/>
                  </a:lnTo>
                  <a:lnTo>
                    <a:pt x="270" y="246"/>
                  </a:lnTo>
                  <a:lnTo>
                    <a:pt x="270" y="246"/>
                  </a:lnTo>
                  <a:lnTo>
                    <a:pt x="286" y="247"/>
                  </a:lnTo>
                  <a:lnTo>
                    <a:pt x="303" y="247"/>
                  </a:lnTo>
                  <a:lnTo>
                    <a:pt x="303" y="247"/>
                  </a:lnTo>
                  <a:lnTo>
                    <a:pt x="305" y="249"/>
                  </a:lnTo>
                  <a:lnTo>
                    <a:pt x="308" y="252"/>
                  </a:lnTo>
                  <a:lnTo>
                    <a:pt x="311" y="254"/>
                  </a:lnTo>
                  <a:lnTo>
                    <a:pt x="315" y="257"/>
                  </a:lnTo>
                  <a:lnTo>
                    <a:pt x="315" y="257"/>
                  </a:lnTo>
                  <a:lnTo>
                    <a:pt x="318" y="259"/>
                  </a:lnTo>
                  <a:lnTo>
                    <a:pt x="318" y="263"/>
                  </a:lnTo>
                  <a:lnTo>
                    <a:pt x="318" y="271"/>
                  </a:lnTo>
                  <a:lnTo>
                    <a:pt x="318" y="271"/>
                  </a:lnTo>
                  <a:lnTo>
                    <a:pt x="320" y="276"/>
                  </a:lnTo>
                  <a:lnTo>
                    <a:pt x="323" y="280"/>
                  </a:lnTo>
                  <a:lnTo>
                    <a:pt x="325" y="284"/>
                  </a:lnTo>
                  <a:lnTo>
                    <a:pt x="328" y="289"/>
                  </a:lnTo>
                  <a:lnTo>
                    <a:pt x="328" y="289"/>
                  </a:lnTo>
                  <a:lnTo>
                    <a:pt x="328" y="290"/>
                  </a:lnTo>
                  <a:lnTo>
                    <a:pt x="330" y="291"/>
                  </a:lnTo>
                  <a:lnTo>
                    <a:pt x="332" y="291"/>
                  </a:lnTo>
                  <a:lnTo>
                    <a:pt x="341" y="293"/>
                  </a:lnTo>
                  <a:lnTo>
                    <a:pt x="341" y="293"/>
                  </a:lnTo>
                  <a:lnTo>
                    <a:pt x="350" y="296"/>
                  </a:lnTo>
                  <a:lnTo>
                    <a:pt x="354" y="297"/>
                  </a:lnTo>
                  <a:lnTo>
                    <a:pt x="355" y="300"/>
                  </a:lnTo>
                  <a:lnTo>
                    <a:pt x="355" y="300"/>
                  </a:lnTo>
                  <a:lnTo>
                    <a:pt x="357" y="303"/>
                  </a:lnTo>
                  <a:lnTo>
                    <a:pt x="358" y="303"/>
                  </a:lnTo>
                  <a:lnTo>
                    <a:pt x="361" y="301"/>
                  </a:lnTo>
                  <a:lnTo>
                    <a:pt x="362" y="298"/>
                  </a:lnTo>
                  <a:lnTo>
                    <a:pt x="362" y="298"/>
                  </a:lnTo>
                  <a:lnTo>
                    <a:pt x="364" y="296"/>
                  </a:lnTo>
                  <a:lnTo>
                    <a:pt x="367" y="291"/>
                  </a:lnTo>
                  <a:lnTo>
                    <a:pt x="372" y="289"/>
                  </a:lnTo>
                  <a:lnTo>
                    <a:pt x="379" y="286"/>
                  </a:lnTo>
                  <a:lnTo>
                    <a:pt x="379" y="286"/>
                  </a:lnTo>
                  <a:lnTo>
                    <a:pt x="384" y="284"/>
                  </a:lnTo>
                  <a:lnTo>
                    <a:pt x="388" y="284"/>
                  </a:lnTo>
                  <a:lnTo>
                    <a:pt x="388" y="284"/>
                  </a:lnTo>
                  <a:lnTo>
                    <a:pt x="391" y="279"/>
                  </a:lnTo>
                  <a:lnTo>
                    <a:pt x="394" y="276"/>
                  </a:lnTo>
                  <a:lnTo>
                    <a:pt x="394" y="276"/>
                  </a:lnTo>
                  <a:lnTo>
                    <a:pt x="399" y="271"/>
                  </a:lnTo>
                  <a:lnTo>
                    <a:pt x="402" y="269"/>
                  </a:lnTo>
                  <a:lnTo>
                    <a:pt x="404" y="264"/>
                  </a:lnTo>
                  <a:lnTo>
                    <a:pt x="404" y="264"/>
                  </a:lnTo>
                  <a:lnTo>
                    <a:pt x="404" y="263"/>
                  </a:lnTo>
                  <a:lnTo>
                    <a:pt x="405" y="261"/>
                  </a:lnTo>
                  <a:lnTo>
                    <a:pt x="411" y="261"/>
                  </a:lnTo>
                  <a:lnTo>
                    <a:pt x="418" y="261"/>
                  </a:lnTo>
                  <a:lnTo>
                    <a:pt x="425" y="264"/>
                  </a:lnTo>
                  <a:lnTo>
                    <a:pt x="425" y="264"/>
                  </a:lnTo>
                  <a:lnTo>
                    <a:pt x="431" y="267"/>
                  </a:lnTo>
                  <a:lnTo>
                    <a:pt x="435" y="267"/>
                  </a:lnTo>
                  <a:lnTo>
                    <a:pt x="438" y="266"/>
                  </a:lnTo>
                  <a:lnTo>
                    <a:pt x="439" y="261"/>
                  </a:lnTo>
                  <a:lnTo>
                    <a:pt x="439" y="261"/>
                  </a:lnTo>
                  <a:lnTo>
                    <a:pt x="439" y="260"/>
                  </a:lnTo>
                  <a:lnTo>
                    <a:pt x="441" y="257"/>
                  </a:lnTo>
                  <a:lnTo>
                    <a:pt x="446" y="256"/>
                  </a:lnTo>
                  <a:lnTo>
                    <a:pt x="452" y="254"/>
                  </a:lnTo>
                  <a:lnTo>
                    <a:pt x="456" y="256"/>
                  </a:lnTo>
                  <a:lnTo>
                    <a:pt x="456" y="256"/>
                  </a:lnTo>
                  <a:lnTo>
                    <a:pt x="466" y="260"/>
                  </a:lnTo>
                  <a:lnTo>
                    <a:pt x="472" y="261"/>
                  </a:lnTo>
                  <a:lnTo>
                    <a:pt x="478" y="261"/>
                  </a:lnTo>
                  <a:lnTo>
                    <a:pt x="478" y="261"/>
                  </a:lnTo>
                  <a:lnTo>
                    <a:pt x="485" y="260"/>
                  </a:lnTo>
                  <a:lnTo>
                    <a:pt x="497" y="261"/>
                  </a:lnTo>
                  <a:lnTo>
                    <a:pt x="519" y="264"/>
                  </a:lnTo>
                  <a:lnTo>
                    <a:pt x="519" y="264"/>
                  </a:lnTo>
                  <a:lnTo>
                    <a:pt x="523" y="264"/>
                  </a:lnTo>
                  <a:lnTo>
                    <a:pt x="526" y="264"/>
                  </a:lnTo>
                  <a:lnTo>
                    <a:pt x="529" y="264"/>
                  </a:lnTo>
                  <a:lnTo>
                    <a:pt x="533" y="269"/>
                  </a:lnTo>
                  <a:lnTo>
                    <a:pt x="533" y="269"/>
                  </a:lnTo>
                  <a:lnTo>
                    <a:pt x="537" y="270"/>
                  </a:lnTo>
                  <a:lnTo>
                    <a:pt x="540" y="271"/>
                  </a:lnTo>
                  <a:lnTo>
                    <a:pt x="543" y="271"/>
                  </a:lnTo>
                  <a:lnTo>
                    <a:pt x="547" y="273"/>
                  </a:lnTo>
                  <a:lnTo>
                    <a:pt x="547" y="273"/>
                  </a:lnTo>
                  <a:lnTo>
                    <a:pt x="546" y="267"/>
                  </a:lnTo>
                  <a:lnTo>
                    <a:pt x="546" y="267"/>
                  </a:lnTo>
                  <a:lnTo>
                    <a:pt x="547" y="263"/>
                  </a:lnTo>
                  <a:lnTo>
                    <a:pt x="550" y="260"/>
                  </a:lnTo>
                  <a:lnTo>
                    <a:pt x="553" y="257"/>
                  </a:lnTo>
                  <a:lnTo>
                    <a:pt x="554" y="254"/>
                  </a:lnTo>
                  <a:lnTo>
                    <a:pt x="554" y="254"/>
                  </a:lnTo>
                  <a:lnTo>
                    <a:pt x="554" y="252"/>
                  </a:lnTo>
                  <a:lnTo>
                    <a:pt x="552" y="246"/>
                  </a:lnTo>
                  <a:lnTo>
                    <a:pt x="550" y="240"/>
                  </a:lnTo>
                  <a:lnTo>
                    <a:pt x="549" y="237"/>
                  </a:lnTo>
                  <a:lnTo>
                    <a:pt x="549" y="237"/>
                  </a:lnTo>
                  <a:lnTo>
                    <a:pt x="549" y="229"/>
                  </a:lnTo>
                  <a:lnTo>
                    <a:pt x="547" y="226"/>
                  </a:lnTo>
                  <a:lnTo>
                    <a:pt x="544" y="223"/>
                  </a:lnTo>
                  <a:lnTo>
                    <a:pt x="544" y="223"/>
                  </a:lnTo>
                  <a:lnTo>
                    <a:pt x="544" y="222"/>
                  </a:lnTo>
                  <a:lnTo>
                    <a:pt x="544" y="222"/>
                  </a:lnTo>
                  <a:lnTo>
                    <a:pt x="547" y="219"/>
                  </a:lnTo>
                  <a:lnTo>
                    <a:pt x="554" y="216"/>
                  </a:lnTo>
                  <a:lnTo>
                    <a:pt x="554" y="216"/>
                  </a:lnTo>
                  <a:lnTo>
                    <a:pt x="559" y="216"/>
                  </a:lnTo>
                  <a:lnTo>
                    <a:pt x="563" y="215"/>
                  </a:lnTo>
                  <a:lnTo>
                    <a:pt x="567" y="213"/>
                  </a:lnTo>
                  <a:lnTo>
                    <a:pt x="569" y="213"/>
                  </a:lnTo>
                  <a:lnTo>
                    <a:pt x="569" y="213"/>
                  </a:lnTo>
                  <a:lnTo>
                    <a:pt x="574" y="216"/>
                  </a:lnTo>
                  <a:lnTo>
                    <a:pt x="581" y="216"/>
                  </a:lnTo>
                  <a:lnTo>
                    <a:pt x="581" y="216"/>
                  </a:lnTo>
                  <a:lnTo>
                    <a:pt x="583" y="216"/>
                  </a:lnTo>
                  <a:lnTo>
                    <a:pt x="583" y="213"/>
                  </a:lnTo>
                  <a:lnTo>
                    <a:pt x="583" y="212"/>
                  </a:lnTo>
                  <a:lnTo>
                    <a:pt x="581" y="209"/>
                  </a:lnTo>
                  <a:lnTo>
                    <a:pt x="581" y="209"/>
                  </a:lnTo>
                  <a:lnTo>
                    <a:pt x="580" y="207"/>
                  </a:lnTo>
                  <a:lnTo>
                    <a:pt x="581" y="205"/>
                  </a:lnTo>
                  <a:lnTo>
                    <a:pt x="584" y="196"/>
                  </a:lnTo>
                  <a:lnTo>
                    <a:pt x="590" y="179"/>
                  </a:lnTo>
                  <a:lnTo>
                    <a:pt x="590" y="179"/>
                  </a:lnTo>
                  <a:lnTo>
                    <a:pt x="593" y="175"/>
                  </a:lnTo>
                  <a:lnTo>
                    <a:pt x="594" y="175"/>
                  </a:lnTo>
                  <a:lnTo>
                    <a:pt x="597" y="178"/>
                  </a:lnTo>
                  <a:lnTo>
                    <a:pt x="601" y="179"/>
                  </a:lnTo>
                  <a:lnTo>
                    <a:pt x="601" y="179"/>
                  </a:lnTo>
                  <a:lnTo>
                    <a:pt x="610" y="179"/>
                  </a:lnTo>
                  <a:lnTo>
                    <a:pt x="616" y="179"/>
                  </a:lnTo>
                  <a:lnTo>
                    <a:pt x="616" y="179"/>
                  </a:lnTo>
                  <a:lnTo>
                    <a:pt x="620" y="180"/>
                  </a:lnTo>
                  <a:lnTo>
                    <a:pt x="624" y="179"/>
                  </a:lnTo>
                  <a:lnTo>
                    <a:pt x="628" y="176"/>
                  </a:lnTo>
                  <a:lnTo>
                    <a:pt x="631" y="175"/>
                  </a:lnTo>
                  <a:lnTo>
                    <a:pt x="631" y="175"/>
                  </a:lnTo>
                  <a:lnTo>
                    <a:pt x="631" y="172"/>
                  </a:lnTo>
                  <a:lnTo>
                    <a:pt x="631" y="169"/>
                  </a:lnTo>
                  <a:lnTo>
                    <a:pt x="630" y="166"/>
                  </a:lnTo>
                  <a:lnTo>
                    <a:pt x="628" y="162"/>
                  </a:lnTo>
                  <a:lnTo>
                    <a:pt x="628" y="162"/>
                  </a:lnTo>
                  <a:lnTo>
                    <a:pt x="630" y="156"/>
                  </a:lnTo>
                  <a:lnTo>
                    <a:pt x="633" y="152"/>
                  </a:lnTo>
                  <a:lnTo>
                    <a:pt x="635" y="149"/>
                  </a:lnTo>
                  <a:lnTo>
                    <a:pt x="640" y="149"/>
                  </a:lnTo>
                  <a:lnTo>
                    <a:pt x="640" y="149"/>
                  </a:lnTo>
                  <a:lnTo>
                    <a:pt x="643" y="148"/>
                  </a:lnTo>
                  <a:lnTo>
                    <a:pt x="645" y="146"/>
                  </a:lnTo>
                  <a:lnTo>
                    <a:pt x="645" y="143"/>
                  </a:lnTo>
                  <a:lnTo>
                    <a:pt x="647" y="141"/>
                  </a:lnTo>
                  <a:lnTo>
                    <a:pt x="647" y="141"/>
                  </a:lnTo>
                  <a:lnTo>
                    <a:pt x="647" y="138"/>
                  </a:lnTo>
                  <a:lnTo>
                    <a:pt x="648" y="135"/>
                  </a:lnTo>
                  <a:lnTo>
                    <a:pt x="651" y="133"/>
                  </a:lnTo>
                  <a:lnTo>
                    <a:pt x="653" y="129"/>
                  </a:lnTo>
                  <a:lnTo>
                    <a:pt x="653" y="129"/>
                  </a:lnTo>
                  <a:lnTo>
                    <a:pt x="650" y="126"/>
                  </a:lnTo>
                  <a:lnTo>
                    <a:pt x="648" y="124"/>
                  </a:lnTo>
                  <a:lnTo>
                    <a:pt x="648" y="124"/>
                  </a:lnTo>
                  <a:close/>
                  <a:moveTo>
                    <a:pt x="243" y="193"/>
                  </a:moveTo>
                  <a:lnTo>
                    <a:pt x="243" y="193"/>
                  </a:lnTo>
                  <a:lnTo>
                    <a:pt x="239" y="195"/>
                  </a:lnTo>
                  <a:lnTo>
                    <a:pt x="231" y="193"/>
                  </a:lnTo>
                  <a:lnTo>
                    <a:pt x="224" y="190"/>
                  </a:lnTo>
                  <a:lnTo>
                    <a:pt x="220" y="188"/>
                  </a:lnTo>
                  <a:lnTo>
                    <a:pt x="220" y="188"/>
                  </a:lnTo>
                  <a:lnTo>
                    <a:pt x="222" y="186"/>
                  </a:lnTo>
                  <a:lnTo>
                    <a:pt x="224" y="186"/>
                  </a:lnTo>
                  <a:lnTo>
                    <a:pt x="233" y="186"/>
                  </a:lnTo>
                  <a:lnTo>
                    <a:pt x="241" y="189"/>
                  </a:lnTo>
                  <a:lnTo>
                    <a:pt x="243" y="192"/>
                  </a:lnTo>
                  <a:lnTo>
                    <a:pt x="243" y="193"/>
                  </a:lnTo>
                  <a:lnTo>
                    <a:pt x="243" y="193"/>
                  </a:lnTo>
                  <a:close/>
                  <a:moveTo>
                    <a:pt x="512" y="192"/>
                  </a:moveTo>
                  <a:lnTo>
                    <a:pt x="512" y="192"/>
                  </a:lnTo>
                  <a:lnTo>
                    <a:pt x="499" y="190"/>
                  </a:lnTo>
                  <a:lnTo>
                    <a:pt x="485" y="190"/>
                  </a:lnTo>
                  <a:lnTo>
                    <a:pt x="476" y="190"/>
                  </a:lnTo>
                  <a:lnTo>
                    <a:pt x="469" y="192"/>
                  </a:lnTo>
                  <a:lnTo>
                    <a:pt x="463" y="193"/>
                  </a:lnTo>
                  <a:lnTo>
                    <a:pt x="458" y="197"/>
                  </a:lnTo>
                  <a:lnTo>
                    <a:pt x="458" y="197"/>
                  </a:lnTo>
                  <a:lnTo>
                    <a:pt x="453" y="202"/>
                  </a:lnTo>
                  <a:lnTo>
                    <a:pt x="452" y="206"/>
                  </a:lnTo>
                  <a:lnTo>
                    <a:pt x="451" y="213"/>
                  </a:lnTo>
                  <a:lnTo>
                    <a:pt x="451" y="216"/>
                  </a:lnTo>
                  <a:lnTo>
                    <a:pt x="451" y="217"/>
                  </a:lnTo>
                  <a:lnTo>
                    <a:pt x="449" y="219"/>
                  </a:lnTo>
                  <a:lnTo>
                    <a:pt x="449" y="219"/>
                  </a:lnTo>
                  <a:lnTo>
                    <a:pt x="446" y="217"/>
                  </a:lnTo>
                  <a:lnTo>
                    <a:pt x="445" y="216"/>
                  </a:lnTo>
                  <a:lnTo>
                    <a:pt x="443" y="207"/>
                  </a:lnTo>
                  <a:lnTo>
                    <a:pt x="443" y="199"/>
                  </a:lnTo>
                  <a:lnTo>
                    <a:pt x="445" y="195"/>
                  </a:lnTo>
                  <a:lnTo>
                    <a:pt x="448" y="192"/>
                  </a:lnTo>
                  <a:lnTo>
                    <a:pt x="448" y="192"/>
                  </a:lnTo>
                  <a:lnTo>
                    <a:pt x="451" y="190"/>
                  </a:lnTo>
                  <a:lnTo>
                    <a:pt x="455" y="188"/>
                  </a:lnTo>
                  <a:lnTo>
                    <a:pt x="465" y="185"/>
                  </a:lnTo>
                  <a:lnTo>
                    <a:pt x="478" y="185"/>
                  </a:lnTo>
                  <a:lnTo>
                    <a:pt x="489" y="186"/>
                  </a:lnTo>
                  <a:lnTo>
                    <a:pt x="489" y="186"/>
                  </a:lnTo>
                  <a:lnTo>
                    <a:pt x="500" y="188"/>
                  </a:lnTo>
                  <a:lnTo>
                    <a:pt x="512" y="186"/>
                  </a:lnTo>
                  <a:lnTo>
                    <a:pt x="523" y="185"/>
                  </a:lnTo>
                  <a:lnTo>
                    <a:pt x="529" y="185"/>
                  </a:lnTo>
                  <a:lnTo>
                    <a:pt x="529" y="185"/>
                  </a:lnTo>
                  <a:lnTo>
                    <a:pt x="529" y="185"/>
                  </a:lnTo>
                  <a:lnTo>
                    <a:pt x="529" y="186"/>
                  </a:lnTo>
                  <a:lnTo>
                    <a:pt x="526" y="188"/>
                  </a:lnTo>
                  <a:lnTo>
                    <a:pt x="520" y="190"/>
                  </a:lnTo>
                  <a:lnTo>
                    <a:pt x="512" y="192"/>
                  </a:lnTo>
                  <a:lnTo>
                    <a:pt x="512" y="19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225" name="Freeform 342"/>
            <p:cNvSpPr>
              <a:spLocks noEditPoints="1"/>
            </p:cNvSpPr>
            <p:nvPr/>
          </p:nvSpPr>
          <p:spPr bwMode="gray">
            <a:xfrm>
              <a:off x="4543123" y="1366042"/>
              <a:ext cx="3871840" cy="1283069"/>
            </a:xfrm>
            <a:custGeom>
              <a:avLst/>
              <a:gdLst/>
              <a:ahLst/>
              <a:cxnLst>
                <a:cxn ang="0">
                  <a:pos x="819" y="141"/>
                </a:cxn>
                <a:cxn ang="0">
                  <a:pos x="1960" y="651"/>
                </a:cxn>
                <a:cxn ang="0">
                  <a:pos x="1975" y="749"/>
                </a:cxn>
                <a:cxn ang="0">
                  <a:pos x="2636" y="306"/>
                </a:cxn>
                <a:cxn ang="0">
                  <a:pos x="2384" y="256"/>
                </a:cxn>
                <a:cxn ang="0">
                  <a:pos x="2159" y="217"/>
                </a:cxn>
                <a:cxn ang="0">
                  <a:pos x="2014" y="180"/>
                </a:cxn>
                <a:cxn ang="0">
                  <a:pos x="1912" y="202"/>
                </a:cxn>
                <a:cxn ang="0">
                  <a:pos x="1750" y="202"/>
                </a:cxn>
                <a:cxn ang="0">
                  <a:pos x="1671" y="126"/>
                </a:cxn>
                <a:cxn ang="0">
                  <a:pos x="1495" y="139"/>
                </a:cxn>
                <a:cxn ang="0">
                  <a:pos x="1388" y="138"/>
                </a:cxn>
                <a:cxn ang="0">
                  <a:pos x="1472" y="38"/>
                </a:cxn>
                <a:cxn ang="0">
                  <a:pos x="1330" y="1"/>
                </a:cxn>
                <a:cxn ang="0">
                  <a:pos x="1209" y="52"/>
                </a:cxn>
                <a:cxn ang="0">
                  <a:pos x="1078" y="99"/>
                </a:cxn>
                <a:cxn ang="0">
                  <a:pos x="990" y="155"/>
                </a:cxn>
                <a:cxn ang="0">
                  <a:pos x="946" y="206"/>
                </a:cxn>
                <a:cxn ang="0">
                  <a:pos x="881" y="236"/>
                </a:cxn>
                <a:cxn ang="0">
                  <a:pos x="898" y="276"/>
                </a:cxn>
                <a:cxn ang="0">
                  <a:pos x="839" y="335"/>
                </a:cxn>
                <a:cxn ang="0">
                  <a:pos x="855" y="190"/>
                </a:cxn>
                <a:cxn ang="0">
                  <a:pos x="797" y="274"/>
                </a:cxn>
                <a:cxn ang="0">
                  <a:pos x="653" y="280"/>
                </a:cxn>
                <a:cxn ang="0">
                  <a:pos x="529" y="287"/>
                </a:cxn>
                <a:cxn ang="0">
                  <a:pos x="407" y="281"/>
                </a:cxn>
                <a:cxn ang="0">
                  <a:pos x="327" y="374"/>
                </a:cxn>
                <a:cxn ang="0">
                  <a:pos x="240" y="374"/>
                </a:cxn>
                <a:cxn ang="0">
                  <a:pos x="333" y="299"/>
                </a:cxn>
                <a:cxn ang="0">
                  <a:pos x="178" y="250"/>
                </a:cxn>
                <a:cxn ang="0">
                  <a:pos x="168" y="384"/>
                </a:cxn>
                <a:cxn ang="0">
                  <a:pos x="137" y="510"/>
                </a:cxn>
                <a:cxn ang="0">
                  <a:pos x="185" y="633"/>
                </a:cxn>
                <a:cxn ang="0">
                  <a:pos x="262" y="721"/>
                </a:cxn>
                <a:cxn ang="0">
                  <a:pos x="310" y="789"/>
                </a:cxn>
                <a:cxn ang="0">
                  <a:pos x="410" y="879"/>
                </a:cxn>
                <a:cxn ang="0">
                  <a:pos x="454" y="776"/>
                </a:cxn>
                <a:cxn ang="0">
                  <a:pos x="514" y="700"/>
                </a:cxn>
                <a:cxn ang="0">
                  <a:pos x="666" y="718"/>
                </a:cxn>
                <a:cxn ang="0">
                  <a:pos x="780" y="626"/>
                </a:cxn>
                <a:cxn ang="0">
                  <a:pos x="882" y="654"/>
                </a:cxn>
                <a:cxn ang="0">
                  <a:pos x="1053" y="737"/>
                </a:cxn>
                <a:cxn ang="0">
                  <a:pos x="1229" y="738"/>
                </a:cxn>
                <a:cxn ang="0">
                  <a:pos x="1373" y="727"/>
                </a:cxn>
                <a:cxn ang="0">
                  <a:pos x="1578" y="734"/>
                </a:cxn>
                <a:cxn ang="0">
                  <a:pos x="1720" y="728"/>
                </a:cxn>
                <a:cxn ang="0">
                  <a:pos x="1809" y="828"/>
                </a:cxn>
                <a:cxn ang="0">
                  <a:pos x="1935" y="707"/>
                </a:cxn>
                <a:cxn ang="0">
                  <a:pos x="1871" y="650"/>
                </a:cxn>
                <a:cxn ang="0">
                  <a:pos x="2054" y="525"/>
                </a:cxn>
                <a:cxn ang="0">
                  <a:pos x="2182" y="488"/>
                </a:cxn>
                <a:cxn ang="0">
                  <a:pos x="2329" y="446"/>
                </a:cxn>
                <a:cxn ang="0">
                  <a:pos x="2178" y="648"/>
                </a:cxn>
                <a:cxn ang="0">
                  <a:pos x="2286" y="599"/>
                </a:cxn>
                <a:cxn ang="0">
                  <a:pos x="2361" y="502"/>
                </a:cxn>
                <a:cxn ang="0">
                  <a:pos x="2551" y="419"/>
                </a:cxn>
                <a:cxn ang="0">
                  <a:pos x="2593" y="350"/>
                </a:cxn>
                <a:cxn ang="0">
                  <a:pos x="2696" y="385"/>
                </a:cxn>
                <a:cxn ang="0">
                  <a:pos x="1370" y="675"/>
                </a:cxn>
                <a:cxn ang="0">
                  <a:pos x="531" y="176"/>
                </a:cxn>
                <a:cxn ang="0">
                  <a:pos x="593" y="152"/>
                </a:cxn>
                <a:cxn ang="0">
                  <a:pos x="721" y="44"/>
                </a:cxn>
                <a:cxn ang="0">
                  <a:pos x="560" y="128"/>
                </a:cxn>
              </a:cxnLst>
              <a:rect l="0" t="0" r="r" b="b"/>
              <a:pathLst>
                <a:path w="2737" h="907">
                  <a:moveTo>
                    <a:pt x="41" y="619"/>
                  </a:moveTo>
                  <a:lnTo>
                    <a:pt x="41" y="619"/>
                  </a:lnTo>
                  <a:lnTo>
                    <a:pt x="38" y="619"/>
                  </a:lnTo>
                  <a:lnTo>
                    <a:pt x="36" y="617"/>
                  </a:lnTo>
                  <a:lnTo>
                    <a:pt x="31" y="614"/>
                  </a:lnTo>
                  <a:lnTo>
                    <a:pt x="31" y="614"/>
                  </a:lnTo>
                  <a:lnTo>
                    <a:pt x="30" y="613"/>
                  </a:lnTo>
                  <a:lnTo>
                    <a:pt x="27" y="613"/>
                  </a:lnTo>
                  <a:lnTo>
                    <a:pt x="21" y="614"/>
                  </a:lnTo>
                  <a:lnTo>
                    <a:pt x="21" y="614"/>
                  </a:lnTo>
                  <a:lnTo>
                    <a:pt x="24" y="616"/>
                  </a:lnTo>
                  <a:lnTo>
                    <a:pt x="24" y="616"/>
                  </a:lnTo>
                  <a:lnTo>
                    <a:pt x="24" y="617"/>
                  </a:lnTo>
                  <a:lnTo>
                    <a:pt x="24" y="619"/>
                  </a:lnTo>
                  <a:lnTo>
                    <a:pt x="21" y="620"/>
                  </a:lnTo>
                  <a:lnTo>
                    <a:pt x="18" y="621"/>
                  </a:lnTo>
                  <a:lnTo>
                    <a:pt x="18" y="623"/>
                  </a:lnTo>
                  <a:lnTo>
                    <a:pt x="18" y="624"/>
                  </a:lnTo>
                  <a:lnTo>
                    <a:pt x="18" y="624"/>
                  </a:lnTo>
                  <a:lnTo>
                    <a:pt x="20" y="626"/>
                  </a:lnTo>
                  <a:lnTo>
                    <a:pt x="18" y="627"/>
                  </a:lnTo>
                  <a:lnTo>
                    <a:pt x="17" y="629"/>
                  </a:lnTo>
                  <a:lnTo>
                    <a:pt x="13" y="627"/>
                  </a:lnTo>
                  <a:lnTo>
                    <a:pt x="11" y="627"/>
                  </a:lnTo>
                  <a:lnTo>
                    <a:pt x="11" y="624"/>
                  </a:lnTo>
                  <a:lnTo>
                    <a:pt x="11" y="624"/>
                  </a:lnTo>
                  <a:lnTo>
                    <a:pt x="11" y="623"/>
                  </a:lnTo>
                  <a:lnTo>
                    <a:pt x="10" y="623"/>
                  </a:lnTo>
                  <a:lnTo>
                    <a:pt x="6" y="623"/>
                  </a:lnTo>
                  <a:lnTo>
                    <a:pt x="1" y="623"/>
                  </a:lnTo>
                  <a:lnTo>
                    <a:pt x="0" y="626"/>
                  </a:lnTo>
                  <a:lnTo>
                    <a:pt x="0" y="626"/>
                  </a:lnTo>
                  <a:lnTo>
                    <a:pt x="0" y="630"/>
                  </a:lnTo>
                  <a:lnTo>
                    <a:pt x="0" y="630"/>
                  </a:lnTo>
                  <a:lnTo>
                    <a:pt x="7" y="633"/>
                  </a:lnTo>
                  <a:lnTo>
                    <a:pt x="7" y="633"/>
                  </a:lnTo>
                  <a:lnTo>
                    <a:pt x="26" y="634"/>
                  </a:lnTo>
                  <a:lnTo>
                    <a:pt x="38" y="634"/>
                  </a:lnTo>
                  <a:lnTo>
                    <a:pt x="50" y="634"/>
                  </a:lnTo>
                  <a:lnTo>
                    <a:pt x="50" y="634"/>
                  </a:lnTo>
                  <a:lnTo>
                    <a:pt x="50" y="629"/>
                  </a:lnTo>
                  <a:lnTo>
                    <a:pt x="50" y="623"/>
                  </a:lnTo>
                  <a:lnTo>
                    <a:pt x="50" y="623"/>
                  </a:lnTo>
                  <a:lnTo>
                    <a:pt x="48" y="621"/>
                  </a:lnTo>
                  <a:lnTo>
                    <a:pt x="47" y="620"/>
                  </a:lnTo>
                  <a:lnTo>
                    <a:pt x="43" y="619"/>
                  </a:lnTo>
                  <a:lnTo>
                    <a:pt x="41" y="619"/>
                  </a:lnTo>
                  <a:lnTo>
                    <a:pt x="41" y="619"/>
                  </a:lnTo>
                  <a:close/>
                  <a:moveTo>
                    <a:pt x="819" y="152"/>
                  </a:moveTo>
                  <a:lnTo>
                    <a:pt x="819" y="152"/>
                  </a:lnTo>
                  <a:lnTo>
                    <a:pt x="825" y="152"/>
                  </a:lnTo>
                  <a:lnTo>
                    <a:pt x="832" y="151"/>
                  </a:lnTo>
                  <a:lnTo>
                    <a:pt x="839" y="148"/>
                  </a:lnTo>
                  <a:lnTo>
                    <a:pt x="844" y="146"/>
                  </a:lnTo>
                  <a:lnTo>
                    <a:pt x="844" y="146"/>
                  </a:lnTo>
                  <a:lnTo>
                    <a:pt x="844" y="145"/>
                  </a:lnTo>
                  <a:lnTo>
                    <a:pt x="844" y="143"/>
                  </a:lnTo>
                  <a:lnTo>
                    <a:pt x="839" y="141"/>
                  </a:lnTo>
                  <a:lnTo>
                    <a:pt x="834" y="139"/>
                  </a:lnTo>
                  <a:lnTo>
                    <a:pt x="826" y="139"/>
                  </a:lnTo>
                  <a:lnTo>
                    <a:pt x="826" y="139"/>
                  </a:lnTo>
                  <a:lnTo>
                    <a:pt x="822" y="139"/>
                  </a:lnTo>
                  <a:lnTo>
                    <a:pt x="819" y="141"/>
                  </a:lnTo>
                  <a:lnTo>
                    <a:pt x="818" y="142"/>
                  </a:lnTo>
                  <a:lnTo>
                    <a:pt x="817" y="145"/>
                  </a:lnTo>
                  <a:lnTo>
                    <a:pt x="817" y="149"/>
                  </a:lnTo>
                  <a:lnTo>
                    <a:pt x="817" y="151"/>
                  </a:lnTo>
                  <a:lnTo>
                    <a:pt x="819" y="152"/>
                  </a:lnTo>
                  <a:lnTo>
                    <a:pt x="819" y="152"/>
                  </a:lnTo>
                  <a:close/>
                  <a:moveTo>
                    <a:pt x="957" y="159"/>
                  </a:moveTo>
                  <a:lnTo>
                    <a:pt x="957" y="159"/>
                  </a:lnTo>
                  <a:lnTo>
                    <a:pt x="963" y="161"/>
                  </a:lnTo>
                  <a:lnTo>
                    <a:pt x="966" y="161"/>
                  </a:lnTo>
                  <a:lnTo>
                    <a:pt x="969" y="158"/>
                  </a:lnTo>
                  <a:lnTo>
                    <a:pt x="970" y="153"/>
                  </a:lnTo>
                  <a:lnTo>
                    <a:pt x="970" y="153"/>
                  </a:lnTo>
                  <a:lnTo>
                    <a:pt x="969" y="151"/>
                  </a:lnTo>
                  <a:lnTo>
                    <a:pt x="966" y="151"/>
                  </a:lnTo>
                  <a:lnTo>
                    <a:pt x="960" y="152"/>
                  </a:lnTo>
                  <a:lnTo>
                    <a:pt x="956" y="155"/>
                  </a:lnTo>
                  <a:lnTo>
                    <a:pt x="956" y="158"/>
                  </a:lnTo>
                  <a:lnTo>
                    <a:pt x="957" y="159"/>
                  </a:lnTo>
                  <a:lnTo>
                    <a:pt x="957" y="159"/>
                  </a:lnTo>
                  <a:close/>
                  <a:moveTo>
                    <a:pt x="464" y="273"/>
                  </a:moveTo>
                  <a:lnTo>
                    <a:pt x="464" y="273"/>
                  </a:lnTo>
                  <a:lnTo>
                    <a:pt x="468" y="276"/>
                  </a:lnTo>
                  <a:lnTo>
                    <a:pt x="472" y="277"/>
                  </a:lnTo>
                  <a:lnTo>
                    <a:pt x="477" y="276"/>
                  </a:lnTo>
                  <a:lnTo>
                    <a:pt x="481" y="274"/>
                  </a:lnTo>
                  <a:lnTo>
                    <a:pt x="488" y="270"/>
                  </a:lnTo>
                  <a:lnTo>
                    <a:pt x="494" y="267"/>
                  </a:lnTo>
                  <a:lnTo>
                    <a:pt x="494" y="267"/>
                  </a:lnTo>
                  <a:lnTo>
                    <a:pt x="495" y="266"/>
                  </a:lnTo>
                  <a:lnTo>
                    <a:pt x="495" y="264"/>
                  </a:lnTo>
                  <a:lnTo>
                    <a:pt x="492" y="262"/>
                  </a:lnTo>
                  <a:lnTo>
                    <a:pt x="486" y="259"/>
                  </a:lnTo>
                  <a:lnTo>
                    <a:pt x="479" y="256"/>
                  </a:lnTo>
                  <a:lnTo>
                    <a:pt x="479" y="256"/>
                  </a:lnTo>
                  <a:lnTo>
                    <a:pt x="475" y="256"/>
                  </a:lnTo>
                  <a:lnTo>
                    <a:pt x="471" y="256"/>
                  </a:lnTo>
                  <a:lnTo>
                    <a:pt x="467" y="257"/>
                  </a:lnTo>
                  <a:lnTo>
                    <a:pt x="464" y="260"/>
                  </a:lnTo>
                  <a:lnTo>
                    <a:pt x="461" y="263"/>
                  </a:lnTo>
                  <a:lnTo>
                    <a:pt x="459" y="266"/>
                  </a:lnTo>
                  <a:lnTo>
                    <a:pt x="461" y="270"/>
                  </a:lnTo>
                  <a:lnTo>
                    <a:pt x="464" y="273"/>
                  </a:lnTo>
                  <a:lnTo>
                    <a:pt x="464" y="273"/>
                  </a:lnTo>
                  <a:close/>
                  <a:moveTo>
                    <a:pt x="1975" y="695"/>
                  </a:moveTo>
                  <a:lnTo>
                    <a:pt x="1975" y="695"/>
                  </a:lnTo>
                  <a:lnTo>
                    <a:pt x="1973" y="690"/>
                  </a:lnTo>
                  <a:lnTo>
                    <a:pt x="1973" y="685"/>
                  </a:lnTo>
                  <a:lnTo>
                    <a:pt x="1976" y="675"/>
                  </a:lnTo>
                  <a:lnTo>
                    <a:pt x="1976" y="667"/>
                  </a:lnTo>
                  <a:lnTo>
                    <a:pt x="1976" y="664"/>
                  </a:lnTo>
                  <a:lnTo>
                    <a:pt x="1973" y="661"/>
                  </a:lnTo>
                  <a:lnTo>
                    <a:pt x="1973" y="661"/>
                  </a:lnTo>
                  <a:lnTo>
                    <a:pt x="1970" y="658"/>
                  </a:lnTo>
                  <a:lnTo>
                    <a:pt x="1967" y="654"/>
                  </a:lnTo>
                  <a:lnTo>
                    <a:pt x="1966" y="648"/>
                  </a:lnTo>
                  <a:lnTo>
                    <a:pt x="1965" y="643"/>
                  </a:lnTo>
                  <a:lnTo>
                    <a:pt x="1965" y="641"/>
                  </a:lnTo>
                  <a:lnTo>
                    <a:pt x="1963" y="643"/>
                  </a:lnTo>
                  <a:lnTo>
                    <a:pt x="1963" y="643"/>
                  </a:lnTo>
                  <a:lnTo>
                    <a:pt x="1962" y="644"/>
                  </a:lnTo>
                  <a:lnTo>
                    <a:pt x="1960" y="646"/>
                  </a:lnTo>
                  <a:lnTo>
                    <a:pt x="1960" y="651"/>
                  </a:lnTo>
                  <a:lnTo>
                    <a:pt x="1959" y="656"/>
                  </a:lnTo>
                  <a:lnTo>
                    <a:pt x="1957" y="658"/>
                  </a:lnTo>
                  <a:lnTo>
                    <a:pt x="1955" y="658"/>
                  </a:lnTo>
                  <a:lnTo>
                    <a:pt x="1955" y="658"/>
                  </a:lnTo>
                  <a:lnTo>
                    <a:pt x="1953" y="660"/>
                  </a:lnTo>
                  <a:lnTo>
                    <a:pt x="1952" y="661"/>
                  </a:lnTo>
                  <a:lnTo>
                    <a:pt x="1952" y="664"/>
                  </a:lnTo>
                  <a:lnTo>
                    <a:pt x="1952" y="670"/>
                  </a:lnTo>
                  <a:lnTo>
                    <a:pt x="1952" y="677"/>
                  </a:lnTo>
                  <a:lnTo>
                    <a:pt x="1952" y="677"/>
                  </a:lnTo>
                  <a:lnTo>
                    <a:pt x="1950" y="684"/>
                  </a:lnTo>
                  <a:lnTo>
                    <a:pt x="1952" y="693"/>
                  </a:lnTo>
                  <a:lnTo>
                    <a:pt x="1955" y="701"/>
                  </a:lnTo>
                  <a:lnTo>
                    <a:pt x="1957" y="708"/>
                  </a:lnTo>
                  <a:lnTo>
                    <a:pt x="1957" y="708"/>
                  </a:lnTo>
                  <a:lnTo>
                    <a:pt x="1957" y="712"/>
                  </a:lnTo>
                  <a:lnTo>
                    <a:pt x="1957" y="720"/>
                  </a:lnTo>
                  <a:lnTo>
                    <a:pt x="1956" y="740"/>
                  </a:lnTo>
                  <a:lnTo>
                    <a:pt x="1955" y="758"/>
                  </a:lnTo>
                  <a:lnTo>
                    <a:pt x="1955" y="765"/>
                  </a:lnTo>
                  <a:lnTo>
                    <a:pt x="1956" y="769"/>
                  </a:lnTo>
                  <a:lnTo>
                    <a:pt x="1956" y="769"/>
                  </a:lnTo>
                  <a:lnTo>
                    <a:pt x="1956" y="774"/>
                  </a:lnTo>
                  <a:lnTo>
                    <a:pt x="1956" y="779"/>
                  </a:lnTo>
                  <a:lnTo>
                    <a:pt x="1955" y="794"/>
                  </a:lnTo>
                  <a:lnTo>
                    <a:pt x="1952" y="808"/>
                  </a:lnTo>
                  <a:lnTo>
                    <a:pt x="1952" y="812"/>
                  </a:lnTo>
                  <a:lnTo>
                    <a:pt x="1953" y="815"/>
                  </a:lnTo>
                  <a:lnTo>
                    <a:pt x="1953" y="815"/>
                  </a:lnTo>
                  <a:lnTo>
                    <a:pt x="1955" y="816"/>
                  </a:lnTo>
                  <a:lnTo>
                    <a:pt x="1956" y="816"/>
                  </a:lnTo>
                  <a:lnTo>
                    <a:pt x="1956" y="812"/>
                  </a:lnTo>
                  <a:lnTo>
                    <a:pt x="1959" y="808"/>
                  </a:lnTo>
                  <a:lnTo>
                    <a:pt x="1960" y="805"/>
                  </a:lnTo>
                  <a:lnTo>
                    <a:pt x="1963" y="805"/>
                  </a:lnTo>
                  <a:lnTo>
                    <a:pt x="1963" y="805"/>
                  </a:lnTo>
                  <a:lnTo>
                    <a:pt x="1966" y="805"/>
                  </a:lnTo>
                  <a:lnTo>
                    <a:pt x="1967" y="805"/>
                  </a:lnTo>
                  <a:lnTo>
                    <a:pt x="1972" y="809"/>
                  </a:lnTo>
                  <a:lnTo>
                    <a:pt x="1973" y="813"/>
                  </a:lnTo>
                  <a:lnTo>
                    <a:pt x="1977" y="816"/>
                  </a:lnTo>
                  <a:lnTo>
                    <a:pt x="1977" y="816"/>
                  </a:lnTo>
                  <a:lnTo>
                    <a:pt x="1979" y="816"/>
                  </a:lnTo>
                  <a:lnTo>
                    <a:pt x="1979" y="815"/>
                  </a:lnTo>
                  <a:lnTo>
                    <a:pt x="1979" y="809"/>
                  </a:lnTo>
                  <a:lnTo>
                    <a:pt x="1977" y="804"/>
                  </a:lnTo>
                  <a:lnTo>
                    <a:pt x="1976" y="802"/>
                  </a:lnTo>
                  <a:lnTo>
                    <a:pt x="1975" y="802"/>
                  </a:lnTo>
                  <a:lnTo>
                    <a:pt x="1975" y="802"/>
                  </a:lnTo>
                  <a:lnTo>
                    <a:pt x="1972" y="802"/>
                  </a:lnTo>
                  <a:lnTo>
                    <a:pt x="1970" y="801"/>
                  </a:lnTo>
                  <a:lnTo>
                    <a:pt x="1967" y="795"/>
                  </a:lnTo>
                  <a:lnTo>
                    <a:pt x="1963" y="784"/>
                  </a:lnTo>
                  <a:lnTo>
                    <a:pt x="1963" y="784"/>
                  </a:lnTo>
                  <a:lnTo>
                    <a:pt x="1963" y="776"/>
                  </a:lnTo>
                  <a:lnTo>
                    <a:pt x="1965" y="771"/>
                  </a:lnTo>
                  <a:lnTo>
                    <a:pt x="1966" y="764"/>
                  </a:lnTo>
                  <a:lnTo>
                    <a:pt x="1967" y="757"/>
                  </a:lnTo>
                  <a:lnTo>
                    <a:pt x="1967" y="757"/>
                  </a:lnTo>
                  <a:lnTo>
                    <a:pt x="1969" y="754"/>
                  </a:lnTo>
                  <a:lnTo>
                    <a:pt x="1970" y="752"/>
                  </a:lnTo>
                  <a:lnTo>
                    <a:pt x="1972" y="751"/>
                  </a:lnTo>
                  <a:lnTo>
                    <a:pt x="1975" y="749"/>
                  </a:lnTo>
                  <a:lnTo>
                    <a:pt x="1980" y="751"/>
                  </a:lnTo>
                  <a:lnTo>
                    <a:pt x="1987" y="755"/>
                  </a:lnTo>
                  <a:lnTo>
                    <a:pt x="1987" y="755"/>
                  </a:lnTo>
                  <a:lnTo>
                    <a:pt x="1990" y="758"/>
                  </a:lnTo>
                  <a:lnTo>
                    <a:pt x="1993" y="758"/>
                  </a:lnTo>
                  <a:lnTo>
                    <a:pt x="1993" y="755"/>
                  </a:lnTo>
                  <a:lnTo>
                    <a:pt x="1992" y="752"/>
                  </a:lnTo>
                  <a:lnTo>
                    <a:pt x="1992" y="752"/>
                  </a:lnTo>
                  <a:lnTo>
                    <a:pt x="1989" y="742"/>
                  </a:lnTo>
                  <a:lnTo>
                    <a:pt x="1984" y="727"/>
                  </a:lnTo>
                  <a:lnTo>
                    <a:pt x="1975" y="695"/>
                  </a:lnTo>
                  <a:lnTo>
                    <a:pt x="1975" y="695"/>
                  </a:lnTo>
                  <a:close/>
                  <a:moveTo>
                    <a:pt x="2734" y="354"/>
                  </a:moveTo>
                  <a:lnTo>
                    <a:pt x="2734" y="354"/>
                  </a:lnTo>
                  <a:lnTo>
                    <a:pt x="2723" y="347"/>
                  </a:lnTo>
                  <a:lnTo>
                    <a:pt x="2716" y="341"/>
                  </a:lnTo>
                  <a:lnTo>
                    <a:pt x="2711" y="337"/>
                  </a:lnTo>
                  <a:lnTo>
                    <a:pt x="2711" y="337"/>
                  </a:lnTo>
                  <a:lnTo>
                    <a:pt x="2709" y="335"/>
                  </a:lnTo>
                  <a:lnTo>
                    <a:pt x="2706" y="333"/>
                  </a:lnTo>
                  <a:lnTo>
                    <a:pt x="2699" y="331"/>
                  </a:lnTo>
                  <a:lnTo>
                    <a:pt x="2691" y="330"/>
                  </a:lnTo>
                  <a:lnTo>
                    <a:pt x="2690" y="331"/>
                  </a:lnTo>
                  <a:lnTo>
                    <a:pt x="2689" y="331"/>
                  </a:lnTo>
                  <a:lnTo>
                    <a:pt x="2689" y="331"/>
                  </a:lnTo>
                  <a:lnTo>
                    <a:pt x="2689" y="333"/>
                  </a:lnTo>
                  <a:lnTo>
                    <a:pt x="2686" y="331"/>
                  </a:lnTo>
                  <a:lnTo>
                    <a:pt x="2683" y="330"/>
                  </a:lnTo>
                  <a:lnTo>
                    <a:pt x="2682" y="328"/>
                  </a:lnTo>
                  <a:lnTo>
                    <a:pt x="2682" y="328"/>
                  </a:lnTo>
                  <a:lnTo>
                    <a:pt x="2677" y="326"/>
                  </a:lnTo>
                  <a:lnTo>
                    <a:pt x="2670" y="326"/>
                  </a:lnTo>
                  <a:lnTo>
                    <a:pt x="2664" y="326"/>
                  </a:lnTo>
                  <a:lnTo>
                    <a:pt x="2662" y="327"/>
                  </a:lnTo>
                  <a:lnTo>
                    <a:pt x="2660" y="327"/>
                  </a:lnTo>
                  <a:lnTo>
                    <a:pt x="2660" y="327"/>
                  </a:lnTo>
                  <a:lnTo>
                    <a:pt x="2662" y="330"/>
                  </a:lnTo>
                  <a:lnTo>
                    <a:pt x="2663" y="331"/>
                  </a:lnTo>
                  <a:lnTo>
                    <a:pt x="2666" y="333"/>
                  </a:lnTo>
                  <a:lnTo>
                    <a:pt x="2669" y="335"/>
                  </a:lnTo>
                  <a:lnTo>
                    <a:pt x="2669" y="335"/>
                  </a:lnTo>
                  <a:lnTo>
                    <a:pt x="2669" y="337"/>
                  </a:lnTo>
                  <a:lnTo>
                    <a:pt x="2667" y="340"/>
                  </a:lnTo>
                  <a:lnTo>
                    <a:pt x="2666" y="343"/>
                  </a:lnTo>
                  <a:lnTo>
                    <a:pt x="2666" y="345"/>
                  </a:lnTo>
                  <a:lnTo>
                    <a:pt x="2666" y="345"/>
                  </a:lnTo>
                  <a:lnTo>
                    <a:pt x="2666" y="347"/>
                  </a:lnTo>
                  <a:lnTo>
                    <a:pt x="2664" y="347"/>
                  </a:lnTo>
                  <a:lnTo>
                    <a:pt x="2662" y="345"/>
                  </a:lnTo>
                  <a:lnTo>
                    <a:pt x="2656" y="341"/>
                  </a:lnTo>
                  <a:lnTo>
                    <a:pt x="2656" y="341"/>
                  </a:lnTo>
                  <a:lnTo>
                    <a:pt x="2654" y="338"/>
                  </a:lnTo>
                  <a:lnTo>
                    <a:pt x="2653" y="333"/>
                  </a:lnTo>
                  <a:lnTo>
                    <a:pt x="2654" y="324"/>
                  </a:lnTo>
                  <a:lnTo>
                    <a:pt x="2654" y="324"/>
                  </a:lnTo>
                  <a:lnTo>
                    <a:pt x="2654" y="321"/>
                  </a:lnTo>
                  <a:lnTo>
                    <a:pt x="2652" y="320"/>
                  </a:lnTo>
                  <a:lnTo>
                    <a:pt x="2650" y="318"/>
                  </a:lnTo>
                  <a:lnTo>
                    <a:pt x="2649" y="316"/>
                  </a:lnTo>
                  <a:lnTo>
                    <a:pt x="2649" y="316"/>
                  </a:lnTo>
                  <a:lnTo>
                    <a:pt x="2647" y="314"/>
                  </a:lnTo>
                  <a:lnTo>
                    <a:pt x="2645" y="311"/>
                  </a:lnTo>
                  <a:lnTo>
                    <a:pt x="2636" y="306"/>
                  </a:lnTo>
                  <a:lnTo>
                    <a:pt x="2618" y="297"/>
                  </a:lnTo>
                  <a:lnTo>
                    <a:pt x="2618" y="297"/>
                  </a:lnTo>
                  <a:lnTo>
                    <a:pt x="2603" y="291"/>
                  </a:lnTo>
                  <a:lnTo>
                    <a:pt x="2598" y="289"/>
                  </a:lnTo>
                  <a:lnTo>
                    <a:pt x="2593" y="286"/>
                  </a:lnTo>
                  <a:lnTo>
                    <a:pt x="2593" y="286"/>
                  </a:lnTo>
                  <a:lnTo>
                    <a:pt x="2589" y="283"/>
                  </a:lnTo>
                  <a:lnTo>
                    <a:pt x="2582" y="280"/>
                  </a:lnTo>
                  <a:lnTo>
                    <a:pt x="2575" y="277"/>
                  </a:lnTo>
                  <a:lnTo>
                    <a:pt x="2569" y="274"/>
                  </a:lnTo>
                  <a:lnTo>
                    <a:pt x="2569" y="274"/>
                  </a:lnTo>
                  <a:lnTo>
                    <a:pt x="2561" y="269"/>
                  </a:lnTo>
                  <a:lnTo>
                    <a:pt x="2548" y="263"/>
                  </a:lnTo>
                  <a:lnTo>
                    <a:pt x="2535" y="257"/>
                  </a:lnTo>
                  <a:lnTo>
                    <a:pt x="2524" y="256"/>
                  </a:lnTo>
                  <a:lnTo>
                    <a:pt x="2524" y="256"/>
                  </a:lnTo>
                  <a:lnTo>
                    <a:pt x="2518" y="254"/>
                  </a:lnTo>
                  <a:lnTo>
                    <a:pt x="2514" y="252"/>
                  </a:lnTo>
                  <a:lnTo>
                    <a:pt x="2512" y="250"/>
                  </a:lnTo>
                  <a:lnTo>
                    <a:pt x="2509" y="249"/>
                  </a:lnTo>
                  <a:lnTo>
                    <a:pt x="2509" y="249"/>
                  </a:lnTo>
                  <a:lnTo>
                    <a:pt x="2491" y="249"/>
                  </a:lnTo>
                  <a:lnTo>
                    <a:pt x="2471" y="247"/>
                  </a:lnTo>
                  <a:lnTo>
                    <a:pt x="2471" y="247"/>
                  </a:lnTo>
                  <a:lnTo>
                    <a:pt x="2467" y="249"/>
                  </a:lnTo>
                  <a:lnTo>
                    <a:pt x="2462" y="250"/>
                  </a:lnTo>
                  <a:lnTo>
                    <a:pt x="2460" y="250"/>
                  </a:lnTo>
                  <a:lnTo>
                    <a:pt x="2457" y="250"/>
                  </a:lnTo>
                  <a:lnTo>
                    <a:pt x="2457" y="250"/>
                  </a:lnTo>
                  <a:lnTo>
                    <a:pt x="2437" y="244"/>
                  </a:lnTo>
                  <a:lnTo>
                    <a:pt x="2425" y="242"/>
                  </a:lnTo>
                  <a:lnTo>
                    <a:pt x="2421" y="242"/>
                  </a:lnTo>
                  <a:lnTo>
                    <a:pt x="2420" y="242"/>
                  </a:lnTo>
                  <a:lnTo>
                    <a:pt x="2420" y="242"/>
                  </a:lnTo>
                  <a:lnTo>
                    <a:pt x="2418" y="244"/>
                  </a:lnTo>
                  <a:lnTo>
                    <a:pt x="2417" y="247"/>
                  </a:lnTo>
                  <a:lnTo>
                    <a:pt x="2415" y="250"/>
                  </a:lnTo>
                  <a:lnTo>
                    <a:pt x="2414" y="252"/>
                  </a:lnTo>
                  <a:lnTo>
                    <a:pt x="2414" y="252"/>
                  </a:lnTo>
                  <a:lnTo>
                    <a:pt x="2413" y="253"/>
                  </a:lnTo>
                  <a:lnTo>
                    <a:pt x="2414" y="256"/>
                  </a:lnTo>
                  <a:lnTo>
                    <a:pt x="2423" y="264"/>
                  </a:lnTo>
                  <a:lnTo>
                    <a:pt x="2423" y="264"/>
                  </a:lnTo>
                  <a:lnTo>
                    <a:pt x="2425" y="270"/>
                  </a:lnTo>
                  <a:lnTo>
                    <a:pt x="2427" y="271"/>
                  </a:lnTo>
                  <a:lnTo>
                    <a:pt x="2425" y="274"/>
                  </a:lnTo>
                  <a:lnTo>
                    <a:pt x="2423" y="277"/>
                  </a:lnTo>
                  <a:lnTo>
                    <a:pt x="2418" y="280"/>
                  </a:lnTo>
                  <a:lnTo>
                    <a:pt x="2418" y="280"/>
                  </a:lnTo>
                  <a:lnTo>
                    <a:pt x="2413" y="281"/>
                  </a:lnTo>
                  <a:lnTo>
                    <a:pt x="2406" y="280"/>
                  </a:lnTo>
                  <a:lnTo>
                    <a:pt x="2400" y="276"/>
                  </a:lnTo>
                  <a:lnTo>
                    <a:pt x="2396" y="271"/>
                  </a:lnTo>
                  <a:lnTo>
                    <a:pt x="2396" y="271"/>
                  </a:lnTo>
                  <a:lnTo>
                    <a:pt x="2393" y="269"/>
                  </a:lnTo>
                  <a:lnTo>
                    <a:pt x="2388" y="267"/>
                  </a:lnTo>
                  <a:lnTo>
                    <a:pt x="2383" y="266"/>
                  </a:lnTo>
                  <a:lnTo>
                    <a:pt x="2381" y="264"/>
                  </a:lnTo>
                  <a:lnTo>
                    <a:pt x="2380" y="262"/>
                  </a:lnTo>
                  <a:lnTo>
                    <a:pt x="2380" y="262"/>
                  </a:lnTo>
                  <a:lnTo>
                    <a:pt x="2380" y="257"/>
                  </a:lnTo>
                  <a:lnTo>
                    <a:pt x="2381" y="256"/>
                  </a:lnTo>
                  <a:lnTo>
                    <a:pt x="2384" y="256"/>
                  </a:lnTo>
                  <a:lnTo>
                    <a:pt x="2388" y="257"/>
                  </a:lnTo>
                  <a:lnTo>
                    <a:pt x="2388" y="257"/>
                  </a:lnTo>
                  <a:lnTo>
                    <a:pt x="2391" y="259"/>
                  </a:lnTo>
                  <a:lnTo>
                    <a:pt x="2396" y="259"/>
                  </a:lnTo>
                  <a:lnTo>
                    <a:pt x="2398" y="257"/>
                  </a:lnTo>
                  <a:lnTo>
                    <a:pt x="2400" y="253"/>
                  </a:lnTo>
                  <a:lnTo>
                    <a:pt x="2400" y="253"/>
                  </a:lnTo>
                  <a:lnTo>
                    <a:pt x="2400" y="252"/>
                  </a:lnTo>
                  <a:lnTo>
                    <a:pt x="2398" y="250"/>
                  </a:lnTo>
                  <a:lnTo>
                    <a:pt x="2393" y="247"/>
                  </a:lnTo>
                  <a:lnTo>
                    <a:pt x="2386" y="246"/>
                  </a:lnTo>
                  <a:lnTo>
                    <a:pt x="2380" y="244"/>
                  </a:lnTo>
                  <a:lnTo>
                    <a:pt x="2380" y="244"/>
                  </a:lnTo>
                  <a:lnTo>
                    <a:pt x="2374" y="247"/>
                  </a:lnTo>
                  <a:lnTo>
                    <a:pt x="2370" y="252"/>
                  </a:lnTo>
                  <a:lnTo>
                    <a:pt x="2366" y="256"/>
                  </a:lnTo>
                  <a:lnTo>
                    <a:pt x="2361" y="260"/>
                  </a:lnTo>
                  <a:lnTo>
                    <a:pt x="2361" y="260"/>
                  </a:lnTo>
                  <a:lnTo>
                    <a:pt x="2357" y="262"/>
                  </a:lnTo>
                  <a:lnTo>
                    <a:pt x="2351" y="262"/>
                  </a:lnTo>
                  <a:lnTo>
                    <a:pt x="2339" y="260"/>
                  </a:lnTo>
                  <a:lnTo>
                    <a:pt x="2327" y="257"/>
                  </a:lnTo>
                  <a:lnTo>
                    <a:pt x="2320" y="256"/>
                  </a:lnTo>
                  <a:lnTo>
                    <a:pt x="2320" y="256"/>
                  </a:lnTo>
                  <a:lnTo>
                    <a:pt x="2317" y="254"/>
                  </a:lnTo>
                  <a:lnTo>
                    <a:pt x="2313" y="254"/>
                  </a:lnTo>
                  <a:lnTo>
                    <a:pt x="2297" y="254"/>
                  </a:lnTo>
                  <a:lnTo>
                    <a:pt x="2282" y="256"/>
                  </a:lnTo>
                  <a:lnTo>
                    <a:pt x="2272" y="259"/>
                  </a:lnTo>
                  <a:lnTo>
                    <a:pt x="2272" y="259"/>
                  </a:lnTo>
                  <a:lnTo>
                    <a:pt x="2270" y="262"/>
                  </a:lnTo>
                  <a:lnTo>
                    <a:pt x="2270" y="266"/>
                  </a:lnTo>
                  <a:lnTo>
                    <a:pt x="2270" y="270"/>
                  </a:lnTo>
                  <a:lnTo>
                    <a:pt x="2269" y="273"/>
                  </a:lnTo>
                  <a:lnTo>
                    <a:pt x="2269" y="273"/>
                  </a:lnTo>
                  <a:lnTo>
                    <a:pt x="2268" y="271"/>
                  </a:lnTo>
                  <a:lnTo>
                    <a:pt x="2266" y="267"/>
                  </a:lnTo>
                  <a:lnTo>
                    <a:pt x="2265" y="257"/>
                  </a:lnTo>
                  <a:lnTo>
                    <a:pt x="2265" y="257"/>
                  </a:lnTo>
                  <a:lnTo>
                    <a:pt x="2263" y="256"/>
                  </a:lnTo>
                  <a:lnTo>
                    <a:pt x="2262" y="254"/>
                  </a:lnTo>
                  <a:lnTo>
                    <a:pt x="2252" y="253"/>
                  </a:lnTo>
                  <a:lnTo>
                    <a:pt x="2252" y="253"/>
                  </a:lnTo>
                  <a:lnTo>
                    <a:pt x="2245" y="253"/>
                  </a:lnTo>
                  <a:lnTo>
                    <a:pt x="2243" y="252"/>
                  </a:lnTo>
                  <a:lnTo>
                    <a:pt x="2243" y="250"/>
                  </a:lnTo>
                  <a:lnTo>
                    <a:pt x="2243" y="250"/>
                  </a:lnTo>
                  <a:lnTo>
                    <a:pt x="2245" y="247"/>
                  </a:lnTo>
                  <a:lnTo>
                    <a:pt x="2245" y="244"/>
                  </a:lnTo>
                  <a:lnTo>
                    <a:pt x="2245" y="243"/>
                  </a:lnTo>
                  <a:lnTo>
                    <a:pt x="2246" y="240"/>
                  </a:lnTo>
                  <a:lnTo>
                    <a:pt x="2246" y="240"/>
                  </a:lnTo>
                  <a:lnTo>
                    <a:pt x="2248" y="237"/>
                  </a:lnTo>
                  <a:lnTo>
                    <a:pt x="2248" y="234"/>
                  </a:lnTo>
                  <a:lnTo>
                    <a:pt x="2242" y="229"/>
                  </a:lnTo>
                  <a:lnTo>
                    <a:pt x="2232" y="223"/>
                  </a:lnTo>
                  <a:lnTo>
                    <a:pt x="2221" y="217"/>
                  </a:lnTo>
                  <a:lnTo>
                    <a:pt x="2221" y="217"/>
                  </a:lnTo>
                  <a:lnTo>
                    <a:pt x="2213" y="215"/>
                  </a:lnTo>
                  <a:lnTo>
                    <a:pt x="2206" y="215"/>
                  </a:lnTo>
                  <a:lnTo>
                    <a:pt x="2188" y="213"/>
                  </a:lnTo>
                  <a:lnTo>
                    <a:pt x="2171" y="215"/>
                  </a:lnTo>
                  <a:lnTo>
                    <a:pt x="2159" y="217"/>
                  </a:lnTo>
                  <a:lnTo>
                    <a:pt x="2159" y="217"/>
                  </a:lnTo>
                  <a:lnTo>
                    <a:pt x="2151" y="219"/>
                  </a:lnTo>
                  <a:lnTo>
                    <a:pt x="2141" y="219"/>
                  </a:lnTo>
                  <a:lnTo>
                    <a:pt x="2122" y="219"/>
                  </a:lnTo>
                  <a:lnTo>
                    <a:pt x="2122" y="219"/>
                  </a:lnTo>
                  <a:lnTo>
                    <a:pt x="2118" y="219"/>
                  </a:lnTo>
                  <a:lnTo>
                    <a:pt x="2118" y="217"/>
                  </a:lnTo>
                  <a:lnTo>
                    <a:pt x="2118" y="215"/>
                  </a:lnTo>
                  <a:lnTo>
                    <a:pt x="2118" y="212"/>
                  </a:lnTo>
                  <a:lnTo>
                    <a:pt x="2118" y="212"/>
                  </a:lnTo>
                  <a:lnTo>
                    <a:pt x="2114" y="207"/>
                  </a:lnTo>
                  <a:lnTo>
                    <a:pt x="2108" y="206"/>
                  </a:lnTo>
                  <a:lnTo>
                    <a:pt x="2101" y="205"/>
                  </a:lnTo>
                  <a:lnTo>
                    <a:pt x="2100" y="205"/>
                  </a:lnTo>
                  <a:lnTo>
                    <a:pt x="2098" y="206"/>
                  </a:lnTo>
                  <a:lnTo>
                    <a:pt x="2098" y="206"/>
                  </a:lnTo>
                  <a:lnTo>
                    <a:pt x="2097" y="207"/>
                  </a:lnTo>
                  <a:lnTo>
                    <a:pt x="2094" y="206"/>
                  </a:lnTo>
                  <a:lnTo>
                    <a:pt x="2093" y="205"/>
                  </a:lnTo>
                  <a:lnTo>
                    <a:pt x="2093" y="203"/>
                  </a:lnTo>
                  <a:lnTo>
                    <a:pt x="2093" y="203"/>
                  </a:lnTo>
                  <a:lnTo>
                    <a:pt x="2090" y="200"/>
                  </a:lnTo>
                  <a:lnTo>
                    <a:pt x="2084" y="198"/>
                  </a:lnTo>
                  <a:lnTo>
                    <a:pt x="2077" y="196"/>
                  </a:lnTo>
                  <a:lnTo>
                    <a:pt x="2071" y="196"/>
                  </a:lnTo>
                  <a:lnTo>
                    <a:pt x="2071" y="196"/>
                  </a:lnTo>
                  <a:lnTo>
                    <a:pt x="2068" y="196"/>
                  </a:lnTo>
                  <a:lnTo>
                    <a:pt x="2067" y="195"/>
                  </a:lnTo>
                  <a:lnTo>
                    <a:pt x="2067" y="192"/>
                  </a:lnTo>
                  <a:lnTo>
                    <a:pt x="2070" y="190"/>
                  </a:lnTo>
                  <a:lnTo>
                    <a:pt x="2070" y="190"/>
                  </a:lnTo>
                  <a:lnTo>
                    <a:pt x="2081" y="190"/>
                  </a:lnTo>
                  <a:lnTo>
                    <a:pt x="2083" y="190"/>
                  </a:lnTo>
                  <a:lnTo>
                    <a:pt x="2084" y="189"/>
                  </a:lnTo>
                  <a:lnTo>
                    <a:pt x="2084" y="188"/>
                  </a:lnTo>
                  <a:lnTo>
                    <a:pt x="2083" y="185"/>
                  </a:lnTo>
                  <a:lnTo>
                    <a:pt x="2083" y="185"/>
                  </a:lnTo>
                  <a:lnTo>
                    <a:pt x="2080" y="182"/>
                  </a:lnTo>
                  <a:lnTo>
                    <a:pt x="2074" y="180"/>
                  </a:lnTo>
                  <a:lnTo>
                    <a:pt x="2057" y="178"/>
                  </a:lnTo>
                  <a:lnTo>
                    <a:pt x="2040" y="176"/>
                  </a:lnTo>
                  <a:lnTo>
                    <a:pt x="2031" y="176"/>
                  </a:lnTo>
                  <a:lnTo>
                    <a:pt x="2031" y="176"/>
                  </a:lnTo>
                  <a:lnTo>
                    <a:pt x="2030" y="178"/>
                  </a:lnTo>
                  <a:lnTo>
                    <a:pt x="2029" y="182"/>
                  </a:lnTo>
                  <a:lnTo>
                    <a:pt x="2027" y="186"/>
                  </a:lnTo>
                  <a:lnTo>
                    <a:pt x="2021" y="192"/>
                  </a:lnTo>
                  <a:lnTo>
                    <a:pt x="2021" y="192"/>
                  </a:lnTo>
                  <a:lnTo>
                    <a:pt x="2019" y="195"/>
                  </a:lnTo>
                  <a:lnTo>
                    <a:pt x="2016" y="196"/>
                  </a:lnTo>
                  <a:lnTo>
                    <a:pt x="2011" y="196"/>
                  </a:lnTo>
                  <a:lnTo>
                    <a:pt x="2010" y="196"/>
                  </a:lnTo>
                  <a:lnTo>
                    <a:pt x="2006" y="193"/>
                  </a:lnTo>
                  <a:lnTo>
                    <a:pt x="2004" y="190"/>
                  </a:lnTo>
                  <a:lnTo>
                    <a:pt x="2004" y="190"/>
                  </a:lnTo>
                  <a:lnTo>
                    <a:pt x="2007" y="188"/>
                  </a:lnTo>
                  <a:lnTo>
                    <a:pt x="2011" y="186"/>
                  </a:lnTo>
                  <a:lnTo>
                    <a:pt x="2016" y="185"/>
                  </a:lnTo>
                  <a:lnTo>
                    <a:pt x="2017" y="185"/>
                  </a:lnTo>
                  <a:lnTo>
                    <a:pt x="2017" y="183"/>
                  </a:lnTo>
                  <a:lnTo>
                    <a:pt x="2017" y="183"/>
                  </a:lnTo>
                  <a:lnTo>
                    <a:pt x="2017" y="182"/>
                  </a:lnTo>
                  <a:lnTo>
                    <a:pt x="2014" y="180"/>
                  </a:lnTo>
                  <a:lnTo>
                    <a:pt x="2009" y="179"/>
                  </a:lnTo>
                  <a:lnTo>
                    <a:pt x="2003" y="179"/>
                  </a:lnTo>
                  <a:lnTo>
                    <a:pt x="2000" y="178"/>
                  </a:lnTo>
                  <a:lnTo>
                    <a:pt x="2000" y="178"/>
                  </a:lnTo>
                  <a:lnTo>
                    <a:pt x="1999" y="175"/>
                  </a:lnTo>
                  <a:lnTo>
                    <a:pt x="2002" y="173"/>
                  </a:lnTo>
                  <a:lnTo>
                    <a:pt x="2004" y="172"/>
                  </a:lnTo>
                  <a:lnTo>
                    <a:pt x="2009" y="173"/>
                  </a:lnTo>
                  <a:lnTo>
                    <a:pt x="2009" y="173"/>
                  </a:lnTo>
                  <a:lnTo>
                    <a:pt x="2019" y="175"/>
                  </a:lnTo>
                  <a:lnTo>
                    <a:pt x="2023" y="175"/>
                  </a:lnTo>
                  <a:lnTo>
                    <a:pt x="2024" y="173"/>
                  </a:lnTo>
                  <a:lnTo>
                    <a:pt x="2024" y="173"/>
                  </a:lnTo>
                  <a:lnTo>
                    <a:pt x="2024" y="172"/>
                  </a:lnTo>
                  <a:lnTo>
                    <a:pt x="2020" y="170"/>
                  </a:lnTo>
                  <a:lnTo>
                    <a:pt x="2009" y="168"/>
                  </a:lnTo>
                  <a:lnTo>
                    <a:pt x="2009" y="168"/>
                  </a:lnTo>
                  <a:lnTo>
                    <a:pt x="1987" y="165"/>
                  </a:lnTo>
                  <a:lnTo>
                    <a:pt x="1976" y="162"/>
                  </a:lnTo>
                  <a:lnTo>
                    <a:pt x="1965" y="162"/>
                  </a:lnTo>
                  <a:lnTo>
                    <a:pt x="1965" y="162"/>
                  </a:lnTo>
                  <a:lnTo>
                    <a:pt x="1956" y="162"/>
                  </a:lnTo>
                  <a:lnTo>
                    <a:pt x="1950" y="161"/>
                  </a:lnTo>
                  <a:lnTo>
                    <a:pt x="1945" y="159"/>
                  </a:lnTo>
                  <a:lnTo>
                    <a:pt x="1940" y="158"/>
                  </a:lnTo>
                  <a:lnTo>
                    <a:pt x="1940" y="158"/>
                  </a:lnTo>
                  <a:lnTo>
                    <a:pt x="1936" y="158"/>
                  </a:lnTo>
                  <a:lnTo>
                    <a:pt x="1935" y="159"/>
                  </a:lnTo>
                  <a:lnTo>
                    <a:pt x="1935" y="162"/>
                  </a:lnTo>
                  <a:lnTo>
                    <a:pt x="1938" y="165"/>
                  </a:lnTo>
                  <a:lnTo>
                    <a:pt x="1938" y="165"/>
                  </a:lnTo>
                  <a:lnTo>
                    <a:pt x="1938" y="166"/>
                  </a:lnTo>
                  <a:lnTo>
                    <a:pt x="1938" y="168"/>
                  </a:lnTo>
                  <a:lnTo>
                    <a:pt x="1933" y="169"/>
                  </a:lnTo>
                  <a:lnTo>
                    <a:pt x="1929" y="170"/>
                  </a:lnTo>
                  <a:lnTo>
                    <a:pt x="1923" y="169"/>
                  </a:lnTo>
                  <a:lnTo>
                    <a:pt x="1923" y="169"/>
                  </a:lnTo>
                  <a:lnTo>
                    <a:pt x="1916" y="170"/>
                  </a:lnTo>
                  <a:lnTo>
                    <a:pt x="1910" y="172"/>
                  </a:lnTo>
                  <a:lnTo>
                    <a:pt x="1908" y="176"/>
                  </a:lnTo>
                  <a:lnTo>
                    <a:pt x="1906" y="178"/>
                  </a:lnTo>
                  <a:lnTo>
                    <a:pt x="1908" y="179"/>
                  </a:lnTo>
                  <a:lnTo>
                    <a:pt x="1908" y="179"/>
                  </a:lnTo>
                  <a:lnTo>
                    <a:pt x="1909" y="182"/>
                  </a:lnTo>
                  <a:lnTo>
                    <a:pt x="1912" y="182"/>
                  </a:lnTo>
                  <a:lnTo>
                    <a:pt x="1915" y="180"/>
                  </a:lnTo>
                  <a:lnTo>
                    <a:pt x="1918" y="180"/>
                  </a:lnTo>
                  <a:lnTo>
                    <a:pt x="1920" y="180"/>
                  </a:lnTo>
                  <a:lnTo>
                    <a:pt x="1920" y="180"/>
                  </a:lnTo>
                  <a:lnTo>
                    <a:pt x="1922" y="180"/>
                  </a:lnTo>
                  <a:lnTo>
                    <a:pt x="1920" y="182"/>
                  </a:lnTo>
                  <a:lnTo>
                    <a:pt x="1918" y="183"/>
                  </a:lnTo>
                  <a:lnTo>
                    <a:pt x="1915" y="186"/>
                  </a:lnTo>
                  <a:lnTo>
                    <a:pt x="1915" y="188"/>
                  </a:lnTo>
                  <a:lnTo>
                    <a:pt x="1916" y="189"/>
                  </a:lnTo>
                  <a:lnTo>
                    <a:pt x="1916" y="189"/>
                  </a:lnTo>
                  <a:lnTo>
                    <a:pt x="1919" y="190"/>
                  </a:lnTo>
                  <a:lnTo>
                    <a:pt x="1920" y="193"/>
                  </a:lnTo>
                  <a:lnTo>
                    <a:pt x="1922" y="199"/>
                  </a:lnTo>
                  <a:lnTo>
                    <a:pt x="1922" y="199"/>
                  </a:lnTo>
                  <a:lnTo>
                    <a:pt x="1920" y="202"/>
                  </a:lnTo>
                  <a:lnTo>
                    <a:pt x="1916" y="202"/>
                  </a:lnTo>
                  <a:lnTo>
                    <a:pt x="1912" y="202"/>
                  </a:lnTo>
                  <a:lnTo>
                    <a:pt x="1909" y="199"/>
                  </a:lnTo>
                  <a:lnTo>
                    <a:pt x="1909" y="199"/>
                  </a:lnTo>
                  <a:lnTo>
                    <a:pt x="1905" y="198"/>
                  </a:lnTo>
                  <a:lnTo>
                    <a:pt x="1902" y="198"/>
                  </a:lnTo>
                  <a:lnTo>
                    <a:pt x="1898" y="198"/>
                  </a:lnTo>
                  <a:lnTo>
                    <a:pt x="1893" y="199"/>
                  </a:lnTo>
                  <a:lnTo>
                    <a:pt x="1893" y="199"/>
                  </a:lnTo>
                  <a:lnTo>
                    <a:pt x="1889" y="199"/>
                  </a:lnTo>
                  <a:lnTo>
                    <a:pt x="1886" y="199"/>
                  </a:lnTo>
                  <a:lnTo>
                    <a:pt x="1885" y="200"/>
                  </a:lnTo>
                  <a:lnTo>
                    <a:pt x="1889" y="202"/>
                  </a:lnTo>
                  <a:lnTo>
                    <a:pt x="1889" y="202"/>
                  </a:lnTo>
                  <a:lnTo>
                    <a:pt x="1893" y="203"/>
                  </a:lnTo>
                  <a:lnTo>
                    <a:pt x="1895" y="205"/>
                  </a:lnTo>
                  <a:lnTo>
                    <a:pt x="1893" y="207"/>
                  </a:lnTo>
                  <a:lnTo>
                    <a:pt x="1889" y="209"/>
                  </a:lnTo>
                  <a:lnTo>
                    <a:pt x="1889" y="209"/>
                  </a:lnTo>
                  <a:lnTo>
                    <a:pt x="1886" y="209"/>
                  </a:lnTo>
                  <a:lnTo>
                    <a:pt x="1883" y="207"/>
                  </a:lnTo>
                  <a:lnTo>
                    <a:pt x="1881" y="205"/>
                  </a:lnTo>
                  <a:lnTo>
                    <a:pt x="1879" y="202"/>
                  </a:lnTo>
                  <a:lnTo>
                    <a:pt x="1878" y="200"/>
                  </a:lnTo>
                  <a:lnTo>
                    <a:pt x="1876" y="200"/>
                  </a:lnTo>
                  <a:lnTo>
                    <a:pt x="1876" y="200"/>
                  </a:lnTo>
                  <a:lnTo>
                    <a:pt x="1871" y="200"/>
                  </a:lnTo>
                  <a:lnTo>
                    <a:pt x="1864" y="199"/>
                  </a:lnTo>
                  <a:lnTo>
                    <a:pt x="1856" y="198"/>
                  </a:lnTo>
                  <a:lnTo>
                    <a:pt x="1851" y="196"/>
                  </a:lnTo>
                  <a:lnTo>
                    <a:pt x="1851" y="196"/>
                  </a:lnTo>
                  <a:lnTo>
                    <a:pt x="1846" y="198"/>
                  </a:lnTo>
                  <a:lnTo>
                    <a:pt x="1842" y="199"/>
                  </a:lnTo>
                  <a:lnTo>
                    <a:pt x="1838" y="202"/>
                  </a:lnTo>
                  <a:lnTo>
                    <a:pt x="1832" y="203"/>
                  </a:lnTo>
                  <a:lnTo>
                    <a:pt x="1832" y="203"/>
                  </a:lnTo>
                  <a:lnTo>
                    <a:pt x="1825" y="202"/>
                  </a:lnTo>
                  <a:lnTo>
                    <a:pt x="1818" y="200"/>
                  </a:lnTo>
                  <a:lnTo>
                    <a:pt x="1812" y="198"/>
                  </a:lnTo>
                  <a:lnTo>
                    <a:pt x="1808" y="193"/>
                  </a:lnTo>
                  <a:lnTo>
                    <a:pt x="1808" y="193"/>
                  </a:lnTo>
                  <a:lnTo>
                    <a:pt x="1807" y="190"/>
                  </a:lnTo>
                  <a:lnTo>
                    <a:pt x="1804" y="189"/>
                  </a:lnTo>
                  <a:lnTo>
                    <a:pt x="1802" y="190"/>
                  </a:lnTo>
                  <a:lnTo>
                    <a:pt x="1800" y="193"/>
                  </a:lnTo>
                  <a:lnTo>
                    <a:pt x="1800" y="193"/>
                  </a:lnTo>
                  <a:lnTo>
                    <a:pt x="1797" y="198"/>
                  </a:lnTo>
                  <a:lnTo>
                    <a:pt x="1795" y="203"/>
                  </a:lnTo>
                  <a:lnTo>
                    <a:pt x="1794" y="207"/>
                  </a:lnTo>
                  <a:lnTo>
                    <a:pt x="1791" y="209"/>
                  </a:lnTo>
                  <a:lnTo>
                    <a:pt x="1791" y="209"/>
                  </a:lnTo>
                  <a:lnTo>
                    <a:pt x="1788" y="212"/>
                  </a:lnTo>
                  <a:lnTo>
                    <a:pt x="1785" y="215"/>
                  </a:lnTo>
                  <a:lnTo>
                    <a:pt x="1784" y="219"/>
                  </a:lnTo>
                  <a:lnTo>
                    <a:pt x="1781" y="222"/>
                  </a:lnTo>
                  <a:lnTo>
                    <a:pt x="1781" y="222"/>
                  </a:lnTo>
                  <a:lnTo>
                    <a:pt x="1778" y="222"/>
                  </a:lnTo>
                  <a:lnTo>
                    <a:pt x="1775" y="220"/>
                  </a:lnTo>
                  <a:lnTo>
                    <a:pt x="1774" y="219"/>
                  </a:lnTo>
                  <a:lnTo>
                    <a:pt x="1771" y="219"/>
                  </a:lnTo>
                  <a:lnTo>
                    <a:pt x="1771" y="219"/>
                  </a:lnTo>
                  <a:lnTo>
                    <a:pt x="1768" y="217"/>
                  </a:lnTo>
                  <a:lnTo>
                    <a:pt x="1765" y="216"/>
                  </a:lnTo>
                  <a:lnTo>
                    <a:pt x="1757" y="210"/>
                  </a:lnTo>
                  <a:lnTo>
                    <a:pt x="1750" y="202"/>
                  </a:lnTo>
                  <a:lnTo>
                    <a:pt x="1747" y="198"/>
                  </a:lnTo>
                  <a:lnTo>
                    <a:pt x="1747" y="198"/>
                  </a:lnTo>
                  <a:lnTo>
                    <a:pt x="1744" y="192"/>
                  </a:lnTo>
                  <a:lnTo>
                    <a:pt x="1740" y="188"/>
                  </a:lnTo>
                  <a:lnTo>
                    <a:pt x="1733" y="180"/>
                  </a:lnTo>
                  <a:lnTo>
                    <a:pt x="1733" y="180"/>
                  </a:lnTo>
                  <a:lnTo>
                    <a:pt x="1731" y="179"/>
                  </a:lnTo>
                  <a:lnTo>
                    <a:pt x="1733" y="179"/>
                  </a:lnTo>
                  <a:lnTo>
                    <a:pt x="1736" y="179"/>
                  </a:lnTo>
                  <a:lnTo>
                    <a:pt x="1738" y="180"/>
                  </a:lnTo>
                  <a:lnTo>
                    <a:pt x="1738" y="180"/>
                  </a:lnTo>
                  <a:lnTo>
                    <a:pt x="1741" y="182"/>
                  </a:lnTo>
                  <a:lnTo>
                    <a:pt x="1744" y="183"/>
                  </a:lnTo>
                  <a:lnTo>
                    <a:pt x="1747" y="183"/>
                  </a:lnTo>
                  <a:lnTo>
                    <a:pt x="1750" y="182"/>
                  </a:lnTo>
                  <a:lnTo>
                    <a:pt x="1750" y="182"/>
                  </a:lnTo>
                  <a:lnTo>
                    <a:pt x="1753" y="179"/>
                  </a:lnTo>
                  <a:lnTo>
                    <a:pt x="1753" y="176"/>
                  </a:lnTo>
                  <a:lnTo>
                    <a:pt x="1751" y="172"/>
                  </a:lnTo>
                  <a:lnTo>
                    <a:pt x="1747" y="170"/>
                  </a:lnTo>
                  <a:lnTo>
                    <a:pt x="1747" y="170"/>
                  </a:lnTo>
                  <a:lnTo>
                    <a:pt x="1744" y="170"/>
                  </a:lnTo>
                  <a:lnTo>
                    <a:pt x="1743" y="168"/>
                  </a:lnTo>
                  <a:lnTo>
                    <a:pt x="1744" y="166"/>
                  </a:lnTo>
                  <a:lnTo>
                    <a:pt x="1747" y="165"/>
                  </a:lnTo>
                  <a:lnTo>
                    <a:pt x="1747" y="165"/>
                  </a:lnTo>
                  <a:lnTo>
                    <a:pt x="1747" y="163"/>
                  </a:lnTo>
                  <a:lnTo>
                    <a:pt x="1747" y="163"/>
                  </a:lnTo>
                  <a:lnTo>
                    <a:pt x="1744" y="159"/>
                  </a:lnTo>
                  <a:lnTo>
                    <a:pt x="1743" y="155"/>
                  </a:lnTo>
                  <a:lnTo>
                    <a:pt x="1743" y="155"/>
                  </a:lnTo>
                  <a:lnTo>
                    <a:pt x="1743" y="153"/>
                  </a:lnTo>
                  <a:lnTo>
                    <a:pt x="1743" y="153"/>
                  </a:lnTo>
                  <a:lnTo>
                    <a:pt x="1744" y="152"/>
                  </a:lnTo>
                  <a:lnTo>
                    <a:pt x="1744" y="151"/>
                  </a:lnTo>
                  <a:lnTo>
                    <a:pt x="1743" y="149"/>
                  </a:lnTo>
                  <a:lnTo>
                    <a:pt x="1740" y="148"/>
                  </a:lnTo>
                  <a:lnTo>
                    <a:pt x="1740" y="148"/>
                  </a:lnTo>
                  <a:lnTo>
                    <a:pt x="1736" y="146"/>
                  </a:lnTo>
                  <a:lnTo>
                    <a:pt x="1733" y="145"/>
                  </a:lnTo>
                  <a:lnTo>
                    <a:pt x="1730" y="142"/>
                  </a:lnTo>
                  <a:lnTo>
                    <a:pt x="1728" y="141"/>
                  </a:lnTo>
                  <a:lnTo>
                    <a:pt x="1728" y="141"/>
                  </a:lnTo>
                  <a:lnTo>
                    <a:pt x="1728" y="139"/>
                  </a:lnTo>
                  <a:lnTo>
                    <a:pt x="1726" y="139"/>
                  </a:lnTo>
                  <a:lnTo>
                    <a:pt x="1718" y="138"/>
                  </a:lnTo>
                  <a:lnTo>
                    <a:pt x="1710" y="139"/>
                  </a:lnTo>
                  <a:lnTo>
                    <a:pt x="1708" y="139"/>
                  </a:lnTo>
                  <a:lnTo>
                    <a:pt x="1707" y="141"/>
                  </a:lnTo>
                  <a:lnTo>
                    <a:pt x="1707" y="141"/>
                  </a:lnTo>
                  <a:lnTo>
                    <a:pt x="1707" y="142"/>
                  </a:lnTo>
                  <a:lnTo>
                    <a:pt x="1704" y="143"/>
                  </a:lnTo>
                  <a:lnTo>
                    <a:pt x="1703" y="142"/>
                  </a:lnTo>
                  <a:lnTo>
                    <a:pt x="1701" y="141"/>
                  </a:lnTo>
                  <a:lnTo>
                    <a:pt x="1701" y="141"/>
                  </a:lnTo>
                  <a:lnTo>
                    <a:pt x="1701" y="139"/>
                  </a:lnTo>
                  <a:lnTo>
                    <a:pt x="1701" y="138"/>
                  </a:lnTo>
                  <a:lnTo>
                    <a:pt x="1697" y="138"/>
                  </a:lnTo>
                  <a:lnTo>
                    <a:pt x="1683" y="135"/>
                  </a:lnTo>
                  <a:lnTo>
                    <a:pt x="1683" y="135"/>
                  </a:lnTo>
                  <a:lnTo>
                    <a:pt x="1677" y="132"/>
                  </a:lnTo>
                  <a:lnTo>
                    <a:pt x="1674" y="129"/>
                  </a:lnTo>
                  <a:lnTo>
                    <a:pt x="1671" y="126"/>
                  </a:lnTo>
                  <a:lnTo>
                    <a:pt x="1669" y="125"/>
                  </a:lnTo>
                  <a:lnTo>
                    <a:pt x="1669" y="125"/>
                  </a:lnTo>
                  <a:lnTo>
                    <a:pt x="1669" y="125"/>
                  </a:lnTo>
                  <a:lnTo>
                    <a:pt x="1667" y="126"/>
                  </a:lnTo>
                  <a:lnTo>
                    <a:pt x="1666" y="129"/>
                  </a:lnTo>
                  <a:lnTo>
                    <a:pt x="1664" y="132"/>
                  </a:lnTo>
                  <a:lnTo>
                    <a:pt x="1663" y="132"/>
                  </a:lnTo>
                  <a:lnTo>
                    <a:pt x="1662" y="132"/>
                  </a:lnTo>
                  <a:lnTo>
                    <a:pt x="1662" y="132"/>
                  </a:lnTo>
                  <a:lnTo>
                    <a:pt x="1657" y="132"/>
                  </a:lnTo>
                  <a:lnTo>
                    <a:pt x="1654" y="133"/>
                  </a:lnTo>
                  <a:lnTo>
                    <a:pt x="1653" y="136"/>
                  </a:lnTo>
                  <a:lnTo>
                    <a:pt x="1653" y="141"/>
                  </a:lnTo>
                  <a:lnTo>
                    <a:pt x="1653" y="141"/>
                  </a:lnTo>
                  <a:lnTo>
                    <a:pt x="1654" y="145"/>
                  </a:lnTo>
                  <a:lnTo>
                    <a:pt x="1654" y="146"/>
                  </a:lnTo>
                  <a:lnTo>
                    <a:pt x="1653" y="152"/>
                  </a:lnTo>
                  <a:lnTo>
                    <a:pt x="1653" y="152"/>
                  </a:lnTo>
                  <a:lnTo>
                    <a:pt x="1653" y="155"/>
                  </a:lnTo>
                  <a:lnTo>
                    <a:pt x="1650" y="156"/>
                  </a:lnTo>
                  <a:lnTo>
                    <a:pt x="1644" y="153"/>
                  </a:lnTo>
                  <a:lnTo>
                    <a:pt x="1644" y="153"/>
                  </a:lnTo>
                  <a:lnTo>
                    <a:pt x="1640" y="153"/>
                  </a:lnTo>
                  <a:lnTo>
                    <a:pt x="1637" y="155"/>
                  </a:lnTo>
                  <a:lnTo>
                    <a:pt x="1632" y="156"/>
                  </a:lnTo>
                  <a:lnTo>
                    <a:pt x="1625" y="155"/>
                  </a:lnTo>
                  <a:lnTo>
                    <a:pt x="1625" y="155"/>
                  </a:lnTo>
                  <a:lnTo>
                    <a:pt x="1616" y="153"/>
                  </a:lnTo>
                  <a:lnTo>
                    <a:pt x="1609" y="153"/>
                  </a:lnTo>
                  <a:lnTo>
                    <a:pt x="1605" y="153"/>
                  </a:lnTo>
                  <a:lnTo>
                    <a:pt x="1603" y="151"/>
                  </a:lnTo>
                  <a:lnTo>
                    <a:pt x="1603" y="151"/>
                  </a:lnTo>
                  <a:lnTo>
                    <a:pt x="1600" y="149"/>
                  </a:lnTo>
                  <a:lnTo>
                    <a:pt x="1599" y="148"/>
                  </a:lnTo>
                  <a:lnTo>
                    <a:pt x="1598" y="148"/>
                  </a:lnTo>
                  <a:lnTo>
                    <a:pt x="1596" y="151"/>
                  </a:lnTo>
                  <a:lnTo>
                    <a:pt x="1596" y="151"/>
                  </a:lnTo>
                  <a:lnTo>
                    <a:pt x="1595" y="151"/>
                  </a:lnTo>
                  <a:lnTo>
                    <a:pt x="1592" y="152"/>
                  </a:lnTo>
                  <a:lnTo>
                    <a:pt x="1585" y="152"/>
                  </a:lnTo>
                  <a:lnTo>
                    <a:pt x="1578" y="151"/>
                  </a:lnTo>
                  <a:lnTo>
                    <a:pt x="1575" y="149"/>
                  </a:lnTo>
                  <a:lnTo>
                    <a:pt x="1573" y="146"/>
                  </a:lnTo>
                  <a:lnTo>
                    <a:pt x="1573" y="146"/>
                  </a:lnTo>
                  <a:lnTo>
                    <a:pt x="1573" y="143"/>
                  </a:lnTo>
                  <a:lnTo>
                    <a:pt x="1575" y="142"/>
                  </a:lnTo>
                  <a:lnTo>
                    <a:pt x="1580" y="139"/>
                  </a:lnTo>
                  <a:lnTo>
                    <a:pt x="1580" y="139"/>
                  </a:lnTo>
                  <a:lnTo>
                    <a:pt x="1580" y="138"/>
                  </a:lnTo>
                  <a:lnTo>
                    <a:pt x="1578" y="138"/>
                  </a:lnTo>
                  <a:lnTo>
                    <a:pt x="1573" y="136"/>
                  </a:lnTo>
                  <a:lnTo>
                    <a:pt x="1566" y="136"/>
                  </a:lnTo>
                  <a:lnTo>
                    <a:pt x="1566" y="136"/>
                  </a:lnTo>
                  <a:lnTo>
                    <a:pt x="1558" y="136"/>
                  </a:lnTo>
                  <a:lnTo>
                    <a:pt x="1551" y="133"/>
                  </a:lnTo>
                  <a:lnTo>
                    <a:pt x="1543" y="132"/>
                  </a:lnTo>
                  <a:lnTo>
                    <a:pt x="1536" y="132"/>
                  </a:lnTo>
                  <a:lnTo>
                    <a:pt x="1536" y="132"/>
                  </a:lnTo>
                  <a:lnTo>
                    <a:pt x="1512" y="135"/>
                  </a:lnTo>
                  <a:lnTo>
                    <a:pt x="1495" y="138"/>
                  </a:lnTo>
                  <a:lnTo>
                    <a:pt x="1495" y="138"/>
                  </a:lnTo>
                  <a:lnTo>
                    <a:pt x="1495" y="138"/>
                  </a:lnTo>
                  <a:lnTo>
                    <a:pt x="1495" y="139"/>
                  </a:lnTo>
                  <a:lnTo>
                    <a:pt x="1495" y="142"/>
                  </a:lnTo>
                  <a:lnTo>
                    <a:pt x="1495" y="145"/>
                  </a:lnTo>
                  <a:lnTo>
                    <a:pt x="1495" y="145"/>
                  </a:lnTo>
                  <a:lnTo>
                    <a:pt x="1494" y="146"/>
                  </a:lnTo>
                  <a:lnTo>
                    <a:pt x="1494" y="146"/>
                  </a:lnTo>
                  <a:lnTo>
                    <a:pt x="1492" y="145"/>
                  </a:lnTo>
                  <a:lnTo>
                    <a:pt x="1491" y="145"/>
                  </a:lnTo>
                  <a:lnTo>
                    <a:pt x="1491" y="141"/>
                  </a:lnTo>
                  <a:lnTo>
                    <a:pt x="1491" y="135"/>
                  </a:lnTo>
                  <a:lnTo>
                    <a:pt x="1491" y="131"/>
                  </a:lnTo>
                  <a:lnTo>
                    <a:pt x="1491" y="131"/>
                  </a:lnTo>
                  <a:lnTo>
                    <a:pt x="1489" y="126"/>
                  </a:lnTo>
                  <a:lnTo>
                    <a:pt x="1487" y="125"/>
                  </a:lnTo>
                  <a:lnTo>
                    <a:pt x="1484" y="126"/>
                  </a:lnTo>
                  <a:lnTo>
                    <a:pt x="1482" y="128"/>
                  </a:lnTo>
                  <a:lnTo>
                    <a:pt x="1482" y="128"/>
                  </a:lnTo>
                  <a:lnTo>
                    <a:pt x="1482" y="129"/>
                  </a:lnTo>
                  <a:lnTo>
                    <a:pt x="1481" y="131"/>
                  </a:lnTo>
                  <a:lnTo>
                    <a:pt x="1477" y="132"/>
                  </a:lnTo>
                  <a:lnTo>
                    <a:pt x="1471" y="132"/>
                  </a:lnTo>
                  <a:lnTo>
                    <a:pt x="1467" y="131"/>
                  </a:lnTo>
                  <a:lnTo>
                    <a:pt x="1467" y="131"/>
                  </a:lnTo>
                  <a:lnTo>
                    <a:pt x="1460" y="125"/>
                  </a:lnTo>
                  <a:lnTo>
                    <a:pt x="1454" y="124"/>
                  </a:lnTo>
                  <a:lnTo>
                    <a:pt x="1448" y="121"/>
                  </a:lnTo>
                  <a:lnTo>
                    <a:pt x="1448" y="121"/>
                  </a:lnTo>
                  <a:lnTo>
                    <a:pt x="1444" y="121"/>
                  </a:lnTo>
                  <a:lnTo>
                    <a:pt x="1441" y="121"/>
                  </a:lnTo>
                  <a:lnTo>
                    <a:pt x="1434" y="125"/>
                  </a:lnTo>
                  <a:lnTo>
                    <a:pt x="1430" y="128"/>
                  </a:lnTo>
                  <a:lnTo>
                    <a:pt x="1430" y="131"/>
                  </a:lnTo>
                  <a:lnTo>
                    <a:pt x="1430" y="132"/>
                  </a:lnTo>
                  <a:lnTo>
                    <a:pt x="1430" y="132"/>
                  </a:lnTo>
                  <a:lnTo>
                    <a:pt x="1433" y="133"/>
                  </a:lnTo>
                  <a:lnTo>
                    <a:pt x="1435" y="133"/>
                  </a:lnTo>
                  <a:lnTo>
                    <a:pt x="1438" y="133"/>
                  </a:lnTo>
                  <a:lnTo>
                    <a:pt x="1440" y="133"/>
                  </a:lnTo>
                  <a:lnTo>
                    <a:pt x="1440" y="133"/>
                  </a:lnTo>
                  <a:lnTo>
                    <a:pt x="1438" y="135"/>
                  </a:lnTo>
                  <a:lnTo>
                    <a:pt x="1437" y="136"/>
                  </a:lnTo>
                  <a:lnTo>
                    <a:pt x="1430" y="138"/>
                  </a:lnTo>
                  <a:lnTo>
                    <a:pt x="1423" y="138"/>
                  </a:lnTo>
                  <a:lnTo>
                    <a:pt x="1421" y="139"/>
                  </a:lnTo>
                  <a:lnTo>
                    <a:pt x="1420" y="139"/>
                  </a:lnTo>
                  <a:lnTo>
                    <a:pt x="1420" y="139"/>
                  </a:lnTo>
                  <a:lnTo>
                    <a:pt x="1418" y="141"/>
                  </a:lnTo>
                  <a:lnTo>
                    <a:pt x="1417" y="142"/>
                  </a:lnTo>
                  <a:lnTo>
                    <a:pt x="1410" y="145"/>
                  </a:lnTo>
                  <a:lnTo>
                    <a:pt x="1396" y="148"/>
                  </a:lnTo>
                  <a:lnTo>
                    <a:pt x="1396" y="148"/>
                  </a:lnTo>
                  <a:lnTo>
                    <a:pt x="1378" y="151"/>
                  </a:lnTo>
                  <a:lnTo>
                    <a:pt x="1374" y="153"/>
                  </a:lnTo>
                  <a:lnTo>
                    <a:pt x="1368" y="156"/>
                  </a:lnTo>
                  <a:lnTo>
                    <a:pt x="1368" y="156"/>
                  </a:lnTo>
                  <a:lnTo>
                    <a:pt x="1366" y="158"/>
                  </a:lnTo>
                  <a:lnTo>
                    <a:pt x="1366" y="155"/>
                  </a:lnTo>
                  <a:lnTo>
                    <a:pt x="1368" y="151"/>
                  </a:lnTo>
                  <a:lnTo>
                    <a:pt x="1373" y="145"/>
                  </a:lnTo>
                  <a:lnTo>
                    <a:pt x="1373" y="145"/>
                  </a:lnTo>
                  <a:lnTo>
                    <a:pt x="1377" y="142"/>
                  </a:lnTo>
                  <a:lnTo>
                    <a:pt x="1381" y="141"/>
                  </a:lnTo>
                  <a:lnTo>
                    <a:pt x="1386" y="139"/>
                  </a:lnTo>
                  <a:lnTo>
                    <a:pt x="1388" y="138"/>
                  </a:lnTo>
                  <a:lnTo>
                    <a:pt x="1388" y="138"/>
                  </a:lnTo>
                  <a:lnTo>
                    <a:pt x="1391" y="135"/>
                  </a:lnTo>
                  <a:lnTo>
                    <a:pt x="1394" y="133"/>
                  </a:lnTo>
                  <a:lnTo>
                    <a:pt x="1405" y="132"/>
                  </a:lnTo>
                  <a:lnTo>
                    <a:pt x="1405" y="132"/>
                  </a:lnTo>
                  <a:lnTo>
                    <a:pt x="1411" y="131"/>
                  </a:lnTo>
                  <a:lnTo>
                    <a:pt x="1414" y="128"/>
                  </a:lnTo>
                  <a:lnTo>
                    <a:pt x="1415" y="125"/>
                  </a:lnTo>
                  <a:lnTo>
                    <a:pt x="1418" y="124"/>
                  </a:lnTo>
                  <a:lnTo>
                    <a:pt x="1418" y="124"/>
                  </a:lnTo>
                  <a:lnTo>
                    <a:pt x="1427" y="119"/>
                  </a:lnTo>
                  <a:lnTo>
                    <a:pt x="1433" y="116"/>
                  </a:lnTo>
                  <a:lnTo>
                    <a:pt x="1435" y="114"/>
                  </a:lnTo>
                  <a:lnTo>
                    <a:pt x="1435" y="114"/>
                  </a:lnTo>
                  <a:lnTo>
                    <a:pt x="1440" y="109"/>
                  </a:lnTo>
                  <a:lnTo>
                    <a:pt x="1448" y="106"/>
                  </a:lnTo>
                  <a:lnTo>
                    <a:pt x="1457" y="104"/>
                  </a:lnTo>
                  <a:lnTo>
                    <a:pt x="1462" y="102"/>
                  </a:lnTo>
                  <a:lnTo>
                    <a:pt x="1462" y="102"/>
                  </a:lnTo>
                  <a:lnTo>
                    <a:pt x="1465" y="101"/>
                  </a:lnTo>
                  <a:lnTo>
                    <a:pt x="1467" y="98"/>
                  </a:lnTo>
                  <a:lnTo>
                    <a:pt x="1468" y="95"/>
                  </a:lnTo>
                  <a:lnTo>
                    <a:pt x="1469" y="94"/>
                  </a:lnTo>
                  <a:lnTo>
                    <a:pt x="1469" y="94"/>
                  </a:lnTo>
                  <a:lnTo>
                    <a:pt x="1479" y="91"/>
                  </a:lnTo>
                  <a:lnTo>
                    <a:pt x="1489" y="87"/>
                  </a:lnTo>
                  <a:lnTo>
                    <a:pt x="1489" y="87"/>
                  </a:lnTo>
                  <a:lnTo>
                    <a:pt x="1492" y="84"/>
                  </a:lnTo>
                  <a:lnTo>
                    <a:pt x="1495" y="81"/>
                  </a:lnTo>
                  <a:lnTo>
                    <a:pt x="1497" y="77"/>
                  </a:lnTo>
                  <a:lnTo>
                    <a:pt x="1497" y="77"/>
                  </a:lnTo>
                  <a:lnTo>
                    <a:pt x="1497" y="75"/>
                  </a:lnTo>
                  <a:lnTo>
                    <a:pt x="1494" y="74"/>
                  </a:lnTo>
                  <a:lnTo>
                    <a:pt x="1491" y="72"/>
                  </a:lnTo>
                  <a:lnTo>
                    <a:pt x="1489" y="71"/>
                  </a:lnTo>
                  <a:lnTo>
                    <a:pt x="1489" y="71"/>
                  </a:lnTo>
                  <a:lnTo>
                    <a:pt x="1489" y="69"/>
                  </a:lnTo>
                  <a:lnTo>
                    <a:pt x="1492" y="69"/>
                  </a:lnTo>
                  <a:lnTo>
                    <a:pt x="1498" y="68"/>
                  </a:lnTo>
                  <a:lnTo>
                    <a:pt x="1498" y="68"/>
                  </a:lnTo>
                  <a:lnTo>
                    <a:pt x="1499" y="65"/>
                  </a:lnTo>
                  <a:lnTo>
                    <a:pt x="1499" y="64"/>
                  </a:lnTo>
                  <a:lnTo>
                    <a:pt x="1497" y="61"/>
                  </a:lnTo>
                  <a:lnTo>
                    <a:pt x="1494" y="61"/>
                  </a:lnTo>
                  <a:lnTo>
                    <a:pt x="1494" y="61"/>
                  </a:lnTo>
                  <a:lnTo>
                    <a:pt x="1492" y="61"/>
                  </a:lnTo>
                  <a:lnTo>
                    <a:pt x="1492" y="58"/>
                  </a:lnTo>
                  <a:lnTo>
                    <a:pt x="1494" y="55"/>
                  </a:lnTo>
                  <a:lnTo>
                    <a:pt x="1492" y="52"/>
                  </a:lnTo>
                  <a:lnTo>
                    <a:pt x="1492" y="52"/>
                  </a:lnTo>
                  <a:lnTo>
                    <a:pt x="1491" y="51"/>
                  </a:lnTo>
                  <a:lnTo>
                    <a:pt x="1489" y="51"/>
                  </a:lnTo>
                  <a:lnTo>
                    <a:pt x="1485" y="52"/>
                  </a:lnTo>
                  <a:lnTo>
                    <a:pt x="1482" y="52"/>
                  </a:lnTo>
                  <a:lnTo>
                    <a:pt x="1482" y="52"/>
                  </a:lnTo>
                  <a:lnTo>
                    <a:pt x="1482" y="51"/>
                  </a:lnTo>
                  <a:lnTo>
                    <a:pt x="1482" y="51"/>
                  </a:lnTo>
                  <a:lnTo>
                    <a:pt x="1481" y="44"/>
                  </a:lnTo>
                  <a:lnTo>
                    <a:pt x="1481" y="41"/>
                  </a:lnTo>
                  <a:lnTo>
                    <a:pt x="1478" y="38"/>
                  </a:lnTo>
                  <a:lnTo>
                    <a:pt x="1478" y="38"/>
                  </a:lnTo>
                  <a:lnTo>
                    <a:pt x="1477" y="37"/>
                  </a:lnTo>
                  <a:lnTo>
                    <a:pt x="1472" y="38"/>
                  </a:lnTo>
                  <a:lnTo>
                    <a:pt x="1469" y="40"/>
                  </a:lnTo>
                  <a:lnTo>
                    <a:pt x="1467" y="40"/>
                  </a:lnTo>
                  <a:lnTo>
                    <a:pt x="1465" y="38"/>
                  </a:lnTo>
                  <a:lnTo>
                    <a:pt x="1465" y="38"/>
                  </a:lnTo>
                  <a:lnTo>
                    <a:pt x="1458" y="35"/>
                  </a:lnTo>
                  <a:lnTo>
                    <a:pt x="1451" y="32"/>
                  </a:lnTo>
                  <a:lnTo>
                    <a:pt x="1444" y="32"/>
                  </a:lnTo>
                  <a:lnTo>
                    <a:pt x="1441" y="32"/>
                  </a:lnTo>
                  <a:lnTo>
                    <a:pt x="1441" y="32"/>
                  </a:lnTo>
                  <a:lnTo>
                    <a:pt x="1440" y="34"/>
                  </a:lnTo>
                  <a:lnTo>
                    <a:pt x="1437" y="32"/>
                  </a:lnTo>
                  <a:lnTo>
                    <a:pt x="1434" y="31"/>
                  </a:lnTo>
                  <a:lnTo>
                    <a:pt x="1431" y="32"/>
                  </a:lnTo>
                  <a:lnTo>
                    <a:pt x="1431" y="32"/>
                  </a:lnTo>
                  <a:lnTo>
                    <a:pt x="1428" y="32"/>
                  </a:lnTo>
                  <a:lnTo>
                    <a:pt x="1423" y="34"/>
                  </a:lnTo>
                  <a:lnTo>
                    <a:pt x="1411" y="32"/>
                  </a:lnTo>
                  <a:lnTo>
                    <a:pt x="1411" y="32"/>
                  </a:lnTo>
                  <a:lnTo>
                    <a:pt x="1408" y="32"/>
                  </a:lnTo>
                  <a:lnTo>
                    <a:pt x="1405" y="34"/>
                  </a:lnTo>
                  <a:lnTo>
                    <a:pt x="1403" y="35"/>
                  </a:lnTo>
                  <a:lnTo>
                    <a:pt x="1401" y="38"/>
                  </a:lnTo>
                  <a:lnTo>
                    <a:pt x="1401" y="38"/>
                  </a:lnTo>
                  <a:lnTo>
                    <a:pt x="1400" y="40"/>
                  </a:lnTo>
                  <a:lnTo>
                    <a:pt x="1398" y="41"/>
                  </a:lnTo>
                  <a:lnTo>
                    <a:pt x="1393" y="41"/>
                  </a:lnTo>
                  <a:lnTo>
                    <a:pt x="1381" y="40"/>
                  </a:lnTo>
                  <a:lnTo>
                    <a:pt x="1381" y="40"/>
                  </a:lnTo>
                  <a:lnTo>
                    <a:pt x="1381" y="40"/>
                  </a:lnTo>
                  <a:lnTo>
                    <a:pt x="1381" y="38"/>
                  </a:lnTo>
                  <a:lnTo>
                    <a:pt x="1386" y="34"/>
                  </a:lnTo>
                  <a:lnTo>
                    <a:pt x="1390" y="28"/>
                  </a:lnTo>
                  <a:lnTo>
                    <a:pt x="1393" y="25"/>
                  </a:lnTo>
                  <a:lnTo>
                    <a:pt x="1393" y="25"/>
                  </a:lnTo>
                  <a:lnTo>
                    <a:pt x="1388" y="24"/>
                  </a:lnTo>
                  <a:lnTo>
                    <a:pt x="1380" y="24"/>
                  </a:lnTo>
                  <a:lnTo>
                    <a:pt x="1371" y="24"/>
                  </a:lnTo>
                  <a:lnTo>
                    <a:pt x="1367" y="24"/>
                  </a:lnTo>
                  <a:lnTo>
                    <a:pt x="1367" y="24"/>
                  </a:lnTo>
                  <a:lnTo>
                    <a:pt x="1364" y="23"/>
                  </a:lnTo>
                  <a:lnTo>
                    <a:pt x="1359" y="21"/>
                  </a:lnTo>
                  <a:lnTo>
                    <a:pt x="1347" y="21"/>
                  </a:lnTo>
                  <a:lnTo>
                    <a:pt x="1347" y="21"/>
                  </a:lnTo>
                  <a:lnTo>
                    <a:pt x="1346" y="20"/>
                  </a:lnTo>
                  <a:lnTo>
                    <a:pt x="1346" y="20"/>
                  </a:lnTo>
                  <a:lnTo>
                    <a:pt x="1353" y="18"/>
                  </a:lnTo>
                  <a:lnTo>
                    <a:pt x="1353" y="18"/>
                  </a:lnTo>
                  <a:lnTo>
                    <a:pt x="1356" y="18"/>
                  </a:lnTo>
                  <a:lnTo>
                    <a:pt x="1360" y="15"/>
                  </a:lnTo>
                  <a:lnTo>
                    <a:pt x="1367" y="13"/>
                  </a:lnTo>
                  <a:lnTo>
                    <a:pt x="1367" y="13"/>
                  </a:lnTo>
                  <a:lnTo>
                    <a:pt x="1370" y="13"/>
                  </a:lnTo>
                  <a:lnTo>
                    <a:pt x="1371" y="11"/>
                  </a:lnTo>
                  <a:lnTo>
                    <a:pt x="1368" y="7"/>
                  </a:lnTo>
                  <a:lnTo>
                    <a:pt x="1368" y="7"/>
                  </a:lnTo>
                  <a:lnTo>
                    <a:pt x="1367" y="5"/>
                  </a:lnTo>
                  <a:lnTo>
                    <a:pt x="1363" y="4"/>
                  </a:lnTo>
                  <a:lnTo>
                    <a:pt x="1356" y="4"/>
                  </a:lnTo>
                  <a:lnTo>
                    <a:pt x="1356" y="4"/>
                  </a:lnTo>
                  <a:lnTo>
                    <a:pt x="1347" y="1"/>
                  </a:lnTo>
                  <a:lnTo>
                    <a:pt x="1339" y="0"/>
                  </a:lnTo>
                  <a:lnTo>
                    <a:pt x="1339" y="0"/>
                  </a:lnTo>
                  <a:lnTo>
                    <a:pt x="1330" y="1"/>
                  </a:lnTo>
                  <a:lnTo>
                    <a:pt x="1317" y="4"/>
                  </a:lnTo>
                  <a:lnTo>
                    <a:pt x="1317" y="4"/>
                  </a:lnTo>
                  <a:lnTo>
                    <a:pt x="1310" y="7"/>
                  </a:lnTo>
                  <a:lnTo>
                    <a:pt x="1306" y="10"/>
                  </a:lnTo>
                  <a:lnTo>
                    <a:pt x="1303" y="14"/>
                  </a:lnTo>
                  <a:lnTo>
                    <a:pt x="1300" y="17"/>
                  </a:lnTo>
                  <a:lnTo>
                    <a:pt x="1300" y="17"/>
                  </a:lnTo>
                  <a:lnTo>
                    <a:pt x="1295" y="20"/>
                  </a:lnTo>
                  <a:lnTo>
                    <a:pt x="1290" y="24"/>
                  </a:lnTo>
                  <a:lnTo>
                    <a:pt x="1287" y="28"/>
                  </a:lnTo>
                  <a:lnTo>
                    <a:pt x="1287" y="30"/>
                  </a:lnTo>
                  <a:lnTo>
                    <a:pt x="1289" y="31"/>
                  </a:lnTo>
                  <a:lnTo>
                    <a:pt x="1289" y="31"/>
                  </a:lnTo>
                  <a:lnTo>
                    <a:pt x="1292" y="32"/>
                  </a:lnTo>
                  <a:lnTo>
                    <a:pt x="1292" y="34"/>
                  </a:lnTo>
                  <a:lnTo>
                    <a:pt x="1292" y="38"/>
                  </a:lnTo>
                  <a:lnTo>
                    <a:pt x="1292" y="38"/>
                  </a:lnTo>
                  <a:lnTo>
                    <a:pt x="1292" y="40"/>
                  </a:lnTo>
                  <a:lnTo>
                    <a:pt x="1290" y="41"/>
                  </a:lnTo>
                  <a:lnTo>
                    <a:pt x="1283" y="41"/>
                  </a:lnTo>
                  <a:lnTo>
                    <a:pt x="1283" y="41"/>
                  </a:lnTo>
                  <a:lnTo>
                    <a:pt x="1269" y="41"/>
                  </a:lnTo>
                  <a:lnTo>
                    <a:pt x="1262" y="41"/>
                  </a:lnTo>
                  <a:lnTo>
                    <a:pt x="1259" y="42"/>
                  </a:lnTo>
                  <a:lnTo>
                    <a:pt x="1259" y="44"/>
                  </a:lnTo>
                  <a:lnTo>
                    <a:pt x="1259" y="44"/>
                  </a:lnTo>
                  <a:lnTo>
                    <a:pt x="1260" y="47"/>
                  </a:lnTo>
                  <a:lnTo>
                    <a:pt x="1265" y="48"/>
                  </a:lnTo>
                  <a:lnTo>
                    <a:pt x="1267" y="51"/>
                  </a:lnTo>
                  <a:lnTo>
                    <a:pt x="1269" y="52"/>
                  </a:lnTo>
                  <a:lnTo>
                    <a:pt x="1269" y="52"/>
                  </a:lnTo>
                  <a:lnTo>
                    <a:pt x="1267" y="52"/>
                  </a:lnTo>
                  <a:lnTo>
                    <a:pt x="1265" y="52"/>
                  </a:lnTo>
                  <a:lnTo>
                    <a:pt x="1258" y="50"/>
                  </a:lnTo>
                  <a:lnTo>
                    <a:pt x="1258" y="50"/>
                  </a:lnTo>
                  <a:lnTo>
                    <a:pt x="1253" y="48"/>
                  </a:lnTo>
                  <a:lnTo>
                    <a:pt x="1249" y="50"/>
                  </a:lnTo>
                  <a:lnTo>
                    <a:pt x="1245" y="51"/>
                  </a:lnTo>
                  <a:lnTo>
                    <a:pt x="1243" y="52"/>
                  </a:lnTo>
                  <a:lnTo>
                    <a:pt x="1243" y="52"/>
                  </a:lnTo>
                  <a:lnTo>
                    <a:pt x="1240" y="55"/>
                  </a:lnTo>
                  <a:lnTo>
                    <a:pt x="1238" y="55"/>
                  </a:lnTo>
                  <a:lnTo>
                    <a:pt x="1232" y="55"/>
                  </a:lnTo>
                  <a:lnTo>
                    <a:pt x="1232" y="55"/>
                  </a:lnTo>
                  <a:lnTo>
                    <a:pt x="1230" y="55"/>
                  </a:lnTo>
                  <a:lnTo>
                    <a:pt x="1228" y="55"/>
                  </a:lnTo>
                  <a:lnTo>
                    <a:pt x="1225" y="55"/>
                  </a:lnTo>
                  <a:lnTo>
                    <a:pt x="1222" y="55"/>
                  </a:lnTo>
                  <a:lnTo>
                    <a:pt x="1222" y="55"/>
                  </a:lnTo>
                  <a:lnTo>
                    <a:pt x="1222" y="55"/>
                  </a:lnTo>
                  <a:lnTo>
                    <a:pt x="1222" y="54"/>
                  </a:lnTo>
                  <a:lnTo>
                    <a:pt x="1223" y="51"/>
                  </a:lnTo>
                  <a:lnTo>
                    <a:pt x="1226" y="50"/>
                  </a:lnTo>
                  <a:lnTo>
                    <a:pt x="1226" y="48"/>
                  </a:lnTo>
                  <a:lnTo>
                    <a:pt x="1226" y="47"/>
                  </a:lnTo>
                  <a:lnTo>
                    <a:pt x="1226" y="47"/>
                  </a:lnTo>
                  <a:lnTo>
                    <a:pt x="1223" y="45"/>
                  </a:lnTo>
                  <a:lnTo>
                    <a:pt x="1218" y="47"/>
                  </a:lnTo>
                  <a:lnTo>
                    <a:pt x="1213" y="48"/>
                  </a:lnTo>
                  <a:lnTo>
                    <a:pt x="1212" y="51"/>
                  </a:lnTo>
                  <a:lnTo>
                    <a:pt x="1212" y="51"/>
                  </a:lnTo>
                  <a:lnTo>
                    <a:pt x="1211" y="52"/>
                  </a:lnTo>
                  <a:lnTo>
                    <a:pt x="1209" y="52"/>
                  </a:lnTo>
                  <a:lnTo>
                    <a:pt x="1206" y="51"/>
                  </a:lnTo>
                  <a:lnTo>
                    <a:pt x="1203" y="50"/>
                  </a:lnTo>
                  <a:lnTo>
                    <a:pt x="1201" y="50"/>
                  </a:lnTo>
                  <a:lnTo>
                    <a:pt x="1201" y="50"/>
                  </a:lnTo>
                  <a:lnTo>
                    <a:pt x="1191" y="54"/>
                  </a:lnTo>
                  <a:lnTo>
                    <a:pt x="1191" y="54"/>
                  </a:lnTo>
                  <a:lnTo>
                    <a:pt x="1186" y="55"/>
                  </a:lnTo>
                  <a:lnTo>
                    <a:pt x="1181" y="54"/>
                  </a:lnTo>
                  <a:lnTo>
                    <a:pt x="1178" y="54"/>
                  </a:lnTo>
                  <a:lnTo>
                    <a:pt x="1175" y="55"/>
                  </a:lnTo>
                  <a:lnTo>
                    <a:pt x="1175" y="55"/>
                  </a:lnTo>
                  <a:lnTo>
                    <a:pt x="1175" y="57"/>
                  </a:lnTo>
                  <a:lnTo>
                    <a:pt x="1175" y="58"/>
                  </a:lnTo>
                  <a:lnTo>
                    <a:pt x="1179" y="60"/>
                  </a:lnTo>
                  <a:lnTo>
                    <a:pt x="1182" y="61"/>
                  </a:lnTo>
                  <a:lnTo>
                    <a:pt x="1185" y="62"/>
                  </a:lnTo>
                  <a:lnTo>
                    <a:pt x="1185" y="62"/>
                  </a:lnTo>
                  <a:lnTo>
                    <a:pt x="1181" y="64"/>
                  </a:lnTo>
                  <a:lnTo>
                    <a:pt x="1172" y="64"/>
                  </a:lnTo>
                  <a:lnTo>
                    <a:pt x="1162" y="65"/>
                  </a:lnTo>
                  <a:lnTo>
                    <a:pt x="1158" y="67"/>
                  </a:lnTo>
                  <a:lnTo>
                    <a:pt x="1158" y="67"/>
                  </a:lnTo>
                  <a:lnTo>
                    <a:pt x="1157" y="68"/>
                  </a:lnTo>
                  <a:lnTo>
                    <a:pt x="1152" y="68"/>
                  </a:lnTo>
                  <a:lnTo>
                    <a:pt x="1138" y="69"/>
                  </a:lnTo>
                  <a:lnTo>
                    <a:pt x="1138" y="69"/>
                  </a:lnTo>
                  <a:lnTo>
                    <a:pt x="1132" y="69"/>
                  </a:lnTo>
                  <a:lnTo>
                    <a:pt x="1129" y="72"/>
                  </a:lnTo>
                  <a:lnTo>
                    <a:pt x="1127" y="75"/>
                  </a:lnTo>
                  <a:lnTo>
                    <a:pt x="1122" y="77"/>
                  </a:lnTo>
                  <a:lnTo>
                    <a:pt x="1122" y="77"/>
                  </a:lnTo>
                  <a:lnTo>
                    <a:pt x="1114" y="78"/>
                  </a:lnTo>
                  <a:lnTo>
                    <a:pt x="1110" y="79"/>
                  </a:lnTo>
                  <a:lnTo>
                    <a:pt x="1108" y="82"/>
                  </a:lnTo>
                  <a:lnTo>
                    <a:pt x="1108" y="82"/>
                  </a:lnTo>
                  <a:lnTo>
                    <a:pt x="1105" y="85"/>
                  </a:lnTo>
                  <a:lnTo>
                    <a:pt x="1101" y="87"/>
                  </a:lnTo>
                  <a:lnTo>
                    <a:pt x="1098" y="85"/>
                  </a:lnTo>
                  <a:lnTo>
                    <a:pt x="1095" y="84"/>
                  </a:lnTo>
                  <a:lnTo>
                    <a:pt x="1095" y="84"/>
                  </a:lnTo>
                  <a:lnTo>
                    <a:pt x="1093" y="82"/>
                  </a:lnTo>
                  <a:lnTo>
                    <a:pt x="1090" y="84"/>
                  </a:lnTo>
                  <a:lnTo>
                    <a:pt x="1088" y="85"/>
                  </a:lnTo>
                  <a:lnTo>
                    <a:pt x="1088" y="85"/>
                  </a:lnTo>
                  <a:lnTo>
                    <a:pt x="1090" y="87"/>
                  </a:lnTo>
                  <a:lnTo>
                    <a:pt x="1090" y="87"/>
                  </a:lnTo>
                  <a:lnTo>
                    <a:pt x="1091" y="87"/>
                  </a:lnTo>
                  <a:lnTo>
                    <a:pt x="1090" y="88"/>
                  </a:lnTo>
                  <a:lnTo>
                    <a:pt x="1088" y="89"/>
                  </a:lnTo>
                  <a:lnTo>
                    <a:pt x="1087" y="89"/>
                  </a:lnTo>
                  <a:lnTo>
                    <a:pt x="1087" y="89"/>
                  </a:lnTo>
                  <a:lnTo>
                    <a:pt x="1084" y="91"/>
                  </a:lnTo>
                  <a:lnTo>
                    <a:pt x="1081" y="92"/>
                  </a:lnTo>
                  <a:lnTo>
                    <a:pt x="1080" y="94"/>
                  </a:lnTo>
                  <a:lnTo>
                    <a:pt x="1081" y="94"/>
                  </a:lnTo>
                  <a:lnTo>
                    <a:pt x="1081" y="94"/>
                  </a:lnTo>
                  <a:lnTo>
                    <a:pt x="1084" y="94"/>
                  </a:lnTo>
                  <a:lnTo>
                    <a:pt x="1085" y="95"/>
                  </a:lnTo>
                  <a:lnTo>
                    <a:pt x="1085" y="98"/>
                  </a:lnTo>
                  <a:lnTo>
                    <a:pt x="1085" y="99"/>
                  </a:lnTo>
                  <a:lnTo>
                    <a:pt x="1085" y="99"/>
                  </a:lnTo>
                  <a:lnTo>
                    <a:pt x="1083" y="101"/>
                  </a:lnTo>
                  <a:lnTo>
                    <a:pt x="1078" y="99"/>
                  </a:lnTo>
                  <a:lnTo>
                    <a:pt x="1074" y="98"/>
                  </a:lnTo>
                  <a:lnTo>
                    <a:pt x="1071" y="99"/>
                  </a:lnTo>
                  <a:lnTo>
                    <a:pt x="1071" y="99"/>
                  </a:lnTo>
                  <a:lnTo>
                    <a:pt x="1071" y="101"/>
                  </a:lnTo>
                  <a:lnTo>
                    <a:pt x="1073" y="102"/>
                  </a:lnTo>
                  <a:lnTo>
                    <a:pt x="1077" y="104"/>
                  </a:lnTo>
                  <a:lnTo>
                    <a:pt x="1080" y="104"/>
                  </a:lnTo>
                  <a:lnTo>
                    <a:pt x="1080" y="104"/>
                  </a:lnTo>
                  <a:lnTo>
                    <a:pt x="1083" y="104"/>
                  </a:lnTo>
                  <a:lnTo>
                    <a:pt x="1085" y="105"/>
                  </a:lnTo>
                  <a:lnTo>
                    <a:pt x="1087" y="109"/>
                  </a:lnTo>
                  <a:lnTo>
                    <a:pt x="1087" y="109"/>
                  </a:lnTo>
                  <a:lnTo>
                    <a:pt x="1087" y="111"/>
                  </a:lnTo>
                  <a:lnTo>
                    <a:pt x="1085" y="111"/>
                  </a:lnTo>
                  <a:lnTo>
                    <a:pt x="1083" y="109"/>
                  </a:lnTo>
                  <a:lnTo>
                    <a:pt x="1078" y="109"/>
                  </a:lnTo>
                  <a:lnTo>
                    <a:pt x="1075" y="111"/>
                  </a:lnTo>
                  <a:lnTo>
                    <a:pt x="1075" y="111"/>
                  </a:lnTo>
                  <a:lnTo>
                    <a:pt x="1074" y="112"/>
                  </a:lnTo>
                  <a:lnTo>
                    <a:pt x="1075" y="114"/>
                  </a:lnTo>
                  <a:lnTo>
                    <a:pt x="1081" y="115"/>
                  </a:lnTo>
                  <a:lnTo>
                    <a:pt x="1081" y="115"/>
                  </a:lnTo>
                  <a:lnTo>
                    <a:pt x="1084" y="115"/>
                  </a:lnTo>
                  <a:lnTo>
                    <a:pt x="1084" y="116"/>
                  </a:lnTo>
                  <a:lnTo>
                    <a:pt x="1084" y="118"/>
                  </a:lnTo>
                  <a:lnTo>
                    <a:pt x="1087" y="121"/>
                  </a:lnTo>
                  <a:lnTo>
                    <a:pt x="1087" y="121"/>
                  </a:lnTo>
                  <a:lnTo>
                    <a:pt x="1087" y="121"/>
                  </a:lnTo>
                  <a:lnTo>
                    <a:pt x="1087" y="121"/>
                  </a:lnTo>
                  <a:lnTo>
                    <a:pt x="1088" y="122"/>
                  </a:lnTo>
                  <a:lnTo>
                    <a:pt x="1087" y="125"/>
                  </a:lnTo>
                  <a:lnTo>
                    <a:pt x="1085" y="126"/>
                  </a:lnTo>
                  <a:lnTo>
                    <a:pt x="1085" y="128"/>
                  </a:lnTo>
                  <a:lnTo>
                    <a:pt x="1085" y="128"/>
                  </a:lnTo>
                  <a:lnTo>
                    <a:pt x="1085" y="129"/>
                  </a:lnTo>
                  <a:lnTo>
                    <a:pt x="1084" y="131"/>
                  </a:lnTo>
                  <a:lnTo>
                    <a:pt x="1081" y="131"/>
                  </a:lnTo>
                  <a:lnTo>
                    <a:pt x="1081" y="129"/>
                  </a:lnTo>
                  <a:lnTo>
                    <a:pt x="1081" y="129"/>
                  </a:lnTo>
                  <a:lnTo>
                    <a:pt x="1078" y="128"/>
                  </a:lnTo>
                  <a:lnTo>
                    <a:pt x="1074" y="126"/>
                  </a:lnTo>
                  <a:lnTo>
                    <a:pt x="1070" y="126"/>
                  </a:lnTo>
                  <a:lnTo>
                    <a:pt x="1065" y="128"/>
                  </a:lnTo>
                  <a:lnTo>
                    <a:pt x="1065" y="128"/>
                  </a:lnTo>
                  <a:lnTo>
                    <a:pt x="1063" y="132"/>
                  </a:lnTo>
                  <a:lnTo>
                    <a:pt x="1060" y="132"/>
                  </a:lnTo>
                  <a:lnTo>
                    <a:pt x="1058" y="131"/>
                  </a:lnTo>
                  <a:lnTo>
                    <a:pt x="1058" y="131"/>
                  </a:lnTo>
                  <a:lnTo>
                    <a:pt x="1054" y="129"/>
                  </a:lnTo>
                  <a:lnTo>
                    <a:pt x="1050" y="131"/>
                  </a:lnTo>
                  <a:lnTo>
                    <a:pt x="1034" y="132"/>
                  </a:lnTo>
                  <a:lnTo>
                    <a:pt x="1034" y="132"/>
                  </a:lnTo>
                  <a:lnTo>
                    <a:pt x="1011" y="133"/>
                  </a:lnTo>
                  <a:lnTo>
                    <a:pt x="1000" y="135"/>
                  </a:lnTo>
                  <a:lnTo>
                    <a:pt x="993" y="136"/>
                  </a:lnTo>
                  <a:lnTo>
                    <a:pt x="993" y="136"/>
                  </a:lnTo>
                  <a:lnTo>
                    <a:pt x="989" y="138"/>
                  </a:lnTo>
                  <a:lnTo>
                    <a:pt x="986" y="142"/>
                  </a:lnTo>
                  <a:lnTo>
                    <a:pt x="986" y="148"/>
                  </a:lnTo>
                  <a:lnTo>
                    <a:pt x="986" y="149"/>
                  </a:lnTo>
                  <a:lnTo>
                    <a:pt x="987" y="152"/>
                  </a:lnTo>
                  <a:lnTo>
                    <a:pt x="987" y="152"/>
                  </a:lnTo>
                  <a:lnTo>
                    <a:pt x="990" y="155"/>
                  </a:lnTo>
                  <a:lnTo>
                    <a:pt x="990" y="158"/>
                  </a:lnTo>
                  <a:lnTo>
                    <a:pt x="989" y="161"/>
                  </a:lnTo>
                  <a:lnTo>
                    <a:pt x="987" y="163"/>
                  </a:lnTo>
                  <a:lnTo>
                    <a:pt x="987" y="163"/>
                  </a:lnTo>
                  <a:lnTo>
                    <a:pt x="990" y="166"/>
                  </a:lnTo>
                  <a:lnTo>
                    <a:pt x="996" y="170"/>
                  </a:lnTo>
                  <a:lnTo>
                    <a:pt x="1003" y="173"/>
                  </a:lnTo>
                  <a:lnTo>
                    <a:pt x="1010" y="175"/>
                  </a:lnTo>
                  <a:lnTo>
                    <a:pt x="1010" y="175"/>
                  </a:lnTo>
                  <a:lnTo>
                    <a:pt x="1014" y="176"/>
                  </a:lnTo>
                  <a:lnTo>
                    <a:pt x="1019" y="180"/>
                  </a:lnTo>
                  <a:lnTo>
                    <a:pt x="1020" y="186"/>
                  </a:lnTo>
                  <a:lnTo>
                    <a:pt x="1020" y="188"/>
                  </a:lnTo>
                  <a:lnTo>
                    <a:pt x="1019" y="190"/>
                  </a:lnTo>
                  <a:lnTo>
                    <a:pt x="1019" y="190"/>
                  </a:lnTo>
                  <a:lnTo>
                    <a:pt x="1017" y="192"/>
                  </a:lnTo>
                  <a:lnTo>
                    <a:pt x="1014" y="192"/>
                  </a:lnTo>
                  <a:lnTo>
                    <a:pt x="1007" y="190"/>
                  </a:lnTo>
                  <a:lnTo>
                    <a:pt x="999" y="186"/>
                  </a:lnTo>
                  <a:lnTo>
                    <a:pt x="992" y="182"/>
                  </a:lnTo>
                  <a:lnTo>
                    <a:pt x="992" y="182"/>
                  </a:lnTo>
                  <a:lnTo>
                    <a:pt x="983" y="178"/>
                  </a:lnTo>
                  <a:lnTo>
                    <a:pt x="973" y="173"/>
                  </a:lnTo>
                  <a:lnTo>
                    <a:pt x="962" y="172"/>
                  </a:lnTo>
                  <a:lnTo>
                    <a:pt x="955" y="172"/>
                  </a:lnTo>
                  <a:lnTo>
                    <a:pt x="955" y="172"/>
                  </a:lnTo>
                  <a:lnTo>
                    <a:pt x="952" y="172"/>
                  </a:lnTo>
                  <a:lnTo>
                    <a:pt x="950" y="169"/>
                  </a:lnTo>
                  <a:lnTo>
                    <a:pt x="947" y="168"/>
                  </a:lnTo>
                  <a:lnTo>
                    <a:pt x="943" y="166"/>
                  </a:lnTo>
                  <a:lnTo>
                    <a:pt x="943" y="166"/>
                  </a:lnTo>
                  <a:lnTo>
                    <a:pt x="937" y="168"/>
                  </a:lnTo>
                  <a:lnTo>
                    <a:pt x="933" y="170"/>
                  </a:lnTo>
                  <a:lnTo>
                    <a:pt x="930" y="173"/>
                  </a:lnTo>
                  <a:lnTo>
                    <a:pt x="932" y="173"/>
                  </a:lnTo>
                  <a:lnTo>
                    <a:pt x="933" y="175"/>
                  </a:lnTo>
                  <a:lnTo>
                    <a:pt x="933" y="175"/>
                  </a:lnTo>
                  <a:lnTo>
                    <a:pt x="940" y="175"/>
                  </a:lnTo>
                  <a:lnTo>
                    <a:pt x="940" y="175"/>
                  </a:lnTo>
                  <a:lnTo>
                    <a:pt x="940" y="176"/>
                  </a:lnTo>
                  <a:lnTo>
                    <a:pt x="940" y="176"/>
                  </a:lnTo>
                  <a:lnTo>
                    <a:pt x="939" y="178"/>
                  </a:lnTo>
                  <a:lnTo>
                    <a:pt x="940" y="179"/>
                  </a:lnTo>
                  <a:lnTo>
                    <a:pt x="949" y="182"/>
                  </a:lnTo>
                  <a:lnTo>
                    <a:pt x="949" y="182"/>
                  </a:lnTo>
                  <a:lnTo>
                    <a:pt x="950" y="183"/>
                  </a:lnTo>
                  <a:lnTo>
                    <a:pt x="950" y="185"/>
                  </a:lnTo>
                  <a:lnTo>
                    <a:pt x="947" y="186"/>
                  </a:lnTo>
                  <a:lnTo>
                    <a:pt x="942" y="186"/>
                  </a:lnTo>
                  <a:lnTo>
                    <a:pt x="935" y="185"/>
                  </a:lnTo>
                  <a:lnTo>
                    <a:pt x="935" y="185"/>
                  </a:lnTo>
                  <a:lnTo>
                    <a:pt x="929" y="182"/>
                  </a:lnTo>
                  <a:lnTo>
                    <a:pt x="925" y="183"/>
                  </a:lnTo>
                  <a:lnTo>
                    <a:pt x="920" y="185"/>
                  </a:lnTo>
                  <a:lnTo>
                    <a:pt x="918" y="188"/>
                  </a:lnTo>
                  <a:lnTo>
                    <a:pt x="918" y="188"/>
                  </a:lnTo>
                  <a:lnTo>
                    <a:pt x="918" y="189"/>
                  </a:lnTo>
                  <a:lnTo>
                    <a:pt x="919" y="192"/>
                  </a:lnTo>
                  <a:lnTo>
                    <a:pt x="923" y="196"/>
                  </a:lnTo>
                  <a:lnTo>
                    <a:pt x="930" y="202"/>
                  </a:lnTo>
                  <a:lnTo>
                    <a:pt x="939" y="205"/>
                  </a:lnTo>
                  <a:lnTo>
                    <a:pt x="939" y="205"/>
                  </a:lnTo>
                  <a:lnTo>
                    <a:pt x="946" y="206"/>
                  </a:lnTo>
                  <a:lnTo>
                    <a:pt x="949" y="209"/>
                  </a:lnTo>
                  <a:lnTo>
                    <a:pt x="950" y="210"/>
                  </a:lnTo>
                  <a:lnTo>
                    <a:pt x="953" y="212"/>
                  </a:lnTo>
                  <a:lnTo>
                    <a:pt x="953" y="212"/>
                  </a:lnTo>
                  <a:lnTo>
                    <a:pt x="956" y="215"/>
                  </a:lnTo>
                  <a:lnTo>
                    <a:pt x="956" y="216"/>
                  </a:lnTo>
                  <a:lnTo>
                    <a:pt x="955" y="216"/>
                  </a:lnTo>
                  <a:lnTo>
                    <a:pt x="952" y="217"/>
                  </a:lnTo>
                  <a:lnTo>
                    <a:pt x="952" y="217"/>
                  </a:lnTo>
                  <a:lnTo>
                    <a:pt x="947" y="216"/>
                  </a:lnTo>
                  <a:lnTo>
                    <a:pt x="943" y="213"/>
                  </a:lnTo>
                  <a:lnTo>
                    <a:pt x="933" y="207"/>
                  </a:lnTo>
                  <a:lnTo>
                    <a:pt x="933" y="207"/>
                  </a:lnTo>
                  <a:lnTo>
                    <a:pt x="926" y="206"/>
                  </a:lnTo>
                  <a:lnTo>
                    <a:pt x="918" y="206"/>
                  </a:lnTo>
                  <a:lnTo>
                    <a:pt x="910" y="206"/>
                  </a:lnTo>
                  <a:lnTo>
                    <a:pt x="908" y="206"/>
                  </a:lnTo>
                  <a:lnTo>
                    <a:pt x="906" y="205"/>
                  </a:lnTo>
                  <a:lnTo>
                    <a:pt x="906" y="205"/>
                  </a:lnTo>
                  <a:lnTo>
                    <a:pt x="905" y="202"/>
                  </a:lnTo>
                  <a:lnTo>
                    <a:pt x="905" y="200"/>
                  </a:lnTo>
                  <a:lnTo>
                    <a:pt x="906" y="198"/>
                  </a:lnTo>
                  <a:lnTo>
                    <a:pt x="905" y="195"/>
                  </a:lnTo>
                  <a:lnTo>
                    <a:pt x="905" y="195"/>
                  </a:lnTo>
                  <a:lnTo>
                    <a:pt x="903" y="192"/>
                  </a:lnTo>
                  <a:lnTo>
                    <a:pt x="903" y="189"/>
                  </a:lnTo>
                  <a:lnTo>
                    <a:pt x="909" y="179"/>
                  </a:lnTo>
                  <a:lnTo>
                    <a:pt x="909" y="179"/>
                  </a:lnTo>
                  <a:lnTo>
                    <a:pt x="909" y="176"/>
                  </a:lnTo>
                  <a:lnTo>
                    <a:pt x="910" y="173"/>
                  </a:lnTo>
                  <a:lnTo>
                    <a:pt x="909" y="168"/>
                  </a:lnTo>
                  <a:lnTo>
                    <a:pt x="906" y="162"/>
                  </a:lnTo>
                  <a:lnTo>
                    <a:pt x="902" y="159"/>
                  </a:lnTo>
                  <a:lnTo>
                    <a:pt x="902" y="159"/>
                  </a:lnTo>
                  <a:lnTo>
                    <a:pt x="898" y="159"/>
                  </a:lnTo>
                  <a:lnTo>
                    <a:pt x="896" y="161"/>
                  </a:lnTo>
                  <a:lnTo>
                    <a:pt x="896" y="163"/>
                  </a:lnTo>
                  <a:lnTo>
                    <a:pt x="898" y="165"/>
                  </a:lnTo>
                  <a:lnTo>
                    <a:pt x="898" y="165"/>
                  </a:lnTo>
                  <a:lnTo>
                    <a:pt x="898" y="168"/>
                  </a:lnTo>
                  <a:lnTo>
                    <a:pt x="898" y="172"/>
                  </a:lnTo>
                  <a:lnTo>
                    <a:pt x="896" y="178"/>
                  </a:lnTo>
                  <a:lnTo>
                    <a:pt x="893" y="182"/>
                  </a:lnTo>
                  <a:lnTo>
                    <a:pt x="893" y="182"/>
                  </a:lnTo>
                  <a:lnTo>
                    <a:pt x="888" y="186"/>
                  </a:lnTo>
                  <a:lnTo>
                    <a:pt x="882" y="188"/>
                  </a:lnTo>
                  <a:lnTo>
                    <a:pt x="876" y="190"/>
                  </a:lnTo>
                  <a:lnTo>
                    <a:pt x="875" y="190"/>
                  </a:lnTo>
                  <a:lnTo>
                    <a:pt x="873" y="192"/>
                  </a:lnTo>
                  <a:lnTo>
                    <a:pt x="873" y="192"/>
                  </a:lnTo>
                  <a:lnTo>
                    <a:pt x="872" y="195"/>
                  </a:lnTo>
                  <a:lnTo>
                    <a:pt x="869" y="198"/>
                  </a:lnTo>
                  <a:lnTo>
                    <a:pt x="868" y="200"/>
                  </a:lnTo>
                  <a:lnTo>
                    <a:pt x="866" y="200"/>
                  </a:lnTo>
                  <a:lnTo>
                    <a:pt x="868" y="202"/>
                  </a:lnTo>
                  <a:lnTo>
                    <a:pt x="868" y="202"/>
                  </a:lnTo>
                  <a:lnTo>
                    <a:pt x="878" y="213"/>
                  </a:lnTo>
                  <a:lnTo>
                    <a:pt x="882" y="219"/>
                  </a:lnTo>
                  <a:lnTo>
                    <a:pt x="886" y="225"/>
                  </a:lnTo>
                  <a:lnTo>
                    <a:pt x="886" y="225"/>
                  </a:lnTo>
                  <a:lnTo>
                    <a:pt x="886" y="226"/>
                  </a:lnTo>
                  <a:lnTo>
                    <a:pt x="885" y="229"/>
                  </a:lnTo>
                  <a:lnTo>
                    <a:pt x="881" y="236"/>
                  </a:lnTo>
                  <a:lnTo>
                    <a:pt x="878" y="244"/>
                  </a:lnTo>
                  <a:lnTo>
                    <a:pt x="876" y="247"/>
                  </a:lnTo>
                  <a:lnTo>
                    <a:pt x="876" y="252"/>
                  </a:lnTo>
                  <a:lnTo>
                    <a:pt x="876" y="252"/>
                  </a:lnTo>
                  <a:lnTo>
                    <a:pt x="876" y="257"/>
                  </a:lnTo>
                  <a:lnTo>
                    <a:pt x="876" y="262"/>
                  </a:lnTo>
                  <a:lnTo>
                    <a:pt x="876" y="264"/>
                  </a:lnTo>
                  <a:lnTo>
                    <a:pt x="878" y="267"/>
                  </a:lnTo>
                  <a:lnTo>
                    <a:pt x="878" y="267"/>
                  </a:lnTo>
                  <a:lnTo>
                    <a:pt x="879" y="269"/>
                  </a:lnTo>
                  <a:lnTo>
                    <a:pt x="883" y="269"/>
                  </a:lnTo>
                  <a:lnTo>
                    <a:pt x="886" y="269"/>
                  </a:lnTo>
                  <a:lnTo>
                    <a:pt x="889" y="270"/>
                  </a:lnTo>
                  <a:lnTo>
                    <a:pt x="889" y="270"/>
                  </a:lnTo>
                  <a:lnTo>
                    <a:pt x="892" y="270"/>
                  </a:lnTo>
                  <a:lnTo>
                    <a:pt x="896" y="269"/>
                  </a:lnTo>
                  <a:lnTo>
                    <a:pt x="908" y="266"/>
                  </a:lnTo>
                  <a:lnTo>
                    <a:pt x="908" y="266"/>
                  </a:lnTo>
                  <a:lnTo>
                    <a:pt x="916" y="266"/>
                  </a:lnTo>
                  <a:lnTo>
                    <a:pt x="925" y="269"/>
                  </a:lnTo>
                  <a:lnTo>
                    <a:pt x="939" y="276"/>
                  </a:lnTo>
                  <a:lnTo>
                    <a:pt x="939" y="276"/>
                  </a:lnTo>
                  <a:lnTo>
                    <a:pt x="942" y="279"/>
                  </a:lnTo>
                  <a:lnTo>
                    <a:pt x="943" y="281"/>
                  </a:lnTo>
                  <a:lnTo>
                    <a:pt x="943" y="284"/>
                  </a:lnTo>
                  <a:lnTo>
                    <a:pt x="945" y="289"/>
                  </a:lnTo>
                  <a:lnTo>
                    <a:pt x="945" y="289"/>
                  </a:lnTo>
                  <a:lnTo>
                    <a:pt x="946" y="290"/>
                  </a:lnTo>
                  <a:lnTo>
                    <a:pt x="945" y="291"/>
                  </a:lnTo>
                  <a:lnTo>
                    <a:pt x="942" y="293"/>
                  </a:lnTo>
                  <a:lnTo>
                    <a:pt x="939" y="296"/>
                  </a:lnTo>
                  <a:lnTo>
                    <a:pt x="937" y="297"/>
                  </a:lnTo>
                  <a:lnTo>
                    <a:pt x="937" y="300"/>
                  </a:lnTo>
                  <a:lnTo>
                    <a:pt x="937" y="300"/>
                  </a:lnTo>
                  <a:lnTo>
                    <a:pt x="937" y="303"/>
                  </a:lnTo>
                  <a:lnTo>
                    <a:pt x="940" y="304"/>
                  </a:lnTo>
                  <a:lnTo>
                    <a:pt x="946" y="308"/>
                  </a:lnTo>
                  <a:lnTo>
                    <a:pt x="953" y="310"/>
                  </a:lnTo>
                  <a:lnTo>
                    <a:pt x="956" y="313"/>
                  </a:lnTo>
                  <a:lnTo>
                    <a:pt x="956" y="313"/>
                  </a:lnTo>
                  <a:lnTo>
                    <a:pt x="955" y="313"/>
                  </a:lnTo>
                  <a:lnTo>
                    <a:pt x="949" y="313"/>
                  </a:lnTo>
                  <a:lnTo>
                    <a:pt x="937" y="311"/>
                  </a:lnTo>
                  <a:lnTo>
                    <a:pt x="937" y="311"/>
                  </a:lnTo>
                  <a:lnTo>
                    <a:pt x="935" y="308"/>
                  </a:lnTo>
                  <a:lnTo>
                    <a:pt x="933" y="306"/>
                  </a:lnTo>
                  <a:lnTo>
                    <a:pt x="930" y="301"/>
                  </a:lnTo>
                  <a:lnTo>
                    <a:pt x="930" y="301"/>
                  </a:lnTo>
                  <a:lnTo>
                    <a:pt x="930" y="299"/>
                  </a:lnTo>
                  <a:lnTo>
                    <a:pt x="932" y="296"/>
                  </a:lnTo>
                  <a:lnTo>
                    <a:pt x="933" y="293"/>
                  </a:lnTo>
                  <a:lnTo>
                    <a:pt x="935" y="289"/>
                  </a:lnTo>
                  <a:lnTo>
                    <a:pt x="935" y="289"/>
                  </a:lnTo>
                  <a:lnTo>
                    <a:pt x="933" y="286"/>
                  </a:lnTo>
                  <a:lnTo>
                    <a:pt x="932" y="283"/>
                  </a:lnTo>
                  <a:lnTo>
                    <a:pt x="926" y="279"/>
                  </a:lnTo>
                  <a:lnTo>
                    <a:pt x="926" y="279"/>
                  </a:lnTo>
                  <a:lnTo>
                    <a:pt x="922" y="274"/>
                  </a:lnTo>
                  <a:lnTo>
                    <a:pt x="919" y="273"/>
                  </a:lnTo>
                  <a:lnTo>
                    <a:pt x="916" y="273"/>
                  </a:lnTo>
                  <a:lnTo>
                    <a:pt x="916" y="273"/>
                  </a:lnTo>
                  <a:lnTo>
                    <a:pt x="905" y="274"/>
                  </a:lnTo>
                  <a:lnTo>
                    <a:pt x="898" y="276"/>
                  </a:lnTo>
                  <a:lnTo>
                    <a:pt x="892" y="279"/>
                  </a:lnTo>
                  <a:lnTo>
                    <a:pt x="892" y="279"/>
                  </a:lnTo>
                  <a:lnTo>
                    <a:pt x="890" y="281"/>
                  </a:lnTo>
                  <a:lnTo>
                    <a:pt x="890" y="283"/>
                  </a:lnTo>
                  <a:lnTo>
                    <a:pt x="890" y="290"/>
                  </a:lnTo>
                  <a:lnTo>
                    <a:pt x="895" y="301"/>
                  </a:lnTo>
                  <a:lnTo>
                    <a:pt x="895" y="301"/>
                  </a:lnTo>
                  <a:lnTo>
                    <a:pt x="895" y="304"/>
                  </a:lnTo>
                  <a:lnTo>
                    <a:pt x="893" y="306"/>
                  </a:lnTo>
                  <a:lnTo>
                    <a:pt x="889" y="311"/>
                  </a:lnTo>
                  <a:lnTo>
                    <a:pt x="883" y="316"/>
                  </a:lnTo>
                  <a:lnTo>
                    <a:pt x="882" y="318"/>
                  </a:lnTo>
                  <a:lnTo>
                    <a:pt x="882" y="320"/>
                  </a:lnTo>
                  <a:lnTo>
                    <a:pt x="882" y="320"/>
                  </a:lnTo>
                  <a:lnTo>
                    <a:pt x="881" y="323"/>
                  </a:lnTo>
                  <a:lnTo>
                    <a:pt x="879" y="326"/>
                  </a:lnTo>
                  <a:lnTo>
                    <a:pt x="869" y="331"/>
                  </a:lnTo>
                  <a:lnTo>
                    <a:pt x="869" y="331"/>
                  </a:lnTo>
                  <a:lnTo>
                    <a:pt x="859" y="337"/>
                  </a:lnTo>
                  <a:lnTo>
                    <a:pt x="856" y="340"/>
                  </a:lnTo>
                  <a:lnTo>
                    <a:pt x="855" y="344"/>
                  </a:lnTo>
                  <a:lnTo>
                    <a:pt x="855" y="344"/>
                  </a:lnTo>
                  <a:lnTo>
                    <a:pt x="855" y="345"/>
                  </a:lnTo>
                  <a:lnTo>
                    <a:pt x="854" y="347"/>
                  </a:lnTo>
                  <a:lnTo>
                    <a:pt x="849" y="347"/>
                  </a:lnTo>
                  <a:lnTo>
                    <a:pt x="845" y="345"/>
                  </a:lnTo>
                  <a:lnTo>
                    <a:pt x="841" y="344"/>
                  </a:lnTo>
                  <a:lnTo>
                    <a:pt x="841" y="344"/>
                  </a:lnTo>
                  <a:lnTo>
                    <a:pt x="836" y="343"/>
                  </a:lnTo>
                  <a:lnTo>
                    <a:pt x="832" y="344"/>
                  </a:lnTo>
                  <a:lnTo>
                    <a:pt x="826" y="344"/>
                  </a:lnTo>
                  <a:lnTo>
                    <a:pt x="822" y="345"/>
                  </a:lnTo>
                  <a:lnTo>
                    <a:pt x="822" y="345"/>
                  </a:lnTo>
                  <a:lnTo>
                    <a:pt x="818" y="344"/>
                  </a:lnTo>
                  <a:lnTo>
                    <a:pt x="815" y="343"/>
                  </a:lnTo>
                  <a:lnTo>
                    <a:pt x="812" y="341"/>
                  </a:lnTo>
                  <a:lnTo>
                    <a:pt x="809" y="341"/>
                  </a:lnTo>
                  <a:lnTo>
                    <a:pt x="809" y="341"/>
                  </a:lnTo>
                  <a:lnTo>
                    <a:pt x="805" y="341"/>
                  </a:lnTo>
                  <a:lnTo>
                    <a:pt x="802" y="340"/>
                  </a:lnTo>
                  <a:lnTo>
                    <a:pt x="801" y="337"/>
                  </a:lnTo>
                  <a:lnTo>
                    <a:pt x="801" y="334"/>
                  </a:lnTo>
                  <a:lnTo>
                    <a:pt x="801" y="334"/>
                  </a:lnTo>
                  <a:lnTo>
                    <a:pt x="804" y="333"/>
                  </a:lnTo>
                  <a:lnTo>
                    <a:pt x="807" y="333"/>
                  </a:lnTo>
                  <a:lnTo>
                    <a:pt x="808" y="334"/>
                  </a:lnTo>
                  <a:lnTo>
                    <a:pt x="809" y="337"/>
                  </a:lnTo>
                  <a:lnTo>
                    <a:pt x="809" y="337"/>
                  </a:lnTo>
                  <a:lnTo>
                    <a:pt x="811" y="338"/>
                  </a:lnTo>
                  <a:lnTo>
                    <a:pt x="812" y="338"/>
                  </a:lnTo>
                  <a:lnTo>
                    <a:pt x="819" y="335"/>
                  </a:lnTo>
                  <a:lnTo>
                    <a:pt x="819" y="335"/>
                  </a:lnTo>
                  <a:lnTo>
                    <a:pt x="822" y="335"/>
                  </a:lnTo>
                  <a:lnTo>
                    <a:pt x="824" y="335"/>
                  </a:lnTo>
                  <a:lnTo>
                    <a:pt x="825" y="338"/>
                  </a:lnTo>
                  <a:lnTo>
                    <a:pt x="828" y="340"/>
                  </a:lnTo>
                  <a:lnTo>
                    <a:pt x="828" y="340"/>
                  </a:lnTo>
                  <a:lnTo>
                    <a:pt x="832" y="338"/>
                  </a:lnTo>
                  <a:lnTo>
                    <a:pt x="834" y="338"/>
                  </a:lnTo>
                  <a:lnTo>
                    <a:pt x="834" y="337"/>
                  </a:lnTo>
                  <a:lnTo>
                    <a:pt x="836" y="335"/>
                  </a:lnTo>
                  <a:lnTo>
                    <a:pt x="836" y="335"/>
                  </a:lnTo>
                  <a:lnTo>
                    <a:pt x="839" y="335"/>
                  </a:lnTo>
                  <a:lnTo>
                    <a:pt x="841" y="335"/>
                  </a:lnTo>
                  <a:lnTo>
                    <a:pt x="841" y="334"/>
                  </a:lnTo>
                  <a:lnTo>
                    <a:pt x="841" y="333"/>
                  </a:lnTo>
                  <a:lnTo>
                    <a:pt x="841" y="333"/>
                  </a:lnTo>
                  <a:lnTo>
                    <a:pt x="841" y="330"/>
                  </a:lnTo>
                  <a:lnTo>
                    <a:pt x="842" y="328"/>
                  </a:lnTo>
                  <a:lnTo>
                    <a:pt x="848" y="327"/>
                  </a:lnTo>
                  <a:lnTo>
                    <a:pt x="848" y="327"/>
                  </a:lnTo>
                  <a:lnTo>
                    <a:pt x="849" y="324"/>
                  </a:lnTo>
                  <a:lnTo>
                    <a:pt x="851" y="323"/>
                  </a:lnTo>
                  <a:lnTo>
                    <a:pt x="851" y="320"/>
                  </a:lnTo>
                  <a:lnTo>
                    <a:pt x="852" y="318"/>
                  </a:lnTo>
                  <a:lnTo>
                    <a:pt x="852" y="318"/>
                  </a:lnTo>
                  <a:lnTo>
                    <a:pt x="854" y="317"/>
                  </a:lnTo>
                  <a:lnTo>
                    <a:pt x="855" y="314"/>
                  </a:lnTo>
                  <a:lnTo>
                    <a:pt x="855" y="313"/>
                  </a:lnTo>
                  <a:lnTo>
                    <a:pt x="856" y="313"/>
                  </a:lnTo>
                  <a:lnTo>
                    <a:pt x="856" y="313"/>
                  </a:lnTo>
                  <a:lnTo>
                    <a:pt x="859" y="311"/>
                  </a:lnTo>
                  <a:lnTo>
                    <a:pt x="861" y="310"/>
                  </a:lnTo>
                  <a:lnTo>
                    <a:pt x="862" y="308"/>
                  </a:lnTo>
                  <a:lnTo>
                    <a:pt x="865" y="307"/>
                  </a:lnTo>
                  <a:lnTo>
                    <a:pt x="865" y="307"/>
                  </a:lnTo>
                  <a:lnTo>
                    <a:pt x="866" y="307"/>
                  </a:lnTo>
                  <a:lnTo>
                    <a:pt x="868" y="304"/>
                  </a:lnTo>
                  <a:lnTo>
                    <a:pt x="868" y="303"/>
                  </a:lnTo>
                  <a:lnTo>
                    <a:pt x="868" y="300"/>
                  </a:lnTo>
                  <a:lnTo>
                    <a:pt x="868" y="300"/>
                  </a:lnTo>
                  <a:lnTo>
                    <a:pt x="866" y="297"/>
                  </a:lnTo>
                  <a:lnTo>
                    <a:pt x="868" y="294"/>
                  </a:lnTo>
                  <a:lnTo>
                    <a:pt x="869" y="291"/>
                  </a:lnTo>
                  <a:lnTo>
                    <a:pt x="872" y="289"/>
                  </a:lnTo>
                  <a:lnTo>
                    <a:pt x="872" y="289"/>
                  </a:lnTo>
                  <a:lnTo>
                    <a:pt x="873" y="289"/>
                  </a:lnTo>
                  <a:lnTo>
                    <a:pt x="875" y="287"/>
                  </a:lnTo>
                  <a:lnTo>
                    <a:pt x="873" y="284"/>
                  </a:lnTo>
                  <a:lnTo>
                    <a:pt x="872" y="283"/>
                  </a:lnTo>
                  <a:lnTo>
                    <a:pt x="872" y="283"/>
                  </a:lnTo>
                  <a:lnTo>
                    <a:pt x="865" y="277"/>
                  </a:lnTo>
                  <a:lnTo>
                    <a:pt x="861" y="273"/>
                  </a:lnTo>
                  <a:lnTo>
                    <a:pt x="859" y="270"/>
                  </a:lnTo>
                  <a:lnTo>
                    <a:pt x="859" y="270"/>
                  </a:lnTo>
                  <a:lnTo>
                    <a:pt x="859" y="262"/>
                  </a:lnTo>
                  <a:lnTo>
                    <a:pt x="859" y="256"/>
                  </a:lnTo>
                  <a:lnTo>
                    <a:pt x="859" y="253"/>
                  </a:lnTo>
                  <a:lnTo>
                    <a:pt x="859" y="253"/>
                  </a:lnTo>
                  <a:lnTo>
                    <a:pt x="859" y="246"/>
                  </a:lnTo>
                  <a:lnTo>
                    <a:pt x="859" y="237"/>
                  </a:lnTo>
                  <a:lnTo>
                    <a:pt x="859" y="237"/>
                  </a:lnTo>
                  <a:lnTo>
                    <a:pt x="859" y="234"/>
                  </a:lnTo>
                  <a:lnTo>
                    <a:pt x="861" y="230"/>
                  </a:lnTo>
                  <a:lnTo>
                    <a:pt x="863" y="222"/>
                  </a:lnTo>
                  <a:lnTo>
                    <a:pt x="863" y="222"/>
                  </a:lnTo>
                  <a:lnTo>
                    <a:pt x="863" y="219"/>
                  </a:lnTo>
                  <a:lnTo>
                    <a:pt x="862" y="215"/>
                  </a:lnTo>
                  <a:lnTo>
                    <a:pt x="859" y="210"/>
                  </a:lnTo>
                  <a:lnTo>
                    <a:pt x="854" y="206"/>
                  </a:lnTo>
                  <a:lnTo>
                    <a:pt x="851" y="203"/>
                  </a:lnTo>
                  <a:lnTo>
                    <a:pt x="851" y="203"/>
                  </a:lnTo>
                  <a:lnTo>
                    <a:pt x="848" y="200"/>
                  </a:lnTo>
                  <a:lnTo>
                    <a:pt x="848" y="198"/>
                  </a:lnTo>
                  <a:lnTo>
                    <a:pt x="851" y="195"/>
                  </a:lnTo>
                  <a:lnTo>
                    <a:pt x="855" y="190"/>
                  </a:lnTo>
                  <a:lnTo>
                    <a:pt x="855" y="190"/>
                  </a:lnTo>
                  <a:lnTo>
                    <a:pt x="858" y="188"/>
                  </a:lnTo>
                  <a:lnTo>
                    <a:pt x="859" y="185"/>
                  </a:lnTo>
                  <a:lnTo>
                    <a:pt x="862" y="176"/>
                  </a:lnTo>
                  <a:lnTo>
                    <a:pt x="862" y="169"/>
                  </a:lnTo>
                  <a:lnTo>
                    <a:pt x="862" y="163"/>
                  </a:lnTo>
                  <a:lnTo>
                    <a:pt x="862" y="163"/>
                  </a:lnTo>
                  <a:lnTo>
                    <a:pt x="859" y="161"/>
                  </a:lnTo>
                  <a:lnTo>
                    <a:pt x="854" y="159"/>
                  </a:lnTo>
                  <a:lnTo>
                    <a:pt x="848" y="158"/>
                  </a:lnTo>
                  <a:lnTo>
                    <a:pt x="842" y="156"/>
                  </a:lnTo>
                  <a:lnTo>
                    <a:pt x="842" y="156"/>
                  </a:lnTo>
                  <a:lnTo>
                    <a:pt x="826" y="156"/>
                  </a:lnTo>
                  <a:lnTo>
                    <a:pt x="812" y="155"/>
                  </a:lnTo>
                  <a:lnTo>
                    <a:pt x="812" y="155"/>
                  </a:lnTo>
                  <a:lnTo>
                    <a:pt x="808" y="156"/>
                  </a:lnTo>
                  <a:lnTo>
                    <a:pt x="807" y="158"/>
                  </a:lnTo>
                  <a:lnTo>
                    <a:pt x="802" y="165"/>
                  </a:lnTo>
                  <a:lnTo>
                    <a:pt x="802" y="165"/>
                  </a:lnTo>
                  <a:lnTo>
                    <a:pt x="798" y="173"/>
                  </a:lnTo>
                  <a:lnTo>
                    <a:pt x="795" y="180"/>
                  </a:lnTo>
                  <a:lnTo>
                    <a:pt x="792" y="188"/>
                  </a:lnTo>
                  <a:lnTo>
                    <a:pt x="792" y="188"/>
                  </a:lnTo>
                  <a:lnTo>
                    <a:pt x="791" y="190"/>
                  </a:lnTo>
                  <a:lnTo>
                    <a:pt x="788" y="193"/>
                  </a:lnTo>
                  <a:lnTo>
                    <a:pt x="782" y="199"/>
                  </a:lnTo>
                  <a:lnTo>
                    <a:pt x="771" y="203"/>
                  </a:lnTo>
                  <a:lnTo>
                    <a:pt x="771" y="203"/>
                  </a:lnTo>
                  <a:lnTo>
                    <a:pt x="767" y="206"/>
                  </a:lnTo>
                  <a:lnTo>
                    <a:pt x="764" y="210"/>
                  </a:lnTo>
                  <a:lnTo>
                    <a:pt x="762" y="215"/>
                  </a:lnTo>
                  <a:lnTo>
                    <a:pt x="764" y="217"/>
                  </a:lnTo>
                  <a:lnTo>
                    <a:pt x="764" y="217"/>
                  </a:lnTo>
                  <a:lnTo>
                    <a:pt x="767" y="219"/>
                  </a:lnTo>
                  <a:lnTo>
                    <a:pt x="768" y="219"/>
                  </a:lnTo>
                  <a:lnTo>
                    <a:pt x="771" y="219"/>
                  </a:lnTo>
                  <a:lnTo>
                    <a:pt x="772" y="220"/>
                  </a:lnTo>
                  <a:lnTo>
                    <a:pt x="772" y="220"/>
                  </a:lnTo>
                  <a:lnTo>
                    <a:pt x="774" y="222"/>
                  </a:lnTo>
                  <a:lnTo>
                    <a:pt x="774" y="226"/>
                  </a:lnTo>
                  <a:lnTo>
                    <a:pt x="771" y="233"/>
                  </a:lnTo>
                  <a:lnTo>
                    <a:pt x="771" y="233"/>
                  </a:lnTo>
                  <a:lnTo>
                    <a:pt x="771" y="234"/>
                  </a:lnTo>
                  <a:lnTo>
                    <a:pt x="771" y="236"/>
                  </a:lnTo>
                  <a:lnTo>
                    <a:pt x="771" y="237"/>
                  </a:lnTo>
                  <a:lnTo>
                    <a:pt x="770" y="240"/>
                  </a:lnTo>
                  <a:lnTo>
                    <a:pt x="770" y="240"/>
                  </a:lnTo>
                  <a:lnTo>
                    <a:pt x="767" y="243"/>
                  </a:lnTo>
                  <a:lnTo>
                    <a:pt x="765" y="246"/>
                  </a:lnTo>
                  <a:lnTo>
                    <a:pt x="764" y="249"/>
                  </a:lnTo>
                  <a:lnTo>
                    <a:pt x="765" y="252"/>
                  </a:lnTo>
                  <a:lnTo>
                    <a:pt x="765" y="252"/>
                  </a:lnTo>
                  <a:lnTo>
                    <a:pt x="768" y="253"/>
                  </a:lnTo>
                  <a:lnTo>
                    <a:pt x="772" y="254"/>
                  </a:lnTo>
                  <a:lnTo>
                    <a:pt x="784" y="259"/>
                  </a:lnTo>
                  <a:lnTo>
                    <a:pt x="784" y="259"/>
                  </a:lnTo>
                  <a:lnTo>
                    <a:pt x="787" y="260"/>
                  </a:lnTo>
                  <a:lnTo>
                    <a:pt x="788" y="264"/>
                  </a:lnTo>
                  <a:lnTo>
                    <a:pt x="788" y="267"/>
                  </a:lnTo>
                  <a:lnTo>
                    <a:pt x="791" y="271"/>
                  </a:lnTo>
                  <a:lnTo>
                    <a:pt x="791" y="271"/>
                  </a:lnTo>
                  <a:lnTo>
                    <a:pt x="794" y="273"/>
                  </a:lnTo>
                  <a:lnTo>
                    <a:pt x="797" y="274"/>
                  </a:lnTo>
                  <a:lnTo>
                    <a:pt x="798" y="274"/>
                  </a:lnTo>
                  <a:lnTo>
                    <a:pt x="801" y="276"/>
                  </a:lnTo>
                  <a:lnTo>
                    <a:pt x="801" y="276"/>
                  </a:lnTo>
                  <a:lnTo>
                    <a:pt x="799" y="280"/>
                  </a:lnTo>
                  <a:lnTo>
                    <a:pt x="797" y="286"/>
                  </a:lnTo>
                  <a:lnTo>
                    <a:pt x="794" y="290"/>
                  </a:lnTo>
                  <a:lnTo>
                    <a:pt x="791" y="291"/>
                  </a:lnTo>
                  <a:lnTo>
                    <a:pt x="791" y="291"/>
                  </a:lnTo>
                  <a:lnTo>
                    <a:pt x="787" y="290"/>
                  </a:lnTo>
                  <a:lnTo>
                    <a:pt x="781" y="286"/>
                  </a:lnTo>
                  <a:lnTo>
                    <a:pt x="771" y="277"/>
                  </a:lnTo>
                  <a:lnTo>
                    <a:pt x="771" y="277"/>
                  </a:lnTo>
                  <a:lnTo>
                    <a:pt x="760" y="271"/>
                  </a:lnTo>
                  <a:lnTo>
                    <a:pt x="745" y="266"/>
                  </a:lnTo>
                  <a:lnTo>
                    <a:pt x="745" y="266"/>
                  </a:lnTo>
                  <a:lnTo>
                    <a:pt x="734" y="262"/>
                  </a:lnTo>
                  <a:lnTo>
                    <a:pt x="730" y="260"/>
                  </a:lnTo>
                  <a:lnTo>
                    <a:pt x="724" y="257"/>
                  </a:lnTo>
                  <a:lnTo>
                    <a:pt x="724" y="257"/>
                  </a:lnTo>
                  <a:lnTo>
                    <a:pt x="717" y="253"/>
                  </a:lnTo>
                  <a:lnTo>
                    <a:pt x="711" y="250"/>
                  </a:lnTo>
                  <a:lnTo>
                    <a:pt x="704" y="249"/>
                  </a:lnTo>
                  <a:lnTo>
                    <a:pt x="694" y="249"/>
                  </a:lnTo>
                  <a:lnTo>
                    <a:pt x="694" y="249"/>
                  </a:lnTo>
                  <a:lnTo>
                    <a:pt x="684" y="249"/>
                  </a:lnTo>
                  <a:lnTo>
                    <a:pt x="676" y="247"/>
                  </a:lnTo>
                  <a:lnTo>
                    <a:pt x="670" y="246"/>
                  </a:lnTo>
                  <a:lnTo>
                    <a:pt x="664" y="246"/>
                  </a:lnTo>
                  <a:lnTo>
                    <a:pt x="664" y="246"/>
                  </a:lnTo>
                  <a:lnTo>
                    <a:pt x="661" y="246"/>
                  </a:lnTo>
                  <a:lnTo>
                    <a:pt x="660" y="243"/>
                  </a:lnTo>
                  <a:lnTo>
                    <a:pt x="657" y="240"/>
                  </a:lnTo>
                  <a:lnTo>
                    <a:pt x="653" y="237"/>
                  </a:lnTo>
                  <a:lnTo>
                    <a:pt x="653" y="237"/>
                  </a:lnTo>
                  <a:lnTo>
                    <a:pt x="642" y="232"/>
                  </a:lnTo>
                  <a:lnTo>
                    <a:pt x="637" y="230"/>
                  </a:lnTo>
                  <a:lnTo>
                    <a:pt x="633" y="232"/>
                  </a:lnTo>
                  <a:lnTo>
                    <a:pt x="633" y="232"/>
                  </a:lnTo>
                  <a:lnTo>
                    <a:pt x="632" y="234"/>
                  </a:lnTo>
                  <a:lnTo>
                    <a:pt x="632" y="239"/>
                  </a:lnTo>
                  <a:lnTo>
                    <a:pt x="633" y="242"/>
                  </a:lnTo>
                  <a:lnTo>
                    <a:pt x="639" y="244"/>
                  </a:lnTo>
                  <a:lnTo>
                    <a:pt x="639" y="244"/>
                  </a:lnTo>
                  <a:lnTo>
                    <a:pt x="642" y="246"/>
                  </a:lnTo>
                  <a:lnTo>
                    <a:pt x="644" y="247"/>
                  </a:lnTo>
                  <a:lnTo>
                    <a:pt x="646" y="249"/>
                  </a:lnTo>
                  <a:lnTo>
                    <a:pt x="650" y="249"/>
                  </a:lnTo>
                  <a:lnTo>
                    <a:pt x="650" y="249"/>
                  </a:lnTo>
                  <a:lnTo>
                    <a:pt x="654" y="249"/>
                  </a:lnTo>
                  <a:lnTo>
                    <a:pt x="659" y="250"/>
                  </a:lnTo>
                  <a:lnTo>
                    <a:pt x="660" y="253"/>
                  </a:lnTo>
                  <a:lnTo>
                    <a:pt x="660" y="256"/>
                  </a:lnTo>
                  <a:lnTo>
                    <a:pt x="660" y="256"/>
                  </a:lnTo>
                  <a:lnTo>
                    <a:pt x="660" y="260"/>
                  </a:lnTo>
                  <a:lnTo>
                    <a:pt x="663" y="264"/>
                  </a:lnTo>
                  <a:lnTo>
                    <a:pt x="667" y="270"/>
                  </a:lnTo>
                  <a:lnTo>
                    <a:pt x="667" y="270"/>
                  </a:lnTo>
                  <a:lnTo>
                    <a:pt x="669" y="273"/>
                  </a:lnTo>
                  <a:lnTo>
                    <a:pt x="669" y="276"/>
                  </a:lnTo>
                  <a:lnTo>
                    <a:pt x="666" y="277"/>
                  </a:lnTo>
                  <a:lnTo>
                    <a:pt x="663" y="279"/>
                  </a:lnTo>
                  <a:lnTo>
                    <a:pt x="663" y="279"/>
                  </a:lnTo>
                  <a:lnTo>
                    <a:pt x="653" y="280"/>
                  </a:lnTo>
                  <a:lnTo>
                    <a:pt x="652" y="281"/>
                  </a:lnTo>
                  <a:lnTo>
                    <a:pt x="652" y="284"/>
                  </a:lnTo>
                  <a:lnTo>
                    <a:pt x="652" y="284"/>
                  </a:lnTo>
                  <a:lnTo>
                    <a:pt x="653" y="287"/>
                  </a:lnTo>
                  <a:lnTo>
                    <a:pt x="652" y="289"/>
                  </a:lnTo>
                  <a:lnTo>
                    <a:pt x="647" y="289"/>
                  </a:lnTo>
                  <a:lnTo>
                    <a:pt x="643" y="287"/>
                  </a:lnTo>
                  <a:lnTo>
                    <a:pt x="643" y="287"/>
                  </a:lnTo>
                  <a:lnTo>
                    <a:pt x="640" y="286"/>
                  </a:lnTo>
                  <a:lnTo>
                    <a:pt x="640" y="283"/>
                  </a:lnTo>
                  <a:lnTo>
                    <a:pt x="642" y="280"/>
                  </a:lnTo>
                  <a:lnTo>
                    <a:pt x="643" y="277"/>
                  </a:lnTo>
                  <a:lnTo>
                    <a:pt x="643" y="277"/>
                  </a:lnTo>
                  <a:lnTo>
                    <a:pt x="644" y="277"/>
                  </a:lnTo>
                  <a:lnTo>
                    <a:pt x="643" y="276"/>
                  </a:lnTo>
                  <a:lnTo>
                    <a:pt x="642" y="274"/>
                  </a:lnTo>
                  <a:lnTo>
                    <a:pt x="633" y="270"/>
                  </a:lnTo>
                  <a:lnTo>
                    <a:pt x="633" y="270"/>
                  </a:lnTo>
                  <a:lnTo>
                    <a:pt x="629" y="271"/>
                  </a:lnTo>
                  <a:lnTo>
                    <a:pt x="622" y="276"/>
                  </a:lnTo>
                  <a:lnTo>
                    <a:pt x="609" y="283"/>
                  </a:lnTo>
                  <a:lnTo>
                    <a:pt x="609" y="283"/>
                  </a:lnTo>
                  <a:lnTo>
                    <a:pt x="605" y="283"/>
                  </a:lnTo>
                  <a:lnTo>
                    <a:pt x="597" y="283"/>
                  </a:lnTo>
                  <a:lnTo>
                    <a:pt x="590" y="281"/>
                  </a:lnTo>
                  <a:lnTo>
                    <a:pt x="582" y="283"/>
                  </a:lnTo>
                  <a:lnTo>
                    <a:pt x="582" y="283"/>
                  </a:lnTo>
                  <a:lnTo>
                    <a:pt x="575" y="286"/>
                  </a:lnTo>
                  <a:lnTo>
                    <a:pt x="572" y="290"/>
                  </a:lnTo>
                  <a:lnTo>
                    <a:pt x="569" y="293"/>
                  </a:lnTo>
                  <a:lnTo>
                    <a:pt x="569" y="294"/>
                  </a:lnTo>
                  <a:lnTo>
                    <a:pt x="568" y="294"/>
                  </a:lnTo>
                  <a:lnTo>
                    <a:pt x="568" y="294"/>
                  </a:lnTo>
                  <a:lnTo>
                    <a:pt x="556" y="294"/>
                  </a:lnTo>
                  <a:lnTo>
                    <a:pt x="551" y="293"/>
                  </a:lnTo>
                  <a:lnTo>
                    <a:pt x="545" y="291"/>
                  </a:lnTo>
                  <a:lnTo>
                    <a:pt x="545" y="291"/>
                  </a:lnTo>
                  <a:lnTo>
                    <a:pt x="543" y="290"/>
                  </a:lnTo>
                  <a:lnTo>
                    <a:pt x="543" y="289"/>
                  </a:lnTo>
                  <a:lnTo>
                    <a:pt x="549" y="287"/>
                  </a:lnTo>
                  <a:lnTo>
                    <a:pt x="549" y="287"/>
                  </a:lnTo>
                  <a:lnTo>
                    <a:pt x="552" y="287"/>
                  </a:lnTo>
                  <a:lnTo>
                    <a:pt x="555" y="287"/>
                  </a:lnTo>
                  <a:lnTo>
                    <a:pt x="555" y="286"/>
                  </a:lnTo>
                  <a:lnTo>
                    <a:pt x="553" y="283"/>
                  </a:lnTo>
                  <a:lnTo>
                    <a:pt x="553" y="283"/>
                  </a:lnTo>
                  <a:lnTo>
                    <a:pt x="552" y="280"/>
                  </a:lnTo>
                  <a:lnTo>
                    <a:pt x="553" y="277"/>
                  </a:lnTo>
                  <a:lnTo>
                    <a:pt x="556" y="274"/>
                  </a:lnTo>
                  <a:lnTo>
                    <a:pt x="556" y="271"/>
                  </a:lnTo>
                  <a:lnTo>
                    <a:pt x="556" y="271"/>
                  </a:lnTo>
                  <a:lnTo>
                    <a:pt x="556" y="271"/>
                  </a:lnTo>
                  <a:lnTo>
                    <a:pt x="553" y="271"/>
                  </a:lnTo>
                  <a:lnTo>
                    <a:pt x="546" y="273"/>
                  </a:lnTo>
                  <a:lnTo>
                    <a:pt x="539" y="276"/>
                  </a:lnTo>
                  <a:lnTo>
                    <a:pt x="535" y="279"/>
                  </a:lnTo>
                  <a:lnTo>
                    <a:pt x="535" y="279"/>
                  </a:lnTo>
                  <a:lnTo>
                    <a:pt x="533" y="281"/>
                  </a:lnTo>
                  <a:lnTo>
                    <a:pt x="533" y="283"/>
                  </a:lnTo>
                  <a:lnTo>
                    <a:pt x="533" y="286"/>
                  </a:lnTo>
                  <a:lnTo>
                    <a:pt x="532" y="287"/>
                  </a:lnTo>
                  <a:lnTo>
                    <a:pt x="532" y="287"/>
                  </a:lnTo>
                  <a:lnTo>
                    <a:pt x="529" y="287"/>
                  </a:lnTo>
                  <a:lnTo>
                    <a:pt x="528" y="287"/>
                  </a:lnTo>
                  <a:lnTo>
                    <a:pt x="526" y="284"/>
                  </a:lnTo>
                  <a:lnTo>
                    <a:pt x="525" y="283"/>
                  </a:lnTo>
                  <a:lnTo>
                    <a:pt x="525" y="283"/>
                  </a:lnTo>
                  <a:lnTo>
                    <a:pt x="518" y="283"/>
                  </a:lnTo>
                  <a:lnTo>
                    <a:pt x="506" y="286"/>
                  </a:lnTo>
                  <a:lnTo>
                    <a:pt x="495" y="290"/>
                  </a:lnTo>
                  <a:lnTo>
                    <a:pt x="491" y="291"/>
                  </a:lnTo>
                  <a:lnTo>
                    <a:pt x="488" y="294"/>
                  </a:lnTo>
                  <a:lnTo>
                    <a:pt x="488" y="294"/>
                  </a:lnTo>
                  <a:lnTo>
                    <a:pt x="484" y="297"/>
                  </a:lnTo>
                  <a:lnTo>
                    <a:pt x="478" y="300"/>
                  </a:lnTo>
                  <a:lnTo>
                    <a:pt x="474" y="301"/>
                  </a:lnTo>
                  <a:lnTo>
                    <a:pt x="472" y="304"/>
                  </a:lnTo>
                  <a:lnTo>
                    <a:pt x="472" y="304"/>
                  </a:lnTo>
                  <a:lnTo>
                    <a:pt x="472" y="304"/>
                  </a:lnTo>
                  <a:lnTo>
                    <a:pt x="471" y="306"/>
                  </a:lnTo>
                  <a:lnTo>
                    <a:pt x="465" y="307"/>
                  </a:lnTo>
                  <a:lnTo>
                    <a:pt x="459" y="307"/>
                  </a:lnTo>
                  <a:lnTo>
                    <a:pt x="455" y="308"/>
                  </a:lnTo>
                  <a:lnTo>
                    <a:pt x="455" y="308"/>
                  </a:lnTo>
                  <a:lnTo>
                    <a:pt x="454" y="310"/>
                  </a:lnTo>
                  <a:lnTo>
                    <a:pt x="452" y="311"/>
                  </a:lnTo>
                  <a:lnTo>
                    <a:pt x="452" y="317"/>
                  </a:lnTo>
                  <a:lnTo>
                    <a:pt x="452" y="321"/>
                  </a:lnTo>
                  <a:lnTo>
                    <a:pt x="451" y="326"/>
                  </a:lnTo>
                  <a:lnTo>
                    <a:pt x="451" y="326"/>
                  </a:lnTo>
                  <a:lnTo>
                    <a:pt x="450" y="327"/>
                  </a:lnTo>
                  <a:lnTo>
                    <a:pt x="447" y="328"/>
                  </a:lnTo>
                  <a:lnTo>
                    <a:pt x="440" y="330"/>
                  </a:lnTo>
                  <a:lnTo>
                    <a:pt x="424" y="330"/>
                  </a:lnTo>
                  <a:lnTo>
                    <a:pt x="424" y="330"/>
                  </a:lnTo>
                  <a:lnTo>
                    <a:pt x="422" y="328"/>
                  </a:lnTo>
                  <a:lnTo>
                    <a:pt x="420" y="328"/>
                  </a:lnTo>
                  <a:lnTo>
                    <a:pt x="417" y="324"/>
                  </a:lnTo>
                  <a:lnTo>
                    <a:pt x="414" y="320"/>
                  </a:lnTo>
                  <a:lnTo>
                    <a:pt x="411" y="317"/>
                  </a:lnTo>
                  <a:lnTo>
                    <a:pt x="411" y="317"/>
                  </a:lnTo>
                  <a:lnTo>
                    <a:pt x="410" y="316"/>
                  </a:lnTo>
                  <a:lnTo>
                    <a:pt x="408" y="313"/>
                  </a:lnTo>
                  <a:lnTo>
                    <a:pt x="411" y="307"/>
                  </a:lnTo>
                  <a:lnTo>
                    <a:pt x="411" y="307"/>
                  </a:lnTo>
                  <a:lnTo>
                    <a:pt x="413" y="306"/>
                  </a:lnTo>
                  <a:lnTo>
                    <a:pt x="415" y="306"/>
                  </a:lnTo>
                  <a:lnTo>
                    <a:pt x="418" y="304"/>
                  </a:lnTo>
                  <a:lnTo>
                    <a:pt x="422" y="303"/>
                  </a:lnTo>
                  <a:lnTo>
                    <a:pt x="422" y="303"/>
                  </a:lnTo>
                  <a:lnTo>
                    <a:pt x="427" y="301"/>
                  </a:lnTo>
                  <a:lnTo>
                    <a:pt x="431" y="303"/>
                  </a:lnTo>
                  <a:lnTo>
                    <a:pt x="434" y="303"/>
                  </a:lnTo>
                  <a:lnTo>
                    <a:pt x="437" y="303"/>
                  </a:lnTo>
                  <a:lnTo>
                    <a:pt x="437" y="303"/>
                  </a:lnTo>
                  <a:lnTo>
                    <a:pt x="437" y="301"/>
                  </a:lnTo>
                  <a:lnTo>
                    <a:pt x="435" y="300"/>
                  </a:lnTo>
                  <a:lnTo>
                    <a:pt x="432" y="296"/>
                  </a:lnTo>
                  <a:lnTo>
                    <a:pt x="428" y="291"/>
                  </a:lnTo>
                  <a:lnTo>
                    <a:pt x="427" y="287"/>
                  </a:lnTo>
                  <a:lnTo>
                    <a:pt x="427" y="287"/>
                  </a:lnTo>
                  <a:lnTo>
                    <a:pt x="425" y="284"/>
                  </a:lnTo>
                  <a:lnTo>
                    <a:pt x="424" y="283"/>
                  </a:lnTo>
                  <a:lnTo>
                    <a:pt x="418" y="281"/>
                  </a:lnTo>
                  <a:lnTo>
                    <a:pt x="413" y="280"/>
                  </a:lnTo>
                  <a:lnTo>
                    <a:pt x="407" y="281"/>
                  </a:lnTo>
                  <a:lnTo>
                    <a:pt x="407" y="281"/>
                  </a:lnTo>
                  <a:lnTo>
                    <a:pt x="401" y="281"/>
                  </a:lnTo>
                  <a:lnTo>
                    <a:pt x="395" y="281"/>
                  </a:lnTo>
                  <a:lnTo>
                    <a:pt x="387" y="279"/>
                  </a:lnTo>
                  <a:lnTo>
                    <a:pt x="387" y="279"/>
                  </a:lnTo>
                  <a:lnTo>
                    <a:pt x="384" y="279"/>
                  </a:lnTo>
                  <a:lnTo>
                    <a:pt x="383" y="280"/>
                  </a:lnTo>
                  <a:lnTo>
                    <a:pt x="385" y="283"/>
                  </a:lnTo>
                  <a:lnTo>
                    <a:pt x="390" y="286"/>
                  </a:lnTo>
                  <a:lnTo>
                    <a:pt x="390" y="286"/>
                  </a:lnTo>
                  <a:lnTo>
                    <a:pt x="393" y="287"/>
                  </a:lnTo>
                  <a:lnTo>
                    <a:pt x="394" y="290"/>
                  </a:lnTo>
                  <a:lnTo>
                    <a:pt x="394" y="293"/>
                  </a:lnTo>
                  <a:lnTo>
                    <a:pt x="394" y="296"/>
                  </a:lnTo>
                  <a:lnTo>
                    <a:pt x="394" y="296"/>
                  </a:lnTo>
                  <a:lnTo>
                    <a:pt x="394" y="300"/>
                  </a:lnTo>
                  <a:lnTo>
                    <a:pt x="393" y="304"/>
                  </a:lnTo>
                  <a:lnTo>
                    <a:pt x="388" y="314"/>
                  </a:lnTo>
                  <a:lnTo>
                    <a:pt x="388" y="314"/>
                  </a:lnTo>
                  <a:lnTo>
                    <a:pt x="385" y="317"/>
                  </a:lnTo>
                  <a:lnTo>
                    <a:pt x="387" y="320"/>
                  </a:lnTo>
                  <a:lnTo>
                    <a:pt x="388" y="320"/>
                  </a:lnTo>
                  <a:lnTo>
                    <a:pt x="393" y="320"/>
                  </a:lnTo>
                  <a:lnTo>
                    <a:pt x="393" y="320"/>
                  </a:lnTo>
                  <a:lnTo>
                    <a:pt x="395" y="320"/>
                  </a:lnTo>
                  <a:lnTo>
                    <a:pt x="397" y="321"/>
                  </a:lnTo>
                  <a:lnTo>
                    <a:pt x="398" y="324"/>
                  </a:lnTo>
                  <a:lnTo>
                    <a:pt x="398" y="334"/>
                  </a:lnTo>
                  <a:lnTo>
                    <a:pt x="398" y="334"/>
                  </a:lnTo>
                  <a:lnTo>
                    <a:pt x="398" y="338"/>
                  </a:lnTo>
                  <a:lnTo>
                    <a:pt x="397" y="341"/>
                  </a:lnTo>
                  <a:lnTo>
                    <a:pt x="394" y="344"/>
                  </a:lnTo>
                  <a:lnTo>
                    <a:pt x="394" y="347"/>
                  </a:lnTo>
                  <a:lnTo>
                    <a:pt x="394" y="347"/>
                  </a:lnTo>
                  <a:lnTo>
                    <a:pt x="393" y="348"/>
                  </a:lnTo>
                  <a:lnTo>
                    <a:pt x="391" y="347"/>
                  </a:lnTo>
                  <a:lnTo>
                    <a:pt x="388" y="345"/>
                  </a:lnTo>
                  <a:lnTo>
                    <a:pt x="387" y="345"/>
                  </a:lnTo>
                  <a:lnTo>
                    <a:pt x="387" y="345"/>
                  </a:lnTo>
                  <a:lnTo>
                    <a:pt x="385" y="347"/>
                  </a:lnTo>
                  <a:lnTo>
                    <a:pt x="384" y="345"/>
                  </a:lnTo>
                  <a:lnTo>
                    <a:pt x="383" y="341"/>
                  </a:lnTo>
                  <a:lnTo>
                    <a:pt x="383" y="341"/>
                  </a:lnTo>
                  <a:lnTo>
                    <a:pt x="380" y="340"/>
                  </a:lnTo>
                  <a:lnTo>
                    <a:pt x="376" y="338"/>
                  </a:lnTo>
                  <a:lnTo>
                    <a:pt x="366" y="338"/>
                  </a:lnTo>
                  <a:lnTo>
                    <a:pt x="366" y="338"/>
                  </a:lnTo>
                  <a:lnTo>
                    <a:pt x="363" y="338"/>
                  </a:lnTo>
                  <a:lnTo>
                    <a:pt x="360" y="338"/>
                  </a:lnTo>
                  <a:lnTo>
                    <a:pt x="356" y="343"/>
                  </a:lnTo>
                  <a:lnTo>
                    <a:pt x="356" y="343"/>
                  </a:lnTo>
                  <a:lnTo>
                    <a:pt x="353" y="345"/>
                  </a:lnTo>
                  <a:lnTo>
                    <a:pt x="350" y="348"/>
                  </a:lnTo>
                  <a:lnTo>
                    <a:pt x="341" y="350"/>
                  </a:lnTo>
                  <a:lnTo>
                    <a:pt x="341" y="350"/>
                  </a:lnTo>
                  <a:lnTo>
                    <a:pt x="339" y="351"/>
                  </a:lnTo>
                  <a:lnTo>
                    <a:pt x="334" y="354"/>
                  </a:lnTo>
                  <a:lnTo>
                    <a:pt x="326" y="361"/>
                  </a:lnTo>
                  <a:lnTo>
                    <a:pt x="326" y="361"/>
                  </a:lnTo>
                  <a:lnTo>
                    <a:pt x="324" y="363"/>
                  </a:lnTo>
                  <a:lnTo>
                    <a:pt x="323" y="367"/>
                  </a:lnTo>
                  <a:lnTo>
                    <a:pt x="324" y="370"/>
                  </a:lnTo>
                  <a:lnTo>
                    <a:pt x="327" y="374"/>
                  </a:lnTo>
                  <a:lnTo>
                    <a:pt x="327" y="374"/>
                  </a:lnTo>
                  <a:lnTo>
                    <a:pt x="331" y="378"/>
                  </a:lnTo>
                  <a:lnTo>
                    <a:pt x="333" y="382"/>
                  </a:lnTo>
                  <a:lnTo>
                    <a:pt x="334" y="385"/>
                  </a:lnTo>
                  <a:lnTo>
                    <a:pt x="334" y="387"/>
                  </a:lnTo>
                  <a:lnTo>
                    <a:pt x="334" y="387"/>
                  </a:lnTo>
                  <a:lnTo>
                    <a:pt x="333" y="388"/>
                  </a:lnTo>
                  <a:lnTo>
                    <a:pt x="331" y="388"/>
                  </a:lnTo>
                  <a:lnTo>
                    <a:pt x="324" y="390"/>
                  </a:lnTo>
                  <a:lnTo>
                    <a:pt x="319" y="388"/>
                  </a:lnTo>
                  <a:lnTo>
                    <a:pt x="314" y="385"/>
                  </a:lnTo>
                  <a:lnTo>
                    <a:pt x="314" y="385"/>
                  </a:lnTo>
                  <a:lnTo>
                    <a:pt x="312" y="384"/>
                  </a:lnTo>
                  <a:lnTo>
                    <a:pt x="307" y="382"/>
                  </a:lnTo>
                  <a:lnTo>
                    <a:pt x="299" y="382"/>
                  </a:lnTo>
                  <a:lnTo>
                    <a:pt x="299" y="382"/>
                  </a:lnTo>
                  <a:lnTo>
                    <a:pt x="294" y="381"/>
                  </a:lnTo>
                  <a:lnTo>
                    <a:pt x="289" y="377"/>
                  </a:lnTo>
                  <a:lnTo>
                    <a:pt x="284" y="372"/>
                  </a:lnTo>
                  <a:lnTo>
                    <a:pt x="280" y="371"/>
                  </a:lnTo>
                  <a:lnTo>
                    <a:pt x="280" y="371"/>
                  </a:lnTo>
                  <a:lnTo>
                    <a:pt x="276" y="372"/>
                  </a:lnTo>
                  <a:lnTo>
                    <a:pt x="273" y="374"/>
                  </a:lnTo>
                  <a:lnTo>
                    <a:pt x="270" y="380"/>
                  </a:lnTo>
                  <a:lnTo>
                    <a:pt x="270" y="380"/>
                  </a:lnTo>
                  <a:lnTo>
                    <a:pt x="270" y="382"/>
                  </a:lnTo>
                  <a:lnTo>
                    <a:pt x="270" y="384"/>
                  </a:lnTo>
                  <a:lnTo>
                    <a:pt x="275" y="390"/>
                  </a:lnTo>
                  <a:lnTo>
                    <a:pt x="275" y="390"/>
                  </a:lnTo>
                  <a:lnTo>
                    <a:pt x="277" y="392"/>
                  </a:lnTo>
                  <a:lnTo>
                    <a:pt x="282" y="394"/>
                  </a:lnTo>
                  <a:lnTo>
                    <a:pt x="290" y="395"/>
                  </a:lnTo>
                  <a:lnTo>
                    <a:pt x="290" y="395"/>
                  </a:lnTo>
                  <a:lnTo>
                    <a:pt x="293" y="397"/>
                  </a:lnTo>
                  <a:lnTo>
                    <a:pt x="293" y="398"/>
                  </a:lnTo>
                  <a:lnTo>
                    <a:pt x="292" y="405"/>
                  </a:lnTo>
                  <a:lnTo>
                    <a:pt x="292" y="405"/>
                  </a:lnTo>
                  <a:lnTo>
                    <a:pt x="290" y="407"/>
                  </a:lnTo>
                  <a:lnTo>
                    <a:pt x="286" y="408"/>
                  </a:lnTo>
                  <a:lnTo>
                    <a:pt x="283" y="408"/>
                  </a:lnTo>
                  <a:lnTo>
                    <a:pt x="280" y="407"/>
                  </a:lnTo>
                  <a:lnTo>
                    <a:pt x="280" y="407"/>
                  </a:lnTo>
                  <a:lnTo>
                    <a:pt x="277" y="405"/>
                  </a:lnTo>
                  <a:lnTo>
                    <a:pt x="273" y="405"/>
                  </a:lnTo>
                  <a:lnTo>
                    <a:pt x="269" y="404"/>
                  </a:lnTo>
                  <a:lnTo>
                    <a:pt x="267" y="404"/>
                  </a:lnTo>
                  <a:lnTo>
                    <a:pt x="267" y="402"/>
                  </a:lnTo>
                  <a:lnTo>
                    <a:pt x="267" y="402"/>
                  </a:lnTo>
                  <a:lnTo>
                    <a:pt x="266" y="400"/>
                  </a:lnTo>
                  <a:lnTo>
                    <a:pt x="263" y="397"/>
                  </a:lnTo>
                  <a:lnTo>
                    <a:pt x="257" y="395"/>
                  </a:lnTo>
                  <a:lnTo>
                    <a:pt x="253" y="394"/>
                  </a:lnTo>
                  <a:lnTo>
                    <a:pt x="253" y="394"/>
                  </a:lnTo>
                  <a:lnTo>
                    <a:pt x="247" y="394"/>
                  </a:lnTo>
                  <a:lnTo>
                    <a:pt x="246" y="392"/>
                  </a:lnTo>
                  <a:lnTo>
                    <a:pt x="245" y="390"/>
                  </a:lnTo>
                  <a:lnTo>
                    <a:pt x="245" y="385"/>
                  </a:lnTo>
                  <a:lnTo>
                    <a:pt x="245" y="385"/>
                  </a:lnTo>
                  <a:lnTo>
                    <a:pt x="243" y="381"/>
                  </a:lnTo>
                  <a:lnTo>
                    <a:pt x="242" y="378"/>
                  </a:lnTo>
                  <a:lnTo>
                    <a:pt x="240" y="375"/>
                  </a:lnTo>
                  <a:lnTo>
                    <a:pt x="240" y="374"/>
                  </a:lnTo>
                  <a:lnTo>
                    <a:pt x="240" y="374"/>
                  </a:lnTo>
                  <a:lnTo>
                    <a:pt x="239" y="368"/>
                  </a:lnTo>
                  <a:lnTo>
                    <a:pt x="239" y="365"/>
                  </a:lnTo>
                  <a:lnTo>
                    <a:pt x="240" y="363"/>
                  </a:lnTo>
                  <a:lnTo>
                    <a:pt x="240" y="363"/>
                  </a:lnTo>
                  <a:lnTo>
                    <a:pt x="243" y="361"/>
                  </a:lnTo>
                  <a:lnTo>
                    <a:pt x="243" y="358"/>
                  </a:lnTo>
                  <a:lnTo>
                    <a:pt x="242" y="353"/>
                  </a:lnTo>
                  <a:lnTo>
                    <a:pt x="242" y="353"/>
                  </a:lnTo>
                  <a:lnTo>
                    <a:pt x="240" y="350"/>
                  </a:lnTo>
                  <a:lnTo>
                    <a:pt x="238" y="347"/>
                  </a:lnTo>
                  <a:lnTo>
                    <a:pt x="235" y="345"/>
                  </a:lnTo>
                  <a:lnTo>
                    <a:pt x="230" y="344"/>
                  </a:lnTo>
                  <a:lnTo>
                    <a:pt x="230" y="344"/>
                  </a:lnTo>
                  <a:lnTo>
                    <a:pt x="226" y="343"/>
                  </a:lnTo>
                  <a:lnTo>
                    <a:pt x="225" y="341"/>
                  </a:lnTo>
                  <a:lnTo>
                    <a:pt x="223" y="338"/>
                  </a:lnTo>
                  <a:lnTo>
                    <a:pt x="220" y="337"/>
                  </a:lnTo>
                  <a:lnTo>
                    <a:pt x="220" y="337"/>
                  </a:lnTo>
                  <a:lnTo>
                    <a:pt x="216" y="334"/>
                  </a:lnTo>
                  <a:lnTo>
                    <a:pt x="211" y="331"/>
                  </a:lnTo>
                  <a:lnTo>
                    <a:pt x="206" y="327"/>
                  </a:lnTo>
                  <a:lnTo>
                    <a:pt x="205" y="324"/>
                  </a:lnTo>
                  <a:lnTo>
                    <a:pt x="205" y="324"/>
                  </a:lnTo>
                  <a:lnTo>
                    <a:pt x="203" y="321"/>
                  </a:lnTo>
                  <a:lnTo>
                    <a:pt x="201" y="320"/>
                  </a:lnTo>
                  <a:lnTo>
                    <a:pt x="198" y="320"/>
                  </a:lnTo>
                  <a:lnTo>
                    <a:pt x="199" y="318"/>
                  </a:lnTo>
                  <a:lnTo>
                    <a:pt x="199" y="318"/>
                  </a:lnTo>
                  <a:lnTo>
                    <a:pt x="201" y="318"/>
                  </a:lnTo>
                  <a:lnTo>
                    <a:pt x="205" y="318"/>
                  </a:lnTo>
                  <a:lnTo>
                    <a:pt x="208" y="321"/>
                  </a:lnTo>
                  <a:lnTo>
                    <a:pt x="212" y="323"/>
                  </a:lnTo>
                  <a:lnTo>
                    <a:pt x="212" y="323"/>
                  </a:lnTo>
                  <a:lnTo>
                    <a:pt x="215" y="327"/>
                  </a:lnTo>
                  <a:lnTo>
                    <a:pt x="220" y="328"/>
                  </a:lnTo>
                  <a:lnTo>
                    <a:pt x="226" y="331"/>
                  </a:lnTo>
                  <a:lnTo>
                    <a:pt x="233" y="333"/>
                  </a:lnTo>
                  <a:lnTo>
                    <a:pt x="233" y="333"/>
                  </a:lnTo>
                  <a:lnTo>
                    <a:pt x="242" y="334"/>
                  </a:lnTo>
                  <a:lnTo>
                    <a:pt x="247" y="337"/>
                  </a:lnTo>
                  <a:lnTo>
                    <a:pt x="253" y="340"/>
                  </a:lnTo>
                  <a:lnTo>
                    <a:pt x="262" y="341"/>
                  </a:lnTo>
                  <a:lnTo>
                    <a:pt x="262" y="341"/>
                  </a:lnTo>
                  <a:lnTo>
                    <a:pt x="299" y="348"/>
                  </a:lnTo>
                  <a:lnTo>
                    <a:pt x="299" y="348"/>
                  </a:lnTo>
                  <a:lnTo>
                    <a:pt x="306" y="348"/>
                  </a:lnTo>
                  <a:lnTo>
                    <a:pt x="313" y="347"/>
                  </a:lnTo>
                  <a:lnTo>
                    <a:pt x="320" y="344"/>
                  </a:lnTo>
                  <a:lnTo>
                    <a:pt x="327" y="340"/>
                  </a:lnTo>
                  <a:lnTo>
                    <a:pt x="339" y="333"/>
                  </a:lnTo>
                  <a:lnTo>
                    <a:pt x="346" y="327"/>
                  </a:lnTo>
                  <a:lnTo>
                    <a:pt x="346" y="327"/>
                  </a:lnTo>
                  <a:lnTo>
                    <a:pt x="347" y="326"/>
                  </a:lnTo>
                  <a:lnTo>
                    <a:pt x="347" y="323"/>
                  </a:lnTo>
                  <a:lnTo>
                    <a:pt x="347" y="317"/>
                  </a:lnTo>
                  <a:lnTo>
                    <a:pt x="344" y="308"/>
                  </a:lnTo>
                  <a:lnTo>
                    <a:pt x="344" y="308"/>
                  </a:lnTo>
                  <a:lnTo>
                    <a:pt x="343" y="306"/>
                  </a:lnTo>
                  <a:lnTo>
                    <a:pt x="340" y="304"/>
                  </a:lnTo>
                  <a:lnTo>
                    <a:pt x="337" y="303"/>
                  </a:lnTo>
                  <a:lnTo>
                    <a:pt x="336" y="301"/>
                  </a:lnTo>
                  <a:lnTo>
                    <a:pt x="336" y="301"/>
                  </a:lnTo>
                  <a:lnTo>
                    <a:pt x="333" y="299"/>
                  </a:lnTo>
                  <a:lnTo>
                    <a:pt x="330" y="296"/>
                  </a:lnTo>
                  <a:lnTo>
                    <a:pt x="327" y="294"/>
                  </a:lnTo>
                  <a:lnTo>
                    <a:pt x="321" y="293"/>
                  </a:lnTo>
                  <a:lnTo>
                    <a:pt x="321" y="293"/>
                  </a:lnTo>
                  <a:lnTo>
                    <a:pt x="317" y="291"/>
                  </a:lnTo>
                  <a:lnTo>
                    <a:pt x="314" y="290"/>
                  </a:lnTo>
                  <a:lnTo>
                    <a:pt x="312" y="287"/>
                  </a:lnTo>
                  <a:lnTo>
                    <a:pt x="309" y="286"/>
                  </a:lnTo>
                  <a:lnTo>
                    <a:pt x="309" y="286"/>
                  </a:lnTo>
                  <a:lnTo>
                    <a:pt x="304" y="286"/>
                  </a:lnTo>
                  <a:lnTo>
                    <a:pt x="300" y="284"/>
                  </a:lnTo>
                  <a:lnTo>
                    <a:pt x="284" y="274"/>
                  </a:lnTo>
                  <a:lnTo>
                    <a:pt x="284" y="274"/>
                  </a:lnTo>
                  <a:lnTo>
                    <a:pt x="273" y="267"/>
                  </a:lnTo>
                  <a:lnTo>
                    <a:pt x="262" y="263"/>
                  </a:lnTo>
                  <a:lnTo>
                    <a:pt x="253" y="260"/>
                  </a:lnTo>
                  <a:lnTo>
                    <a:pt x="247" y="259"/>
                  </a:lnTo>
                  <a:lnTo>
                    <a:pt x="247" y="259"/>
                  </a:lnTo>
                  <a:lnTo>
                    <a:pt x="243" y="260"/>
                  </a:lnTo>
                  <a:lnTo>
                    <a:pt x="240" y="260"/>
                  </a:lnTo>
                  <a:lnTo>
                    <a:pt x="239" y="259"/>
                  </a:lnTo>
                  <a:lnTo>
                    <a:pt x="239" y="259"/>
                  </a:lnTo>
                  <a:lnTo>
                    <a:pt x="238" y="256"/>
                  </a:lnTo>
                  <a:lnTo>
                    <a:pt x="233" y="256"/>
                  </a:lnTo>
                  <a:lnTo>
                    <a:pt x="230" y="256"/>
                  </a:lnTo>
                  <a:lnTo>
                    <a:pt x="228" y="259"/>
                  </a:lnTo>
                  <a:lnTo>
                    <a:pt x="228" y="259"/>
                  </a:lnTo>
                  <a:lnTo>
                    <a:pt x="225" y="259"/>
                  </a:lnTo>
                  <a:lnTo>
                    <a:pt x="222" y="259"/>
                  </a:lnTo>
                  <a:lnTo>
                    <a:pt x="218" y="257"/>
                  </a:lnTo>
                  <a:lnTo>
                    <a:pt x="213" y="257"/>
                  </a:lnTo>
                  <a:lnTo>
                    <a:pt x="213" y="257"/>
                  </a:lnTo>
                  <a:lnTo>
                    <a:pt x="208" y="257"/>
                  </a:lnTo>
                  <a:lnTo>
                    <a:pt x="205" y="256"/>
                  </a:lnTo>
                  <a:lnTo>
                    <a:pt x="203" y="254"/>
                  </a:lnTo>
                  <a:lnTo>
                    <a:pt x="203" y="252"/>
                  </a:lnTo>
                  <a:lnTo>
                    <a:pt x="203" y="252"/>
                  </a:lnTo>
                  <a:lnTo>
                    <a:pt x="206" y="252"/>
                  </a:lnTo>
                  <a:lnTo>
                    <a:pt x="211" y="250"/>
                  </a:lnTo>
                  <a:lnTo>
                    <a:pt x="215" y="250"/>
                  </a:lnTo>
                  <a:lnTo>
                    <a:pt x="215" y="249"/>
                  </a:lnTo>
                  <a:lnTo>
                    <a:pt x="216" y="249"/>
                  </a:lnTo>
                  <a:lnTo>
                    <a:pt x="216" y="249"/>
                  </a:lnTo>
                  <a:lnTo>
                    <a:pt x="215" y="246"/>
                  </a:lnTo>
                  <a:lnTo>
                    <a:pt x="212" y="246"/>
                  </a:lnTo>
                  <a:lnTo>
                    <a:pt x="209" y="246"/>
                  </a:lnTo>
                  <a:lnTo>
                    <a:pt x="205" y="244"/>
                  </a:lnTo>
                  <a:lnTo>
                    <a:pt x="205" y="244"/>
                  </a:lnTo>
                  <a:lnTo>
                    <a:pt x="201" y="242"/>
                  </a:lnTo>
                  <a:lnTo>
                    <a:pt x="198" y="242"/>
                  </a:lnTo>
                  <a:lnTo>
                    <a:pt x="195" y="243"/>
                  </a:lnTo>
                  <a:lnTo>
                    <a:pt x="193" y="246"/>
                  </a:lnTo>
                  <a:lnTo>
                    <a:pt x="193" y="246"/>
                  </a:lnTo>
                  <a:lnTo>
                    <a:pt x="192" y="247"/>
                  </a:lnTo>
                  <a:lnTo>
                    <a:pt x="189" y="249"/>
                  </a:lnTo>
                  <a:lnTo>
                    <a:pt x="186" y="247"/>
                  </a:lnTo>
                  <a:lnTo>
                    <a:pt x="183" y="246"/>
                  </a:lnTo>
                  <a:lnTo>
                    <a:pt x="183" y="246"/>
                  </a:lnTo>
                  <a:lnTo>
                    <a:pt x="183" y="244"/>
                  </a:lnTo>
                  <a:lnTo>
                    <a:pt x="183" y="244"/>
                  </a:lnTo>
                  <a:lnTo>
                    <a:pt x="182" y="249"/>
                  </a:lnTo>
                  <a:lnTo>
                    <a:pt x="179" y="250"/>
                  </a:lnTo>
                  <a:lnTo>
                    <a:pt x="178" y="250"/>
                  </a:lnTo>
                  <a:lnTo>
                    <a:pt x="175" y="250"/>
                  </a:lnTo>
                  <a:lnTo>
                    <a:pt x="175" y="250"/>
                  </a:lnTo>
                  <a:lnTo>
                    <a:pt x="172" y="252"/>
                  </a:lnTo>
                  <a:lnTo>
                    <a:pt x="168" y="253"/>
                  </a:lnTo>
                  <a:lnTo>
                    <a:pt x="165" y="256"/>
                  </a:lnTo>
                  <a:lnTo>
                    <a:pt x="162" y="257"/>
                  </a:lnTo>
                  <a:lnTo>
                    <a:pt x="162" y="257"/>
                  </a:lnTo>
                  <a:lnTo>
                    <a:pt x="158" y="257"/>
                  </a:lnTo>
                  <a:lnTo>
                    <a:pt x="155" y="260"/>
                  </a:lnTo>
                  <a:lnTo>
                    <a:pt x="152" y="263"/>
                  </a:lnTo>
                  <a:lnTo>
                    <a:pt x="151" y="266"/>
                  </a:lnTo>
                  <a:lnTo>
                    <a:pt x="151" y="266"/>
                  </a:lnTo>
                  <a:lnTo>
                    <a:pt x="149" y="269"/>
                  </a:lnTo>
                  <a:lnTo>
                    <a:pt x="146" y="269"/>
                  </a:lnTo>
                  <a:lnTo>
                    <a:pt x="145" y="270"/>
                  </a:lnTo>
                  <a:lnTo>
                    <a:pt x="145" y="271"/>
                  </a:lnTo>
                  <a:lnTo>
                    <a:pt x="145" y="271"/>
                  </a:lnTo>
                  <a:lnTo>
                    <a:pt x="144" y="276"/>
                  </a:lnTo>
                  <a:lnTo>
                    <a:pt x="142" y="280"/>
                  </a:lnTo>
                  <a:lnTo>
                    <a:pt x="142" y="280"/>
                  </a:lnTo>
                  <a:lnTo>
                    <a:pt x="141" y="281"/>
                  </a:lnTo>
                  <a:lnTo>
                    <a:pt x="141" y="283"/>
                  </a:lnTo>
                  <a:lnTo>
                    <a:pt x="145" y="289"/>
                  </a:lnTo>
                  <a:lnTo>
                    <a:pt x="145" y="289"/>
                  </a:lnTo>
                  <a:lnTo>
                    <a:pt x="146" y="291"/>
                  </a:lnTo>
                  <a:lnTo>
                    <a:pt x="149" y="293"/>
                  </a:lnTo>
                  <a:lnTo>
                    <a:pt x="155" y="294"/>
                  </a:lnTo>
                  <a:lnTo>
                    <a:pt x="155" y="294"/>
                  </a:lnTo>
                  <a:lnTo>
                    <a:pt x="161" y="300"/>
                  </a:lnTo>
                  <a:lnTo>
                    <a:pt x="164" y="303"/>
                  </a:lnTo>
                  <a:lnTo>
                    <a:pt x="166" y="306"/>
                  </a:lnTo>
                  <a:lnTo>
                    <a:pt x="166" y="306"/>
                  </a:lnTo>
                  <a:lnTo>
                    <a:pt x="165" y="308"/>
                  </a:lnTo>
                  <a:lnTo>
                    <a:pt x="162" y="313"/>
                  </a:lnTo>
                  <a:lnTo>
                    <a:pt x="156" y="318"/>
                  </a:lnTo>
                  <a:lnTo>
                    <a:pt x="156" y="318"/>
                  </a:lnTo>
                  <a:lnTo>
                    <a:pt x="152" y="323"/>
                  </a:lnTo>
                  <a:lnTo>
                    <a:pt x="151" y="326"/>
                  </a:lnTo>
                  <a:lnTo>
                    <a:pt x="151" y="327"/>
                  </a:lnTo>
                  <a:lnTo>
                    <a:pt x="151" y="327"/>
                  </a:lnTo>
                  <a:lnTo>
                    <a:pt x="158" y="337"/>
                  </a:lnTo>
                  <a:lnTo>
                    <a:pt x="166" y="351"/>
                  </a:lnTo>
                  <a:lnTo>
                    <a:pt x="166" y="351"/>
                  </a:lnTo>
                  <a:lnTo>
                    <a:pt x="168" y="357"/>
                  </a:lnTo>
                  <a:lnTo>
                    <a:pt x="168" y="357"/>
                  </a:lnTo>
                  <a:lnTo>
                    <a:pt x="166" y="358"/>
                  </a:lnTo>
                  <a:lnTo>
                    <a:pt x="164" y="360"/>
                  </a:lnTo>
                  <a:lnTo>
                    <a:pt x="161" y="361"/>
                  </a:lnTo>
                  <a:lnTo>
                    <a:pt x="161" y="361"/>
                  </a:lnTo>
                  <a:lnTo>
                    <a:pt x="159" y="364"/>
                  </a:lnTo>
                  <a:lnTo>
                    <a:pt x="161" y="368"/>
                  </a:lnTo>
                  <a:lnTo>
                    <a:pt x="164" y="374"/>
                  </a:lnTo>
                  <a:lnTo>
                    <a:pt x="164" y="374"/>
                  </a:lnTo>
                  <a:lnTo>
                    <a:pt x="164" y="375"/>
                  </a:lnTo>
                  <a:lnTo>
                    <a:pt x="162" y="375"/>
                  </a:lnTo>
                  <a:lnTo>
                    <a:pt x="161" y="377"/>
                  </a:lnTo>
                  <a:lnTo>
                    <a:pt x="159" y="378"/>
                  </a:lnTo>
                  <a:lnTo>
                    <a:pt x="159" y="378"/>
                  </a:lnTo>
                  <a:lnTo>
                    <a:pt x="161" y="380"/>
                  </a:lnTo>
                  <a:lnTo>
                    <a:pt x="164" y="381"/>
                  </a:lnTo>
                  <a:lnTo>
                    <a:pt x="166" y="382"/>
                  </a:lnTo>
                  <a:lnTo>
                    <a:pt x="168" y="384"/>
                  </a:lnTo>
                  <a:lnTo>
                    <a:pt x="168" y="384"/>
                  </a:lnTo>
                  <a:lnTo>
                    <a:pt x="166" y="385"/>
                  </a:lnTo>
                  <a:lnTo>
                    <a:pt x="166" y="387"/>
                  </a:lnTo>
                  <a:lnTo>
                    <a:pt x="165" y="388"/>
                  </a:lnTo>
                  <a:lnTo>
                    <a:pt x="165" y="391"/>
                  </a:lnTo>
                  <a:lnTo>
                    <a:pt x="165" y="391"/>
                  </a:lnTo>
                  <a:lnTo>
                    <a:pt x="168" y="394"/>
                  </a:lnTo>
                  <a:lnTo>
                    <a:pt x="171" y="395"/>
                  </a:lnTo>
                  <a:lnTo>
                    <a:pt x="172" y="397"/>
                  </a:lnTo>
                  <a:lnTo>
                    <a:pt x="174" y="400"/>
                  </a:lnTo>
                  <a:lnTo>
                    <a:pt x="174" y="400"/>
                  </a:lnTo>
                  <a:lnTo>
                    <a:pt x="174" y="401"/>
                  </a:lnTo>
                  <a:lnTo>
                    <a:pt x="172" y="402"/>
                  </a:lnTo>
                  <a:lnTo>
                    <a:pt x="169" y="405"/>
                  </a:lnTo>
                  <a:lnTo>
                    <a:pt x="165" y="407"/>
                  </a:lnTo>
                  <a:lnTo>
                    <a:pt x="164" y="408"/>
                  </a:lnTo>
                  <a:lnTo>
                    <a:pt x="164" y="409"/>
                  </a:lnTo>
                  <a:lnTo>
                    <a:pt x="164" y="409"/>
                  </a:lnTo>
                  <a:lnTo>
                    <a:pt x="166" y="412"/>
                  </a:lnTo>
                  <a:lnTo>
                    <a:pt x="172" y="415"/>
                  </a:lnTo>
                  <a:lnTo>
                    <a:pt x="178" y="419"/>
                  </a:lnTo>
                  <a:lnTo>
                    <a:pt x="185" y="425"/>
                  </a:lnTo>
                  <a:lnTo>
                    <a:pt x="185" y="425"/>
                  </a:lnTo>
                  <a:lnTo>
                    <a:pt x="188" y="429"/>
                  </a:lnTo>
                  <a:lnTo>
                    <a:pt x="189" y="432"/>
                  </a:lnTo>
                  <a:lnTo>
                    <a:pt x="189" y="435"/>
                  </a:lnTo>
                  <a:lnTo>
                    <a:pt x="189" y="438"/>
                  </a:lnTo>
                  <a:lnTo>
                    <a:pt x="189" y="438"/>
                  </a:lnTo>
                  <a:lnTo>
                    <a:pt x="186" y="441"/>
                  </a:lnTo>
                  <a:lnTo>
                    <a:pt x="183" y="444"/>
                  </a:lnTo>
                  <a:lnTo>
                    <a:pt x="176" y="448"/>
                  </a:lnTo>
                  <a:lnTo>
                    <a:pt x="169" y="454"/>
                  </a:lnTo>
                  <a:lnTo>
                    <a:pt x="166" y="456"/>
                  </a:lnTo>
                  <a:lnTo>
                    <a:pt x="165" y="461"/>
                  </a:lnTo>
                  <a:lnTo>
                    <a:pt x="165" y="461"/>
                  </a:lnTo>
                  <a:lnTo>
                    <a:pt x="161" y="466"/>
                  </a:lnTo>
                  <a:lnTo>
                    <a:pt x="154" y="471"/>
                  </a:lnTo>
                  <a:lnTo>
                    <a:pt x="146" y="475"/>
                  </a:lnTo>
                  <a:lnTo>
                    <a:pt x="141" y="481"/>
                  </a:lnTo>
                  <a:lnTo>
                    <a:pt x="141" y="481"/>
                  </a:lnTo>
                  <a:lnTo>
                    <a:pt x="132" y="489"/>
                  </a:lnTo>
                  <a:lnTo>
                    <a:pt x="132" y="489"/>
                  </a:lnTo>
                  <a:lnTo>
                    <a:pt x="139" y="488"/>
                  </a:lnTo>
                  <a:lnTo>
                    <a:pt x="139" y="488"/>
                  </a:lnTo>
                  <a:lnTo>
                    <a:pt x="141" y="488"/>
                  </a:lnTo>
                  <a:lnTo>
                    <a:pt x="142" y="488"/>
                  </a:lnTo>
                  <a:lnTo>
                    <a:pt x="144" y="491"/>
                  </a:lnTo>
                  <a:lnTo>
                    <a:pt x="146" y="495"/>
                  </a:lnTo>
                  <a:lnTo>
                    <a:pt x="149" y="498"/>
                  </a:lnTo>
                  <a:lnTo>
                    <a:pt x="149" y="498"/>
                  </a:lnTo>
                  <a:lnTo>
                    <a:pt x="152" y="499"/>
                  </a:lnTo>
                  <a:lnTo>
                    <a:pt x="156" y="499"/>
                  </a:lnTo>
                  <a:lnTo>
                    <a:pt x="161" y="499"/>
                  </a:lnTo>
                  <a:lnTo>
                    <a:pt x="164" y="501"/>
                  </a:lnTo>
                  <a:lnTo>
                    <a:pt x="164" y="501"/>
                  </a:lnTo>
                  <a:lnTo>
                    <a:pt x="164" y="502"/>
                  </a:lnTo>
                  <a:lnTo>
                    <a:pt x="162" y="503"/>
                  </a:lnTo>
                  <a:lnTo>
                    <a:pt x="156" y="503"/>
                  </a:lnTo>
                  <a:lnTo>
                    <a:pt x="156" y="503"/>
                  </a:lnTo>
                  <a:lnTo>
                    <a:pt x="152" y="503"/>
                  </a:lnTo>
                  <a:lnTo>
                    <a:pt x="149" y="505"/>
                  </a:lnTo>
                  <a:lnTo>
                    <a:pt x="141" y="508"/>
                  </a:lnTo>
                  <a:lnTo>
                    <a:pt x="141" y="508"/>
                  </a:lnTo>
                  <a:lnTo>
                    <a:pt x="137" y="510"/>
                  </a:lnTo>
                  <a:lnTo>
                    <a:pt x="135" y="512"/>
                  </a:lnTo>
                  <a:lnTo>
                    <a:pt x="132" y="515"/>
                  </a:lnTo>
                  <a:lnTo>
                    <a:pt x="132" y="515"/>
                  </a:lnTo>
                  <a:lnTo>
                    <a:pt x="134" y="518"/>
                  </a:lnTo>
                  <a:lnTo>
                    <a:pt x="134" y="520"/>
                  </a:lnTo>
                  <a:lnTo>
                    <a:pt x="129" y="525"/>
                  </a:lnTo>
                  <a:lnTo>
                    <a:pt x="129" y="525"/>
                  </a:lnTo>
                  <a:lnTo>
                    <a:pt x="127" y="530"/>
                  </a:lnTo>
                  <a:lnTo>
                    <a:pt x="124" y="533"/>
                  </a:lnTo>
                  <a:lnTo>
                    <a:pt x="124" y="533"/>
                  </a:lnTo>
                  <a:lnTo>
                    <a:pt x="124" y="538"/>
                  </a:lnTo>
                  <a:lnTo>
                    <a:pt x="125" y="542"/>
                  </a:lnTo>
                  <a:lnTo>
                    <a:pt x="125" y="542"/>
                  </a:lnTo>
                  <a:lnTo>
                    <a:pt x="127" y="547"/>
                  </a:lnTo>
                  <a:lnTo>
                    <a:pt x="128" y="550"/>
                  </a:lnTo>
                  <a:lnTo>
                    <a:pt x="128" y="550"/>
                  </a:lnTo>
                  <a:lnTo>
                    <a:pt x="129" y="553"/>
                  </a:lnTo>
                  <a:lnTo>
                    <a:pt x="128" y="555"/>
                  </a:lnTo>
                  <a:lnTo>
                    <a:pt x="124" y="556"/>
                  </a:lnTo>
                  <a:lnTo>
                    <a:pt x="124" y="556"/>
                  </a:lnTo>
                  <a:lnTo>
                    <a:pt x="124" y="557"/>
                  </a:lnTo>
                  <a:lnTo>
                    <a:pt x="124" y="560"/>
                  </a:lnTo>
                  <a:lnTo>
                    <a:pt x="127" y="565"/>
                  </a:lnTo>
                  <a:lnTo>
                    <a:pt x="127" y="565"/>
                  </a:lnTo>
                  <a:lnTo>
                    <a:pt x="128" y="567"/>
                  </a:lnTo>
                  <a:lnTo>
                    <a:pt x="129" y="569"/>
                  </a:lnTo>
                  <a:lnTo>
                    <a:pt x="128" y="573"/>
                  </a:lnTo>
                  <a:lnTo>
                    <a:pt x="128" y="573"/>
                  </a:lnTo>
                  <a:lnTo>
                    <a:pt x="128" y="576"/>
                  </a:lnTo>
                  <a:lnTo>
                    <a:pt x="129" y="579"/>
                  </a:lnTo>
                  <a:lnTo>
                    <a:pt x="134" y="583"/>
                  </a:lnTo>
                  <a:lnTo>
                    <a:pt x="134" y="583"/>
                  </a:lnTo>
                  <a:lnTo>
                    <a:pt x="135" y="586"/>
                  </a:lnTo>
                  <a:lnTo>
                    <a:pt x="135" y="589"/>
                  </a:lnTo>
                  <a:lnTo>
                    <a:pt x="137" y="592"/>
                  </a:lnTo>
                  <a:lnTo>
                    <a:pt x="138" y="594"/>
                  </a:lnTo>
                  <a:lnTo>
                    <a:pt x="138" y="594"/>
                  </a:lnTo>
                  <a:lnTo>
                    <a:pt x="141" y="596"/>
                  </a:lnTo>
                  <a:lnTo>
                    <a:pt x="144" y="597"/>
                  </a:lnTo>
                  <a:lnTo>
                    <a:pt x="146" y="596"/>
                  </a:lnTo>
                  <a:lnTo>
                    <a:pt x="146" y="596"/>
                  </a:lnTo>
                  <a:lnTo>
                    <a:pt x="148" y="596"/>
                  </a:lnTo>
                  <a:lnTo>
                    <a:pt x="151" y="597"/>
                  </a:lnTo>
                  <a:lnTo>
                    <a:pt x="154" y="600"/>
                  </a:lnTo>
                  <a:lnTo>
                    <a:pt x="154" y="600"/>
                  </a:lnTo>
                  <a:lnTo>
                    <a:pt x="155" y="602"/>
                  </a:lnTo>
                  <a:lnTo>
                    <a:pt x="158" y="602"/>
                  </a:lnTo>
                  <a:lnTo>
                    <a:pt x="162" y="600"/>
                  </a:lnTo>
                  <a:lnTo>
                    <a:pt x="162" y="600"/>
                  </a:lnTo>
                  <a:lnTo>
                    <a:pt x="166" y="600"/>
                  </a:lnTo>
                  <a:lnTo>
                    <a:pt x="171" y="602"/>
                  </a:lnTo>
                  <a:lnTo>
                    <a:pt x="178" y="604"/>
                  </a:lnTo>
                  <a:lnTo>
                    <a:pt x="178" y="604"/>
                  </a:lnTo>
                  <a:lnTo>
                    <a:pt x="179" y="606"/>
                  </a:lnTo>
                  <a:lnTo>
                    <a:pt x="179" y="609"/>
                  </a:lnTo>
                  <a:lnTo>
                    <a:pt x="179" y="616"/>
                  </a:lnTo>
                  <a:lnTo>
                    <a:pt x="179" y="616"/>
                  </a:lnTo>
                  <a:lnTo>
                    <a:pt x="179" y="621"/>
                  </a:lnTo>
                  <a:lnTo>
                    <a:pt x="179" y="624"/>
                  </a:lnTo>
                  <a:lnTo>
                    <a:pt x="181" y="627"/>
                  </a:lnTo>
                  <a:lnTo>
                    <a:pt x="181" y="627"/>
                  </a:lnTo>
                  <a:lnTo>
                    <a:pt x="183" y="630"/>
                  </a:lnTo>
                  <a:lnTo>
                    <a:pt x="185" y="633"/>
                  </a:lnTo>
                  <a:lnTo>
                    <a:pt x="186" y="636"/>
                  </a:lnTo>
                  <a:lnTo>
                    <a:pt x="188" y="637"/>
                  </a:lnTo>
                  <a:lnTo>
                    <a:pt x="188" y="637"/>
                  </a:lnTo>
                  <a:lnTo>
                    <a:pt x="191" y="639"/>
                  </a:lnTo>
                  <a:lnTo>
                    <a:pt x="193" y="641"/>
                  </a:lnTo>
                  <a:lnTo>
                    <a:pt x="195" y="644"/>
                  </a:lnTo>
                  <a:lnTo>
                    <a:pt x="198" y="646"/>
                  </a:lnTo>
                  <a:lnTo>
                    <a:pt x="198" y="646"/>
                  </a:lnTo>
                  <a:lnTo>
                    <a:pt x="203" y="648"/>
                  </a:lnTo>
                  <a:lnTo>
                    <a:pt x="205" y="651"/>
                  </a:lnTo>
                  <a:lnTo>
                    <a:pt x="206" y="654"/>
                  </a:lnTo>
                  <a:lnTo>
                    <a:pt x="206" y="654"/>
                  </a:lnTo>
                  <a:lnTo>
                    <a:pt x="206" y="657"/>
                  </a:lnTo>
                  <a:lnTo>
                    <a:pt x="203" y="658"/>
                  </a:lnTo>
                  <a:lnTo>
                    <a:pt x="198" y="661"/>
                  </a:lnTo>
                  <a:lnTo>
                    <a:pt x="198" y="661"/>
                  </a:lnTo>
                  <a:lnTo>
                    <a:pt x="195" y="661"/>
                  </a:lnTo>
                  <a:lnTo>
                    <a:pt x="192" y="660"/>
                  </a:lnTo>
                  <a:lnTo>
                    <a:pt x="189" y="660"/>
                  </a:lnTo>
                  <a:lnTo>
                    <a:pt x="186" y="660"/>
                  </a:lnTo>
                  <a:lnTo>
                    <a:pt x="186" y="660"/>
                  </a:lnTo>
                  <a:lnTo>
                    <a:pt x="186" y="663"/>
                  </a:lnTo>
                  <a:lnTo>
                    <a:pt x="186" y="666"/>
                  </a:lnTo>
                  <a:lnTo>
                    <a:pt x="189" y="674"/>
                  </a:lnTo>
                  <a:lnTo>
                    <a:pt x="189" y="674"/>
                  </a:lnTo>
                  <a:lnTo>
                    <a:pt x="192" y="681"/>
                  </a:lnTo>
                  <a:lnTo>
                    <a:pt x="193" y="683"/>
                  </a:lnTo>
                  <a:lnTo>
                    <a:pt x="196" y="683"/>
                  </a:lnTo>
                  <a:lnTo>
                    <a:pt x="196" y="683"/>
                  </a:lnTo>
                  <a:lnTo>
                    <a:pt x="198" y="683"/>
                  </a:lnTo>
                  <a:lnTo>
                    <a:pt x="201" y="681"/>
                  </a:lnTo>
                  <a:lnTo>
                    <a:pt x="203" y="680"/>
                  </a:lnTo>
                  <a:lnTo>
                    <a:pt x="203" y="680"/>
                  </a:lnTo>
                  <a:lnTo>
                    <a:pt x="206" y="678"/>
                  </a:lnTo>
                  <a:lnTo>
                    <a:pt x="209" y="678"/>
                  </a:lnTo>
                  <a:lnTo>
                    <a:pt x="215" y="678"/>
                  </a:lnTo>
                  <a:lnTo>
                    <a:pt x="215" y="678"/>
                  </a:lnTo>
                  <a:lnTo>
                    <a:pt x="220" y="678"/>
                  </a:lnTo>
                  <a:lnTo>
                    <a:pt x="225" y="678"/>
                  </a:lnTo>
                  <a:lnTo>
                    <a:pt x="228" y="680"/>
                  </a:lnTo>
                  <a:lnTo>
                    <a:pt x="228" y="680"/>
                  </a:lnTo>
                  <a:lnTo>
                    <a:pt x="229" y="687"/>
                  </a:lnTo>
                  <a:lnTo>
                    <a:pt x="230" y="690"/>
                  </a:lnTo>
                  <a:lnTo>
                    <a:pt x="229" y="693"/>
                  </a:lnTo>
                  <a:lnTo>
                    <a:pt x="229" y="693"/>
                  </a:lnTo>
                  <a:lnTo>
                    <a:pt x="229" y="694"/>
                  </a:lnTo>
                  <a:lnTo>
                    <a:pt x="230" y="697"/>
                  </a:lnTo>
                  <a:lnTo>
                    <a:pt x="233" y="701"/>
                  </a:lnTo>
                  <a:lnTo>
                    <a:pt x="233" y="701"/>
                  </a:lnTo>
                  <a:lnTo>
                    <a:pt x="235" y="703"/>
                  </a:lnTo>
                  <a:lnTo>
                    <a:pt x="239" y="704"/>
                  </a:lnTo>
                  <a:lnTo>
                    <a:pt x="245" y="704"/>
                  </a:lnTo>
                  <a:lnTo>
                    <a:pt x="245" y="704"/>
                  </a:lnTo>
                  <a:lnTo>
                    <a:pt x="250" y="710"/>
                  </a:lnTo>
                  <a:lnTo>
                    <a:pt x="252" y="714"/>
                  </a:lnTo>
                  <a:lnTo>
                    <a:pt x="252" y="717"/>
                  </a:lnTo>
                  <a:lnTo>
                    <a:pt x="252" y="717"/>
                  </a:lnTo>
                  <a:lnTo>
                    <a:pt x="252" y="718"/>
                  </a:lnTo>
                  <a:lnTo>
                    <a:pt x="253" y="720"/>
                  </a:lnTo>
                  <a:lnTo>
                    <a:pt x="257" y="720"/>
                  </a:lnTo>
                  <a:lnTo>
                    <a:pt x="257" y="720"/>
                  </a:lnTo>
                  <a:lnTo>
                    <a:pt x="260" y="720"/>
                  </a:lnTo>
                  <a:lnTo>
                    <a:pt x="262" y="721"/>
                  </a:lnTo>
                  <a:lnTo>
                    <a:pt x="266" y="724"/>
                  </a:lnTo>
                  <a:lnTo>
                    <a:pt x="266" y="724"/>
                  </a:lnTo>
                  <a:lnTo>
                    <a:pt x="270" y="724"/>
                  </a:lnTo>
                  <a:lnTo>
                    <a:pt x="275" y="722"/>
                  </a:lnTo>
                  <a:lnTo>
                    <a:pt x="275" y="722"/>
                  </a:lnTo>
                  <a:lnTo>
                    <a:pt x="279" y="721"/>
                  </a:lnTo>
                  <a:lnTo>
                    <a:pt x="282" y="721"/>
                  </a:lnTo>
                  <a:lnTo>
                    <a:pt x="283" y="722"/>
                  </a:lnTo>
                  <a:lnTo>
                    <a:pt x="283" y="722"/>
                  </a:lnTo>
                  <a:lnTo>
                    <a:pt x="287" y="727"/>
                  </a:lnTo>
                  <a:lnTo>
                    <a:pt x="290" y="731"/>
                  </a:lnTo>
                  <a:lnTo>
                    <a:pt x="290" y="731"/>
                  </a:lnTo>
                  <a:lnTo>
                    <a:pt x="292" y="731"/>
                  </a:lnTo>
                  <a:lnTo>
                    <a:pt x="294" y="731"/>
                  </a:lnTo>
                  <a:lnTo>
                    <a:pt x="299" y="731"/>
                  </a:lnTo>
                  <a:lnTo>
                    <a:pt x="303" y="732"/>
                  </a:lnTo>
                  <a:lnTo>
                    <a:pt x="303" y="732"/>
                  </a:lnTo>
                  <a:lnTo>
                    <a:pt x="310" y="734"/>
                  </a:lnTo>
                  <a:lnTo>
                    <a:pt x="313" y="735"/>
                  </a:lnTo>
                  <a:lnTo>
                    <a:pt x="317" y="737"/>
                  </a:lnTo>
                  <a:lnTo>
                    <a:pt x="317" y="737"/>
                  </a:lnTo>
                  <a:lnTo>
                    <a:pt x="323" y="740"/>
                  </a:lnTo>
                  <a:lnTo>
                    <a:pt x="324" y="740"/>
                  </a:lnTo>
                  <a:lnTo>
                    <a:pt x="326" y="742"/>
                  </a:lnTo>
                  <a:lnTo>
                    <a:pt x="326" y="742"/>
                  </a:lnTo>
                  <a:lnTo>
                    <a:pt x="326" y="744"/>
                  </a:lnTo>
                  <a:lnTo>
                    <a:pt x="324" y="745"/>
                  </a:lnTo>
                  <a:lnTo>
                    <a:pt x="321" y="748"/>
                  </a:lnTo>
                  <a:lnTo>
                    <a:pt x="321" y="748"/>
                  </a:lnTo>
                  <a:lnTo>
                    <a:pt x="323" y="751"/>
                  </a:lnTo>
                  <a:lnTo>
                    <a:pt x="324" y="752"/>
                  </a:lnTo>
                  <a:lnTo>
                    <a:pt x="326" y="754"/>
                  </a:lnTo>
                  <a:lnTo>
                    <a:pt x="326" y="754"/>
                  </a:lnTo>
                  <a:lnTo>
                    <a:pt x="324" y="755"/>
                  </a:lnTo>
                  <a:lnTo>
                    <a:pt x="323" y="755"/>
                  </a:lnTo>
                  <a:lnTo>
                    <a:pt x="320" y="757"/>
                  </a:lnTo>
                  <a:lnTo>
                    <a:pt x="320" y="757"/>
                  </a:lnTo>
                  <a:lnTo>
                    <a:pt x="320" y="757"/>
                  </a:lnTo>
                  <a:lnTo>
                    <a:pt x="320" y="758"/>
                  </a:lnTo>
                  <a:lnTo>
                    <a:pt x="320" y="761"/>
                  </a:lnTo>
                  <a:lnTo>
                    <a:pt x="323" y="764"/>
                  </a:lnTo>
                  <a:lnTo>
                    <a:pt x="323" y="764"/>
                  </a:lnTo>
                  <a:lnTo>
                    <a:pt x="321" y="768"/>
                  </a:lnTo>
                  <a:lnTo>
                    <a:pt x="320" y="772"/>
                  </a:lnTo>
                  <a:lnTo>
                    <a:pt x="320" y="772"/>
                  </a:lnTo>
                  <a:lnTo>
                    <a:pt x="319" y="774"/>
                  </a:lnTo>
                  <a:lnTo>
                    <a:pt x="314" y="774"/>
                  </a:lnTo>
                  <a:lnTo>
                    <a:pt x="307" y="772"/>
                  </a:lnTo>
                  <a:lnTo>
                    <a:pt x="307" y="772"/>
                  </a:lnTo>
                  <a:lnTo>
                    <a:pt x="304" y="774"/>
                  </a:lnTo>
                  <a:lnTo>
                    <a:pt x="300" y="776"/>
                  </a:lnTo>
                  <a:lnTo>
                    <a:pt x="297" y="779"/>
                  </a:lnTo>
                  <a:lnTo>
                    <a:pt x="294" y="781"/>
                  </a:lnTo>
                  <a:lnTo>
                    <a:pt x="294" y="781"/>
                  </a:lnTo>
                  <a:lnTo>
                    <a:pt x="293" y="782"/>
                  </a:lnTo>
                  <a:lnTo>
                    <a:pt x="293" y="784"/>
                  </a:lnTo>
                  <a:lnTo>
                    <a:pt x="294" y="789"/>
                  </a:lnTo>
                  <a:lnTo>
                    <a:pt x="294" y="789"/>
                  </a:lnTo>
                  <a:lnTo>
                    <a:pt x="304" y="788"/>
                  </a:lnTo>
                  <a:lnTo>
                    <a:pt x="309" y="788"/>
                  </a:lnTo>
                  <a:lnTo>
                    <a:pt x="310" y="788"/>
                  </a:lnTo>
                  <a:lnTo>
                    <a:pt x="310" y="788"/>
                  </a:lnTo>
                  <a:lnTo>
                    <a:pt x="310" y="789"/>
                  </a:lnTo>
                  <a:lnTo>
                    <a:pt x="309" y="791"/>
                  </a:lnTo>
                  <a:lnTo>
                    <a:pt x="303" y="795"/>
                  </a:lnTo>
                  <a:lnTo>
                    <a:pt x="290" y="799"/>
                  </a:lnTo>
                  <a:lnTo>
                    <a:pt x="290" y="799"/>
                  </a:lnTo>
                  <a:lnTo>
                    <a:pt x="290" y="801"/>
                  </a:lnTo>
                  <a:lnTo>
                    <a:pt x="290" y="801"/>
                  </a:lnTo>
                  <a:lnTo>
                    <a:pt x="293" y="804"/>
                  </a:lnTo>
                  <a:lnTo>
                    <a:pt x="296" y="806"/>
                  </a:lnTo>
                  <a:lnTo>
                    <a:pt x="297" y="809"/>
                  </a:lnTo>
                  <a:lnTo>
                    <a:pt x="297" y="809"/>
                  </a:lnTo>
                  <a:lnTo>
                    <a:pt x="294" y="811"/>
                  </a:lnTo>
                  <a:lnTo>
                    <a:pt x="292" y="812"/>
                  </a:lnTo>
                  <a:lnTo>
                    <a:pt x="289" y="815"/>
                  </a:lnTo>
                  <a:lnTo>
                    <a:pt x="287" y="816"/>
                  </a:lnTo>
                  <a:lnTo>
                    <a:pt x="287" y="818"/>
                  </a:lnTo>
                  <a:lnTo>
                    <a:pt x="287" y="818"/>
                  </a:lnTo>
                  <a:lnTo>
                    <a:pt x="287" y="822"/>
                  </a:lnTo>
                  <a:lnTo>
                    <a:pt x="286" y="823"/>
                  </a:lnTo>
                  <a:lnTo>
                    <a:pt x="283" y="825"/>
                  </a:lnTo>
                  <a:lnTo>
                    <a:pt x="279" y="825"/>
                  </a:lnTo>
                  <a:lnTo>
                    <a:pt x="279" y="825"/>
                  </a:lnTo>
                  <a:lnTo>
                    <a:pt x="275" y="825"/>
                  </a:lnTo>
                  <a:lnTo>
                    <a:pt x="273" y="826"/>
                  </a:lnTo>
                  <a:lnTo>
                    <a:pt x="273" y="828"/>
                  </a:lnTo>
                  <a:lnTo>
                    <a:pt x="275" y="829"/>
                  </a:lnTo>
                  <a:lnTo>
                    <a:pt x="275" y="829"/>
                  </a:lnTo>
                  <a:lnTo>
                    <a:pt x="276" y="831"/>
                  </a:lnTo>
                  <a:lnTo>
                    <a:pt x="277" y="833"/>
                  </a:lnTo>
                  <a:lnTo>
                    <a:pt x="282" y="836"/>
                  </a:lnTo>
                  <a:lnTo>
                    <a:pt x="287" y="839"/>
                  </a:lnTo>
                  <a:lnTo>
                    <a:pt x="287" y="839"/>
                  </a:lnTo>
                  <a:lnTo>
                    <a:pt x="294" y="842"/>
                  </a:lnTo>
                  <a:lnTo>
                    <a:pt x="303" y="848"/>
                  </a:lnTo>
                  <a:lnTo>
                    <a:pt x="310" y="853"/>
                  </a:lnTo>
                  <a:lnTo>
                    <a:pt x="317" y="860"/>
                  </a:lnTo>
                  <a:lnTo>
                    <a:pt x="317" y="860"/>
                  </a:lnTo>
                  <a:lnTo>
                    <a:pt x="321" y="863"/>
                  </a:lnTo>
                  <a:lnTo>
                    <a:pt x="321" y="863"/>
                  </a:lnTo>
                  <a:lnTo>
                    <a:pt x="327" y="860"/>
                  </a:lnTo>
                  <a:lnTo>
                    <a:pt x="327" y="860"/>
                  </a:lnTo>
                  <a:lnTo>
                    <a:pt x="331" y="860"/>
                  </a:lnTo>
                  <a:lnTo>
                    <a:pt x="337" y="862"/>
                  </a:lnTo>
                  <a:lnTo>
                    <a:pt x="346" y="866"/>
                  </a:lnTo>
                  <a:lnTo>
                    <a:pt x="346" y="866"/>
                  </a:lnTo>
                  <a:lnTo>
                    <a:pt x="351" y="868"/>
                  </a:lnTo>
                  <a:lnTo>
                    <a:pt x="360" y="868"/>
                  </a:lnTo>
                  <a:lnTo>
                    <a:pt x="367" y="868"/>
                  </a:lnTo>
                  <a:lnTo>
                    <a:pt x="371" y="869"/>
                  </a:lnTo>
                  <a:lnTo>
                    <a:pt x="371" y="869"/>
                  </a:lnTo>
                  <a:lnTo>
                    <a:pt x="376" y="873"/>
                  </a:lnTo>
                  <a:lnTo>
                    <a:pt x="378" y="875"/>
                  </a:lnTo>
                  <a:lnTo>
                    <a:pt x="381" y="875"/>
                  </a:lnTo>
                  <a:lnTo>
                    <a:pt x="381" y="875"/>
                  </a:lnTo>
                  <a:lnTo>
                    <a:pt x="384" y="876"/>
                  </a:lnTo>
                  <a:lnTo>
                    <a:pt x="387" y="879"/>
                  </a:lnTo>
                  <a:lnTo>
                    <a:pt x="388" y="880"/>
                  </a:lnTo>
                  <a:lnTo>
                    <a:pt x="391" y="880"/>
                  </a:lnTo>
                  <a:lnTo>
                    <a:pt x="391" y="880"/>
                  </a:lnTo>
                  <a:lnTo>
                    <a:pt x="394" y="879"/>
                  </a:lnTo>
                  <a:lnTo>
                    <a:pt x="400" y="879"/>
                  </a:lnTo>
                  <a:lnTo>
                    <a:pt x="407" y="877"/>
                  </a:lnTo>
                  <a:lnTo>
                    <a:pt x="407" y="877"/>
                  </a:lnTo>
                  <a:lnTo>
                    <a:pt x="410" y="879"/>
                  </a:lnTo>
                  <a:lnTo>
                    <a:pt x="413" y="880"/>
                  </a:lnTo>
                  <a:lnTo>
                    <a:pt x="413" y="880"/>
                  </a:lnTo>
                  <a:lnTo>
                    <a:pt x="415" y="882"/>
                  </a:lnTo>
                  <a:lnTo>
                    <a:pt x="415" y="886"/>
                  </a:lnTo>
                  <a:lnTo>
                    <a:pt x="417" y="889"/>
                  </a:lnTo>
                  <a:lnTo>
                    <a:pt x="418" y="890"/>
                  </a:lnTo>
                  <a:lnTo>
                    <a:pt x="418" y="890"/>
                  </a:lnTo>
                  <a:lnTo>
                    <a:pt x="421" y="890"/>
                  </a:lnTo>
                  <a:lnTo>
                    <a:pt x="424" y="893"/>
                  </a:lnTo>
                  <a:lnTo>
                    <a:pt x="428" y="896"/>
                  </a:lnTo>
                  <a:lnTo>
                    <a:pt x="432" y="897"/>
                  </a:lnTo>
                  <a:lnTo>
                    <a:pt x="432" y="897"/>
                  </a:lnTo>
                  <a:lnTo>
                    <a:pt x="437" y="899"/>
                  </a:lnTo>
                  <a:lnTo>
                    <a:pt x="440" y="902"/>
                  </a:lnTo>
                  <a:lnTo>
                    <a:pt x="442" y="905"/>
                  </a:lnTo>
                  <a:lnTo>
                    <a:pt x="445" y="906"/>
                  </a:lnTo>
                  <a:lnTo>
                    <a:pt x="445" y="906"/>
                  </a:lnTo>
                  <a:lnTo>
                    <a:pt x="447" y="906"/>
                  </a:lnTo>
                  <a:lnTo>
                    <a:pt x="450" y="907"/>
                  </a:lnTo>
                  <a:lnTo>
                    <a:pt x="451" y="907"/>
                  </a:lnTo>
                  <a:lnTo>
                    <a:pt x="452" y="906"/>
                  </a:lnTo>
                  <a:lnTo>
                    <a:pt x="452" y="906"/>
                  </a:lnTo>
                  <a:lnTo>
                    <a:pt x="454" y="905"/>
                  </a:lnTo>
                  <a:lnTo>
                    <a:pt x="457" y="903"/>
                  </a:lnTo>
                  <a:lnTo>
                    <a:pt x="461" y="902"/>
                  </a:lnTo>
                  <a:lnTo>
                    <a:pt x="462" y="899"/>
                  </a:lnTo>
                  <a:lnTo>
                    <a:pt x="462" y="899"/>
                  </a:lnTo>
                  <a:lnTo>
                    <a:pt x="450" y="882"/>
                  </a:lnTo>
                  <a:lnTo>
                    <a:pt x="445" y="875"/>
                  </a:lnTo>
                  <a:lnTo>
                    <a:pt x="444" y="870"/>
                  </a:lnTo>
                  <a:lnTo>
                    <a:pt x="444" y="870"/>
                  </a:lnTo>
                  <a:lnTo>
                    <a:pt x="445" y="865"/>
                  </a:lnTo>
                  <a:lnTo>
                    <a:pt x="445" y="859"/>
                  </a:lnTo>
                  <a:lnTo>
                    <a:pt x="444" y="855"/>
                  </a:lnTo>
                  <a:lnTo>
                    <a:pt x="438" y="849"/>
                  </a:lnTo>
                  <a:lnTo>
                    <a:pt x="438" y="849"/>
                  </a:lnTo>
                  <a:lnTo>
                    <a:pt x="435" y="845"/>
                  </a:lnTo>
                  <a:lnTo>
                    <a:pt x="434" y="842"/>
                  </a:lnTo>
                  <a:lnTo>
                    <a:pt x="434" y="839"/>
                  </a:lnTo>
                  <a:lnTo>
                    <a:pt x="435" y="838"/>
                  </a:lnTo>
                  <a:lnTo>
                    <a:pt x="441" y="832"/>
                  </a:lnTo>
                  <a:lnTo>
                    <a:pt x="447" y="825"/>
                  </a:lnTo>
                  <a:lnTo>
                    <a:pt x="447" y="825"/>
                  </a:lnTo>
                  <a:lnTo>
                    <a:pt x="452" y="821"/>
                  </a:lnTo>
                  <a:lnTo>
                    <a:pt x="459" y="816"/>
                  </a:lnTo>
                  <a:lnTo>
                    <a:pt x="467" y="812"/>
                  </a:lnTo>
                  <a:lnTo>
                    <a:pt x="475" y="808"/>
                  </a:lnTo>
                  <a:lnTo>
                    <a:pt x="475" y="808"/>
                  </a:lnTo>
                  <a:lnTo>
                    <a:pt x="469" y="805"/>
                  </a:lnTo>
                  <a:lnTo>
                    <a:pt x="469" y="805"/>
                  </a:lnTo>
                  <a:lnTo>
                    <a:pt x="465" y="802"/>
                  </a:lnTo>
                  <a:lnTo>
                    <a:pt x="464" y="801"/>
                  </a:lnTo>
                  <a:lnTo>
                    <a:pt x="464" y="799"/>
                  </a:lnTo>
                  <a:lnTo>
                    <a:pt x="465" y="798"/>
                  </a:lnTo>
                  <a:lnTo>
                    <a:pt x="465" y="798"/>
                  </a:lnTo>
                  <a:lnTo>
                    <a:pt x="468" y="796"/>
                  </a:lnTo>
                  <a:lnTo>
                    <a:pt x="468" y="795"/>
                  </a:lnTo>
                  <a:lnTo>
                    <a:pt x="464" y="788"/>
                  </a:lnTo>
                  <a:lnTo>
                    <a:pt x="464" y="788"/>
                  </a:lnTo>
                  <a:lnTo>
                    <a:pt x="458" y="779"/>
                  </a:lnTo>
                  <a:lnTo>
                    <a:pt x="455" y="778"/>
                  </a:lnTo>
                  <a:lnTo>
                    <a:pt x="454" y="776"/>
                  </a:lnTo>
                  <a:lnTo>
                    <a:pt x="454" y="776"/>
                  </a:lnTo>
                  <a:lnTo>
                    <a:pt x="448" y="776"/>
                  </a:lnTo>
                  <a:lnTo>
                    <a:pt x="442" y="776"/>
                  </a:lnTo>
                  <a:lnTo>
                    <a:pt x="442" y="776"/>
                  </a:lnTo>
                  <a:lnTo>
                    <a:pt x="440" y="776"/>
                  </a:lnTo>
                  <a:lnTo>
                    <a:pt x="440" y="775"/>
                  </a:lnTo>
                  <a:lnTo>
                    <a:pt x="440" y="768"/>
                  </a:lnTo>
                  <a:lnTo>
                    <a:pt x="440" y="768"/>
                  </a:lnTo>
                  <a:lnTo>
                    <a:pt x="438" y="765"/>
                  </a:lnTo>
                  <a:lnTo>
                    <a:pt x="435" y="764"/>
                  </a:lnTo>
                  <a:lnTo>
                    <a:pt x="432" y="764"/>
                  </a:lnTo>
                  <a:lnTo>
                    <a:pt x="430" y="762"/>
                  </a:lnTo>
                  <a:lnTo>
                    <a:pt x="430" y="762"/>
                  </a:lnTo>
                  <a:lnTo>
                    <a:pt x="430" y="759"/>
                  </a:lnTo>
                  <a:lnTo>
                    <a:pt x="431" y="757"/>
                  </a:lnTo>
                  <a:lnTo>
                    <a:pt x="434" y="752"/>
                  </a:lnTo>
                  <a:lnTo>
                    <a:pt x="434" y="752"/>
                  </a:lnTo>
                  <a:lnTo>
                    <a:pt x="437" y="751"/>
                  </a:lnTo>
                  <a:lnTo>
                    <a:pt x="438" y="749"/>
                  </a:lnTo>
                  <a:lnTo>
                    <a:pt x="440" y="747"/>
                  </a:lnTo>
                  <a:lnTo>
                    <a:pt x="440" y="747"/>
                  </a:lnTo>
                  <a:lnTo>
                    <a:pt x="438" y="745"/>
                  </a:lnTo>
                  <a:lnTo>
                    <a:pt x="435" y="744"/>
                  </a:lnTo>
                  <a:lnTo>
                    <a:pt x="434" y="742"/>
                  </a:lnTo>
                  <a:lnTo>
                    <a:pt x="434" y="740"/>
                  </a:lnTo>
                  <a:lnTo>
                    <a:pt x="434" y="740"/>
                  </a:lnTo>
                  <a:lnTo>
                    <a:pt x="437" y="737"/>
                  </a:lnTo>
                  <a:lnTo>
                    <a:pt x="440" y="734"/>
                  </a:lnTo>
                  <a:lnTo>
                    <a:pt x="442" y="732"/>
                  </a:lnTo>
                  <a:lnTo>
                    <a:pt x="442" y="730"/>
                  </a:lnTo>
                  <a:lnTo>
                    <a:pt x="442" y="730"/>
                  </a:lnTo>
                  <a:lnTo>
                    <a:pt x="444" y="725"/>
                  </a:lnTo>
                  <a:lnTo>
                    <a:pt x="445" y="724"/>
                  </a:lnTo>
                  <a:lnTo>
                    <a:pt x="448" y="722"/>
                  </a:lnTo>
                  <a:lnTo>
                    <a:pt x="452" y="724"/>
                  </a:lnTo>
                  <a:lnTo>
                    <a:pt x="452" y="724"/>
                  </a:lnTo>
                  <a:lnTo>
                    <a:pt x="455" y="727"/>
                  </a:lnTo>
                  <a:lnTo>
                    <a:pt x="458" y="731"/>
                  </a:lnTo>
                  <a:lnTo>
                    <a:pt x="461" y="734"/>
                  </a:lnTo>
                  <a:lnTo>
                    <a:pt x="462" y="735"/>
                  </a:lnTo>
                  <a:lnTo>
                    <a:pt x="465" y="734"/>
                  </a:lnTo>
                  <a:lnTo>
                    <a:pt x="465" y="734"/>
                  </a:lnTo>
                  <a:lnTo>
                    <a:pt x="468" y="732"/>
                  </a:lnTo>
                  <a:lnTo>
                    <a:pt x="468" y="730"/>
                  </a:lnTo>
                  <a:lnTo>
                    <a:pt x="467" y="724"/>
                  </a:lnTo>
                  <a:lnTo>
                    <a:pt x="467" y="724"/>
                  </a:lnTo>
                  <a:lnTo>
                    <a:pt x="465" y="720"/>
                  </a:lnTo>
                  <a:lnTo>
                    <a:pt x="467" y="717"/>
                  </a:lnTo>
                  <a:lnTo>
                    <a:pt x="471" y="715"/>
                  </a:lnTo>
                  <a:lnTo>
                    <a:pt x="471" y="715"/>
                  </a:lnTo>
                  <a:lnTo>
                    <a:pt x="474" y="714"/>
                  </a:lnTo>
                  <a:lnTo>
                    <a:pt x="475" y="711"/>
                  </a:lnTo>
                  <a:lnTo>
                    <a:pt x="477" y="710"/>
                  </a:lnTo>
                  <a:lnTo>
                    <a:pt x="479" y="708"/>
                  </a:lnTo>
                  <a:lnTo>
                    <a:pt x="479" y="708"/>
                  </a:lnTo>
                  <a:lnTo>
                    <a:pt x="484" y="707"/>
                  </a:lnTo>
                  <a:lnTo>
                    <a:pt x="488" y="705"/>
                  </a:lnTo>
                  <a:lnTo>
                    <a:pt x="496" y="700"/>
                  </a:lnTo>
                  <a:lnTo>
                    <a:pt x="496" y="700"/>
                  </a:lnTo>
                  <a:lnTo>
                    <a:pt x="502" y="697"/>
                  </a:lnTo>
                  <a:lnTo>
                    <a:pt x="505" y="697"/>
                  </a:lnTo>
                  <a:lnTo>
                    <a:pt x="508" y="697"/>
                  </a:lnTo>
                  <a:lnTo>
                    <a:pt x="508" y="697"/>
                  </a:lnTo>
                  <a:lnTo>
                    <a:pt x="514" y="700"/>
                  </a:lnTo>
                  <a:lnTo>
                    <a:pt x="515" y="700"/>
                  </a:lnTo>
                  <a:lnTo>
                    <a:pt x="516" y="697"/>
                  </a:lnTo>
                  <a:lnTo>
                    <a:pt x="516" y="697"/>
                  </a:lnTo>
                  <a:lnTo>
                    <a:pt x="519" y="694"/>
                  </a:lnTo>
                  <a:lnTo>
                    <a:pt x="523" y="694"/>
                  </a:lnTo>
                  <a:lnTo>
                    <a:pt x="526" y="695"/>
                  </a:lnTo>
                  <a:lnTo>
                    <a:pt x="528" y="697"/>
                  </a:lnTo>
                  <a:lnTo>
                    <a:pt x="528" y="697"/>
                  </a:lnTo>
                  <a:lnTo>
                    <a:pt x="531" y="698"/>
                  </a:lnTo>
                  <a:lnTo>
                    <a:pt x="536" y="700"/>
                  </a:lnTo>
                  <a:lnTo>
                    <a:pt x="542" y="701"/>
                  </a:lnTo>
                  <a:lnTo>
                    <a:pt x="546" y="703"/>
                  </a:lnTo>
                  <a:lnTo>
                    <a:pt x="546" y="703"/>
                  </a:lnTo>
                  <a:lnTo>
                    <a:pt x="555" y="708"/>
                  </a:lnTo>
                  <a:lnTo>
                    <a:pt x="559" y="711"/>
                  </a:lnTo>
                  <a:lnTo>
                    <a:pt x="560" y="714"/>
                  </a:lnTo>
                  <a:lnTo>
                    <a:pt x="560" y="714"/>
                  </a:lnTo>
                  <a:lnTo>
                    <a:pt x="560" y="715"/>
                  </a:lnTo>
                  <a:lnTo>
                    <a:pt x="562" y="718"/>
                  </a:lnTo>
                  <a:lnTo>
                    <a:pt x="563" y="718"/>
                  </a:lnTo>
                  <a:lnTo>
                    <a:pt x="565" y="715"/>
                  </a:lnTo>
                  <a:lnTo>
                    <a:pt x="565" y="715"/>
                  </a:lnTo>
                  <a:lnTo>
                    <a:pt x="565" y="714"/>
                  </a:lnTo>
                  <a:lnTo>
                    <a:pt x="568" y="712"/>
                  </a:lnTo>
                  <a:lnTo>
                    <a:pt x="573" y="715"/>
                  </a:lnTo>
                  <a:lnTo>
                    <a:pt x="573" y="715"/>
                  </a:lnTo>
                  <a:lnTo>
                    <a:pt x="579" y="718"/>
                  </a:lnTo>
                  <a:lnTo>
                    <a:pt x="583" y="718"/>
                  </a:lnTo>
                  <a:lnTo>
                    <a:pt x="586" y="717"/>
                  </a:lnTo>
                  <a:lnTo>
                    <a:pt x="589" y="714"/>
                  </a:lnTo>
                  <a:lnTo>
                    <a:pt x="589" y="714"/>
                  </a:lnTo>
                  <a:lnTo>
                    <a:pt x="592" y="712"/>
                  </a:lnTo>
                  <a:lnTo>
                    <a:pt x="596" y="710"/>
                  </a:lnTo>
                  <a:lnTo>
                    <a:pt x="600" y="708"/>
                  </a:lnTo>
                  <a:lnTo>
                    <a:pt x="605" y="710"/>
                  </a:lnTo>
                  <a:lnTo>
                    <a:pt x="605" y="710"/>
                  </a:lnTo>
                  <a:lnTo>
                    <a:pt x="609" y="712"/>
                  </a:lnTo>
                  <a:lnTo>
                    <a:pt x="610" y="712"/>
                  </a:lnTo>
                  <a:lnTo>
                    <a:pt x="613" y="710"/>
                  </a:lnTo>
                  <a:lnTo>
                    <a:pt x="613" y="710"/>
                  </a:lnTo>
                  <a:lnTo>
                    <a:pt x="617" y="708"/>
                  </a:lnTo>
                  <a:lnTo>
                    <a:pt x="623" y="707"/>
                  </a:lnTo>
                  <a:lnTo>
                    <a:pt x="627" y="708"/>
                  </a:lnTo>
                  <a:lnTo>
                    <a:pt x="629" y="711"/>
                  </a:lnTo>
                  <a:lnTo>
                    <a:pt x="629" y="711"/>
                  </a:lnTo>
                  <a:lnTo>
                    <a:pt x="632" y="714"/>
                  </a:lnTo>
                  <a:lnTo>
                    <a:pt x="633" y="715"/>
                  </a:lnTo>
                  <a:lnTo>
                    <a:pt x="640" y="715"/>
                  </a:lnTo>
                  <a:lnTo>
                    <a:pt x="640" y="715"/>
                  </a:lnTo>
                  <a:lnTo>
                    <a:pt x="643" y="717"/>
                  </a:lnTo>
                  <a:lnTo>
                    <a:pt x="644" y="720"/>
                  </a:lnTo>
                  <a:lnTo>
                    <a:pt x="646" y="721"/>
                  </a:lnTo>
                  <a:lnTo>
                    <a:pt x="647" y="721"/>
                  </a:lnTo>
                  <a:lnTo>
                    <a:pt x="647" y="721"/>
                  </a:lnTo>
                  <a:lnTo>
                    <a:pt x="649" y="720"/>
                  </a:lnTo>
                  <a:lnTo>
                    <a:pt x="650" y="717"/>
                  </a:lnTo>
                  <a:lnTo>
                    <a:pt x="652" y="714"/>
                  </a:lnTo>
                  <a:lnTo>
                    <a:pt x="653" y="712"/>
                  </a:lnTo>
                  <a:lnTo>
                    <a:pt x="653" y="712"/>
                  </a:lnTo>
                  <a:lnTo>
                    <a:pt x="659" y="715"/>
                  </a:lnTo>
                  <a:lnTo>
                    <a:pt x="661" y="717"/>
                  </a:lnTo>
                  <a:lnTo>
                    <a:pt x="666" y="718"/>
                  </a:lnTo>
                  <a:lnTo>
                    <a:pt x="666" y="718"/>
                  </a:lnTo>
                  <a:lnTo>
                    <a:pt x="670" y="718"/>
                  </a:lnTo>
                  <a:lnTo>
                    <a:pt x="673" y="717"/>
                  </a:lnTo>
                  <a:lnTo>
                    <a:pt x="674" y="715"/>
                  </a:lnTo>
                  <a:lnTo>
                    <a:pt x="676" y="712"/>
                  </a:lnTo>
                  <a:lnTo>
                    <a:pt x="676" y="712"/>
                  </a:lnTo>
                  <a:lnTo>
                    <a:pt x="674" y="705"/>
                  </a:lnTo>
                  <a:lnTo>
                    <a:pt x="673" y="703"/>
                  </a:lnTo>
                  <a:lnTo>
                    <a:pt x="671" y="701"/>
                  </a:lnTo>
                  <a:lnTo>
                    <a:pt x="671" y="701"/>
                  </a:lnTo>
                  <a:lnTo>
                    <a:pt x="666" y="700"/>
                  </a:lnTo>
                  <a:lnTo>
                    <a:pt x="663" y="698"/>
                  </a:lnTo>
                  <a:lnTo>
                    <a:pt x="660" y="697"/>
                  </a:lnTo>
                  <a:lnTo>
                    <a:pt x="660" y="697"/>
                  </a:lnTo>
                  <a:lnTo>
                    <a:pt x="657" y="697"/>
                  </a:lnTo>
                  <a:lnTo>
                    <a:pt x="654" y="694"/>
                  </a:lnTo>
                  <a:lnTo>
                    <a:pt x="654" y="691"/>
                  </a:lnTo>
                  <a:lnTo>
                    <a:pt x="656" y="688"/>
                  </a:lnTo>
                  <a:lnTo>
                    <a:pt x="656" y="688"/>
                  </a:lnTo>
                  <a:lnTo>
                    <a:pt x="663" y="685"/>
                  </a:lnTo>
                  <a:lnTo>
                    <a:pt x="666" y="683"/>
                  </a:lnTo>
                  <a:lnTo>
                    <a:pt x="666" y="680"/>
                  </a:lnTo>
                  <a:lnTo>
                    <a:pt x="666" y="680"/>
                  </a:lnTo>
                  <a:lnTo>
                    <a:pt x="664" y="677"/>
                  </a:lnTo>
                  <a:lnTo>
                    <a:pt x="664" y="674"/>
                  </a:lnTo>
                  <a:lnTo>
                    <a:pt x="666" y="671"/>
                  </a:lnTo>
                  <a:lnTo>
                    <a:pt x="669" y="668"/>
                  </a:lnTo>
                  <a:lnTo>
                    <a:pt x="669" y="668"/>
                  </a:lnTo>
                  <a:lnTo>
                    <a:pt x="680" y="668"/>
                  </a:lnTo>
                  <a:lnTo>
                    <a:pt x="684" y="667"/>
                  </a:lnTo>
                  <a:lnTo>
                    <a:pt x="686" y="666"/>
                  </a:lnTo>
                  <a:lnTo>
                    <a:pt x="686" y="666"/>
                  </a:lnTo>
                  <a:lnTo>
                    <a:pt x="683" y="664"/>
                  </a:lnTo>
                  <a:lnTo>
                    <a:pt x="679" y="663"/>
                  </a:lnTo>
                  <a:lnTo>
                    <a:pt x="674" y="661"/>
                  </a:lnTo>
                  <a:lnTo>
                    <a:pt x="671" y="658"/>
                  </a:lnTo>
                  <a:lnTo>
                    <a:pt x="671" y="658"/>
                  </a:lnTo>
                  <a:lnTo>
                    <a:pt x="670" y="656"/>
                  </a:lnTo>
                  <a:lnTo>
                    <a:pt x="669" y="651"/>
                  </a:lnTo>
                  <a:lnTo>
                    <a:pt x="670" y="647"/>
                  </a:lnTo>
                  <a:lnTo>
                    <a:pt x="670" y="646"/>
                  </a:lnTo>
                  <a:lnTo>
                    <a:pt x="670" y="646"/>
                  </a:lnTo>
                  <a:lnTo>
                    <a:pt x="673" y="646"/>
                  </a:lnTo>
                  <a:lnTo>
                    <a:pt x="677" y="646"/>
                  </a:lnTo>
                  <a:lnTo>
                    <a:pt x="680" y="646"/>
                  </a:lnTo>
                  <a:lnTo>
                    <a:pt x="684" y="644"/>
                  </a:lnTo>
                  <a:lnTo>
                    <a:pt x="684" y="644"/>
                  </a:lnTo>
                  <a:lnTo>
                    <a:pt x="688" y="644"/>
                  </a:lnTo>
                  <a:lnTo>
                    <a:pt x="693" y="644"/>
                  </a:lnTo>
                  <a:lnTo>
                    <a:pt x="698" y="644"/>
                  </a:lnTo>
                  <a:lnTo>
                    <a:pt x="703" y="643"/>
                  </a:lnTo>
                  <a:lnTo>
                    <a:pt x="703" y="643"/>
                  </a:lnTo>
                  <a:lnTo>
                    <a:pt x="708" y="640"/>
                  </a:lnTo>
                  <a:lnTo>
                    <a:pt x="716" y="639"/>
                  </a:lnTo>
                  <a:lnTo>
                    <a:pt x="727" y="637"/>
                  </a:lnTo>
                  <a:lnTo>
                    <a:pt x="727" y="637"/>
                  </a:lnTo>
                  <a:lnTo>
                    <a:pt x="733" y="637"/>
                  </a:lnTo>
                  <a:lnTo>
                    <a:pt x="735" y="636"/>
                  </a:lnTo>
                  <a:lnTo>
                    <a:pt x="744" y="633"/>
                  </a:lnTo>
                  <a:lnTo>
                    <a:pt x="744" y="633"/>
                  </a:lnTo>
                  <a:lnTo>
                    <a:pt x="755" y="631"/>
                  </a:lnTo>
                  <a:lnTo>
                    <a:pt x="767" y="629"/>
                  </a:lnTo>
                  <a:lnTo>
                    <a:pt x="767" y="629"/>
                  </a:lnTo>
                  <a:lnTo>
                    <a:pt x="780" y="626"/>
                  </a:lnTo>
                  <a:lnTo>
                    <a:pt x="787" y="623"/>
                  </a:lnTo>
                  <a:lnTo>
                    <a:pt x="789" y="621"/>
                  </a:lnTo>
                  <a:lnTo>
                    <a:pt x="789" y="620"/>
                  </a:lnTo>
                  <a:lnTo>
                    <a:pt x="789" y="620"/>
                  </a:lnTo>
                  <a:lnTo>
                    <a:pt x="792" y="619"/>
                  </a:lnTo>
                  <a:lnTo>
                    <a:pt x="799" y="616"/>
                  </a:lnTo>
                  <a:lnTo>
                    <a:pt x="805" y="616"/>
                  </a:lnTo>
                  <a:lnTo>
                    <a:pt x="809" y="616"/>
                  </a:lnTo>
                  <a:lnTo>
                    <a:pt x="809" y="616"/>
                  </a:lnTo>
                  <a:lnTo>
                    <a:pt x="817" y="619"/>
                  </a:lnTo>
                  <a:lnTo>
                    <a:pt x="819" y="619"/>
                  </a:lnTo>
                  <a:lnTo>
                    <a:pt x="822" y="617"/>
                  </a:lnTo>
                  <a:lnTo>
                    <a:pt x="822" y="617"/>
                  </a:lnTo>
                  <a:lnTo>
                    <a:pt x="825" y="617"/>
                  </a:lnTo>
                  <a:lnTo>
                    <a:pt x="829" y="619"/>
                  </a:lnTo>
                  <a:lnTo>
                    <a:pt x="832" y="621"/>
                  </a:lnTo>
                  <a:lnTo>
                    <a:pt x="832" y="624"/>
                  </a:lnTo>
                  <a:lnTo>
                    <a:pt x="832" y="624"/>
                  </a:lnTo>
                  <a:lnTo>
                    <a:pt x="832" y="627"/>
                  </a:lnTo>
                  <a:lnTo>
                    <a:pt x="834" y="630"/>
                  </a:lnTo>
                  <a:lnTo>
                    <a:pt x="835" y="633"/>
                  </a:lnTo>
                  <a:lnTo>
                    <a:pt x="835" y="636"/>
                  </a:lnTo>
                  <a:lnTo>
                    <a:pt x="835" y="636"/>
                  </a:lnTo>
                  <a:lnTo>
                    <a:pt x="834" y="639"/>
                  </a:lnTo>
                  <a:lnTo>
                    <a:pt x="834" y="640"/>
                  </a:lnTo>
                  <a:lnTo>
                    <a:pt x="834" y="643"/>
                  </a:lnTo>
                  <a:lnTo>
                    <a:pt x="834" y="643"/>
                  </a:lnTo>
                  <a:lnTo>
                    <a:pt x="836" y="643"/>
                  </a:lnTo>
                  <a:lnTo>
                    <a:pt x="841" y="643"/>
                  </a:lnTo>
                  <a:lnTo>
                    <a:pt x="845" y="641"/>
                  </a:lnTo>
                  <a:lnTo>
                    <a:pt x="848" y="640"/>
                  </a:lnTo>
                  <a:lnTo>
                    <a:pt x="848" y="640"/>
                  </a:lnTo>
                  <a:lnTo>
                    <a:pt x="851" y="639"/>
                  </a:lnTo>
                  <a:lnTo>
                    <a:pt x="852" y="640"/>
                  </a:lnTo>
                  <a:lnTo>
                    <a:pt x="854" y="641"/>
                  </a:lnTo>
                  <a:lnTo>
                    <a:pt x="855" y="644"/>
                  </a:lnTo>
                  <a:lnTo>
                    <a:pt x="855" y="644"/>
                  </a:lnTo>
                  <a:lnTo>
                    <a:pt x="855" y="646"/>
                  </a:lnTo>
                  <a:lnTo>
                    <a:pt x="856" y="647"/>
                  </a:lnTo>
                  <a:lnTo>
                    <a:pt x="858" y="646"/>
                  </a:lnTo>
                  <a:lnTo>
                    <a:pt x="859" y="644"/>
                  </a:lnTo>
                  <a:lnTo>
                    <a:pt x="859" y="644"/>
                  </a:lnTo>
                  <a:lnTo>
                    <a:pt x="859" y="643"/>
                  </a:lnTo>
                  <a:lnTo>
                    <a:pt x="862" y="643"/>
                  </a:lnTo>
                  <a:lnTo>
                    <a:pt x="866" y="646"/>
                  </a:lnTo>
                  <a:lnTo>
                    <a:pt x="866" y="646"/>
                  </a:lnTo>
                  <a:lnTo>
                    <a:pt x="869" y="647"/>
                  </a:lnTo>
                  <a:lnTo>
                    <a:pt x="872" y="646"/>
                  </a:lnTo>
                  <a:lnTo>
                    <a:pt x="873" y="646"/>
                  </a:lnTo>
                  <a:lnTo>
                    <a:pt x="875" y="647"/>
                  </a:lnTo>
                  <a:lnTo>
                    <a:pt x="875" y="647"/>
                  </a:lnTo>
                  <a:lnTo>
                    <a:pt x="873" y="650"/>
                  </a:lnTo>
                  <a:lnTo>
                    <a:pt x="871" y="651"/>
                  </a:lnTo>
                  <a:lnTo>
                    <a:pt x="868" y="654"/>
                  </a:lnTo>
                  <a:lnTo>
                    <a:pt x="868" y="656"/>
                  </a:lnTo>
                  <a:lnTo>
                    <a:pt x="869" y="657"/>
                  </a:lnTo>
                  <a:lnTo>
                    <a:pt x="869" y="657"/>
                  </a:lnTo>
                  <a:lnTo>
                    <a:pt x="871" y="658"/>
                  </a:lnTo>
                  <a:lnTo>
                    <a:pt x="872" y="658"/>
                  </a:lnTo>
                  <a:lnTo>
                    <a:pt x="875" y="657"/>
                  </a:lnTo>
                  <a:lnTo>
                    <a:pt x="878" y="654"/>
                  </a:lnTo>
                  <a:lnTo>
                    <a:pt x="882" y="654"/>
                  </a:lnTo>
                  <a:lnTo>
                    <a:pt x="882" y="654"/>
                  </a:lnTo>
                  <a:lnTo>
                    <a:pt x="886" y="654"/>
                  </a:lnTo>
                  <a:lnTo>
                    <a:pt x="890" y="651"/>
                  </a:lnTo>
                  <a:lnTo>
                    <a:pt x="895" y="648"/>
                  </a:lnTo>
                  <a:lnTo>
                    <a:pt x="899" y="647"/>
                  </a:lnTo>
                  <a:lnTo>
                    <a:pt x="899" y="647"/>
                  </a:lnTo>
                  <a:lnTo>
                    <a:pt x="903" y="646"/>
                  </a:lnTo>
                  <a:lnTo>
                    <a:pt x="906" y="644"/>
                  </a:lnTo>
                  <a:lnTo>
                    <a:pt x="913" y="639"/>
                  </a:lnTo>
                  <a:lnTo>
                    <a:pt x="913" y="639"/>
                  </a:lnTo>
                  <a:lnTo>
                    <a:pt x="918" y="639"/>
                  </a:lnTo>
                  <a:lnTo>
                    <a:pt x="922" y="637"/>
                  </a:lnTo>
                  <a:lnTo>
                    <a:pt x="925" y="639"/>
                  </a:lnTo>
                  <a:lnTo>
                    <a:pt x="925" y="639"/>
                  </a:lnTo>
                  <a:lnTo>
                    <a:pt x="925" y="640"/>
                  </a:lnTo>
                  <a:lnTo>
                    <a:pt x="925" y="640"/>
                  </a:lnTo>
                  <a:lnTo>
                    <a:pt x="922" y="643"/>
                  </a:lnTo>
                  <a:lnTo>
                    <a:pt x="922" y="646"/>
                  </a:lnTo>
                  <a:lnTo>
                    <a:pt x="923" y="648"/>
                  </a:lnTo>
                  <a:lnTo>
                    <a:pt x="929" y="653"/>
                  </a:lnTo>
                  <a:lnTo>
                    <a:pt x="929" y="653"/>
                  </a:lnTo>
                  <a:lnTo>
                    <a:pt x="933" y="654"/>
                  </a:lnTo>
                  <a:lnTo>
                    <a:pt x="937" y="658"/>
                  </a:lnTo>
                  <a:lnTo>
                    <a:pt x="945" y="667"/>
                  </a:lnTo>
                  <a:lnTo>
                    <a:pt x="959" y="687"/>
                  </a:lnTo>
                  <a:lnTo>
                    <a:pt x="959" y="687"/>
                  </a:lnTo>
                  <a:lnTo>
                    <a:pt x="963" y="695"/>
                  </a:lnTo>
                  <a:lnTo>
                    <a:pt x="967" y="705"/>
                  </a:lnTo>
                  <a:lnTo>
                    <a:pt x="972" y="712"/>
                  </a:lnTo>
                  <a:lnTo>
                    <a:pt x="973" y="715"/>
                  </a:lnTo>
                  <a:lnTo>
                    <a:pt x="974" y="715"/>
                  </a:lnTo>
                  <a:lnTo>
                    <a:pt x="974" y="715"/>
                  </a:lnTo>
                  <a:lnTo>
                    <a:pt x="977" y="714"/>
                  </a:lnTo>
                  <a:lnTo>
                    <a:pt x="979" y="711"/>
                  </a:lnTo>
                  <a:lnTo>
                    <a:pt x="982" y="708"/>
                  </a:lnTo>
                  <a:lnTo>
                    <a:pt x="984" y="705"/>
                  </a:lnTo>
                  <a:lnTo>
                    <a:pt x="984" y="705"/>
                  </a:lnTo>
                  <a:lnTo>
                    <a:pt x="987" y="707"/>
                  </a:lnTo>
                  <a:lnTo>
                    <a:pt x="990" y="710"/>
                  </a:lnTo>
                  <a:lnTo>
                    <a:pt x="993" y="712"/>
                  </a:lnTo>
                  <a:lnTo>
                    <a:pt x="997" y="714"/>
                  </a:lnTo>
                  <a:lnTo>
                    <a:pt x="997" y="714"/>
                  </a:lnTo>
                  <a:lnTo>
                    <a:pt x="1004" y="717"/>
                  </a:lnTo>
                  <a:lnTo>
                    <a:pt x="1009" y="717"/>
                  </a:lnTo>
                  <a:lnTo>
                    <a:pt x="1013" y="717"/>
                  </a:lnTo>
                  <a:lnTo>
                    <a:pt x="1013" y="717"/>
                  </a:lnTo>
                  <a:lnTo>
                    <a:pt x="1020" y="714"/>
                  </a:lnTo>
                  <a:lnTo>
                    <a:pt x="1026" y="712"/>
                  </a:lnTo>
                  <a:lnTo>
                    <a:pt x="1028" y="712"/>
                  </a:lnTo>
                  <a:lnTo>
                    <a:pt x="1028" y="712"/>
                  </a:lnTo>
                  <a:lnTo>
                    <a:pt x="1034" y="715"/>
                  </a:lnTo>
                  <a:lnTo>
                    <a:pt x="1036" y="717"/>
                  </a:lnTo>
                  <a:lnTo>
                    <a:pt x="1038" y="721"/>
                  </a:lnTo>
                  <a:lnTo>
                    <a:pt x="1038" y="721"/>
                  </a:lnTo>
                  <a:lnTo>
                    <a:pt x="1041" y="725"/>
                  </a:lnTo>
                  <a:lnTo>
                    <a:pt x="1044" y="728"/>
                  </a:lnTo>
                  <a:lnTo>
                    <a:pt x="1046" y="728"/>
                  </a:lnTo>
                  <a:lnTo>
                    <a:pt x="1048" y="730"/>
                  </a:lnTo>
                  <a:lnTo>
                    <a:pt x="1048" y="730"/>
                  </a:lnTo>
                  <a:lnTo>
                    <a:pt x="1050" y="730"/>
                  </a:lnTo>
                  <a:lnTo>
                    <a:pt x="1051" y="731"/>
                  </a:lnTo>
                  <a:lnTo>
                    <a:pt x="1053" y="735"/>
                  </a:lnTo>
                  <a:lnTo>
                    <a:pt x="1053" y="735"/>
                  </a:lnTo>
                  <a:lnTo>
                    <a:pt x="1053" y="737"/>
                  </a:lnTo>
                  <a:lnTo>
                    <a:pt x="1056" y="740"/>
                  </a:lnTo>
                  <a:lnTo>
                    <a:pt x="1057" y="741"/>
                  </a:lnTo>
                  <a:lnTo>
                    <a:pt x="1060" y="742"/>
                  </a:lnTo>
                  <a:lnTo>
                    <a:pt x="1060" y="742"/>
                  </a:lnTo>
                  <a:lnTo>
                    <a:pt x="1067" y="741"/>
                  </a:lnTo>
                  <a:lnTo>
                    <a:pt x="1073" y="740"/>
                  </a:lnTo>
                  <a:lnTo>
                    <a:pt x="1073" y="740"/>
                  </a:lnTo>
                  <a:lnTo>
                    <a:pt x="1077" y="738"/>
                  </a:lnTo>
                  <a:lnTo>
                    <a:pt x="1078" y="738"/>
                  </a:lnTo>
                  <a:lnTo>
                    <a:pt x="1078" y="740"/>
                  </a:lnTo>
                  <a:lnTo>
                    <a:pt x="1078" y="740"/>
                  </a:lnTo>
                  <a:lnTo>
                    <a:pt x="1081" y="745"/>
                  </a:lnTo>
                  <a:lnTo>
                    <a:pt x="1084" y="748"/>
                  </a:lnTo>
                  <a:lnTo>
                    <a:pt x="1087" y="748"/>
                  </a:lnTo>
                  <a:lnTo>
                    <a:pt x="1087" y="748"/>
                  </a:lnTo>
                  <a:lnTo>
                    <a:pt x="1091" y="749"/>
                  </a:lnTo>
                  <a:lnTo>
                    <a:pt x="1094" y="749"/>
                  </a:lnTo>
                  <a:lnTo>
                    <a:pt x="1095" y="748"/>
                  </a:lnTo>
                  <a:lnTo>
                    <a:pt x="1095" y="748"/>
                  </a:lnTo>
                  <a:lnTo>
                    <a:pt x="1097" y="747"/>
                  </a:lnTo>
                  <a:lnTo>
                    <a:pt x="1100" y="745"/>
                  </a:lnTo>
                  <a:lnTo>
                    <a:pt x="1107" y="744"/>
                  </a:lnTo>
                  <a:lnTo>
                    <a:pt x="1107" y="744"/>
                  </a:lnTo>
                  <a:lnTo>
                    <a:pt x="1114" y="742"/>
                  </a:lnTo>
                  <a:lnTo>
                    <a:pt x="1118" y="741"/>
                  </a:lnTo>
                  <a:lnTo>
                    <a:pt x="1121" y="738"/>
                  </a:lnTo>
                  <a:lnTo>
                    <a:pt x="1121" y="738"/>
                  </a:lnTo>
                  <a:lnTo>
                    <a:pt x="1124" y="735"/>
                  </a:lnTo>
                  <a:lnTo>
                    <a:pt x="1127" y="734"/>
                  </a:lnTo>
                  <a:lnTo>
                    <a:pt x="1131" y="732"/>
                  </a:lnTo>
                  <a:lnTo>
                    <a:pt x="1134" y="731"/>
                  </a:lnTo>
                  <a:lnTo>
                    <a:pt x="1134" y="731"/>
                  </a:lnTo>
                  <a:lnTo>
                    <a:pt x="1138" y="727"/>
                  </a:lnTo>
                  <a:lnTo>
                    <a:pt x="1142" y="725"/>
                  </a:lnTo>
                  <a:lnTo>
                    <a:pt x="1144" y="724"/>
                  </a:lnTo>
                  <a:lnTo>
                    <a:pt x="1144" y="724"/>
                  </a:lnTo>
                  <a:lnTo>
                    <a:pt x="1145" y="721"/>
                  </a:lnTo>
                  <a:lnTo>
                    <a:pt x="1149" y="721"/>
                  </a:lnTo>
                  <a:lnTo>
                    <a:pt x="1152" y="720"/>
                  </a:lnTo>
                  <a:lnTo>
                    <a:pt x="1155" y="718"/>
                  </a:lnTo>
                  <a:lnTo>
                    <a:pt x="1155" y="718"/>
                  </a:lnTo>
                  <a:lnTo>
                    <a:pt x="1157" y="717"/>
                  </a:lnTo>
                  <a:lnTo>
                    <a:pt x="1159" y="717"/>
                  </a:lnTo>
                  <a:lnTo>
                    <a:pt x="1166" y="717"/>
                  </a:lnTo>
                  <a:lnTo>
                    <a:pt x="1166" y="717"/>
                  </a:lnTo>
                  <a:lnTo>
                    <a:pt x="1178" y="720"/>
                  </a:lnTo>
                  <a:lnTo>
                    <a:pt x="1188" y="721"/>
                  </a:lnTo>
                  <a:lnTo>
                    <a:pt x="1188" y="721"/>
                  </a:lnTo>
                  <a:lnTo>
                    <a:pt x="1189" y="721"/>
                  </a:lnTo>
                  <a:lnTo>
                    <a:pt x="1191" y="725"/>
                  </a:lnTo>
                  <a:lnTo>
                    <a:pt x="1192" y="728"/>
                  </a:lnTo>
                  <a:lnTo>
                    <a:pt x="1194" y="730"/>
                  </a:lnTo>
                  <a:lnTo>
                    <a:pt x="1194" y="730"/>
                  </a:lnTo>
                  <a:lnTo>
                    <a:pt x="1201" y="732"/>
                  </a:lnTo>
                  <a:lnTo>
                    <a:pt x="1203" y="735"/>
                  </a:lnTo>
                  <a:lnTo>
                    <a:pt x="1206" y="735"/>
                  </a:lnTo>
                  <a:lnTo>
                    <a:pt x="1206" y="735"/>
                  </a:lnTo>
                  <a:lnTo>
                    <a:pt x="1212" y="732"/>
                  </a:lnTo>
                  <a:lnTo>
                    <a:pt x="1216" y="732"/>
                  </a:lnTo>
                  <a:lnTo>
                    <a:pt x="1219" y="734"/>
                  </a:lnTo>
                  <a:lnTo>
                    <a:pt x="1219" y="734"/>
                  </a:lnTo>
                  <a:lnTo>
                    <a:pt x="1226" y="738"/>
                  </a:lnTo>
                  <a:lnTo>
                    <a:pt x="1229" y="738"/>
                  </a:lnTo>
                  <a:lnTo>
                    <a:pt x="1230" y="737"/>
                  </a:lnTo>
                  <a:lnTo>
                    <a:pt x="1230" y="737"/>
                  </a:lnTo>
                  <a:lnTo>
                    <a:pt x="1233" y="735"/>
                  </a:lnTo>
                  <a:lnTo>
                    <a:pt x="1238" y="734"/>
                  </a:lnTo>
                  <a:lnTo>
                    <a:pt x="1242" y="732"/>
                  </a:lnTo>
                  <a:lnTo>
                    <a:pt x="1245" y="731"/>
                  </a:lnTo>
                  <a:lnTo>
                    <a:pt x="1245" y="731"/>
                  </a:lnTo>
                  <a:lnTo>
                    <a:pt x="1246" y="725"/>
                  </a:lnTo>
                  <a:lnTo>
                    <a:pt x="1246" y="722"/>
                  </a:lnTo>
                  <a:lnTo>
                    <a:pt x="1245" y="721"/>
                  </a:lnTo>
                  <a:lnTo>
                    <a:pt x="1245" y="721"/>
                  </a:lnTo>
                  <a:lnTo>
                    <a:pt x="1240" y="715"/>
                  </a:lnTo>
                  <a:lnTo>
                    <a:pt x="1239" y="708"/>
                  </a:lnTo>
                  <a:lnTo>
                    <a:pt x="1239" y="708"/>
                  </a:lnTo>
                  <a:lnTo>
                    <a:pt x="1239" y="705"/>
                  </a:lnTo>
                  <a:lnTo>
                    <a:pt x="1242" y="704"/>
                  </a:lnTo>
                  <a:lnTo>
                    <a:pt x="1243" y="701"/>
                  </a:lnTo>
                  <a:lnTo>
                    <a:pt x="1246" y="700"/>
                  </a:lnTo>
                  <a:lnTo>
                    <a:pt x="1246" y="700"/>
                  </a:lnTo>
                  <a:lnTo>
                    <a:pt x="1248" y="697"/>
                  </a:lnTo>
                  <a:lnTo>
                    <a:pt x="1249" y="697"/>
                  </a:lnTo>
                  <a:lnTo>
                    <a:pt x="1255" y="694"/>
                  </a:lnTo>
                  <a:lnTo>
                    <a:pt x="1255" y="694"/>
                  </a:lnTo>
                  <a:lnTo>
                    <a:pt x="1256" y="690"/>
                  </a:lnTo>
                  <a:lnTo>
                    <a:pt x="1258" y="688"/>
                  </a:lnTo>
                  <a:lnTo>
                    <a:pt x="1260" y="688"/>
                  </a:lnTo>
                  <a:lnTo>
                    <a:pt x="1260" y="688"/>
                  </a:lnTo>
                  <a:lnTo>
                    <a:pt x="1266" y="691"/>
                  </a:lnTo>
                  <a:lnTo>
                    <a:pt x="1272" y="694"/>
                  </a:lnTo>
                  <a:lnTo>
                    <a:pt x="1272" y="694"/>
                  </a:lnTo>
                  <a:lnTo>
                    <a:pt x="1276" y="695"/>
                  </a:lnTo>
                  <a:lnTo>
                    <a:pt x="1282" y="695"/>
                  </a:lnTo>
                  <a:lnTo>
                    <a:pt x="1282" y="695"/>
                  </a:lnTo>
                  <a:lnTo>
                    <a:pt x="1287" y="697"/>
                  </a:lnTo>
                  <a:lnTo>
                    <a:pt x="1293" y="701"/>
                  </a:lnTo>
                  <a:lnTo>
                    <a:pt x="1293" y="701"/>
                  </a:lnTo>
                  <a:lnTo>
                    <a:pt x="1302" y="703"/>
                  </a:lnTo>
                  <a:lnTo>
                    <a:pt x="1306" y="704"/>
                  </a:lnTo>
                  <a:lnTo>
                    <a:pt x="1309" y="705"/>
                  </a:lnTo>
                  <a:lnTo>
                    <a:pt x="1309" y="705"/>
                  </a:lnTo>
                  <a:lnTo>
                    <a:pt x="1310" y="708"/>
                  </a:lnTo>
                  <a:lnTo>
                    <a:pt x="1310" y="712"/>
                  </a:lnTo>
                  <a:lnTo>
                    <a:pt x="1310" y="717"/>
                  </a:lnTo>
                  <a:lnTo>
                    <a:pt x="1312" y="720"/>
                  </a:lnTo>
                  <a:lnTo>
                    <a:pt x="1312" y="720"/>
                  </a:lnTo>
                  <a:lnTo>
                    <a:pt x="1316" y="724"/>
                  </a:lnTo>
                  <a:lnTo>
                    <a:pt x="1319" y="727"/>
                  </a:lnTo>
                  <a:lnTo>
                    <a:pt x="1322" y="727"/>
                  </a:lnTo>
                  <a:lnTo>
                    <a:pt x="1322" y="727"/>
                  </a:lnTo>
                  <a:lnTo>
                    <a:pt x="1323" y="727"/>
                  </a:lnTo>
                  <a:lnTo>
                    <a:pt x="1327" y="728"/>
                  </a:lnTo>
                  <a:lnTo>
                    <a:pt x="1331" y="730"/>
                  </a:lnTo>
                  <a:lnTo>
                    <a:pt x="1336" y="731"/>
                  </a:lnTo>
                  <a:lnTo>
                    <a:pt x="1336" y="731"/>
                  </a:lnTo>
                  <a:lnTo>
                    <a:pt x="1341" y="728"/>
                  </a:lnTo>
                  <a:lnTo>
                    <a:pt x="1344" y="725"/>
                  </a:lnTo>
                  <a:lnTo>
                    <a:pt x="1347" y="725"/>
                  </a:lnTo>
                  <a:lnTo>
                    <a:pt x="1347" y="725"/>
                  </a:lnTo>
                  <a:lnTo>
                    <a:pt x="1354" y="724"/>
                  </a:lnTo>
                  <a:lnTo>
                    <a:pt x="1361" y="724"/>
                  </a:lnTo>
                  <a:lnTo>
                    <a:pt x="1361" y="724"/>
                  </a:lnTo>
                  <a:lnTo>
                    <a:pt x="1368" y="725"/>
                  </a:lnTo>
                  <a:lnTo>
                    <a:pt x="1373" y="727"/>
                  </a:lnTo>
                  <a:lnTo>
                    <a:pt x="1376" y="727"/>
                  </a:lnTo>
                  <a:lnTo>
                    <a:pt x="1376" y="727"/>
                  </a:lnTo>
                  <a:lnTo>
                    <a:pt x="1383" y="727"/>
                  </a:lnTo>
                  <a:lnTo>
                    <a:pt x="1386" y="728"/>
                  </a:lnTo>
                  <a:lnTo>
                    <a:pt x="1388" y="730"/>
                  </a:lnTo>
                  <a:lnTo>
                    <a:pt x="1388" y="730"/>
                  </a:lnTo>
                  <a:lnTo>
                    <a:pt x="1391" y="731"/>
                  </a:lnTo>
                  <a:lnTo>
                    <a:pt x="1396" y="732"/>
                  </a:lnTo>
                  <a:lnTo>
                    <a:pt x="1400" y="734"/>
                  </a:lnTo>
                  <a:lnTo>
                    <a:pt x="1401" y="735"/>
                  </a:lnTo>
                  <a:lnTo>
                    <a:pt x="1401" y="737"/>
                  </a:lnTo>
                  <a:lnTo>
                    <a:pt x="1401" y="737"/>
                  </a:lnTo>
                  <a:lnTo>
                    <a:pt x="1403" y="738"/>
                  </a:lnTo>
                  <a:lnTo>
                    <a:pt x="1405" y="741"/>
                  </a:lnTo>
                  <a:lnTo>
                    <a:pt x="1408" y="742"/>
                  </a:lnTo>
                  <a:lnTo>
                    <a:pt x="1410" y="745"/>
                  </a:lnTo>
                  <a:lnTo>
                    <a:pt x="1410" y="745"/>
                  </a:lnTo>
                  <a:lnTo>
                    <a:pt x="1411" y="747"/>
                  </a:lnTo>
                  <a:lnTo>
                    <a:pt x="1414" y="747"/>
                  </a:lnTo>
                  <a:lnTo>
                    <a:pt x="1420" y="748"/>
                  </a:lnTo>
                  <a:lnTo>
                    <a:pt x="1427" y="748"/>
                  </a:lnTo>
                  <a:lnTo>
                    <a:pt x="1431" y="749"/>
                  </a:lnTo>
                  <a:lnTo>
                    <a:pt x="1431" y="749"/>
                  </a:lnTo>
                  <a:lnTo>
                    <a:pt x="1435" y="749"/>
                  </a:lnTo>
                  <a:lnTo>
                    <a:pt x="1442" y="751"/>
                  </a:lnTo>
                  <a:lnTo>
                    <a:pt x="1448" y="749"/>
                  </a:lnTo>
                  <a:lnTo>
                    <a:pt x="1452" y="749"/>
                  </a:lnTo>
                  <a:lnTo>
                    <a:pt x="1452" y="749"/>
                  </a:lnTo>
                  <a:lnTo>
                    <a:pt x="1455" y="748"/>
                  </a:lnTo>
                  <a:lnTo>
                    <a:pt x="1461" y="747"/>
                  </a:lnTo>
                  <a:lnTo>
                    <a:pt x="1468" y="745"/>
                  </a:lnTo>
                  <a:lnTo>
                    <a:pt x="1472" y="744"/>
                  </a:lnTo>
                  <a:lnTo>
                    <a:pt x="1472" y="744"/>
                  </a:lnTo>
                  <a:lnTo>
                    <a:pt x="1477" y="742"/>
                  </a:lnTo>
                  <a:lnTo>
                    <a:pt x="1479" y="742"/>
                  </a:lnTo>
                  <a:lnTo>
                    <a:pt x="1484" y="741"/>
                  </a:lnTo>
                  <a:lnTo>
                    <a:pt x="1485" y="740"/>
                  </a:lnTo>
                  <a:lnTo>
                    <a:pt x="1485" y="740"/>
                  </a:lnTo>
                  <a:lnTo>
                    <a:pt x="1487" y="737"/>
                  </a:lnTo>
                  <a:lnTo>
                    <a:pt x="1491" y="734"/>
                  </a:lnTo>
                  <a:lnTo>
                    <a:pt x="1498" y="731"/>
                  </a:lnTo>
                  <a:lnTo>
                    <a:pt x="1498" y="731"/>
                  </a:lnTo>
                  <a:lnTo>
                    <a:pt x="1502" y="730"/>
                  </a:lnTo>
                  <a:lnTo>
                    <a:pt x="1509" y="728"/>
                  </a:lnTo>
                  <a:lnTo>
                    <a:pt x="1515" y="730"/>
                  </a:lnTo>
                  <a:lnTo>
                    <a:pt x="1518" y="731"/>
                  </a:lnTo>
                  <a:lnTo>
                    <a:pt x="1518" y="731"/>
                  </a:lnTo>
                  <a:lnTo>
                    <a:pt x="1521" y="734"/>
                  </a:lnTo>
                  <a:lnTo>
                    <a:pt x="1524" y="735"/>
                  </a:lnTo>
                  <a:lnTo>
                    <a:pt x="1528" y="735"/>
                  </a:lnTo>
                  <a:lnTo>
                    <a:pt x="1532" y="734"/>
                  </a:lnTo>
                  <a:lnTo>
                    <a:pt x="1532" y="734"/>
                  </a:lnTo>
                  <a:lnTo>
                    <a:pt x="1535" y="734"/>
                  </a:lnTo>
                  <a:lnTo>
                    <a:pt x="1541" y="734"/>
                  </a:lnTo>
                  <a:lnTo>
                    <a:pt x="1545" y="735"/>
                  </a:lnTo>
                  <a:lnTo>
                    <a:pt x="1548" y="738"/>
                  </a:lnTo>
                  <a:lnTo>
                    <a:pt x="1548" y="738"/>
                  </a:lnTo>
                  <a:lnTo>
                    <a:pt x="1549" y="740"/>
                  </a:lnTo>
                  <a:lnTo>
                    <a:pt x="1555" y="742"/>
                  </a:lnTo>
                  <a:lnTo>
                    <a:pt x="1563" y="742"/>
                  </a:lnTo>
                  <a:lnTo>
                    <a:pt x="1563" y="742"/>
                  </a:lnTo>
                  <a:lnTo>
                    <a:pt x="1570" y="738"/>
                  </a:lnTo>
                  <a:lnTo>
                    <a:pt x="1578" y="734"/>
                  </a:lnTo>
                  <a:lnTo>
                    <a:pt x="1578" y="734"/>
                  </a:lnTo>
                  <a:lnTo>
                    <a:pt x="1583" y="731"/>
                  </a:lnTo>
                  <a:lnTo>
                    <a:pt x="1585" y="730"/>
                  </a:lnTo>
                  <a:lnTo>
                    <a:pt x="1585" y="727"/>
                  </a:lnTo>
                  <a:lnTo>
                    <a:pt x="1585" y="727"/>
                  </a:lnTo>
                  <a:lnTo>
                    <a:pt x="1586" y="724"/>
                  </a:lnTo>
                  <a:lnTo>
                    <a:pt x="1588" y="720"/>
                  </a:lnTo>
                  <a:lnTo>
                    <a:pt x="1593" y="711"/>
                  </a:lnTo>
                  <a:lnTo>
                    <a:pt x="1593" y="711"/>
                  </a:lnTo>
                  <a:lnTo>
                    <a:pt x="1598" y="701"/>
                  </a:lnTo>
                  <a:lnTo>
                    <a:pt x="1600" y="697"/>
                  </a:lnTo>
                  <a:lnTo>
                    <a:pt x="1603" y="695"/>
                  </a:lnTo>
                  <a:lnTo>
                    <a:pt x="1603" y="695"/>
                  </a:lnTo>
                  <a:lnTo>
                    <a:pt x="1607" y="693"/>
                  </a:lnTo>
                  <a:lnTo>
                    <a:pt x="1609" y="690"/>
                  </a:lnTo>
                  <a:lnTo>
                    <a:pt x="1610" y="687"/>
                  </a:lnTo>
                  <a:lnTo>
                    <a:pt x="1610" y="687"/>
                  </a:lnTo>
                  <a:lnTo>
                    <a:pt x="1607" y="680"/>
                  </a:lnTo>
                  <a:lnTo>
                    <a:pt x="1606" y="677"/>
                  </a:lnTo>
                  <a:lnTo>
                    <a:pt x="1605" y="675"/>
                  </a:lnTo>
                  <a:lnTo>
                    <a:pt x="1605" y="675"/>
                  </a:lnTo>
                  <a:lnTo>
                    <a:pt x="1603" y="675"/>
                  </a:lnTo>
                  <a:lnTo>
                    <a:pt x="1600" y="675"/>
                  </a:lnTo>
                  <a:lnTo>
                    <a:pt x="1600" y="673"/>
                  </a:lnTo>
                  <a:lnTo>
                    <a:pt x="1603" y="667"/>
                  </a:lnTo>
                  <a:lnTo>
                    <a:pt x="1603" y="667"/>
                  </a:lnTo>
                  <a:lnTo>
                    <a:pt x="1606" y="664"/>
                  </a:lnTo>
                  <a:lnTo>
                    <a:pt x="1609" y="663"/>
                  </a:lnTo>
                  <a:lnTo>
                    <a:pt x="1616" y="661"/>
                  </a:lnTo>
                  <a:lnTo>
                    <a:pt x="1625" y="661"/>
                  </a:lnTo>
                  <a:lnTo>
                    <a:pt x="1625" y="661"/>
                  </a:lnTo>
                  <a:lnTo>
                    <a:pt x="1635" y="658"/>
                  </a:lnTo>
                  <a:lnTo>
                    <a:pt x="1642" y="658"/>
                  </a:lnTo>
                  <a:lnTo>
                    <a:pt x="1647" y="658"/>
                  </a:lnTo>
                  <a:lnTo>
                    <a:pt x="1647" y="658"/>
                  </a:lnTo>
                  <a:lnTo>
                    <a:pt x="1652" y="660"/>
                  </a:lnTo>
                  <a:lnTo>
                    <a:pt x="1656" y="660"/>
                  </a:lnTo>
                  <a:lnTo>
                    <a:pt x="1660" y="660"/>
                  </a:lnTo>
                  <a:lnTo>
                    <a:pt x="1666" y="661"/>
                  </a:lnTo>
                  <a:lnTo>
                    <a:pt x="1666" y="661"/>
                  </a:lnTo>
                  <a:lnTo>
                    <a:pt x="1671" y="664"/>
                  </a:lnTo>
                  <a:lnTo>
                    <a:pt x="1677" y="664"/>
                  </a:lnTo>
                  <a:lnTo>
                    <a:pt x="1681" y="666"/>
                  </a:lnTo>
                  <a:lnTo>
                    <a:pt x="1686" y="667"/>
                  </a:lnTo>
                  <a:lnTo>
                    <a:pt x="1686" y="667"/>
                  </a:lnTo>
                  <a:lnTo>
                    <a:pt x="1689" y="670"/>
                  </a:lnTo>
                  <a:lnTo>
                    <a:pt x="1691" y="673"/>
                  </a:lnTo>
                  <a:lnTo>
                    <a:pt x="1694" y="675"/>
                  </a:lnTo>
                  <a:lnTo>
                    <a:pt x="1696" y="677"/>
                  </a:lnTo>
                  <a:lnTo>
                    <a:pt x="1696" y="680"/>
                  </a:lnTo>
                  <a:lnTo>
                    <a:pt x="1696" y="680"/>
                  </a:lnTo>
                  <a:lnTo>
                    <a:pt x="1696" y="683"/>
                  </a:lnTo>
                  <a:lnTo>
                    <a:pt x="1699" y="684"/>
                  </a:lnTo>
                  <a:lnTo>
                    <a:pt x="1701" y="687"/>
                  </a:lnTo>
                  <a:lnTo>
                    <a:pt x="1703" y="694"/>
                  </a:lnTo>
                  <a:lnTo>
                    <a:pt x="1703" y="694"/>
                  </a:lnTo>
                  <a:lnTo>
                    <a:pt x="1706" y="701"/>
                  </a:lnTo>
                  <a:lnTo>
                    <a:pt x="1708" y="705"/>
                  </a:lnTo>
                  <a:lnTo>
                    <a:pt x="1711" y="710"/>
                  </a:lnTo>
                  <a:lnTo>
                    <a:pt x="1713" y="712"/>
                  </a:lnTo>
                  <a:lnTo>
                    <a:pt x="1713" y="712"/>
                  </a:lnTo>
                  <a:lnTo>
                    <a:pt x="1717" y="724"/>
                  </a:lnTo>
                  <a:lnTo>
                    <a:pt x="1720" y="728"/>
                  </a:lnTo>
                  <a:lnTo>
                    <a:pt x="1721" y="732"/>
                  </a:lnTo>
                  <a:lnTo>
                    <a:pt x="1721" y="732"/>
                  </a:lnTo>
                  <a:lnTo>
                    <a:pt x="1720" y="735"/>
                  </a:lnTo>
                  <a:lnTo>
                    <a:pt x="1720" y="738"/>
                  </a:lnTo>
                  <a:lnTo>
                    <a:pt x="1723" y="740"/>
                  </a:lnTo>
                  <a:lnTo>
                    <a:pt x="1727" y="741"/>
                  </a:lnTo>
                  <a:lnTo>
                    <a:pt x="1727" y="741"/>
                  </a:lnTo>
                  <a:lnTo>
                    <a:pt x="1733" y="742"/>
                  </a:lnTo>
                  <a:lnTo>
                    <a:pt x="1737" y="745"/>
                  </a:lnTo>
                  <a:lnTo>
                    <a:pt x="1740" y="747"/>
                  </a:lnTo>
                  <a:lnTo>
                    <a:pt x="1743" y="747"/>
                  </a:lnTo>
                  <a:lnTo>
                    <a:pt x="1743" y="747"/>
                  </a:lnTo>
                  <a:lnTo>
                    <a:pt x="1745" y="747"/>
                  </a:lnTo>
                  <a:lnTo>
                    <a:pt x="1750" y="748"/>
                  </a:lnTo>
                  <a:lnTo>
                    <a:pt x="1754" y="751"/>
                  </a:lnTo>
                  <a:lnTo>
                    <a:pt x="1758" y="754"/>
                  </a:lnTo>
                  <a:lnTo>
                    <a:pt x="1758" y="754"/>
                  </a:lnTo>
                  <a:lnTo>
                    <a:pt x="1763" y="757"/>
                  </a:lnTo>
                  <a:lnTo>
                    <a:pt x="1767" y="758"/>
                  </a:lnTo>
                  <a:lnTo>
                    <a:pt x="1770" y="759"/>
                  </a:lnTo>
                  <a:lnTo>
                    <a:pt x="1770" y="762"/>
                  </a:lnTo>
                  <a:lnTo>
                    <a:pt x="1770" y="762"/>
                  </a:lnTo>
                  <a:lnTo>
                    <a:pt x="1770" y="765"/>
                  </a:lnTo>
                  <a:lnTo>
                    <a:pt x="1771" y="769"/>
                  </a:lnTo>
                  <a:lnTo>
                    <a:pt x="1772" y="772"/>
                  </a:lnTo>
                  <a:lnTo>
                    <a:pt x="1774" y="775"/>
                  </a:lnTo>
                  <a:lnTo>
                    <a:pt x="1774" y="775"/>
                  </a:lnTo>
                  <a:lnTo>
                    <a:pt x="1774" y="778"/>
                  </a:lnTo>
                  <a:lnTo>
                    <a:pt x="1778" y="781"/>
                  </a:lnTo>
                  <a:lnTo>
                    <a:pt x="1784" y="782"/>
                  </a:lnTo>
                  <a:lnTo>
                    <a:pt x="1790" y="782"/>
                  </a:lnTo>
                  <a:lnTo>
                    <a:pt x="1790" y="782"/>
                  </a:lnTo>
                  <a:lnTo>
                    <a:pt x="1798" y="782"/>
                  </a:lnTo>
                  <a:lnTo>
                    <a:pt x="1801" y="781"/>
                  </a:lnTo>
                  <a:lnTo>
                    <a:pt x="1804" y="778"/>
                  </a:lnTo>
                  <a:lnTo>
                    <a:pt x="1804" y="778"/>
                  </a:lnTo>
                  <a:lnTo>
                    <a:pt x="1807" y="775"/>
                  </a:lnTo>
                  <a:lnTo>
                    <a:pt x="1811" y="774"/>
                  </a:lnTo>
                  <a:lnTo>
                    <a:pt x="1815" y="774"/>
                  </a:lnTo>
                  <a:lnTo>
                    <a:pt x="1819" y="772"/>
                  </a:lnTo>
                  <a:lnTo>
                    <a:pt x="1819" y="772"/>
                  </a:lnTo>
                  <a:lnTo>
                    <a:pt x="1822" y="771"/>
                  </a:lnTo>
                  <a:lnTo>
                    <a:pt x="1827" y="771"/>
                  </a:lnTo>
                  <a:lnTo>
                    <a:pt x="1831" y="771"/>
                  </a:lnTo>
                  <a:lnTo>
                    <a:pt x="1831" y="774"/>
                  </a:lnTo>
                  <a:lnTo>
                    <a:pt x="1832" y="776"/>
                  </a:lnTo>
                  <a:lnTo>
                    <a:pt x="1832" y="776"/>
                  </a:lnTo>
                  <a:lnTo>
                    <a:pt x="1832" y="781"/>
                  </a:lnTo>
                  <a:lnTo>
                    <a:pt x="1834" y="785"/>
                  </a:lnTo>
                  <a:lnTo>
                    <a:pt x="1834" y="786"/>
                  </a:lnTo>
                  <a:lnTo>
                    <a:pt x="1832" y="789"/>
                  </a:lnTo>
                  <a:lnTo>
                    <a:pt x="1832" y="789"/>
                  </a:lnTo>
                  <a:lnTo>
                    <a:pt x="1829" y="792"/>
                  </a:lnTo>
                  <a:lnTo>
                    <a:pt x="1827" y="798"/>
                  </a:lnTo>
                  <a:lnTo>
                    <a:pt x="1824" y="809"/>
                  </a:lnTo>
                  <a:lnTo>
                    <a:pt x="1824" y="809"/>
                  </a:lnTo>
                  <a:lnTo>
                    <a:pt x="1821" y="813"/>
                  </a:lnTo>
                  <a:lnTo>
                    <a:pt x="1818" y="815"/>
                  </a:lnTo>
                  <a:lnTo>
                    <a:pt x="1815" y="818"/>
                  </a:lnTo>
                  <a:lnTo>
                    <a:pt x="1814" y="822"/>
                  </a:lnTo>
                  <a:lnTo>
                    <a:pt x="1814" y="822"/>
                  </a:lnTo>
                  <a:lnTo>
                    <a:pt x="1812" y="825"/>
                  </a:lnTo>
                  <a:lnTo>
                    <a:pt x="1809" y="828"/>
                  </a:lnTo>
                  <a:lnTo>
                    <a:pt x="1808" y="829"/>
                  </a:lnTo>
                  <a:lnTo>
                    <a:pt x="1807" y="832"/>
                  </a:lnTo>
                  <a:lnTo>
                    <a:pt x="1807" y="832"/>
                  </a:lnTo>
                  <a:lnTo>
                    <a:pt x="1807" y="833"/>
                  </a:lnTo>
                  <a:lnTo>
                    <a:pt x="1805" y="835"/>
                  </a:lnTo>
                  <a:lnTo>
                    <a:pt x="1801" y="835"/>
                  </a:lnTo>
                  <a:lnTo>
                    <a:pt x="1797" y="835"/>
                  </a:lnTo>
                  <a:lnTo>
                    <a:pt x="1792" y="832"/>
                  </a:lnTo>
                  <a:lnTo>
                    <a:pt x="1792" y="832"/>
                  </a:lnTo>
                  <a:lnTo>
                    <a:pt x="1791" y="832"/>
                  </a:lnTo>
                  <a:lnTo>
                    <a:pt x="1788" y="832"/>
                  </a:lnTo>
                  <a:lnTo>
                    <a:pt x="1785" y="835"/>
                  </a:lnTo>
                  <a:lnTo>
                    <a:pt x="1782" y="838"/>
                  </a:lnTo>
                  <a:lnTo>
                    <a:pt x="1780" y="839"/>
                  </a:lnTo>
                  <a:lnTo>
                    <a:pt x="1780" y="839"/>
                  </a:lnTo>
                  <a:lnTo>
                    <a:pt x="1777" y="841"/>
                  </a:lnTo>
                  <a:lnTo>
                    <a:pt x="1775" y="843"/>
                  </a:lnTo>
                  <a:lnTo>
                    <a:pt x="1777" y="850"/>
                  </a:lnTo>
                  <a:lnTo>
                    <a:pt x="1777" y="850"/>
                  </a:lnTo>
                  <a:lnTo>
                    <a:pt x="1777" y="856"/>
                  </a:lnTo>
                  <a:lnTo>
                    <a:pt x="1777" y="859"/>
                  </a:lnTo>
                  <a:lnTo>
                    <a:pt x="1778" y="863"/>
                  </a:lnTo>
                  <a:lnTo>
                    <a:pt x="1778" y="863"/>
                  </a:lnTo>
                  <a:lnTo>
                    <a:pt x="1778" y="869"/>
                  </a:lnTo>
                  <a:lnTo>
                    <a:pt x="1778" y="879"/>
                  </a:lnTo>
                  <a:lnTo>
                    <a:pt x="1778" y="879"/>
                  </a:lnTo>
                  <a:lnTo>
                    <a:pt x="1787" y="873"/>
                  </a:lnTo>
                  <a:lnTo>
                    <a:pt x="1792" y="872"/>
                  </a:lnTo>
                  <a:lnTo>
                    <a:pt x="1792" y="872"/>
                  </a:lnTo>
                  <a:lnTo>
                    <a:pt x="1797" y="873"/>
                  </a:lnTo>
                  <a:lnTo>
                    <a:pt x="1801" y="876"/>
                  </a:lnTo>
                  <a:lnTo>
                    <a:pt x="1805" y="880"/>
                  </a:lnTo>
                  <a:lnTo>
                    <a:pt x="1811" y="882"/>
                  </a:lnTo>
                  <a:lnTo>
                    <a:pt x="1811" y="882"/>
                  </a:lnTo>
                  <a:lnTo>
                    <a:pt x="1814" y="880"/>
                  </a:lnTo>
                  <a:lnTo>
                    <a:pt x="1819" y="879"/>
                  </a:lnTo>
                  <a:lnTo>
                    <a:pt x="1831" y="872"/>
                  </a:lnTo>
                  <a:lnTo>
                    <a:pt x="1842" y="863"/>
                  </a:lnTo>
                  <a:lnTo>
                    <a:pt x="1848" y="859"/>
                  </a:lnTo>
                  <a:lnTo>
                    <a:pt x="1848" y="859"/>
                  </a:lnTo>
                  <a:lnTo>
                    <a:pt x="1851" y="853"/>
                  </a:lnTo>
                  <a:lnTo>
                    <a:pt x="1858" y="846"/>
                  </a:lnTo>
                  <a:lnTo>
                    <a:pt x="1873" y="829"/>
                  </a:lnTo>
                  <a:lnTo>
                    <a:pt x="1873" y="829"/>
                  </a:lnTo>
                  <a:lnTo>
                    <a:pt x="1886" y="813"/>
                  </a:lnTo>
                  <a:lnTo>
                    <a:pt x="1892" y="806"/>
                  </a:lnTo>
                  <a:lnTo>
                    <a:pt x="1898" y="798"/>
                  </a:lnTo>
                  <a:lnTo>
                    <a:pt x="1898" y="798"/>
                  </a:lnTo>
                  <a:lnTo>
                    <a:pt x="1901" y="792"/>
                  </a:lnTo>
                  <a:lnTo>
                    <a:pt x="1905" y="786"/>
                  </a:lnTo>
                  <a:lnTo>
                    <a:pt x="1915" y="775"/>
                  </a:lnTo>
                  <a:lnTo>
                    <a:pt x="1915" y="775"/>
                  </a:lnTo>
                  <a:lnTo>
                    <a:pt x="1918" y="769"/>
                  </a:lnTo>
                  <a:lnTo>
                    <a:pt x="1925" y="759"/>
                  </a:lnTo>
                  <a:lnTo>
                    <a:pt x="1925" y="759"/>
                  </a:lnTo>
                  <a:lnTo>
                    <a:pt x="1928" y="748"/>
                  </a:lnTo>
                  <a:lnTo>
                    <a:pt x="1929" y="734"/>
                  </a:lnTo>
                  <a:lnTo>
                    <a:pt x="1930" y="722"/>
                  </a:lnTo>
                  <a:lnTo>
                    <a:pt x="1930" y="717"/>
                  </a:lnTo>
                  <a:lnTo>
                    <a:pt x="1930" y="717"/>
                  </a:lnTo>
                  <a:lnTo>
                    <a:pt x="1932" y="712"/>
                  </a:lnTo>
                  <a:lnTo>
                    <a:pt x="1933" y="710"/>
                  </a:lnTo>
                  <a:lnTo>
                    <a:pt x="1935" y="707"/>
                  </a:lnTo>
                  <a:lnTo>
                    <a:pt x="1935" y="707"/>
                  </a:lnTo>
                  <a:lnTo>
                    <a:pt x="1936" y="701"/>
                  </a:lnTo>
                  <a:lnTo>
                    <a:pt x="1938" y="698"/>
                  </a:lnTo>
                  <a:lnTo>
                    <a:pt x="1940" y="695"/>
                  </a:lnTo>
                  <a:lnTo>
                    <a:pt x="1940" y="695"/>
                  </a:lnTo>
                  <a:lnTo>
                    <a:pt x="1942" y="693"/>
                  </a:lnTo>
                  <a:lnTo>
                    <a:pt x="1943" y="690"/>
                  </a:lnTo>
                  <a:lnTo>
                    <a:pt x="1943" y="684"/>
                  </a:lnTo>
                  <a:lnTo>
                    <a:pt x="1943" y="684"/>
                  </a:lnTo>
                  <a:lnTo>
                    <a:pt x="1942" y="678"/>
                  </a:lnTo>
                  <a:lnTo>
                    <a:pt x="1942" y="673"/>
                  </a:lnTo>
                  <a:lnTo>
                    <a:pt x="1942" y="673"/>
                  </a:lnTo>
                  <a:lnTo>
                    <a:pt x="1940" y="670"/>
                  </a:lnTo>
                  <a:lnTo>
                    <a:pt x="1943" y="668"/>
                  </a:lnTo>
                  <a:lnTo>
                    <a:pt x="1943" y="668"/>
                  </a:lnTo>
                  <a:lnTo>
                    <a:pt x="1945" y="666"/>
                  </a:lnTo>
                  <a:lnTo>
                    <a:pt x="1943" y="664"/>
                  </a:lnTo>
                  <a:lnTo>
                    <a:pt x="1938" y="660"/>
                  </a:lnTo>
                  <a:lnTo>
                    <a:pt x="1938" y="660"/>
                  </a:lnTo>
                  <a:lnTo>
                    <a:pt x="1932" y="657"/>
                  </a:lnTo>
                  <a:lnTo>
                    <a:pt x="1929" y="654"/>
                  </a:lnTo>
                  <a:lnTo>
                    <a:pt x="1928" y="651"/>
                  </a:lnTo>
                  <a:lnTo>
                    <a:pt x="1928" y="651"/>
                  </a:lnTo>
                  <a:lnTo>
                    <a:pt x="1926" y="648"/>
                  </a:lnTo>
                  <a:lnTo>
                    <a:pt x="1923" y="646"/>
                  </a:lnTo>
                  <a:lnTo>
                    <a:pt x="1919" y="643"/>
                  </a:lnTo>
                  <a:lnTo>
                    <a:pt x="1915" y="643"/>
                  </a:lnTo>
                  <a:lnTo>
                    <a:pt x="1915" y="643"/>
                  </a:lnTo>
                  <a:lnTo>
                    <a:pt x="1906" y="641"/>
                  </a:lnTo>
                  <a:lnTo>
                    <a:pt x="1902" y="641"/>
                  </a:lnTo>
                  <a:lnTo>
                    <a:pt x="1902" y="641"/>
                  </a:lnTo>
                  <a:lnTo>
                    <a:pt x="1902" y="643"/>
                  </a:lnTo>
                  <a:lnTo>
                    <a:pt x="1902" y="643"/>
                  </a:lnTo>
                  <a:lnTo>
                    <a:pt x="1902" y="646"/>
                  </a:lnTo>
                  <a:lnTo>
                    <a:pt x="1902" y="647"/>
                  </a:lnTo>
                  <a:lnTo>
                    <a:pt x="1901" y="648"/>
                  </a:lnTo>
                  <a:lnTo>
                    <a:pt x="1899" y="648"/>
                  </a:lnTo>
                  <a:lnTo>
                    <a:pt x="1899" y="648"/>
                  </a:lnTo>
                  <a:lnTo>
                    <a:pt x="1896" y="648"/>
                  </a:lnTo>
                  <a:lnTo>
                    <a:pt x="1895" y="650"/>
                  </a:lnTo>
                  <a:lnTo>
                    <a:pt x="1892" y="654"/>
                  </a:lnTo>
                  <a:lnTo>
                    <a:pt x="1892" y="654"/>
                  </a:lnTo>
                  <a:lnTo>
                    <a:pt x="1888" y="657"/>
                  </a:lnTo>
                  <a:lnTo>
                    <a:pt x="1883" y="658"/>
                  </a:lnTo>
                  <a:lnTo>
                    <a:pt x="1882" y="657"/>
                  </a:lnTo>
                  <a:lnTo>
                    <a:pt x="1882" y="657"/>
                  </a:lnTo>
                  <a:lnTo>
                    <a:pt x="1882" y="656"/>
                  </a:lnTo>
                  <a:lnTo>
                    <a:pt x="1882" y="656"/>
                  </a:lnTo>
                  <a:lnTo>
                    <a:pt x="1885" y="653"/>
                  </a:lnTo>
                  <a:lnTo>
                    <a:pt x="1883" y="650"/>
                  </a:lnTo>
                  <a:lnTo>
                    <a:pt x="1882" y="648"/>
                  </a:lnTo>
                  <a:lnTo>
                    <a:pt x="1882" y="646"/>
                  </a:lnTo>
                  <a:lnTo>
                    <a:pt x="1882" y="646"/>
                  </a:lnTo>
                  <a:lnTo>
                    <a:pt x="1883" y="640"/>
                  </a:lnTo>
                  <a:lnTo>
                    <a:pt x="1883" y="639"/>
                  </a:lnTo>
                  <a:lnTo>
                    <a:pt x="1882" y="640"/>
                  </a:lnTo>
                  <a:lnTo>
                    <a:pt x="1882" y="640"/>
                  </a:lnTo>
                  <a:lnTo>
                    <a:pt x="1878" y="643"/>
                  </a:lnTo>
                  <a:lnTo>
                    <a:pt x="1876" y="646"/>
                  </a:lnTo>
                  <a:lnTo>
                    <a:pt x="1873" y="648"/>
                  </a:lnTo>
                  <a:lnTo>
                    <a:pt x="1872" y="651"/>
                  </a:lnTo>
                  <a:lnTo>
                    <a:pt x="1872" y="651"/>
                  </a:lnTo>
                  <a:lnTo>
                    <a:pt x="1871" y="650"/>
                  </a:lnTo>
                  <a:lnTo>
                    <a:pt x="1869" y="648"/>
                  </a:lnTo>
                  <a:lnTo>
                    <a:pt x="1868" y="644"/>
                  </a:lnTo>
                  <a:lnTo>
                    <a:pt x="1869" y="634"/>
                  </a:lnTo>
                  <a:lnTo>
                    <a:pt x="1869" y="634"/>
                  </a:lnTo>
                  <a:lnTo>
                    <a:pt x="1869" y="633"/>
                  </a:lnTo>
                  <a:lnTo>
                    <a:pt x="1869" y="633"/>
                  </a:lnTo>
                  <a:lnTo>
                    <a:pt x="1865" y="633"/>
                  </a:lnTo>
                  <a:lnTo>
                    <a:pt x="1858" y="634"/>
                  </a:lnTo>
                  <a:lnTo>
                    <a:pt x="1851" y="634"/>
                  </a:lnTo>
                  <a:lnTo>
                    <a:pt x="1851" y="634"/>
                  </a:lnTo>
                  <a:lnTo>
                    <a:pt x="1846" y="633"/>
                  </a:lnTo>
                  <a:lnTo>
                    <a:pt x="1845" y="631"/>
                  </a:lnTo>
                  <a:lnTo>
                    <a:pt x="1845" y="630"/>
                  </a:lnTo>
                  <a:lnTo>
                    <a:pt x="1846" y="626"/>
                  </a:lnTo>
                  <a:lnTo>
                    <a:pt x="1852" y="621"/>
                  </a:lnTo>
                  <a:lnTo>
                    <a:pt x="1852" y="621"/>
                  </a:lnTo>
                  <a:lnTo>
                    <a:pt x="1856" y="619"/>
                  </a:lnTo>
                  <a:lnTo>
                    <a:pt x="1859" y="616"/>
                  </a:lnTo>
                  <a:lnTo>
                    <a:pt x="1861" y="614"/>
                  </a:lnTo>
                  <a:lnTo>
                    <a:pt x="1862" y="611"/>
                  </a:lnTo>
                  <a:lnTo>
                    <a:pt x="1862" y="611"/>
                  </a:lnTo>
                  <a:lnTo>
                    <a:pt x="1872" y="607"/>
                  </a:lnTo>
                  <a:lnTo>
                    <a:pt x="1883" y="600"/>
                  </a:lnTo>
                  <a:lnTo>
                    <a:pt x="1883" y="600"/>
                  </a:lnTo>
                  <a:lnTo>
                    <a:pt x="1886" y="597"/>
                  </a:lnTo>
                  <a:lnTo>
                    <a:pt x="1889" y="594"/>
                  </a:lnTo>
                  <a:lnTo>
                    <a:pt x="1892" y="589"/>
                  </a:lnTo>
                  <a:lnTo>
                    <a:pt x="1892" y="589"/>
                  </a:lnTo>
                  <a:lnTo>
                    <a:pt x="1895" y="584"/>
                  </a:lnTo>
                  <a:lnTo>
                    <a:pt x="1901" y="582"/>
                  </a:lnTo>
                  <a:lnTo>
                    <a:pt x="1915" y="572"/>
                  </a:lnTo>
                  <a:lnTo>
                    <a:pt x="1915" y="572"/>
                  </a:lnTo>
                  <a:lnTo>
                    <a:pt x="1926" y="560"/>
                  </a:lnTo>
                  <a:lnTo>
                    <a:pt x="1933" y="553"/>
                  </a:lnTo>
                  <a:lnTo>
                    <a:pt x="1933" y="553"/>
                  </a:lnTo>
                  <a:lnTo>
                    <a:pt x="1936" y="549"/>
                  </a:lnTo>
                  <a:lnTo>
                    <a:pt x="1942" y="545"/>
                  </a:lnTo>
                  <a:lnTo>
                    <a:pt x="1947" y="542"/>
                  </a:lnTo>
                  <a:lnTo>
                    <a:pt x="1950" y="538"/>
                  </a:lnTo>
                  <a:lnTo>
                    <a:pt x="1950" y="538"/>
                  </a:lnTo>
                  <a:lnTo>
                    <a:pt x="1953" y="535"/>
                  </a:lnTo>
                  <a:lnTo>
                    <a:pt x="1960" y="530"/>
                  </a:lnTo>
                  <a:lnTo>
                    <a:pt x="1970" y="525"/>
                  </a:lnTo>
                  <a:lnTo>
                    <a:pt x="1980" y="522"/>
                  </a:lnTo>
                  <a:lnTo>
                    <a:pt x="1980" y="522"/>
                  </a:lnTo>
                  <a:lnTo>
                    <a:pt x="1990" y="522"/>
                  </a:lnTo>
                  <a:lnTo>
                    <a:pt x="2002" y="522"/>
                  </a:lnTo>
                  <a:lnTo>
                    <a:pt x="2010" y="525"/>
                  </a:lnTo>
                  <a:lnTo>
                    <a:pt x="2016" y="526"/>
                  </a:lnTo>
                  <a:lnTo>
                    <a:pt x="2016" y="526"/>
                  </a:lnTo>
                  <a:lnTo>
                    <a:pt x="2017" y="529"/>
                  </a:lnTo>
                  <a:lnTo>
                    <a:pt x="2020" y="529"/>
                  </a:lnTo>
                  <a:lnTo>
                    <a:pt x="2024" y="526"/>
                  </a:lnTo>
                  <a:lnTo>
                    <a:pt x="2024" y="526"/>
                  </a:lnTo>
                  <a:lnTo>
                    <a:pt x="2026" y="525"/>
                  </a:lnTo>
                  <a:lnTo>
                    <a:pt x="2029" y="525"/>
                  </a:lnTo>
                  <a:lnTo>
                    <a:pt x="2039" y="526"/>
                  </a:lnTo>
                  <a:lnTo>
                    <a:pt x="2039" y="526"/>
                  </a:lnTo>
                  <a:lnTo>
                    <a:pt x="2044" y="526"/>
                  </a:lnTo>
                  <a:lnTo>
                    <a:pt x="2047" y="525"/>
                  </a:lnTo>
                  <a:lnTo>
                    <a:pt x="2050" y="523"/>
                  </a:lnTo>
                  <a:lnTo>
                    <a:pt x="2054" y="525"/>
                  </a:lnTo>
                  <a:lnTo>
                    <a:pt x="2054" y="525"/>
                  </a:lnTo>
                  <a:lnTo>
                    <a:pt x="2058" y="525"/>
                  </a:lnTo>
                  <a:lnTo>
                    <a:pt x="2061" y="525"/>
                  </a:lnTo>
                  <a:lnTo>
                    <a:pt x="2064" y="523"/>
                  </a:lnTo>
                  <a:lnTo>
                    <a:pt x="2067" y="520"/>
                  </a:lnTo>
                  <a:lnTo>
                    <a:pt x="2067" y="520"/>
                  </a:lnTo>
                  <a:lnTo>
                    <a:pt x="2068" y="518"/>
                  </a:lnTo>
                  <a:lnTo>
                    <a:pt x="2071" y="516"/>
                  </a:lnTo>
                  <a:lnTo>
                    <a:pt x="2078" y="516"/>
                  </a:lnTo>
                  <a:lnTo>
                    <a:pt x="2085" y="516"/>
                  </a:lnTo>
                  <a:lnTo>
                    <a:pt x="2090" y="518"/>
                  </a:lnTo>
                  <a:lnTo>
                    <a:pt x="2090" y="518"/>
                  </a:lnTo>
                  <a:lnTo>
                    <a:pt x="2095" y="522"/>
                  </a:lnTo>
                  <a:lnTo>
                    <a:pt x="2098" y="522"/>
                  </a:lnTo>
                  <a:lnTo>
                    <a:pt x="2103" y="520"/>
                  </a:lnTo>
                  <a:lnTo>
                    <a:pt x="2103" y="520"/>
                  </a:lnTo>
                  <a:lnTo>
                    <a:pt x="2104" y="519"/>
                  </a:lnTo>
                  <a:lnTo>
                    <a:pt x="2105" y="519"/>
                  </a:lnTo>
                  <a:lnTo>
                    <a:pt x="2107" y="522"/>
                  </a:lnTo>
                  <a:lnTo>
                    <a:pt x="2110" y="525"/>
                  </a:lnTo>
                  <a:lnTo>
                    <a:pt x="2112" y="526"/>
                  </a:lnTo>
                  <a:lnTo>
                    <a:pt x="2112" y="526"/>
                  </a:lnTo>
                  <a:lnTo>
                    <a:pt x="2115" y="528"/>
                  </a:lnTo>
                  <a:lnTo>
                    <a:pt x="2115" y="529"/>
                  </a:lnTo>
                  <a:lnTo>
                    <a:pt x="2114" y="530"/>
                  </a:lnTo>
                  <a:lnTo>
                    <a:pt x="2110" y="530"/>
                  </a:lnTo>
                  <a:lnTo>
                    <a:pt x="2110" y="530"/>
                  </a:lnTo>
                  <a:lnTo>
                    <a:pt x="2107" y="530"/>
                  </a:lnTo>
                  <a:lnTo>
                    <a:pt x="2104" y="532"/>
                  </a:lnTo>
                  <a:lnTo>
                    <a:pt x="2103" y="535"/>
                  </a:lnTo>
                  <a:lnTo>
                    <a:pt x="2105" y="536"/>
                  </a:lnTo>
                  <a:lnTo>
                    <a:pt x="2105" y="536"/>
                  </a:lnTo>
                  <a:lnTo>
                    <a:pt x="2110" y="538"/>
                  </a:lnTo>
                  <a:lnTo>
                    <a:pt x="2114" y="536"/>
                  </a:lnTo>
                  <a:lnTo>
                    <a:pt x="2118" y="535"/>
                  </a:lnTo>
                  <a:lnTo>
                    <a:pt x="2121" y="533"/>
                  </a:lnTo>
                  <a:lnTo>
                    <a:pt x="2121" y="533"/>
                  </a:lnTo>
                  <a:lnTo>
                    <a:pt x="2128" y="535"/>
                  </a:lnTo>
                  <a:lnTo>
                    <a:pt x="2134" y="533"/>
                  </a:lnTo>
                  <a:lnTo>
                    <a:pt x="2138" y="530"/>
                  </a:lnTo>
                  <a:lnTo>
                    <a:pt x="2138" y="530"/>
                  </a:lnTo>
                  <a:lnTo>
                    <a:pt x="2141" y="530"/>
                  </a:lnTo>
                  <a:lnTo>
                    <a:pt x="2144" y="530"/>
                  </a:lnTo>
                  <a:lnTo>
                    <a:pt x="2147" y="532"/>
                  </a:lnTo>
                  <a:lnTo>
                    <a:pt x="2149" y="530"/>
                  </a:lnTo>
                  <a:lnTo>
                    <a:pt x="2149" y="530"/>
                  </a:lnTo>
                  <a:lnTo>
                    <a:pt x="2152" y="529"/>
                  </a:lnTo>
                  <a:lnTo>
                    <a:pt x="2158" y="528"/>
                  </a:lnTo>
                  <a:lnTo>
                    <a:pt x="2167" y="526"/>
                  </a:lnTo>
                  <a:lnTo>
                    <a:pt x="2167" y="526"/>
                  </a:lnTo>
                  <a:lnTo>
                    <a:pt x="2168" y="526"/>
                  </a:lnTo>
                  <a:lnTo>
                    <a:pt x="2167" y="525"/>
                  </a:lnTo>
                  <a:lnTo>
                    <a:pt x="2164" y="522"/>
                  </a:lnTo>
                  <a:lnTo>
                    <a:pt x="2159" y="522"/>
                  </a:lnTo>
                  <a:lnTo>
                    <a:pt x="2159" y="522"/>
                  </a:lnTo>
                  <a:lnTo>
                    <a:pt x="2155" y="520"/>
                  </a:lnTo>
                  <a:lnTo>
                    <a:pt x="2154" y="519"/>
                  </a:lnTo>
                  <a:lnTo>
                    <a:pt x="2155" y="515"/>
                  </a:lnTo>
                  <a:lnTo>
                    <a:pt x="2158" y="508"/>
                  </a:lnTo>
                  <a:lnTo>
                    <a:pt x="2158" y="508"/>
                  </a:lnTo>
                  <a:lnTo>
                    <a:pt x="2164" y="502"/>
                  </a:lnTo>
                  <a:lnTo>
                    <a:pt x="2169" y="496"/>
                  </a:lnTo>
                  <a:lnTo>
                    <a:pt x="2182" y="488"/>
                  </a:lnTo>
                  <a:lnTo>
                    <a:pt x="2182" y="488"/>
                  </a:lnTo>
                  <a:lnTo>
                    <a:pt x="2186" y="485"/>
                  </a:lnTo>
                  <a:lnTo>
                    <a:pt x="2191" y="483"/>
                  </a:lnTo>
                  <a:lnTo>
                    <a:pt x="2192" y="482"/>
                  </a:lnTo>
                  <a:lnTo>
                    <a:pt x="2194" y="481"/>
                  </a:lnTo>
                  <a:lnTo>
                    <a:pt x="2194" y="481"/>
                  </a:lnTo>
                  <a:lnTo>
                    <a:pt x="2194" y="476"/>
                  </a:lnTo>
                  <a:lnTo>
                    <a:pt x="2196" y="472"/>
                  </a:lnTo>
                  <a:lnTo>
                    <a:pt x="2199" y="468"/>
                  </a:lnTo>
                  <a:lnTo>
                    <a:pt x="2202" y="466"/>
                  </a:lnTo>
                  <a:lnTo>
                    <a:pt x="2202" y="466"/>
                  </a:lnTo>
                  <a:lnTo>
                    <a:pt x="2215" y="466"/>
                  </a:lnTo>
                  <a:lnTo>
                    <a:pt x="2222" y="465"/>
                  </a:lnTo>
                  <a:lnTo>
                    <a:pt x="2229" y="464"/>
                  </a:lnTo>
                  <a:lnTo>
                    <a:pt x="2229" y="464"/>
                  </a:lnTo>
                  <a:lnTo>
                    <a:pt x="2233" y="462"/>
                  </a:lnTo>
                  <a:lnTo>
                    <a:pt x="2236" y="464"/>
                  </a:lnTo>
                  <a:lnTo>
                    <a:pt x="2238" y="466"/>
                  </a:lnTo>
                  <a:lnTo>
                    <a:pt x="2239" y="468"/>
                  </a:lnTo>
                  <a:lnTo>
                    <a:pt x="2239" y="468"/>
                  </a:lnTo>
                  <a:lnTo>
                    <a:pt x="2242" y="468"/>
                  </a:lnTo>
                  <a:lnTo>
                    <a:pt x="2245" y="465"/>
                  </a:lnTo>
                  <a:lnTo>
                    <a:pt x="2248" y="464"/>
                  </a:lnTo>
                  <a:lnTo>
                    <a:pt x="2250" y="464"/>
                  </a:lnTo>
                  <a:lnTo>
                    <a:pt x="2250" y="464"/>
                  </a:lnTo>
                  <a:lnTo>
                    <a:pt x="2252" y="465"/>
                  </a:lnTo>
                  <a:lnTo>
                    <a:pt x="2252" y="466"/>
                  </a:lnTo>
                  <a:lnTo>
                    <a:pt x="2249" y="469"/>
                  </a:lnTo>
                  <a:lnTo>
                    <a:pt x="2246" y="473"/>
                  </a:lnTo>
                  <a:lnTo>
                    <a:pt x="2243" y="478"/>
                  </a:lnTo>
                  <a:lnTo>
                    <a:pt x="2243" y="478"/>
                  </a:lnTo>
                  <a:lnTo>
                    <a:pt x="2243" y="482"/>
                  </a:lnTo>
                  <a:lnTo>
                    <a:pt x="2245" y="483"/>
                  </a:lnTo>
                  <a:lnTo>
                    <a:pt x="2249" y="483"/>
                  </a:lnTo>
                  <a:lnTo>
                    <a:pt x="2252" y="485"/>
                  </a:lnTo>
                  <a:lnTo>
                    <a:pt x="2252" y="485"/>
                  </a:lnTo>
                  <a:lnTo>
                    <a:pt x="2253" y="485"/>
                  </a:lnTo>
                  <a:lnTo>
                    <a:pt x="2253" y="486"/>
                  </a:lnTo>
                  <a:lnTo>
                    <a:pt x="2250" y="488"/>
                  </a:lnTo>
                  <a:lnTo>
                    <a:pt x="2249" y="489"/>
                  </a:lnTo>
                  <a:lnTo>
                    <a:pt x="2248" y="491"/>
                  </a:lnTo>
                  <a:lnTo>
                    <a:pt x="2248" y="491"/>
                  </a:lnTo>
                  <a:lnTo>
                    <a:pt x="2249" y="492"/>
                  </a:lnTo>
                  <a:lnTo>
                    <a:pt x="2253" y="492"/>
                  </a:lnTo>
                  <a:lnTo>
                    <a:pt x="2260" y="489"/>
                  </a:lnTo>
                  <a:lnTo>
                    <a:pt x="2268" y="482"/>
                  </a:lnTo>
                  <a:lnTo>
                    <a:pt x="2268" y="482"/>
                  </a:lnTo>
                  <a:lnTo>
                    <a:pt x="2275" y="476"/>
                  </a:lnTo>
                  <a:lnTo>
                    <a:pt x="2282" y="472"/>
                  </a:lnTo>
                  <a:lnTo>
                    <a:pt x="2287" y="471"/>
                  </a:lnTo>
                  <a:lnTo>
                    <a:pt x="2293" y="471"/>
                  </a:lnTo>
                  <a:lnTo>
                    <a:pt x="2293" y="471"/>
                  </a:lnTo>
                  <a:lnTo>
                    <a:pt x="2297" y="469"/>
                  </a:lnTo>
                  <a:lnTo>
                    <a:pt x="2297" y="466"/>
                  </a:lnTo>
                  <a:lnTo>
                    <a:pt x="2297" y="455"/>
                  </a:lnTo>
                  <a:lnTo>
                    <a:pt x="2297" y="455"/>
                  </a:lnTo>
                  <a:lnTo>
                    <a:pt x="2297" y="451"/>
                  </a:lnTo>
                  <a:lnTo>
                    <a:pt x="2300" y="448"/>
                  </a:lnTo>
                  <a:lnTo>
                    <a:pt x="2305" y="446"/>
                  </a:lnTo>
                  <a:lnTo>
                    <a:pt x="2309" y="445"/>
                  </a:lnTo>
                  <a:lnTo>
                    <a:pt x="2317" y="444"/>
                  </a:lnTo>
                  <a:lnTo>
                    <a:pt x="2324" y="445"/>
                  </a:lnTo>
                  <a:lnTo>
                    <a:pt x="2324" y="445"/>
                  </a:lnTo>
                  <a:lnTo>
                    <a:pt x="2329" y="446"/>
                  </a:lnTo>
                  <a:lnTo>
                    <a:pt x="2329" y="448"/>
                  </a:lnTo>
                  <a:lnTo>
                    <a:pt x="2327" y="449"/>
                  </a:lnTo>
                  <a:lnTo>
                    <a:pt x="2324" y="448"/>
                  </a:lnTo>
                  <a:lnTo>
                    <a:pt x="2324" y="448"/>
                  </a:lnTo>
                  <a:lnTo>
                    <a:pt x="2320" y="448"/>
                  </a:lnTo>
                  <a:lnTo>
                    <a:pt x="2316" y="451"/>
                  </a:lnTo>
                  <a:lnTo>
                    <a:pt x="2313" y="455"/>
                  </a:lnTo>
                  <a:lnTo>
                    <a:pt x="2312" y="461"/>
                  </a:lnTo>
                  <a:lnTo>
                    <a:pt x="2312" y="461"/>
                  </a:lnTo>
                  <a:lnTo>
                    <a:pt x="2312" y="466"/>
                  </a:lnTo>
                  <a:lnTo>
                    <a:pt x="2310" y="469"/>
                  </a:lnTo>
                  <a:lnTo>
                    <a:pt x="2309" y="472"/>
                  </a:lnTo>
                  <a:lnTo>
                    <a:pt x="2310" y="475"/>
                  </a:lnTo>
                  <a:lnTo>
                    <a:pt x="2310" y="475"/>
                  </a:lnTo>
                  <a:lnTo>
                    <a:pt x="2310" y="476"/>
                  </a:lnTo>
                  <a:lnTo>
                    <a:pt x="2309" y="478"/>
                  </a:lnTo>
                  <a:lnTo>
                    <a:pt x="2306" y="479"/>
                  </a:lnTo>
                  <a:lnTo>
                    <a:pt x="2305" y="482"/>
                  </a:lnTo>
                  <a:lnTo>
                    <a:pt x="2305" y="482"/>
                  </a:lnTo>
                  <a:lnTo>
                    <a:pt x="2305" y="486"/>
                  </a:lnTo>
                  <a:lnTo>
                    <a:pt x="2303" y="488"/>
                  </a:lnTo>
                  <a:lnTo>
                    <a:pt x="2300" y="489"/>
                  </a:lnTo>
                  <a:lnTo>
                    <a:pt x="2300" y="489"/>
                  </a:lnTo>
                  <a:lnTo>
                    <a:pt x="2287" y="492"/>
                  </a:lnTo>
                  <a:lnTo>
                    <a:pt x="2282" y="495"/>
                  </a:lnTo>
                  <a:lnTo>
                    <a:pt x="2280" y="496"/>
                  </a:lnTo>
                  <a:lnTo>
                    <a:pt x="2279" y="498"/>
                  </a:lnTo>
                  <a:lnTo>
                    <a:pt x="2279" y="498"/>
                  </a:lnTo>
                  <a:lnTo>
                    <a:pt x="2278" y="502"/>
                  </a:lnTo>
                  <a:lnTo>
                    <a:pt x="2273" y="505"/>
                  </a:lnTo>
                  <a:lnTo>
                    <a:pt x="2269" y="508"/>
                  </a:lnTo>
                  <a:lnTo>
                    <a:pt x="2266" y="512"/>
                  </a:lnTo>
                  <a:lnTo>
                    <a:pt x="2266" y="512"/>
                  </a:lnTo>
                  <a:lnTo>
                    <a:pt x="2260" y="518"/>
                  </a:lnTo>
                  <a:lnTo>
                    <a:pt x="2253" y="523"/>
                  </a:lnTo>
                  <a:lnTo>
                    <a:pt x="2245" y="530"/>
                  </a:lnTo>
                  <a:lnTo>
                    <a:pt x="2241" y="535"/>
                  </a:lnTo>
                  <a:lnTo>
                    <a:pt x="2236" y="540"/>
                  </a:lnTo>
                  <a:lnTo>
                    <a:pt x="2236" y="540"/>
                  </a:lnTo>
                  <a:lnTo>
                    <a:pt x="2232" y="545"/>
                  </a:lnTo>
                  <a:lnTo>
                    <a:pt x="2228" y="549"/>
                  </a:lnTo>
                  <a:lnTo>
                    <a:pt x="2219" y="553"/>
                  </a:lnTo>
                  <a:lnTo>
                    <a:pt x="2212" y="556"/>
                  </a:lnTo>
                  <a:lnTo>
                    <a:pt x="2211" y="557"/>
                  </a:lnTo>
                  <a:lnTo>
                    <a:pt x="2211" y="557"/>
                  </a:lnTo>
                  <a:lnTo>
                    <a:pt x="2211" y="557"/>
                  </a:lnTo>
                  <a:lnTo>
                    <a:pt x="2208" y="559"/>
                  </a:lnTo>
                  <a:lnTo>
                    <a:pt x="2204" y="560"/>
                  </a:lnTo>
                  <a:lnTo>
                    <a:pt x="2195" y="560"/>
                  </a:lnTo>
                  <a:lnTo>
                    <a:pt x="2195" y="560"/>
                  </a:lnTo>
                  <a:lnTo>
                    <a:pt x="2194" y="562"/>
                  </a:lnTo>
                  <a:lnTo>
                    <a:pt x="2194" y="563"/>
                  </a:lnTo>
                  <a:lnTo>
                    <a:pt x="2194" y="567"/>
                  </a:lnTo>
                  <a:lnTo>
                    <a:pt x="2194" y="573"/>
                  </a:lnTo>
                  <a:lnTo>
                    <a:pt x="2192" y="577"/>
                  </a:lnTo>
                  <a:lnTo>
                    <a:pt x="2189" y="580"/>
                  </a:lnTo>
                  <a:lnTo>
                    <a:pt x="2189" y="580"/>
                  </a:lnTo>
                  <a:lnTo>
                    <a:pt x="2184" y="589"/>
                  </a:lnTo>
                  <a:lnTo>
                    <a:pt x="2179" y="597"/>
                  </a:lnTo>
                  <a:lnTo>
                    <a:pt x="2175" y="607"/>
                  </a:lnTo>
                  <a:lnTo>
                    <a:pt x="2175" y="617"/>
                  </a:lnTo>
                  <a:lnTo>
                    <a:pt x="2175" y="617"/>
                  </a:lnTo>
                  <a:lnTo>
                    <a:pt x="2178" y="648"/>
                  </a:lnTo>
                  <a:lnTo>
                    <a:pt x="2181" y="666"/>
                  </a:lnTo>
                  <a:lnTo>
                    <a:pt x="2184" y="677"/>
                  </a:lnTo>
                  <a:lnTo>
                    <a:pt x="2184" y="677"/>
                  </a:lnTo>
                  <a:lnTo>
                    <a:pt x="2185" y="683"/>
                  </a:lnTo>
                  <a:lnTo>
                    <a:pt x="2186" y="691"/>
                  </a:lnTo>
                  <a:lnTo>
                    <a:pt x="2186" y="698"/>
                  </a:lnTo>
                  <a:lnTo>
                    <a:pt x="2189" y="704"/>
                  </a:lnTo>
                  <a:lnTo>
                    <a:pt x="2189" y="704"/>
                  </a:lnTo>
                  <a:lnTo>
                    <a:pt x="2191" y="707"/>
                  </a:lnTo>
                  <a:lnTo>
                    <a:pt x="2191" y="710"/>
                  </a:lnTo>
                  <a:lnTo>
                    <a:pt x="2192" y="712"/>
                  </a:lnTo>
                  <a:lnTo>
                    <a:pt x="2194" y="715"/>
                  </a:lnTo>
                  <a:lnTo>
                    <a:pt x="2194" y="715"/>
                  </a:lnTo>
                  <a:lnTo>
                    <a:pt x="2194" y="715"/>
                  </a:lnTo>
                  <a:lnTo>
                    <a:pt x="2195" y="714"/>
                  </a:lnTo>
                  <a:lnTo>
                    <a:pt x="2199" y="711"/>
                  </a:lnTo>
                  <a:lnTo>
                    <a:pt x="2209" y="701"/>
                  </a:lnTo>
                  <a:lnTo>
                    <a:pt x="2209" y="701"/>
                  </a:lnTo>
                  <a:lnTo>
                    <a:pt x="2213" y="698"/>
                  </a:lnTo>
                  <a:lnTo>
                    <a:pt x="2215" y="695"/>
                  </a:lnTo>
                  <a:lnTo>
                    <a:pt x="2216" y="694"/>
                  </a:lnTo>
                  <a:lnTo>
                    <a:pt x="2218" y="691"/>
                  </a:lnTo>
                  <a:lnTo>
                    <a:pt x="2218" y="691"/>
                  </a:lnTo>
                  <a:lnTo>
                    <a:pt x="2219" y="688"/>
                  </a:lnTo>
                  <a:lnTo>
                    <a:pt x="2221" y="684"/>
                  </a:lnTo>
                  <a:lnTo>
                    <a:pt x="2222" y="675"/>
                  </a:lnTo>
                  <a:lnTo>
                    <a:pt x="2222" y="675"/>
                  </a:lnTo>
                  <a:lnTo>
                    <a:pt x="2223" y="673"/>
                  </a:lnTo>
                  <a:lnTo>
                    <a:pt x="2226" y="671"/>
                  </a:lnTo>
                  <a:lnTo>
                    <a:pt x="2229" y="670"/>
                  </a:lnTo>
                  <a:lnTo>
                    <a:pt x="2232" y="668"/>
                  </a:lnTo>
                  <a:lnTo>
                    <a:pt x="2232" y="668"/>
                  </a:lnTo>
                  <a:lnTo>
                    <a:pt x="2235" y="667"/>
                  </a:lnTo>
                  <a:lnTo>
                    <a:pt x="2238" y="666"/>
                  </a:lnTo>
                  <a:lnTo>
                    <a:pt x="2245" y="666"/>
                  </a:lnTo>
                  <a:lnTo>
                    <a:pt x="2245" y="666"/>
                  </a:lnTo>
                  <a:lnTo>
                    <a:pt x="2245" y="664"/>
                  </a:lnTo>
                  <a:lnTo>
                    <a:pt x="2245" y="660"/>
                  </a:lnTo>
                  <a:lnTo>
                    <a:pt x="2243" y="651"/>
                  </a:lnTo>
                  <a:lnTo>
                    <a:pt x="2243" y="651"/>
                  </a:lnTo>
                  <a:lnTo>
                    <a:pt x="2243" y="650"/>
                  </a:lnTo>
                  <a:lnTo>
                    <a:pt x="2243" y="648"/>
                  </a:lnTo>
                  <a:lnTo>
                    <a:pt x="2248" y="644"/>
                  </a:lnTo>
                  <a:lnTo>
                    <a:pt x="2258" y="637"/>
                  </a:lnTo>
                  <a:lnTo>
                    <a:pt x="2258" y="637"/>
                  </a:lnTo>
                  <a:lnTo>
                    <a:pt x="2263" y="636"/>
                  </a:lnTo>
                  <a:lnTo>
                    <a:pt x="2268" y="636"/>
                  </a:lnTo>
                  <a:lnTo>
                    <a:pt x="2272" y="636"/>
                  </a:lnTo>
                  <a:lnTo>
                    <a:pt x="2275" y="636"/>
                  </a:lnTo>
                  <a:lnTo>
                    <a:pt x="2278" y="634"/>
                  </a:lnTo>
                  <a:lnTo>
                    <a:pt x="2278" y="634"/>
                  </a:lnTo>
                  <a:lnTo>
                    <a:pt x="2279" y="631"/>
                  </a:lnTo>
                  <a:lnTo>
                    <a:pt x="2280" y="630"/>
                  </a:lnTo>
                  <a:lnTo>
                    <a:pt x="2279" y="624"/>
                  </a:lnTo>
                  <a:lnTo>
                    <a:pt x="2276" y="621"/>
                  </a:lnTo>
                  <a:lnTo>
                    <a:pt x="2275" y="619"/>
                  </a:lnTo>
                  <a:lnTo>
                    <a:pt x="2275" y="619"/>
                  </a:lnTo>
                  <a:lnTo>
                    <a:pt x="2275" y="616"/>
                  </a:lnTo>
                  <a:lnTo>
                    <a:pt x="2275" y="614"/>
                  </a:lnTo>
                  <a:lnTo>
                    <a:pt x="2278" y="607"/>
                  </a:lnTo>
                  <a:lnTo>
                    <a:pt x="2282" y="602"/>
                  </a:lnTo>
                  <a:lnTo>
                    <a:pt x="2286" y="599"/>
                  </a:lnTo>
                  <a:lnTo>
                    <a:pt x="2286" y="599"/>
                  </a:lnTo>
                  <a:lnTo>
                    <a:pt x="2289" y="599"/>
                  </a:lnTo>
                  <a:lnTo>
                    <a:pt x="2292" y="599"/>
                  </a:lnTo>
                  <a:lnTo>
                    <a:pt x="2295" y="600"/>
                  </a:lnTo>
                  <a:lnTo>
                    <a:pt x="2299" y="597"/>
                  </a:lnTo>
                  <a:lnTo>
                    <a:pt x="2299" y="597"/>
                  </a:lnTo>
                  <a:lnTo>
                    <a:pt x="2299" y="596"/>
                  </a:lnTo>
                  <a:lnTo>
                    <a:pt x="2299" y="594"/>
                  </a:lnTo>
                  <a:lnTo>
                    <a:pt x="2297" y="590"/>
                  </a:lnTo>
                  <a:lnTo>
                    <a:pt x="2293" y="589"/>
                  </a:lnTo>
                  <a:lnTo>
                    <a:pt x="2290" y="587"/>
                  </a:lnTo>
                  <a:lnTo>
                    <a:pt x="2290" y="587"/>
                  </a:lnTo>
                  <a:lnTo>
                    <a:pt x="2289" y="587"/>
                  </a:lnTo>
                  <a:lnTo>
                    <a:pt x="2289" y="586"/>
                  </a:lnTo>
                  <a:lnTo>
                    <a:pt x="2287" y="580"/>
                  </a:lnTo>
                  <a:lnTo>
                    <a:pt x="2290" y="574"/>
                  </a:lnTo>
                  <a:lnTo>
                    <a:pt x="2292" y="572"/>
                  </a:lnTo>
                  <a:lnTo>
                    <a:pt x="2295" y="569"/>
                  </a:lnTo>
                  <a:lnTo>
                    <a:pt x="2295" y="569"/>
                  </a:lnTo>
                  <a:lnTo>
                    <a:pt x="2297" y="566"/>
                  </a:lnTo>
                  <a:lnTo>
                    <a:pt x="2299" y="563"/>
                  </a:lnTo>
                  <a:lnTo>
                    <a:pt x="2297" y="562"/>
                  </a:lnTo>
                  <a:lnTo>
                    <a:pt x="2293" y="560"/>
                  </a:lnTo>
                  <a:lnTo>
                    <a:pt x="2293" y="560"/>
                  </a:lnTo>
                  <a:lnTo>
                    <a:pt x="2290" y="560"/>
                  </a:lnTo>
                  <a:lnTo>
                    <a:pt x="2287" y="560"/>
                  </a:lnTo>
                  <a:lnTo>
                    <a:pt x="2283" y="562"/>
                  </a:lnTo>
                  <a:lnTo>
                    <a:pt x="2283" y="562"/>
                  </a:lnTo>
                  <a:lnTo>
                    <a:pt x="2280" y="560"/>
                  </a:lnTo>
                  <a:lnTo>
                    <a:pt x="2279" y="556"/>
                  </a:lnTo>
                  <a:lnTo>
                    <a:pt x="2279" y="550"/>
                  </a:lnTo>
                  <a:lnTo>
                    <a:pt x="2282" y="545"/>
                  </a:lnTo>
                  <a:lnTo>
                    <a:pt x="2282" y="545"/>
                  </a:lnTo>
                  <a:lnTo>
                    <a:pt x="2286" y="540"/>
                  </a:lnTo>
                  <a:lnTo>
                    <a:pt x="2290" y="538"/>
                  </a:lnTo>
                  <a:lnTo>
                    <a:pt x="2293" y="535"/>
                  </a:lnTo>
                  <a:lnTo>
                    <a:pt x="2295" y="530"/>
                  </a:lnTo>
                  <a:lnTo>
                    <a:pt x="2295" y="530"/>
                  </a:lnTo>
                  <a:lnTo>
                    <a:pt x="2297" y="525"/>
                  </a:lnTo>
                  <a:lnTo>
                    <a:pt x="2300" y="519"/>
                  </a:lnTo>
                  <a:lnTo>
                    <a:pt x="2307" y="510"/>
                  </a:lnTo>
                  <a:lnTo>
                    <a:pt x="2307" y="510"/>
                  </a:lnTo>
                  <a:lnTo>
                    <a:pt x="2310" y="509"/>
                  </a:lnTo>
                  <a:lnTo>
                    <a:pt x="2313" y="509"/>
                  </a:lnTo>
                  <a:lnTo>
                    <a:pt x="2322" y="509"/>
                  </a:lnTo>
                  <a:lnTo>
                    <a:pt x="2322" y="509"/>
                  </a:lnTo>
                  <a:lnTo>
                    <a:pt x="2323" y="510"/>
                  </a:lnTo>
                  <a:lnTo>
                    <a:pt x="2323" y="512"/>
                  </a:lnTo>
                  <a:lnTo>
                    <a:pt x="2324" y="513"/>
                  </a:lnTo>
                  <a:lnTo>
                    <a:pt x="2327" y="512"/>
                  </a:lnTo>
                  <a:lnTo>
                    <a:pt x="2327" y="512"/>
                  </a:lnTo>
                  <a:lnTo>
                    <a:pt x="2334" y="503"/>
                  </a:lnTo>
                  <a:lnTo>
                    <a:pt x="2339" y="499"/>
                  </a:lnTo>
                  <a:lnTo>
                    <a:pt x="2343" y="498"/>
                  </a:lnTo>
                  <a:lnTo>
                    <a:pt x="2343" y="498"/>
                  </a:lnTo>
                  <a:lnTo>
                    <a:pt x="2344" y="498"/>
                  </a:lnTo>
                  <a:lnTo>
                    <a:pt x="2346" y="499"/>
                  </a:lnTo>
                  <a:lnTo>
                    <a:pt x="2346" y="502"/>
                  </a:lnTo>
                  <a:lnTo>
                    <a:pt x="2346" y="506"/>
                  </a:lnTo>
                  <a:lnTo>
                    <a:pt x="2347" y="510"/>
                  </a:lnTo>
                  <a:lnTo>
                    <a:pt x="2347" y="510"/>
                  </a:lnTo>
                  <a:lnTo>
                    <a:pt x="2349" y="513"/>
                  </a:lnTo>
                  <a:lnTo>
                    <a:pt x="2350" y="512"/>
                  </a:lnTo>
                  <a:lnTo>
                    <a:pt x="2361" y="502"/>
                  </a:lnTo>
                  <a:lnTo>
                    <a:pt x="2361" y="502"/>
                  </a:lnTo>
                  <a:lnTo>
                    <a:pt x="2366" y="501"/>
                  </a:lnTo>
                  <a:lnTo>
                    <a:pt x="2371" y="499"/>
                  </a:lnTo>
                  <a:lnTo>
                    <a:pt x="2383" y="498"/>
                  </a:lnTo>
                  <a:lnTo>
                    <a:pt x="2394" y="498"/>
                  </a:lnTo>
                  <a:lnTo>
                    <a:pt x="2401" y="499"/>
                  </a:lnTo>
                  <a:lnTo>
                    <a:pt x="2401" y="499"/>
                  </a:lnTo>
                  <a:lnTo>
                    <a:pt x="2406" y="502"/>
                  </a:lnTo>
                  <a:lnTo>
                    <a:pt x="2408" y="506"/>
                  </a:lnTo>
                  <a:lnTo>
                    <a:pt x="2411" y="509"/>
                  </a:lnTo>
                  <a:lnTo>
                    <a:pt x="2414" y="509"/>
                  </a:lnTo>
                  <a:lnTo>
                    <a:pt x="2414" y="509"/>
                  </a:lnTo>
                  <a:lnTo>
                    <a:pt x="2415" y="508"/>
                  </a:lnTo>
                  <a:lnTo>
                    <a:pt x="2417" y="505"/>
                  </a:lnTo>
                  <a:lnTo>
                    <a:pt x="2417" y="502"/>
                  </a:lnTo>
                  <a:lnTo>
                    <a:pt x="2420" y="501"/>
                  </a:lnTo>
                  <a:lnTo>
                    <a:pt x="2420" y="501"/>
                  </a:lnTo>
                  <a:lnTo>
                    <a:pt x="2431" y="495"/>
                  </a:lnTo>
                  <a:lnTo>
                    <a:pt x="2444" y="488"/>
                  </a:lnTo>
                  <a:lnTo>
                    <a:pt x="2444" y="488"/>
                  </a:lnTo>
                  <a:lnTo>
                    <a:pt x="2450" y="483"/>
                  </a:lnTo>
                  <a:lnTo>
                    <a:pt x="2452" y="481"/>
                  </a:lnTo>
                  <a:lnTo>
                    <a:pt x="2452" y="481"/>
                  </a:lnTo>
                  <a:lnTo>
                    <a:pt x="2455" y="478"/>
                  </a:lnTo>
                  <a:lnTo>
                    <a:pt x="2458" y="476"/>
                  </a:lnTo>
                  <a:lnTo>
                    <a:pt x="2461" y="476"/>
                  </a:lnTo>
                  <a:lnTo>
                    <a:pt x="2462" y="475"/>
                  </a:lnTo>
                  <a:lnTo>
                    <a:pt x="2462" y="475"/>
                  </a:lnTo>
                  <a:lnTo>
                    <a:pt x="2465" y="472"/>
                  </a:lnTo>
                  <a:lnTo>
                    <a:pt x="2471" y="468"/>
                  </a:lnTo>
                  <a:lnTo>
                    <a:pt x="2478" y="465"/>
                  </a:lnTo>
                  <a:lnTo>
                    <a:pt x="2489" y="462"/>
                  </a:lnTo>
                  <a:lnTo>
                    <a:pt x="2489" y="462"/>
                  </a:lnTo>
                  <a:lnTo>
                    <a:pt x="2501" y="459"/>
                  </a:lnTo>
                  <a:lnTo>
                    <a:pt x="2512" y="454"/>
                  </a:lnTo>
                  <a:lnTo>
                    <a:pt x="2519" y="449"/>
                  </a:lnTo>
                  <a:lnTo>
                    <a:pt x="2522" y="448"/>
                  </a:lnTo>
                  <a:lnTo>
                    <a:pt x="2522" y="446"/>
                  </a:lnTo>
                  <a:lnTo>
                    <a:pt x="2522" y="446"/>
                  </a:lnTo>
                  <a:lnTo>
                    <a:pt x="2524" y="444"/>
                  </a:lnTo>
                  <a:lnTo>
                    <a:pt x="2525" y="444"/>
                  </a:lnTo>
                  <a:lnTo>
                    <a:pt x="2528" y="444"/>
                  </a:lnTo>
                  <a:lnTo>
                    <a:pt x="2529" y="445"/>
                  </a:lnTo>
                  <a:lnTo>
                    <a:pt x="2529" y="445"/>
                  </a:lnTo>
                  <a:lnTo>
                    <a:pt x="2531" y="446"/>
                  </a:lnTo>
                  <a:lnTo>
                    <a:pt x="2534" y="446"/>
                  </a:lnTo>
                  <a:lnTo>
                    <a:pt x="2544" y="448"/>
                  </a:lnTo>
                  <a:lnTo>
                    <a:pt x="2544" y="448"/>
                  </a:lnTo>
                  <a:lnTo>
                    <a:pt x="2552" y="451"/>
                  </a:lnTo>
                  <a:lnTo>
                    <a:pt x="2556" y="449"/>
                  </a:lnTo>
                  <a:lnTo>
                    <a:pt x="2561" y="446"/>
                  </a:lnTo>
                  <a:lnTo>
                    <a:pt x="2561" y="446"/>
                  </a:lnTo>
                  <a:lnTo>
                    <a:pt x="2563" y="442"/>
                  </a:lnTo>
                  <a:lnTo>
                    <a:pt x="2562" y="439"/>
                  </a:lnTo>
                  <a:lnTo>
                    <a:pt x="2561" y="436"/>
                  </a:lnTo>
                  <a:lnTo>
                    <a:pt x="2561" y="434"/>
                  </a:lnTo>
                  <a:lnTo>
                    <a:pt x="2561" y="434"/>
                  </a:lnTo>
                  <a:lnTo>
                    <a:pt x="2559" y="431"/>
                  </a:lnTo>
                  <a:lnTo>
                    <a:pt x="2555" y="427"/>
                  </a:lnTo>
                  <a:lnTo>
                    <a:pt x="2552" y="422"/>
                  </a:lnTo>
                  <a:lnTo>
                    <a:pt x="2551" y="421"/>
                  </a:lnTo>
                  <a:lnTo>
                    <a:pt x="2551" y="419"/>
                  </a:lnTo>
                  <a:lnTo>
                    <a:pt x="2551" y="419"/>
                  </a:lnTo>
                  <a:lnTo>
                    <a:pt x="2551" y="414"/>
                  </a:lnTo>
                  <a:lnTo>
                    <a:pt x="2546" y="408"/>
                  </a:lnTo>
                  <a:lnTo>
                    <a:pt x="2544" y="404"/>
                  </a:lnTo>
                  <a:lnTo>
                    <a:pt x="2541" y="404"/>
                  </a:lnTo>
                  <a:lnTo>
                    <a:pt x="2541" y="404"/>
                  </a:lnTo>
                  <a:lnTo>
                    <a:pt x="2541" y="404"/>
                  </a:lnTo>
                  <a:lnTo>
                    <a:pt x="2538" y="404"/>
                  </a:lnTo>
                  <a:lnTo>
                    <a:pt x="2534" y="402"/>
                  </a:lnTo>
                  <a:lnTo>
                    <a:pt x="2532" y="401"/>
                  </a:lnTo>
                  <a:lnTo>
                    <a:pt x="2531" y="398"/>
                  </a:lnTo>
                  <a:lnTo>
                    <a:pt x="2531" y="398"/>
                  </a:lnTo>
                  <a:lnTo>
                    <a:pt x="2529" y="392"/>
                  </a:lnTo>
                  <a:lnTo>
                    <a:pt x="2528" y="391"/>
                  </a:lnTo>
                  <a:lnTo>
                    <a:pt x="2525" y="392"/>
                  </a:lnTo>
                  <a:lnTo>
                    <a:pt x="2525" y="392"/>
                  </a:lnTo>
                  <a:lnTo>
                    <a:pt x="2522" y="394"/>
                  </a:lnTo>
                  <a:lnTo>
                    <a:pt x="2518" y="394"/>
                  </a:lnTo>
                  <a:lnTo>
                    <a:pt x="2514" y="392"/>
                  </a:lnTo>
                  <a:lnTo>
                    <a:pt x="2512" y="390"/>
                  </a:lnTo>
                  <a:lnTo>
                    <a:pt x="2512" y="390"/>
                  </a:lnTo>
                  <a:lnTo>
                    <a:pt x="2512" y="388"/>
                  </a:lnTo>
                  <a:lnTo>
                    <a:pt x="2512" y="387"/>
                  </a:lnTo>
                  <a:lnTo>
                    <a:pt x="2517" y="384"/>
                  </a:lnTo>
                  <a:lnTo>
                    <a:pt x="2522" y="384"/>
                  </a:lnTo>
                  <a:lnTo>
                    <a:pt x="2528" y="385"/>
                  </a:lnTo>
                  <a:lnTo>
                    <a:pt x="2528" y="385"/>
                  </a:lnTo>
                  <a:lnTo>
                    <a:pt x="2532" y="387"/>
                  </a:lnTo>
                  <a:lnTo>
                    <a:pt x="2534" y="390"/>
                  </a:lnTo>
                  <a:lnTo>
                    <a:pt x="2535" y="391"/>
                  </a:lnTo>
                  <a:lnTo>
                    <a:pt x="2536" y="392"/>
                  </a:lnTo>
                  <a:lnTo>
                    <a:pt x="2536" y="392"/>
                  </a:lnTo>
                  <a:lnTo>
                    <a:pt x="2541" y="394"/>
                  </a:lnTo>
                  <a:lnTo>
                    <a:pt x="2545" y="394"/>
                  </a:lnTo>
                  <a:lnTo>
                    <a:pt x="2551" y="392"/>
                  </a:lnTo>
                  <a:lnTo>
                    <a:pt x="2555" y="391"/>
                  </a:lnTo>
                  <a:lnTo>
                    <a:pt x="2555" y="391"/>
                  </a:lnTo>
                  <a:lnTo>
                    <a:pt x="2566" y="387"/>
                  </a:lnTo>
                  <a:lnTo>
                    <a:pt x="2572" y="384"/>
                  </a:lnTo>
                  <a:lnTo>
                    <a:pt x="2576" y="381"/>
                  </a:lnTo>
                  <a:lnTo>
                    <a:pt x="2576" y="381"/>
                  </a:lnTo>
                  <a:lnTo>
                    <a:pt x="2578" y="378"/>
                  </a:lnTo>
                  <a:lnTo>
                    <a:pt x="2578" y="375"/>
                  </a:lnTo>
                  <a:lnTo>
                    <a:pt x="2578" y="374"/>
                  </a:lnTo>
                  <a:lnTo>
                    <a:pt x="2581" y="372"/>
                  </a:lnTo>
                  <a:lnTo>
                    <a:pt x="2581" y="372"/>
                  </a:lnTo>
                  <a:lnTo>
                    <a:pt x="2583" y="370"/>
                  </a:lnTo>
                  <a:lnTo>
                    <a:pt x="2582" y="367"/>
                  </a:lnTo>
                  <a:lnTo>
                    <a:pt x="2581" y="365"/>
                  </a:lnTo>
                  <a:lnTo>
                    <a:pt x="2578" y="363"/>
                  </a:lnTo>
                  <a:lnTo>
                    <a:pt x="2578" y="363"/>
                  </a:lnTo>
                  <a:lnTo>
                    <a:pt x="2576" y="361"/>
                  </a:lnTo>
                  <a:lnTo>
                    <a:pt x="2575" y="358"/>
                  </a:lnTo>
                  <a:lnTo>
                    <a:pt x="2576" y="355"/>
                  </a:lnTo>
                  <a:lnTo>
                    <a:pt x="2579" y="355"/>
                  </a:lnTo>
                  <a:lnTo>
                    <a:pt x="2579" y="355"/>
                  </a:lnTo>
                  <a:lnTo>
                    <a:pt x="2581" y="354"/>
                  </a:lnTo>
                  <a:lnTo>
                    <a:pt x="2582" y="353"/>
                  </a:lnTo>
                  <a:lnTo>
                    <a:pt x="2583" y="351"/>
                  </a:lnTo>
                  <a:lnTo>
                    <a:pt x="2585" y="350"/>
                  </a:lnTo>
                  <a:lnTo>
                    <a:pt x="2585" y="350"/>
                  </a:lnTo>
                  <a:lnTo>
                    <a:pt x="2588" y="350"/>
                  </a:lnTo>
                  <a:lnTo>
                    <a:pt x="2590" y="350"/>
                  </a:lnTo>
                  <a:lnTo>
                    <a:pt x="2593" y="350"/>
                  </a:lnTo>
                  <a:lnTo>
                    <a:pt x="2593" y="350"/>
                  </a:lnTo>
                  <a:lnTo>
                    <a:pt x="2596" y="348"/>
                  </a:lnTo>
                  <a:lnTo>
                    <a:pt x="2595" y="351"/>
                  </a:lnTo>
                  <a:lnTo>
                    <a:pt x="2592" y="358"/>
                  </a:lnTo>
                  <a:lnTo>
                    <a:pt x="2592" y="358"/>
                  </a:lnTo>
                  <a:lnTo>
                    <a:pt x="2590" y="361"/>
                  </a:lnTo>
                  <a:lnTo>
                    <a:pt x="2593" y="364"/>
                  </a:lnTo>
                  <a:lnTo>
                    <a:pt x="2595" y="367"/>
                  </a:lnTo>
                  <a:lnTo>
                    <a:pt x="2598" y="368"/>
                  </a:lnTo>
                  <a:lnTo>
                    <a:pt x="2598" y="368"/>
                  </a:lnTo>
                  <a:lnTo>
                    <a:pt x="2599" y="370"/>
                  </a:lnTo>
                  <a:lnTo>
                    <a:pt x="2603" y="371"/>
                  </a:lnTo>
                  <a:lnTo>
                    <a:pt x="2609" y="371"/>
                  </a:lnTo>
                  <a:lnTo>
                    <a:pt x="2613" y="370"/>
                  </a:lnTo>
                  <a:lnTo>
                    <a:pt x="2613" y="370"/>
                  </a:lnTo>
                  <a:lnTo>
                    <a:pt x="2616" y="368"/>
                  </a:lnTo>
                  <a:lnTo>
                    <a:pt x="2620" y="368"/>
                  </a:lnTo>
                  <a:lnTo>
                    <a:pt x="2627" y="371"/>
                  </a:lnTo>
                  <a:lnTo>
                    <a:pt x="2635" y="374"/>
                  </a:lnTo>
                  <a:lnTo>
                    <a:pt x="2637" y="375"/>
                  </a:lnTo>
                  <a:lnTo>
                    <a:pt x="2639" y="377"/>
                  </a:lnTo>
                  <a:lnTo>
                    <a:pt x="2639" y="377"/>
                  </a:lnTo>
                  <a:lnTo>
                    <a:pt x="2640" y="381"/>
                  </a:lnTo>
                  <a:lnTo>
                    <a:pt x="2642" y="384"/>
                  </a:lnTo>
                  <a:lnTo>
                    <a:pt x="2645" y="388"/>
                  </a:lnTo>
                  <a:lnTo>
                    <a:pt x="2650" y="391"/>
                  </a:lnTo>
                  <a:lnTo>
                    <a:pt x="2650" y="391"/>
                  </a:lnTo>
                  <a:lnTo>
                    <a:pt x="2656" y="392"/>
                  </a:lnTo>
                  <a:lnTo>
                    <a:pt x="2660" y="394"/>
                  </a:lnTo>
                  <a:lnTo>
                    <a:pt x="2664" y="395"/>
                  </a:lnTo>
                  <a:lnTo>
                    <a:pt x="2666" y="397"/>
                  </a:lnTo>
                  <a:lnTo>
                    <a:pt x="2666" y="397"/>
                  </a:lnTo>
                  <a:lnTo>
                    <a:pt x="2667" y="400"/>
                  </a:lnTo>
                  <a:lnTo>
                    <a:pt x="2669" y="401"/>
                  </a:lnTo>
                  <a:lnTo>
                    <a:pt x="2672" y="401"/>
                  </a:lnTo>
                  <a:lnTo>
                    <a:pt x="2674" y="401"/>
                  </a:lnTo>
                  <a:lnTo>
                    <a:pt x="2674" y="401"/>
                  </a:lnTo>
                  <a:lnTo>
                    <a:pt x="2677" y="401"/>
                  </a:lnTo>
                  <a:lnTo>
                    <a:pt x="2680" y="402"/>
                  </a:lnTo>
                  <a:lnTo>
                    <a:pt x="2682" y="404"/>
                  </a:lnTo>
                  <a:lnTo>
                    <a:pt x="2684" y="402"/>
                  </a:lnTo>
                  <a:lnTo>
                    <a:pt x="2684" y="402"/>
                  </a:lnTo>
                  <a:lnTo>
                    <a:pt x="2686" y="401"/>
                  </a:lnTo>
                  <a:lnTo>
                    <a:pt x="2689" y="401"/>
                  </a:lnTo>
                  <a:lnTo>
                    <a:pt x="2690" y="402"/>
                  </a:lnTo>
                  <a:lnTo>
                    <a:pt x="2693" y="401"/>
                  </a:lnTo>
                  <a:lnTo>
                    <a:pt x="2693" y="401"/>
                  </a:lnTo>
                  <a:lnTo>
                    <a:pt x="2694" y="400"/>
                  </a:lnTo>
                  <a:lnTo>
                    <a:pt x="2693" y="398"/>
                  </a:lnTo>
                  <a:lnTo>
                    <a:pt x="2690" y="395"/>
                  </a:lnTo>
                  <a:lnTo>
                    <a:pt x="2687" y="394"/>
                  </a:lnTo>
                  <a:lnTo>
                    <a:pt x="2686" y="392"/>
                  </a:lnTo>
                  <a:lnTo>
                    <a:pt x="2686" y="391"/>
                  </a:lnTo>
                  <a:lnTo>
                    <a:pt x="2686" y="391"/>
                  </a:lnTo>
                  <a:lnTo>
                    <a:pt x="2687" y="391"/>
                  </a:lnTo>
                  <a:lnTo>
                    <a:pt x="2689" y="391"/>
                  </a:lnTo>
                  <a:lnTo>
                    <a:pt x="2691" y="392"/>
                  </a:lnTo>
                  <a:lnTo>
                    <a:pt x="2694" y="394"/>
                  </a:lnTo>
                  <a:lnTo>
                    <a:pt x="2694" y="394"/>
                  </a:lnTo>
                  <a:lnTo>
                    <a:pt x="2694" y="392"/>
                  </a:lnTo>
                  <a:lnTo>
                    <a:pt x="2694" y="390"/>
                  </a:lnTo>
                  <a:lnTo>
                    <a:pt x="2694" y="387"/>
                  </a:lnTo>
                  <a:lnTo>
                    <a:pt x="2696" y="385"/>
                  </a:lnTo>
                  <a:lnTo>
                    <a:pt x="2696" y="385"/>
                  </a:lnTo>
                  <a:lnTo>
                    <a:pt x="2696" y="382"/>
                  </a:lnTo>
                  <a:lnTo>
                    <a:pt x="2696" y="378"/>
                  </a:lnTo>
                  <a:lnTo>
                    <a:pt x="2694" y="372"/>
                  </a:lnTo>
                  <a:lnTo>
                    <a:pt x="2693" y="370"/>
                  </a:lnTo>
                  <a:lnTo>
                    <a:pt x="2693" y="370"/>
                  </a:lnTo>
                  <a:lnTo>
                    <a:pt x="2691" y="368"/>
                  </a:lnTo>
                  <a:lnTo>
                    <a:pt x="2693" y="367"/>
                  </a:lnTo>
                  <a:lnTo>
                    <a:pt x="2694" y="367"/>
                  </a:lnTo>
                  <a:lnTo>
                    <a:pt x="2699" y="368"/>
                  </a:lnTo>
                  <a:lnTo>
                    <a:pt x="2699" y="368"/>
                  </a:lnTo>
                  <a:lnTo>
                    <a:pt x="2703" y="370"/>
                  </a:lnTo>
                  <a:lnTo>
                    <a:pt x="2707" y="371"/>
                  </a:lnTo>
                  <a:lnTo>
                    <a:pt x="2716" y="371"/>
                  </a:lnTo>
                  <a:lnTo>
                    <a:pt x="2716" y="371"/>
                  </a:lnTo>
                  <a:lnTo>
                    <a:pt x="2717" y="371"/>
                  </a:lnTo>
                  <a:lnTo>
                    <a:pt x="2717" y="370"/>
                  </a:lnTo>
                  <a:lnTo>
                    <a:pt x="2716" y="368"/>
                  </a:lnTo>
                  <a:lnTo>
                    <a:pt x="2713" y="367"/>
                  </a:lnTo>
                  <a:lnTo>
                    <a:pt x="2713" y="367"/>
                  </a:lnTo>
                  <a:lnTo>
                    <a:pt x="2710" y="367"/>
                  </a:lnTo>
                  <a:lnTo>
                    <a:pt x="2711" y="365"/>
                  </a:lnTo>
                  <a:lnTo>
                    <a:pt x="2713" y="365"/>
                  </a:lnTo>
                  <a:lnTo>
                    <a:pt x="2716" y="365"/>
                  </a:lnTo>
                  <a:lnTo>
                    <a:pt x="2716" y="365"/>
                  </a:lnTo>
                  <a:lnTo>
                    <a:pt x="2721" y="368"/>
                  </a:lnTo>
                  <a:lnTo>
                    <a:pt x="2723" y="368"/>
                  </a:lnTo>
                  <a:lnTo>
                    <a:pt x="2724" y="367"/>
                  </a:lnTo>
                  <a:lnTo>
                    <a:pt x="2724" y="367"/>
                  </a:lnTo>
                  <a:lnTo>
                    <a:pt x="2727" y="361"/>
                  </a:lnTo>
                  <a:lnTo>
                    <a:pt x="2730" y="358"/>
                  </a:lnTo>
                  <a:lnTo>
                    <a:pt x="2733" y="358"/>
                  </a:lnTo>
                  <a:lnTo>
                    <a:pt x="2733" y="358"/>
                  </a:lnTo>
                  <a:lnTo>
                    <a:pt x="2736" y="358"/>
                  </a:lnTo>
                  <a:lnTo>
                    <a:pt x="2737" y="357"/>
                  </a:lnTo>
                  <a:lnTo>
                    <a:pt x="2737" y="355"/>
                  </a:lnTo>
                  <a:lnTo>
                    <a:pt x="2734" y="354"/>
                  </a:lnTo>
                  <a:lnTo>
                    <a:pt x="2734" y="354"/>
                  </a:lnTo>
                  <a:close/>
                  <a:moveTo>
                    <a:pt x="1413" y="664"/>
                  </a:moveTo>
                  <a:lnTo>
                    <a:pt x="1413" y="664"/>
                  </a:lnTo>
                  <a:lnTo>
                    <a:pt x="1407" y="668"/>
                  </a:lnTo>
                  <a:lnTo>
                    <a:pt x="1400" y="673"/>
                  </a:lnTo>
                  <a:lnTo>
                    <a:pt x="1387" y="678"/>
                  </a:lnTo>
                  <a:lnTo>
                    <a:pt x="1376" y="683"/>
                  </a:lnTo>
                  <a:lnTo>
                    <a:pt x="1373" y="687"/>
                  </a:lnTo>
                  <a:lnTo>
                    <a:pt x="1371" y="690"/>
                  </a:lnTo>
                  <a:lnTo>
                    <a:pt x="1371" y="690"/>
                  </a:lnTo>
                  <a:lnTo>
                    <a:pt x="1370" y="693"/>
                  </a:lnTo>
                  <a:lnTo>
                    <a:pt x="1367" y="695"/>
                  </a:lnTo>
                  <a:lnTo>
                    <a:pt x="1361" y="698"/>
                  </a:lnTo>
                  <a:lnTo>
                    <a:pt x="1356" y="700"/>
                  </a:lnTo>
                  <a:lnTo>
                    <a:pt x="1343" y="701"/>
                  </a:lnTo>
                  <a:lnTo>
                    <a:pt x="1339" y="701"/>
                  </a:lnTo>
                  <a:lnTo>
                    <a:pt x="1336" y="700"/>
                  </a:lnTo>
                  <a:lnTo>
                    <a:pt x="1336" y="700"/>
                  </a:lnTo>
                  <a:lnTo>
                    <a:pt x="1337" y="698"/>
                  </a:lnTo>
                  <a:lnTo>
                    <a:pt x="1339" y="698"/>
                  </a:lnTo>
                  <a:lnTo>
                    <a:pt x="1349" y="694"/>
                  </a:lnTo>
                  <a:lnTo>
                    <a:pt x="1359" y="690"/>
                  </a:lnTo>
                  <a:lnTo>
                    <a:pt x="1364" y="685"/>
                  </a:lnTo>
                  <a:lnTo>
                    <a:pt x="1367" y="681"/>
                  </a:lnTo>
                  <a:lnTo>
                    <a:pt x="1367" y="681"/>
                  </a:lnTo>
                  <a:lnTo>
                    <a:pt x="1370" y="675"/>
                  </a:lnTo>
                  <a:lnTo>
                    <a:pt x="1374" y="671"/>
                  </a:lnTo>
                  <a:lnTo>
                    <a:pt x="1386" y="663"/>
                  </a:lnTo>
                  <a:lnTo>
                    <a:pt x="1398" y="653"/>
                  </a:lnTo>
                  <a:lnTo>
                    <a:pt x="1404" y="647"/>
                  </a:lnTo>
                  <a:lnTo>
                    <a:pt x="1410" y="640"/>
                  </a:lnTo>
                  <a:lnTo>
                    <a:pt x="1410" y="640"/>
                  </a:lnTo>
                  <a:lnTo>
                    <a:pt x="1415" y="630"/>
                  </a:lnTo>
                  <a:lnTo>
                    <a:pt x="1421" y="619"/>
                  </a:lnTo>
                  <a:lnTo>
                    <a:pt x="1425" y="610"/>
                  </a:lnTo>
                  <a:lnTo>
                    <a:pt x="1428" y="609"/>
                  </a:lnTo>
                  <a:lnTo>
                    <a:pt x="1430" y="607"/>
                  </a:lnTo>
                  <a:lnTo>
                    <a:pt x="1430" y="607"/>
                  </a:lnTo>
                  <a:lnTo>
                    <a:pt x="1431" y="610"/>
                  </a:lnTo>
                  <a:lnTo>
                    <a:pt x="1431" y="616"/>
                  </a:lnTo>
                  <a:lnTo>
                    <a:pt x="1428" y="633"/>
                  </a:lnTo>
                  <a:lnTo>
                    <a:pt x="1425" y="641"/>
                  </a:lnTo>
                  <a:lnTo>
                    <a:pt x="1421" y="651"/>
                  </a:lnTo>
                  <a:lnTo>
                    <a:pt x="1417" y="658"/>
                  </a:lnTo>
                  <a:lnTo>
                    <a:pt x="1413" y="664"/>
                  </a:lnTo>
                  <a:lnTo>
                    <a:pt x="1413" y="664"/>
                  </a:lnTo>
                  <a:close/>
                  <a:moveTo>
                    <a:pt x="1472" y="108"/>
                  </a:moveTo>
                  <a:lnTo>
                    <a:pt x="1472" y="108"/>
                  </a:lnTo>
                  <a:lnTo>
                    <a:pt x="1469" y="111"/>
                  </a:lnTo>
                  <a:lnTo>
                    <a:pt x="1467" y="112"/>
                  </a:lnTo>
                  <a:lnTo>
                    <a:pt x="1464" y="114"/>
                  </a:lnTo>
                  <a:lnTo>
                    <a:pt x="1462" y="114"/>
                  </a:lnTo>
                  <a:lnTo>
                    <a:pt x="1464" y="115"/>
                  </a:lnTo>
                  <a:lnTo>
                    <a:pt x="1464" y="115"/>
                  </a:lnTo>
                  <a:lnTo>
                    <a:pt x="1465" y="118"/>
                  </a:lnTo>
                  <a:lnTo>
                    <a:pt x="1469" y="118"/>
                  </a:lnTo>
                  <a:lnTo>
                    <a:pt x="1479" y="118"/>
                  </a:lnTo>
                  <a:lnTo>
                    <a:pt x="1488" y="115"/>
                  </a:lnTo>
                  <a:lnTo>
                    <a:pt x="1491" y="114"/>
                  </a:lnTo>
                  <a:lnTo>
                    <a:pt x="1492" y="111"/>
                  </a:lnTo>
                  <a:lnTo>
                    <a:pt x="1492" y="111"/>
                  </a:lnTo>
                  <a:lnTo>
                    <a:pt x="1491" y="108"/>
                  </a:lnTo>
                  <a:lnTo>
                    <a:pt x="1489" y="106"/>
                  </a:lnTo>
                  <a:lnTo>
                    <a:pt x="1484" y="105"/>
                  </a:lnTo>
                  <a:lnTo>
                    <a:pt x="1477" y="105"/>
                  </a:lnTo>
                  <a:lnTo>
                    <a:pt x="1474" y="106"/>
                  </a:lnTo>
                  <a:lnTo>
                    <a:pt x="1472" y="108"/>
                  </a:lnTo>
                  <a:lnTo>
                    <a:pt x="1472" y="108"/>
                  </a:lnTo>
                  <a:close/>
                  <a:moveTo>
                    <a:pt x="546" y="146"/>
                  </a:moveTo>
                  <a:lnTo>
                    <a:pt x="546" y="146"/>
                  </a:lnTo>
                  <a:lnTo>
                    <a:pt x="546" y="149"/>
                  </a:lnTo>
                  <a:lnTo>
                    <a:pt x="545" y="152"/>
                  </a:lnTo>
                  <a:lnTo>
                    <a:pt x="541" y="153"/>
                  </a:lnTo>
                  <a:lnTo>
                    <a:pt x="535" y="153"/>
                  </a:lnTo>
                  <a:lnTo>
                    <a:pt x="535" y="153"/>
                  </a:lnTo>
                  <a:lnTo>
                    <a:pt x="532" y="153"/>
                  </a:lnTo>
                  <a:lnTo>
                    <a:pt x="532" y="155"/>
                  </a:lnTo>
                  <a:lnTo>
                    <a:pt x="533" y="158"/>
                  </a:lnTo>
                  <a:lnTo>
                    <a:pt x="538" y="161"/>
                  </a:lnTo>
                  <a:lnTo>
                    <a:pt x="541" y="165"/>
                  </a:lnTo>
                  <a:lnTo>
                    <a:pt x="541" y="165"/>
                  </a:lnTo>
                  <a:lnTo>
                    <a:pt x="541" y="166"/>
                  </a:lnTo>
                  <a:lnTo>
                    <a:pt x="539" y="168"/>
                  </a:lnTo>
                  <a:lnTo>
                    <a:pt x="536" y="168"/>
                  </a:lnTo>
                  <a:lnTo>
                    <a:pt x="532" y="170"/>
                  </a:lnTo>
                  <a:lnTo>
                    <a:pt x="532" y="172"/>
                  </a:lnTo>
                  <a:lnTo>
                    <a:pt x="531" y="175"/>
                  </a:lnTo>
                  <a:lnTo>
                    <a:pt x="531" y="175"/>
                  </a:lnTo>
                  <a:lnTo>
                    <a:pt x="531" y="176"/>
                  </a:lnTo>
                  <a:lnTo>
                    <a:pt x="528" y="178"/>
                  </a:lnTo>
                  <a:lnTo>
                    <a:pt x="522" y="179"/>
                  </a:lnTo>
                  <a:lnTo>
                    <a:pt x="515" y="179"/>
                  </a:lnTo>
                  <a:lnTo>
                    <a:pt x="512" y="182"/>
                  </a:lnTo>
                  <a:lnTo>
                    <a:pt x="511" y="185"/>
                  </a:lnTo>
                  <a:lnTo>
                    <a:pt x="511" y="185"/>
                  </a:lnTo>
                  <a:lnTo>
                    <a:pt x="511" y="188"/>
                  </a:lnTo>
                  <a:lnTo>
                    <a:pt x="511" y="190"/>
                  </a:lnTo>
                  <a:lnTo>
                    <a:pt x="514" y="192"/>
                  </a:lnTo>
                  <a:lnTo>
                    <a:pt x="515" y="193"/>
                  </a:lnTo>
                  <a:lnTo>
                    <a:pt x="521" y="193"/>
                  </a:lnTo>
                  <a:lnTo>
                    <a:pt x="528" y="195"/>
                  </a:lnTo>
                  <a:lnTo>
                    <a:pt x="528" y="195"/>
                  </a:lnTo>
                  <a:lnTo>
                    <a:pt x="529" y="195"/>
                  </a:lnTo>
                  <a:lnTo>
                    <a:pt x="531" y="196"/>
                  </a:lnTo>
                  <a:lnTo>
                    <a:pt x="529" y="199"/>
                  </a:lnTo>
                  <a:lnTo>
                    <a:pt x="528" y="202"/>
                  </a:lnTo>
                  <a:lnTo>
                    <a:pt x="528" y="205"/>
                  </a:lnTo>
                  <a:lnTo>
                    <a:pt x="531" y="206"/>
                  </a:lnTo>
                  <a:lnTo>
                    <a:pt x="531" y="206"/>
                  </a:lnTo>
                  <a:lnTo>
                    <a:pt x="533" y="207"/>
                  </a:lnTo>
                  <a:lnTo>
                    <a:pt x="536" y="207"/>
                  </a:lnTo>
                  <a:lnTo>
                    <a:pt x="538" y="206"/>
                  </a:lnTo>
                  <a:lnTo>
                    <a:pt x="536" y="200"/>
                  </a:lnTo>
                  <a:lnTo>
                    <a:pt x="536" y="200"/>
                  </a:lnTo>
                  <a:lnTo>
                    <a:pt x="536" y="199"/>
                  </a:lnTo>
                  <a:lnTo>
                    <a:pt x="538" y="198"/>
                  </a:lnTo>
                  <a:lnTo>
                    <a:pt x="543" y="200"/>
                  </a:lnTo>
                  <a:lnTo>
                    <a:pt x="546" y="202"/>
                  </a:lnTo>
                  <a:lnTo>
                    <a:pt x="549" y="205"/>
                  </a:lnTo>
                  <a:lnTo>
                    <a:pt x="551" y="207"/>
                  </a:lnTo>
                  <a:lnTo>
                    <a:pt x="549" y="210"/>
                  </a:lnTo>
                  <a:lnTo>
                    <a:pt x="549" y="210"/>
                  </a:lnTo>
                  <a:lnTo>
                    <a:pt x="548" y="212"/>
                  </a:lnTo>
                  <a:lnTo>
                    <a:pt x="548" y="215"/>
                  </a:lnTo>
                  <a:lnTo>
                    <a:pt x="551" y="216"/>
                  </a:lnTo>
                  <a:lnTo>
                    <a:pt x="553" y="217"/>
                  </a:lnTo>
                  <a:lnTo>
                    <a:pt x="562" y="220"/>
                  </a:lnTo>
                  <a:lnTo>
                    <a:pt x="569" y="222"/>
                  </a:lnTo>
                  <a:lnTo>
                    <a:pt x="569" y="222"/>
                  </a:lnTo>
                  <a:lnTo>
                    <a:pt x="593" y="225"/>
                  </a:lnTo>
                  <a:lnTo>
                    <a:pt x="606" y="225"/>
                  </a:lnTo>
                  <a:lnTo>
                    <a:pt x="609" y="223"/>
                  </a:lnTo>
                  <a:lnTo>
                    <a:pt x="612" y="222"/>
                  </a:lnTo>
                  <a:lnTo>
                    <a:pt x="612" y="222"/>
                  </a:lnTo>
                  <a:lnTo>
                    <a:pt x="610" y="219"/>
                  </a:lnTo>
                  <a:lnTo>
                    <a:pt x="609" y="217"/>
                  </a:lnTo>
                  <a:lnTo>
                    <a:pt x="605" y="213"/>
                  </a:lnTo>
                  <a:lnTo>
                    <a:pt x="597" y="209"/>
                  </a:lnTo>
                  <a:lnTo>
                    <a:pt x="589" y="202"/>
                  </a:lnTo>
                  <a:lnTo>
                    <a:pt x="589" y="202"/>
                  </a:lnTo>
                  <a:lnTo>
                    <a:pt x="582" y="193"/>
                  </a:lnTo>
                  <a:lnTo>
                    <a:pt x="579" y="183"/>
                  </a:lnTo>
                  <a:lnTo>
                    <a:pt x="578" y="179"/>
                  </a:lnTo>
                  <a:lnTo>
                    <a:pt x="578" y="173"/>
                  </a:lnTo>
                  <a:lnTo>
                    <a:pt x="580" y="170"/>
                  </a:lnTo>
                  <a:lnTo>
                    <a:pt x="583" y="168"/>
                  </a:lnTo>
                  <a:lnTo>
                    <a:pt x="583" y="168"/>
                  </a:lnTo>
                  <a:lnTo>
                    <a:pt x="587" y="165"/>
                  </a:lnTo>
                  <a:lnTo>
                    <a:pt x="589" y="162"/>
                  </a:lnTo>
                  <a:lnTo>
                    <a:pt x="590" y="158"/>
                  </a:lnTo>
                  <a:lnTo>
                    <a:pt x="592" y="153"/>
                  </a:lnTo>
                  <a:lnTo>
                    <a:pt x="593" y="152"/>
                  </a:lnTo>
                  <a:lnTo>
                    <a:pt x="596" y="149"/>
                  </a:lnTo>
                  <a:lnTo>
                    <a:pt x="596" y="149"/>
                  </a:lnTo>
                  <a:lnTo>
                    <a:pt x="600" y="145"/>
                  </a:lnTo>
                  <a:lnTo>
                    <a:pt x="602" y="142"/>
                  </a:lnTo>
                  <a:lnTo>
                    <a:pt x="605" y="138"/>
                  </a:lnTo>
                  <a:lnTo>
                    <a:pt x="606" y="133"/>
                  </a:lnTo>
                  <a:lnTo>
                    <a:pt x="607" y="132"/>
                  </a:lnTo>
                  <a:lnTo>
                    <a:pt x="610" y="132"/>
                  </a:lnTo>
                  <a:lnTo>
                    <a:pt x="610" y="132"/>
                  </a:lnTo>
                  <a:lnTo>
                    <a:pt x="613" y="131"/>
                  </a:lnTo>
                  <a:lnTo>
                    <a:pt x="615" y="131"/>
                  </a:lnTo>
                  <a:lnTo>
                    <a:pt x="615" y="126"/>
                  </a:lnTo>
                  <a:lnTo>
                    <a:pt x="615" y="124"/>
                  </a:lnTo>
                  <a:lnTo>
                    <a:pt x="616" y="122"/>
                  </a:lnTo>
                  <a:lnTo>
                    <a:pt x="619" y="121"/>
                  </a:lnTo>
                  <a:lnTo>
                    <a:pt x="619" y="121"/>
                  </a:lnTo>
                  <a:lnTo>
                    <a:pt x="622" y="121"/>
                  </a:lnTo>
                  <a:lnTo>
                    <a:pt x="624" y="118"/>
                  </a:lnTo>
                  <a:lnTo>
                    <a:pt x="629" y="114"/>
                  </a:lnTo>
                  <a:lnTo>
                    <a:pt x="629" y="109"/>
                  </a:lnTo>
                  <a:lnTo>
                    <a:pt x="629" y="105"/>
                  </a:lnTo>
                  <a:lnTo>
                    <a:pt x="629" y="105"/>
                  </a:lnTo>
                  <a:lnTo>
                    <a:pt x="629" y="104"/>
                  </a:lnTo>
                  <a:lnTo>
                    <a:pt x="630" y="104"/>
                  </a:lnTo>
                  <a:lnTo>
                    <a:pt x="634" y="104"/>
                  </a:lnTo>
                  <a:lnTo>
                    <a:pt x="639" y="102"/>
                  </a:lnTo>
                  <a:lnTo>
                    <a:pt x="642" y="102"/>
                  </a:lnTo>
                  <a:lnTo>
                    <a:pt x="644" y="101"/>
                  </a:lnTo>
                  <a:lnTo>
                    <a:pt x="644" y="101"/>
                  </a:lnTo>
                  <a:lnTo>
                    <a:pt x="646" y="98"/>
                  </a:lnTo>
                  <a:lnTo>
                    <a:pt x="649" y="98"/>
                  </a:lnTo>
                  <a:lnTo>
                    <a:pt x="656" y="97"/>
                  </a:lnTo>
                  <a:lnTo>
                    <a:pt x="661" y="95"/>
                  </a:lnTo>
                  <a:lnTo>
                    <a:pt x="664" y="92"/>
                  </a:lnTo>
                  <a:lnTo>
                    <a:pt x="666" y="91"/>
                  </a:lnTo>
                  <a:lnTo>
                    <a:pt x="666" y="91"/>
                  </a:lnTo>
                  <a:lnTo>
                    <a:pt x="669" y="87"/>
                  </a:lnTo>
                  <a:lnTo>
                    <a:pt x="677" y="82"/>
                  </a:lnTo>
                  <a:lnTo>
                    <a:pt x="700" y="72"/>
                  </a:lnTo>
                  <a:lnTo>
                    <a:pt x="728" y="64"/>
                  </a:lnTo>
                  <a:lnTo>
                    <a:pt x="755" y="57"/>
                  </a:lnTo>
                  <a:lnTo>
                    <a:pt x="755" y="57"/>
                  </a:lnTo>
                  <a:lnTo>
                    <a:pt x="775" y="51"/>
                  </a:lnTo>
                  <a:lnTo>
                    <a:pt x="784" y="47"/>
                  </a:lnTo>
                  <a:lnTo>
                    <a:pt x="791" y="42"/>
                  </a:lnTo>
                  <a:lnTo>
                    <a:pt x="795" y="40"/>
                  </a:lnTo>
                  <a:lnTo>
                    <a:pt x="798" y="35"/>
                  </a:lnTo>
                  <a:lnTo>
                    <a:pt x="798" y="31"/>
                  </a:lnTo>
                  <a:lnTo>
                    <a:pt x="797" y="28"/>
                  </a:lnTo>
                  <a:lnTo>
                    <a:pt x="797" y="28"/>
                  </a:lnTo>
                  <a:lnTo>
                    <a:pt x="791" y="25"/>
                  </a:lnTo>
                  <a:lnTo>
                    <a:pt x="785" y="25"/>
                  </a:lnTo>
                  <a:lnTo>
                    <a:pt x="778" y="25"/>
                  </a:lnTo>
                  <a:lnTo>
                    <a:pt x="770" y="27"/>
                  </a:lnTo>
                  <a:lnTo>
                    <a:pt x="755" y="32"/>
                  </a:lnTo>
                  <a:lnTo>
                    <a:pt x="747" y="38"/>
                  </a:lnTo>
                  <a:lnTo>
                    <a:pt x="747" y="38"/>
                  </a:lnTo>
                  <a:lnTo>
                    <a:pt x="744" y="40"/>
                  </a:lnTo>
                  <a:lnTo>
                    <a:pt x="740" y="41"/>
                  </a:lnTo>
                  <a:lnTo>
                    <a:pt x="734" y="41"/>
                  </a:lnTo>
                  <a:lnTo>
                    <a:pt x="727" y="42"/>
                  </a:lnTo>
                  <a:lnTo>
                    <a:pt x="721" y="44"/>
                  </a:lnTo>
                  <a:lnTo>
                    <a:pt x="721" y="44"/>
                  </a:lnTo>
                  <a:lnTo>
                    <a:pt x="714" y="47"/>
                  </a:lnTo>
                  <a:lnTo>
                    <a:pt x="704" y="48"/>
                  </a:lnTo>
                  <a:lnTo>
                    <a:pt x="696" y="50"/>
                  </a:lnTo>
                  <a:lnTo>
                    <a:pt x="693" y="48"/>
                  </a:lnTo>
                  <a:lnTo>
                    <a:pt x="688" y="47"/>
                  </a:lnTo>
                  <a:lnTo>
                    <a:pt x="688" y="47"/>
                  </a:lnTo>
                  <a:lnTo>
                    <a:pt x="686" y="45"/>
                  </a:lnTo>
                  <a:lnTo>
                    <a:pt x="683" y="45"/>
                  </a:lnTo>
                  <a:lnTo>
                    <a:pt x="676" y="48"/>
                  </a:lnTo>
                  <a:lnTo>
                    <a:pt x="670" y="51"/>
                  </a:lnTo>
                  <a:lnTo>
                    <a:pt x="666" y="52"/>
                  </a:lnTo>
                  <a:lnTo>
                    <a:pt x="666" y="52"/>
                  </a:lnTo>
                  <a:lnTo>
                    <a:pt x="660" y="52"/>
                  </a:lnTo>
                  <a:lnTo>
                    <a:pt x="656" y="55"/>
                  </a:lnTo>
                  <a:lnTo>
                    <a:pt x="650" y="57"/>
                  </a:lnTo>
                  <a:lnTo>
                    <a:pt x="646" y="58"/>
                  </a:lnTo>
                  <a:lnTo>
                    <a:pt x="646" y="58"/>
                  </a:lnTo>
                  <a:lnTo>
                    <a:pt x="639" y="58"/>
                  </a:lnTo>
                  <a:lnTo>
                    <a:pt x="633" y="61"/>
                  </a:lnTo>
                  <a:lnTo>
                    <a:pt x="627" y="64"/>
                  </a:lnTo>
                  <a:lnTo>
                    <a:pt x="624" y="67"/>
                  </a:lnTo>
                  <a:lnTo>
                    <a:pt x="624" y="67"/>
                  </a:lnTo>
                  <a:lnTo>
                    <a:pt x="622" y="69"/>
                  </a:lnTo>
                  <a:lnTo>
                    <a:pt x="617" y="71"/>
                  </a:lnTo>
                  <a:lnTo>
                    <a:pt x="613" y="72"/>
                  </a:lnTo>
                  <a:lnTo>
                    <a:pt x="613" y="74"/>
                  </a:lnTo>
                  <a:lnTo>
                    <a:pt x="612" y="75"/>
                  </a:lnTo>
                  <a:lnTo>
                    <a:pt x="612" y="75"/>
                  </a:lnTo>
                  <a:lnTo>
                    <a:pt x="610" y="78"/>
                  </a:lnTo>
                  <a:lnTo>
                    <a:pt x="607" y="81"/>
                  </a:lnTo>
                  <a:lnTo>
                    <a:pt x="602" y="81"/>
                  </a:lnTo>
                  <a:lnTo>
                    <a:pt x="599" y="79"/>
                  </a:lnTo>
                  <a:lnTo>
                    <a:pt x="599" y="79"/>
                  </a:lnTo>
                  <a:lnTo>
                    <a:pt x="596" y="78"/>
                  </a:lnTo>
                  <a:lnTo>
                    <a:pt x="595" y="78"/>
                  </a:lnTo>
                  <a:lnTo>
                    <a:pt x="592" y="81"/>
                  </a:lnTo>
                  <a:lnTo>
                    <a:pt x="592" y="85"/>
                  </a:lnTo>
                  <a:lnTo>
                    <a:pt x="592" y="88"/>
                  </a:lnTo>
                  <a:lnTo>
                    <a:pt x="595" y="91"/>
                  </a:lnTo>
                  <a:lnTo>
                    <a:pt x="595" y="91"/>
                  </a:lnTo>
                  <a:lnTo>
                    <a:pt x="596" y="92"/>
                  </a:lnTo>
                  <a:lnTo>
                    <a:pt x="595" y="94"/>
                  </a:lnTo>
                  <a:lnTo>
                    <a:pt x="592" y="97"/>
                  </a:lnTo>
                  <a:lnTo>
                    <a:pt x="586" y="98"/>
                  </a:lnTo>
                  <a:lnTo>
                    <a:pt x="585" y="99"/>
                  </a:lnTo>
                  <a:lnTo>
                    <a:pt x="586" y="101"/>
                  </a:lnTo>
                  <a:lnTo>
                    <a:pt x="586" y="101"/>
                  </a:lnTo>
                  <a:lnTo>
                    <a:pt x="586" y="102"/>
                  </a:lnTo>
                  <a:lnTo>
                    <a:pt x="586" y="104"/>
                  </a:lnTo>
                  <a:lnTo>
                    <a:pt x="583" y="105"/>
                  </a:lnTo>
                  <a:lnTo>
                    <a:pt x="580" y="108"/>
                  </a:lnTo>
                  <a:lnTo>
                    <a:pt x="580" y="109"/>
                  </a:lnTo>
                  <a:lnTo>
                    <a:pt x="580" y="111"/>
                  </a:lnTo>
                  <a:lnTo>
                    <a:pt x="580" y="111"/>
                  </a:lnTo>
                  <a:lnTo>
                    <a:pt x="580" y="112"/>
                  </a:lnTo>
                  <a:lnTo>
                    <a:pt x="580" y="114"/>
                  </a:lnTo>
                  <a:lnTo>
                    <a:pt x="578" y="115"/>
                  </a:lnTo>
                  <a:lnTo>
                    <a:pt x="568" y="118"/>
                  </a:lnTo>
                  <a:lnTo>
                    <a:pt x="568" y="118"/>
                  </a:lnTo>
                  <a:lnTo>
                    <a:pt x="562" y="121"/>
                  </a:lnTo>
                  <a:lnTo>
                    <a:pt x="560" y="124"/>
                  </a:lnTo>
                  <a:lnTo>
                    <a:pt x="559" y="126"/>
                  </a:lnTo>
                  <a:lnTo>
                    <a:pt x="560" y="128"/>
                  </a:lnTo>
                  <a:lnTo>
                    <a:pt x="562" y="129"/>
                  </a:lnTo>
                  <a:lnTo>
                    <a:pt x="565" y="129"/>
                  </a:lnTo>
                  <a:lnTo>
                    <a:pt x="565" y="129"/>
                  </a:lnTo>
                  <a:lnTo>
                    <a:pt x="568" y="131"/>
                  </a:lnTo>
                  <a:lnTo>
                    <a:pt x="566" y="132"/>
                  </a:lnTo>
                  <a:lnTo>
                    <a:pt x="562" y="135"/>
                  </a:lnTo>
                  <a:lnTo>
                    <a:pt x="560" y="136"/>
                  </a:lnTo>
                  <a:lnTo>
                    <a:pt x="560" y="139"/>
                  </a:lnTo>
                  <a:lnTo>
                    <a:pt x="560" y="139"/>
                  </a:lnTo>
                  <a:lnTo>
                    <a:pt x="560" y="141"/>
                  </a:lnTo>
                  <a:lnTo>
                    <a:pt x="559" y="142"/>
                  </a:lnTo>
                  <a:lnTo>
                    <a:pt x="553" y="143"/>
                  </a:lnTo>
                  <a:lnTo>
                    <a:pt x="549" y="143"/>
                  </a:lnTo>
                  <a:lnTo>
                    <a:pt x="548" y="145"/>
                  </a:lnTo>
                  <a:lnTo>
                    <a:pt x="546" y="146"/>
                  </a:lnTo>
                  <a:lnTo>
                    <a:pt x="546" y="14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226" name="Freeform 344"/>
            <p:cNvSpPr>
              <a:spLocks/>
            </p:cNvSpPr>
            <p:nvPr/>
          </p:nvSpPr>
          <p:spPr bwMode="gray">
            <a:xfrm>
              <a:off x="4377611" y="3524766"/>
              <a:ext cx="417316" cy="431462"/>
            </a:xfrm>
            <a:custGeom>
              <a:avLst/>
              <a:gdLst/>
              <a:ahLst/>
              <a:cxnLst>
                <a:cxn ang="0">
                  <a:pos x="261" y="151"/>
                </a:cxn>
                <a:cxn ang="0">
                  <a:pos x="263" y="131"/>
                </a:cxn>
                <a:cxn ang="0">
                  <a:pos x="259" y="124"/>
                </a:cxn>
                <a:cxn ang="0">
                  <a:pos x="266" y="111"/>
                </a:cxn>
                <a:cxn ang="0">
                  <a:pos x="271" y="98"/>
                </a:cxn>
                <a:cxn ang="0">
                  <a:pos x="278" y="73"/>
                </a:cxn>
                <a:cxn ang="0">
                  <a:pos x="283" y="64"/>
                </a:cxn>
                <a:cxn ang="0">
                  <a:pos x="295" y="51"/>
                </a:cxn>
                <a:cxn ang="0">
                  <a:pos x="289" y="43"/>
                </a:cxn>
                <a:cxn ang="0">
                  <a:pos x="272" y="13"/>
                </a:cxn>
                <a:cxn ang="0">
                  <a:pos x="259" y="13"/>
                </a:cxn>
                <a:cxn ang="0">
                  <a:pos x="245" y="14"/>
                </a:cxn>
                <a:cxn ang="0">
                  <a:pos x="235" y="3"/>
                </a:cxn>
                <a:cxn ang="0">
                  <a:pos x="207" y="2"/>
                </a:cxn>
                <a:cxn ang="0">
                  <a:pos x="192" y="4"/>
                </a:cxn>
                <a:cxn ang="0">
                  <a:pos x="168" y="10"/>
                </a:cxn>
                <a:cxn ang="0">
                  <a:pos x="158" y="22"/>
                </a:cxn>
                <a:cxn ang="0">
                  <a:pos x="114" y="6"/>
                </a:cxn>
                <a:cxn ang="0">
                  <a:pos x="97" y="30"/>
                </a:cxn>
                <a:cxn ang="0">
                  <a:pos x="90" y="57"/>
                </a:cxn>
                <a:cxn ang="0">
                  <a:pos x="77" y="97"/>
                </a:cxn>
                <a:cxn ang="0">
                  <a:pos x="64" y="113"/>
                </a:cxn>
                <a:cxn ang="0">
                  <a:pos x="59" y="148"/>
                </a:cxn>
                <a:cxn ang="0">
                  <a:pos x="50" y="160"/>
                </a:cxn>
                <a:cxn ang="0">
                  <a:pos x="39" y="164"/>
                </a:cxn>
                <a:cxn ang="0">
                  <a:pos x="23" y="164"/>
                </a:cxn>
                <a:cxn ang="0">
                  <a:pos x="0" y="169"/>
                </a:cxn>
                <a:cxn ang="0">
                  <a:pos x="12" y="185"/>
                </a:cxn>
                <a:cxn ang="0">
                  <a:pos x="70" y="188"/>
                </a:cxn>
                <a:cxn ang="0">
                  <a:pos x="74" y="205"/>
                </a:cxn>
                <a:cxn ang="0">
                  <a:pos x="90" y="219"/>
                </a:cxn>
                <a:cxn ang="0">
                  <a:pos x="110" y="215"/>
                </a:cxn>
                <a:cxn ang="0">
                  <a:pos x="123" y="201"/>
                </a:cxn>
                <a:cxn ang="0">
                  <a:pos x="135" y="205"/>
                </a:cxn>
                <a:cxn ang="0">
                  <a:pos x="148" y="218"/>
                </a:cxn>
                <a:cxn ang="0">
                  <a:pos x="147" y="242"/>
                </a:cxn>
                <a:cxn ang="0">
                  <a:pos x="155" y="256"/>
                </a:cxn>
                <a:cxn ang="0">
                  <a:pos x="158" y="268"/>
                </a:cxn>
                <a:cxn ang="0">
                  <a:pos x="178" y="263"/>
                </a:cxn>
                <a:cxn ang="0">
                  <a:pos x="187" y="268"/>
                </a:cxn>
                <a:cxn ang="0">
                  <a:pos x="199" y="269"/>
                </a:cxn>
                <a:cxn ang="0">
                  <a:pos x="205" y="278"/>
                </a:cxn>
                <a:cxn ang="0">
                  <a:pos x="219" y="282"/>
                </a:cxn>
                <a:cxn ang="0">
                  <a:pos x="228" y="278"/>
                </a:cxn>
                <a:cxn ang="0">
                  <a:pos x="241" y="286"/>
                </a:cxn>
                <a:cxn ang="0">
                  <a:pos x="255" y="296"/>
                </a:cxn>
                <a:cxn ang="0">
                  <a:pos x="271" y="303"/>
                </a:cxn>
                <a:cxn ang="0">
                  <a:pos x="273" y="289"/>
                </a:cxn>
                <a:cxn ang="0">
                  <a:pos x="261" y="288"/>
                </a:cxn>
                <a:cxn ang="0">
                  <a:pos x="249" y="273"/>
                </a:cxn>
                <a:cxn ang="0">
                  <a:pos x="255" y="245"/>
                </a:cxn>
                <a:cxn ang="0">
                  <a:pos x="256" y="233"/>
                </a:cxn>
                <a:cxn ang="0">
                  <a:pos x="261" y="224"/>
                </a:cxn>
                <a:cxn ang="0">
                  <a:pos x="281" y="219"/>
                </a:cxn>
                <a:cxn ang="0">
                  <a:pos x="269" y="201"/>
                </a:cxn>
              </a:cxnLst>
              <a:rect l="0" t="0" r="r" b="b"/>
              <a:pathLst>
                <a:path w="295" h="305">
                  <a:moveTo>
                    <a:pt x="269" y="201"/>
                  </a:moveTo>
                  <a:lnTo>
                    <a:pt x="269" y="201"/>
                  </a:lnTo>
                  <a:lnTo>
                    <a:pt x="266" y="198"/>
                  </a:lnTo>
                  <a:lnTo>
                    <a:pt x="265" y="191"/>
                  </a:lnTo>
                  <a:lnTo>
                    <a:pt x="262" y="171"/>
                  </a:lnTo>
                  <a:lnTo>
                    <a:pt x="261" y="151"/>
                  </a:lnTo>
                  <a:lnTo>
                    <a:pt x="262" y="144"/>
                  </a:lnTo>
                  <a:lnTo>
                    <a:pt x="262" y="141"/>
                  </a:lnTo>
                  <a:lnTo>
                    <a:pt x="262" y="141"/>
                  </a:lnTo>
                  <a:lnTo>
                    <a:pt x="263" y="142"/>
                  </a:lnTo>
                  <a:lnTo>
                    <a:pt x="263" y="131"/>
                  </a:lnTo>
                  <a:lnTo>
                    <a:pt x="263" y="131"/>
                  </a:lnTo>
                  <a:lnTo>
                    <a:pt x="262" y="131"/>
                  </a:lnTo>
                  <a:lnTo>
                    <a:pt x="262" y="131"/>
                  </a:lnTo>
                  <a:lnTo>
                    <a:pt x="261" y="130"/>
                  </a:lnTo>
                  <a:lnTo>
                    <a:pt x="259" y="125"/>
                  </a:lnTo>
                  <a:lnTo>
                    <a:pt x="259" y="125"/>
                  </a:lnTo>
                  <a:lnTo>
                    <a:pt x="259" y="124"/>
                  </a:lnTo>
                  <a:lnTo>
                    <a:pt x="261" y="123"/>
                  </a:lnTo>
                  <a:lnTo>
                    <a:pt x="262" y="121"/>
                  </a:lnTo>
                  <a:lnTo>
                    <a:pt x="262" y="121"/>
                  </a:lnTo>
                  <a:lnTo>
                    <a:pt x="262" y="117"/>
                  </a:lnTo>
                  <a:lnTo>
                    <a:pt x="263" y="113"/>
                  </a:lnTo>
                  <a:lnTo>
                    <a:pt x="266" y="111"/>
                  </a:lnTo>
                  <a:lnTo>
                    <a:pt x="266" y="111"/>
                  </a:lnTo>
                  <a:lnTo>
                    <a:pt x="268" y="110"/>
                  </a:lnTo>
                  <a:lnTo>
                    <a:pt x="268" y="110"/>
                  </a:lnTo>
                  <a:lnTo>
                    <a:pt x="269" y="104"/>
                  </a:lnTo>
                  <a:lnTo>
                    <a:pt x="271" y="98"/>
                  </a:lnTo>
                  <a:lnTo>
                    <a:pt x="271" y="98"/>
                  </a:lnTo>
                  <a:lnTo>
                    <a:pt x="271" y="91"/>
                  </a:lnTo>
                  <a:lnTo>
                    <a:pt x="273" y="84"/>
                  </a:lnTo>
                  <a:lnTo>
                    <a:pt x="273" y="84"/>
                  </a:lnTo>
                  <a:lnTo>
                    <a:pt x="275" y="77"/>
                  </a:lnTo>
                  <a:lnTo>
                    <a:pt x="275" y="74"/>
                  </a:lnTo>
                  <a:lnTo>
                    <a:pt x="278" y="73"/>
                  </a:lnTo>
                  <a:lnTo>
                    <a:pt x="278" y="73"/>
                  </a:lnTo>
                  <a:lnTo>
                    <a:pt x="279" y="70"/>
                  </a:lnTo>
                  <a:lnTo>
                    <a:pt x="281" y="68"/>
                  </a:lnTo>
                  <a:lnTo>
                    <a:pt x="281" y="66"/>
                  </a:lnTo>
                  <a:lnTo>
                    <a:pt x="283" y="64"/>
                  </a:lnTo>
                  <a:lnTo>
                    <a:pt x="283" y="64"/>
                  </a:lnTo>
                  <a:lnTo>
                    <a:pt x="288" y="61"/>
                  </a:lnTo>
                  <a:lnTo>
                    <a:pt x="291" y="59"/>
                  </a:lnTo>
                  <a:lnTo>
                    <a:pt x="291" y="59"/>
                  </a:lnTo>
                  <a:lnTo>
                    <a:pt x="292" y="56"/>
                  </a:lnTo>
                  <a:lnTo>
                    <a:pt x="293" y="53"/>
                  </a:lnTo>
                  <a:lnTo>
                    <a:pt x="295" y="51"/>
                  </a:lnTo>
                  <a:lnTo>
                    <a:pt x="295" y="51"/>
                  </a:lnTo>
                  <a:lnTo>
                    <a:pt x="293" y="49"/>
                  </a:lnTo>
                  <a:lnTo>
                    <a:pt x="292" y="47"/>
                  </a:lnTo>
                  <a:lnTo>
                    <a:pt x="291" y="46"/>
                  </a:lnTo>
                  <a:lnTo>
                    <a:pt x="289" y="43"/>
                  </a:lnTo>
                  <a:lnTo>
                    <a:pt x="289" y="43"/>
                  </a:lnTo>
                  <a:lnTo>
                    <a:pt x="291" y="29"/>
                  </a:lnTo>
                  <a:lnTo>
                    <a:pt x="291" y="29"/>
                  </a:lnTo>
                  <a:lnTo>
                    <a:pt x="291" y="29"/>
                  </a:lnTo>
                  <a:lnTo>
                    <a:pt x="291" y="29"/>
                  </a:lnTo>
                  <a:lnTo>
                    <a:pt x="272" y="13"/>
                  </a:lnTo>
                  <a:lnTo>
                    <a:pt x="272" y="13"/>
                  </a:lnTo>
                  <a:lnTo>
                    <a:pt x="269" y="13"/>
                  </a:lnTo>
                  <a:lnTo>
                    <a:pt x="268" y="14"/>
                  </a:lnTo>
                  <a:lnTo>
                    <a:pt x="265" y="16"/>
                  </a:lnTo>
                  <a:lnTo>
                    <a:pt x="265" y="16"/>
                  </a:lnTo>
                  <a:lnTo>
                    <a:pt x="262" y="13"/>
                  </a:lnTo>
                  <a:lnTo>
                    <a:pt x="259" y="13"/>
                  </a:lnTo>
                  <a:lnTo>
                    <a:pt x="255" y="14"/>
                  </a:lnTo>
                  <a:lnTo>
                    <a:pt x="255" y="14"/>
                  </a:lnTo>
                  <a:lnTo>
                    <a:pt x="252" y="16"/>
                  </a:lnTo>
                  <a:lnTo>
                    <a:pt x="249" y="16"/>
                  </a:lnTo>
                  <a:lnTo>
                    <a:pt x="245" y="14"/>
                  </a:lnTo>
                  <a:lnTo>
                    <a:pt x="245" y="14"/>
                  </a:lnTo>
                  <a:lnTo>
                    <a:pt x="244" y="13"/>
                  </a:lnTo>
                  <a:lnTo>
                    <a:pt x="241" y="10"/>
                  </a:lnTo>
                  <a:lnTo>
                    <a:pt x="239" y="6"/>
                  </a:lnTo>
                  <a:lnTo>
                    <a:pt x="239" y="6"/>
                  </a:lnTo>
                  <a:lnTo>
                    <a:pt x="236" y="4"/>
                  </a:lnTo>
                  <a:lnTo>
                    <a:pt x="235" y="3"/>
                  </a:lnTo>
                  <a:lnTo>
                    <a:pt x="235" y="3"/>
                  </a:lnTo>
                  <a:lnTo>
                    <a:pt x="222" y="4"/>
                  </a:lnTo>
                  <a:lnTo>
                    <a:pt x="222" y="4"/>
                  </a:lnTo>
                  <a:lnTo>
                    <a:pt x="215" y="2"/>
                  </a:lnTo>
                  <a:lnTo>
                    <a:pt x="209" y="0"/>
                  </a:lnTo>
                  <a:lnTo>
                    <a:pt x="207" y="2"/>
                  </a:lnTo>
                  <a:lnTo>
                    <a:pt x="205" y="3"/>
                  </a:lnTo>
                  <a:lnTo>
                    <a:pt x="205" y="3"/>
                  </a:lnTo>
                  <a:lnTo>
                    <a:pt x="202" y="6"/>
                  </a:lnTo>
                  <a:lnTo>
                    <a:pt x="199" y="6"/>
                  </a:lnTo>
                  <a:lnTo>
                    <a:pt x="192" y="4"/>
                  </a:lnTo>
                  <a:lnTo>
                    <a:pt x="192" y="4"/>
                  </a:lnTo>
                  <a:lnTo>
                    <a:pt x="187" y="6"/>
                  </a:lnTo>
                  <a:lnTo>
                    <a:pt x="182" y="7"/>
                  </a:lnTo>
                  <a:lnTo>
                    <a:pt x="175" y="10"/>
                  </a:lnTo>
                  <a:lnTo>
                    <a:pt x="175" y="10"/>
                  </a:lnTo>
                  <a:lnTo>
                    <a:pt x="172" y="10"/>
                  </a:lnTo>
                  <a:lnTo>
                    <a:pt x="168" y="10"/>
                  </a:lnTo>
                  <a:lnTo>
                    <a:pt x="165" y="9"/>
                  </a:lnTo>
                  <a:lnTo>
                    <a:pt x="162" y="10"/>
                  </a:lnTo>
                  <a:lnTo>
                    <a:pt x="162" y="10"/>
                  </a:lnTo>
                  <a:lnTo>
                    <a:pt x="161" y="13"/>
                  </a:lnTo>
                  <a:lnTo>
                    <a:pt x="160" y="16"/>
                  </a:lnTo>
                  <a:lnTo>
                    <a:pt x="158" y="22"/>
                  </a:lnTo>
                  <a:lnTo>
                    <a:pt x="127" y="14"/>
                  </a:lnTo>
                  <a:lnTo>
                    <a:pt x="127" y="14"/>
                  </a:lnTo>
                  <a:lnTo>
                    <a:pt x="123" y="10"/>
                  </a:lnTo>
                  <a:lnTo>
                    <a:pt x="118" y="7"/>
                  </a:lnTo>
                  <a:lnTo>
                    <a:pt x="114" y="6"/>
                  </a:lnTo>
                  <a:lnTo>
                    <a:pt x="114" y="6"/>
                  </a:lnTo>
                  <a:lnTo>
                    <a:pt x="111" y="6"/>
                  </a:lnTo>
                  <a:lnTo>
                    <a:pt x="108" y="7"/>
                  </a:lnTo>
                  <a:lnTo>
                    <a:pt x="103" y="13"/>
                  </a:lnTo>
                  <a:lnTo>
                    <a:pt x="97" y="19"/>
                  </a:lnTo>
                  <a:lnTo>
                    <a:pt x="97" y="30"/>
                  </a:lnTo>
                  <a:lnTo>
                    <a:pt x="97" y="30"/>
                  </a:lnTo>
                  <a:lnTo>
                    <a:pt x="97" y="34"/>
                  </a:lnTo>
                  <a:lnTo>
                    <a:pt x="97" y="39"/>
                  </a:lnTo>
                  <a:lnTo>
                    <a:pt x="94" y="46"/>
                  </a:lnTo>
                  <a:lnTo>
                    <a:pt x="94" y="46"/>
                  </a:lnTo>
                  <a:lnTo>
                    <a:pt x="91" y="53"/>
                  </a:lnTo>
                  <a:lnTo>
                    <a:pt x="90" y="57"/>
                  </a:lnTo>
                  <a:lnTo>
                    <a:pt x="89" y="63"/>
                  </a:lnTo>
                  <a:lnTo>
                    <a:pt x="89" y="63"/>
                  </a:lnTo>
                  <a:lnTo>
                    <a:pt x="87" y="71"/>
                  </a:lnTo>
                  <a:lnTo>
                    <a:pt x="83" y="81"/>
                  </a:lnTo>
                  <a:lnTo>
                    <a:pt x="79" y="90"/>
                  </a:lnTo>
                  <a:lnTo>
                    <a:pt x="77" y="97"/>
                  </a:lnTo>
                  <a:lnTo>
                    <a:pt x="77" y="97"/>
                  </a:lnTo>
                  <a:lnTo>
                    <a:pt x="77" y="100"/>
                  </a:lnTo>
                  <a:lnTo>
                    <a:pt x="74" y="103"/>
                  </a:lnTo>
                  <a:lnTo>
                    <a:pt x="70" y="107"/>
                  </a:lnTo>
                  <a:lnTo>
                    <a:pt x="66" y="111"/>
                  </a:lnTo>
                  <a:lnTo>
                    <a:pt x="64" y="113"/>
                  </a:lnTo>
                  <a:lnTo>
                    <a:pt x="63" y="114"/>
                  </a:lnTo>
                  <a:lnTo>
                    <a:pt x="63" y="114"/>
                  </a:lnTo>
                  <a:lnTo>
                    <a:pt x="61" y="141"/>
                  </a:lnTo>
                  <a:lnTo>
                    <a:pt x="61" y="141"/>
                  </a:lnTo>
                  <a:lnTo>
                    <a:pt x="61" y="147"/>
                  </a:lnTo>
                  <a:lnTo>
                    <a:pt x="59" y="148"/>
                  </a:lnTo>
                  <a:lnTo>
                    <a:pt x="57" y="148"/>
                  </a:lnTo>
                  <a:lnTo>
                    <a:pt x="56" y="154"/>
                  </a:lnTo>
                  <a:lnTo>
                    <a:pt x="56" y="154"/>
                  </a:lnTo>
                  <a:lnTo>
                    <a:pt x="56" y="158"/>
                  </a:lnTo>
                  <a:lnTo>
                    <a:pt x="53" y="160"/>
                  </a:lnTo>
                  <a:lnTo>
                    <a:pt x="50" y="160"/>
                  </a:lnTo>
                  <a:lnTo>
                    <a:pt x="46" y="162"/>
                  </a:lnTo>
                  <a:lnTo>
                    <a:pt x="46" y="162"/>
                  </a:lnTo>
                  <a:lnTo>
                    <a:pt x="42" y="167"/>
                  </a:lnTo>
                  <a:lnTo>
                    <a:pt x="40" y="165"/>
                  </a:lnTo>
                  <a:lnTo>
                    <a:pt x="39" y="164"/>
                  </a:lnTo>
                  <a:lnTo>
                    <a:pt x="39" y="164"/>
                  </a:lnTo>
                  <a:lnTo>
                    <a:pt x="39" y="161"/>
                  </a:lnTo>
                  <a:lnTo>
                    <a:pt x="36" y="160"/>
                  </a:lnTo>
                  <a:lnTo>
                    <a:pt x="32" y="160"/>
                  </a:lnTo>
                  <a:lnTo>
                    <a:pt x="26" y="162"/>
                  </a:lnTo>
                  <a:lnTo>
                    <a:pt x="26" y="162"/>
                  </a:lnTo>
                  <a:lnTo>
                    <a:pt x="23" y="164"/>
                  </a:lnTo>
                  <a:lnTo>
                    <a:pt x="20" y="164"/>
                  </a:lnTo>
                  <a:lnTo>
                    <a:pt x="16" y="161"/>
                  </a:lnTo>
                  <a:lnTo>
                    <a:pt x="16" y="161"/>
                  </a:lnTo>
                  <a:lnTo>
                    <a:pt x="10" y="164"/>
                  </a:lnTo>
                  <a:lnTo>
                    <a:pt x="0" y="169"/>
                  </a:lnTo>
                  <a:lnTo>
                    <a:pt x="0" y="169"/>
                  </a:lnTo>
                  <a:lnTo>
                    <a:pt x="5" y="178"/>
                  </a:lnTo>
                  <a:lnTo>
                    <a:pt x="6" y="187"/>
                  </a:lnTo>
                  <a:lnTo>
                    <a:pt x="6" y="187"/>
                  </a:lnTo>
                  <a:lnTo>
                    <a:pt x="6" y="188"/>
                  </a:lnTo>
                  <a:lnTo>
                    <a:pt x="6" y="188"/>
                  </a:lnTo>
                  <a:lnTo>
                    <a:pt x="12" y="185"/>
                  </a:lnTo>
                  <a:lnTo>
                    <a:pt x="16" y="184"/>
                  </a:lnTo>
                  <a:lnTo>
                    <a:pt x="16" y="184"/>
                  </a:lnTo>
                  <a:lnTo>
                    <a:pt x="43" y="184"/>
                  </a:lnTo>
                  <a:lnTo>
                    <a:pt x="67" y="184"/>
                  </a:lnTo>
                  <a:lnTo>
                    <a:pt x="67" y="184"/>
                  </a:lnTo>
                  <a:lnTo>
                    <a:pt x="70" y="188"/>
                  </a:lnTo>
                  <a:lnTo>
                    <a:pt x="70" y="192"/>
                  </a:lnTo>
                  <a:lnTo>
                    <a:pt x="70" y="197"/>
                  </a:lnTo>
                  <a:lnTo>
                    <a:pt x="70" y="197"/>
                  </a:lnTo>
                  <a:lnTo>
                    <a:pt x="70" y="201"/>
                  </a:lnTo>
                  <a:lnTo>
                    <a:pt x="71" y="202"/>
                  </a:lnTo>
                  <a:lnTo>
                    <a:pt x="74" y="205"/>
                  </a:lnTo>
                  <a:lnTo>
                    <a:pt x="77" y="209"/>
                  </a:lnTo>
                  <a:lnTo>
                    <a:pt x="77" y="209"/>
                  </a:lnTo>
                  <a:lnTo>
                    <a:pt x="80" y="215"/>
                  </a:lnTo>
                  <a:lnTo>
                    <a:pt x="83" y="218"/>
                  </a:lnTo>
                  <a:lnTo>
                    <a:pt x="86" y="219"/>
                  </a:lnTo>
                  <a:lnTo>
                    <a:pt x="90" y="219"/>
                  </a:lnTo>
                  <a:lnTo>
                    <a:pt x="90" y="219"/>
                  </a:lnTo>
                  <a:lnTo>
                    <a:pt x="101" y="216"/>
                  </a:lnTo>
                  <a:lnTo>
                    <a:pt x="108" y="216"/>
                  </a:lnTo>
                  <a:lnTo>
                    <a:pt x="108" y="216"/>
                  </a:lnTo>
                  <a:lnTo>
                    <a:pt x="110" y="216"/>
                  </a:lnTo>
                  <a:lnTo>
                    <a:pt x="110" y="215"/>
                  </a:lnTo>
                  <a:lnTo>
                    <a:pt x="111" y="211"/>
                  </a:lnTo>
                  <a:lnTo>
                    <a:pt x="113" y="205"/>
                  </a:lnTo>
                  <a:lnTo>
                    <a:pt x="116" y="202"/>
                  </a:lnTo>
                  <a:lnTo>
                    <a:pt x="116" y="202"/>
                  </a:lnTo>
                  <a:lnTo>
                    <a:pt x="120" y="201"/>
                  </a:lnTo>
                  <a:lnTo>
                    <a:pt x="123" y="201"/>
                  </a:lnTo>
                  <a:lnTo>
                    <a:pt x="128" y="202"/>
                  </a:lnTo>
                  <a:lnTo>
                    <a:pt x="128" y="202"/>
                  </a:lnTo>
                  <a:lnTo>
                    <a:pt x="130" y="204"/>
                  </a:lnTo>
                  <a:lnTo>
                    <a:pt x="131" y="205"/>
                  </a:lnTo>
                  <a:lnTo>
                    <a:pt x="135" y="205"/>
                  </a:lnTo>
                  <a:lnTo>
                    <a:pt x="135" y="205"/>
                  </a:lnTo>
                  <a:lnTo>
                    <a:pt x="144" y="205"/>
                  </a:lnTo>
                  <a:lnTo>
                    <a:pt x="145" y="205"/>
                  </a:lnTo>
                  <a:lnTo>
                    <a:pt x="147" y="208"/>
                  </a:lnTo>
                  <a:lnTo>
                    <a:pt x="147" y="208"/>
                  </a:lnTo>
                  <a:lnTo>
                    <a:pt x="147" y="215"/>
                  </a:lnTo>
                  <a:lnTo>
                    <a:pt x="148" y="218"/>
                  </a:lnTo>
                  <a:lnTo>
                    <a:pt x="150" y="221"/>
                  </a:lnTo>
                  <a:lnTo>
                    <a:pt x="150" y="221"/>
                  </a:lnTo>
                  <a:lnTo>
                    <a:pt x="150" y="225"/>
                  </a:lnTo>
                  <a:lnTo>
                    <a:pt x="148" y="232"/>
                  </a:lnTo>
                  <a:lnTo>
                    <a:pt x="147" y="239"/>
                  </a:lnTo>
                  <a:lnTo>
                    <a:pt x="147" y="242"/>
                  </a:lnTo>
                  <a:lnTo>
                    <a:pt x="147" y="243"/>
                  </a:lnTo>
                  <a:lnTo>
                    <a:pt x="147" y="243"/>
                  </a:lnTo>
                  <a:lnTo>
                    <a:pt x="153" y="249"/>
                  </a:lnTo>
                  <a:lnTo>
                    <a:pt x="155" y="253"/>
                  </a:lnTo>
                  <a:lnTo>
                    <a:pt x="155" y="256"/>
                  </a:lnTo>
                  <a:lnTo>
                    <a:pt x="155" y="256"/>
                  </a:lnTo>
                  <a:lnTo>
                    <a:pt x="154" y="263"/>
                  </a:lnTo>
                  <a:lnTo>
                    <a:pt x="154" y="268"/>
                  </a:lnTo>
                  <a:lnTo>
                    <a:pt x="155" y="269"/>
                  </a:lnTo>
                  <a:lnTo>
                    <a:pt x="155" y="269"/>
                  </a:lnTo>
                  <a:lnTo>
                    <a:pt x="157" y="269"/>
                  </a:lnTo>
                  <a:lnTo>
                    <a:pt x="158" y="268"/>
                  </a:lnTo>
                  <a:lnTo>
                    <a:pt x="161" y="265"/>
                  </a:lnTo>
                  <a:lnTo>
                    <a:pt x="164" y="265"/>
                  </a:lnTo>
                  <a:lnTo>
                    <a:pt x="164" y="265"/>
                  </a:lnTo>
                  <a:lnTo>
                    <a:pt x="171" y="265"/>
                  </a:lnTo>
                  <a:lnTo>
                    <a:pt x="178" y="263"/>
                  </a:lnTo>
                  <a:lnTo>
                    <a:pt x="178" y="263"/>
                  </a:lnTo>
                  <a:lnTo>
                    <a:pt x="180" y="263"/>
                  </a:lnTo>
                  <a:lnTo>
                    <a:pt x="182" y="263"/>
                  </a:lnTo>
                  <a:lnTo>
                    <a:pt x="182" y="263"/>
                  </a:lnTo>
                  <a:lnTo>
                    <a:pt x="185" y="266"/>
                  </a:lnTo>
                  <a:lnTo>
                    <a:pt x="187" y="268"/>
                  </a:lnTo>
                  <a:lnTo>
                    <a:pt x="187" y="268"/>
                  </a:lnTo>
                  <a:lnTo>
                    <a:pt x="188" y="270"/>
                  </a:lnTo>
                  <a:lnTo>
                    <a:pt x="190" y="270"/>
                  </a:lnTo>
                  <a:lnTo>
                    <a:pt x="191" y="270"/>
                  </a:lnTo>
                  <a:lnTo>
                    <a:pt x="191" y="270"/>
                  </a:lnTo>
                  <a:lnTo>
                    <a:pt x="197" y="269"/>
                  </a:lnTo>
                  <a:lnTo>
                    <a:pt x="199" y="269"/>
                  </a:lnTo>
                  <a:lnTo>
                    <a:pt x="201" y="270"/>
                  </a:lnTo>
                  <a:lnTo>
                    <a:pt x="201" y="270"/>
                  </a:lnTo>
                  <a:lnTo>
                    <a:pt x="201" y="273"/>
                  </a:lnTo>
                  <a:lnTo>
                    <a:pt x="202" y="276"/>
                  </a:lnTo>
                  <a:lnTo>
                    <a:pt x="204" y="278"/>
                  </a:lnTo>
                  <a:lnTo>
                    <a:pt x="205" y="278"/>
                  </a:lnTo>
                  <a:lnTo>
                    <a:pt x="205" y="278"/>
                  </a:lnTo>
                  <a:lnTo>
                    <a:pt x="208" y="278"/>
                  </a:lnTo>
                  <a:lnTo>
                    <a:pt x="212" y="280"/>
                  </a:lnTo>
                  <a:lnTo>
                    <a:pt x="217" y="282"/>
                  </a:lnTo>
                  <a:lnTo>
                    <a:pt x="219" y="282"/>
                  </a:lnTo>
                  <a:lnTo>
                    <a:pt x="219" y="282"/>
                  </a:lnTo>
                  <a:lnTo>
                    <a:pt x="224" y="282"/>
                  </a:lnTo>
                  <a:lnTo>
                    <a:pt x="225" y="282"/>
                  </a:lnTo>
                  <a:lnTo>
                    <a:pt x="227" y="280"/>
                  </a:lnTo>
                  <a:lnTo>
                    <a:pt x="227" y="280"/>
                  </a:lnTo>
                  <a:lnTo>
                    <a:pt x="227" y="279"/>
                  </a:lnTo>
                  <a:lnTo>
                    <a:pt x="228" y="278"/>
                  </a:lnTo>
                  <a:lnTo>
                    <a:pt x="231" y="276"/>
                  </a:lnTo>
                  <a:lnTo>
                    <a:pt x="232" y="278"/>
                  </a:lnTo>
                  <a:lnTo>
                    <a:pt x="232" y="278"/>
                  </a:lnTo>
                  <a:lnTo>
                    <a:pt x="235" y="283"/>
                  </a:lnTo>
                  <a:lnTo>
                    <a:pt x="238" y="286"/>
                  </a:lnTo>
                  <a:lnTo>
                    <a:pt x="241" y="286"/>
                  </a:lnTo>
                  <a:lnTo>
                    <a:pt x="241" y="286"/>
                  </a:lnTo>
                  <a:lnTo>
                    <a:pt x="248" y="288"/>
                  </a:lnTo>
                  <a:lnTo>
                    <a:pt x="251" y="288"/>
                  </a:lnTo>
                  <a:lnTo>
                    <a:pt x="252" y="289"/>
                  </a:lnTo>
                  <a:lnTo>
                    <a:pt x="252" y="289"/>
                  </a:lnTo>
                  <a:lnTo>
                    <a:pt x="255" y="296"/>
                  </a:lnTo>
                  <a:lnTo>
                    <a:pt x="256" y="300"/>
                  </a:lnTo>
                  <a:lnTo>
                    <a:pt x="259" y="303"/>
                  </a:lnTo>
                  <a:lnTo>
                    <a:pt x="259" y="303"/>
                  </a:lnTo>
                  <a:lnTo>
                    <a:pt x="262" y="305"/>
                  </a:lnTo>
                  <a:lnTo>
                    <a:pt x="266" y="305"/>
                  </a:lnTo>
                  <a:lnTo>
                    <a:pt x="271" y="303"/>
                  </a:lnTo>
                  <a:lnTo>
                    <a:pt x="271" y="303"/>
                  </a:lnTo>
                  <a:lnTo>
                    <a:pt x="272" y="302"/>
                  </a:lnTo>
                  <a:lnTo>
                    <a:pt x="273" y="299"/>
                  </a:lnTo>
                  <a:lnTo>
                    <a:pt x="273" y="296"/>
                  </a:lnTo>
                  <a:lnTo>
                    <a:pt x="273" y="296"/>
                  </a:lnTo>
                  <a:lnTo>
                    <a:pt x="273" y="289"/>
                  </a:lnTo>
                  <a:lnTo>
                    <a:pt x="272" y="286"/>
                  </a:lnTo>
                  <a:lnTo>
                    <a:pt x="271" y="285"/>
                  </a:lnTo>
                  <a:lnTo>
                    <a:pt x="271" y="285"/>
                  </a:lnTo>
                  <a:lnTo>
                    <a:pt x="266" y="288"/>
                  </a:lnTo>
                  <a:lnTo>
                    <a:pt x="263" y="288"/>
                  </a:lnTo>
                  <a:lnTo>
                    <a:pt x="261" y="288"/>
                  </a:lnTo>
                  <a:lnTo>
                    <a:pt x="261" y="288"/>
                  </a:lnTo>
                  <a:lnTo>
                    <a:pt x="256" y="286"/>
                  </a:lnTo>
                  <a:lnTo>
                    <a:pt x="254" y="282"/>
                  </a:lnTo>
                  <a:lnTo>
                    <a:pt x="249" y="275"/>
                  </a:lnTo>
                  <a:lnTo>
                    <a:pt x="249" y="275"/>
                  </a:lnTo>
                  <a:lnTo>
                    <a:pt x="249" y="273"/>
                  </a:lnTo>
                  <a:lnTo>
                    <a:pt x="251" y="269"/>
                  </a:lnTo>
                  <a:lnTo>
                    <a:pt x="252" y="265"/>
                  </a:lnTo>
                  <a:lnTo>
                    <a:pt x="254" y="261"/>
                  </a:lnTo>
                  <a:lnTo>
                    <a:pt x="254" y="261"/>
                  </a:lnTo>
                  <a:lnTo>
                    <a:pt x="255" y="251"/>
                  </a:lnTo>
                  <a:lnTo>
                    <a:pt x="255" y="245"/>
                  </a:lnTo>
                  <a:lnTo>
                    <a:pt x="254" y="242"/>
                  </a:lnTo>
                  <a:lnTo>
                    <a:pt x="254" y="242"/>
                  </a:lnTo>
                  <a:lnTo>
                    <a:pt x="252" y="241"/>
                  </a:lnTo>
                  <a:lnTo>
                    <a:pt x="252" y="239"/>
                  </a:lnTo>
                  <a:lnTo>
                    <a:pt x="254" y="236"/>
                  </a:lnTo>
                  <a:lnTo>
                    <a:pt x="256" y="233"/>
                  </a:lnTo>
                  <a:lnTo>
                    <a:pt x="256" y="233"/>
                  </a:lnTo>
                  <a:lnTo>
                    <a:pt x="258" y="231"/>
                  </a:lnTo>
                  <a:lnTo>
                    <a:pt x="258" y="228"/>
                  </a:lnTo>
                  <a:lnTo>
                    <a:pt x="258" y="225"/>
                  </a:lnTo>
                  <a:lnTo>
                    <a:pt x="259" y="224"/>
                  </a:lnTo>
                  <a:lnTo>
                    <a:pt x="261" y="224"/>
                  </a:lnTo>
                  <a:lnTo>
                    <a:pt x="261" y="224"/>
                  </a:lnTo>
                  <a:lnTo>
                    <a:pt x="271" y="224"/>
                  </a:lnTo>
                  <a:lnTo>
                    <a:pt x="276" y="222"/>
                  </a:lnTo>
                  <a:lnTo>
                    <a:pt x="279" y="221"/>
                  </a:lnTo>
                  <a:lnTo>
                    <a:pt x="279" y="221"/>
                  </a:lnTo>
                  <a:lnTo>
                    <a:pt x="281" y="219"/>
                  </a:lnTo>
                  <a:lnTo>
                    <a:pt x="281" y="219"/>
                  </a:lnTo>
                  <a:lnTo>
                    <a:pt x="282" y="218"/>
                  </a:lnTo>
                  <a:lnTo>
                    <a:pt x="282" y="218"/>
                  </a:lnTo>
                  <a:lnTo>
                    <a:pt x="276" y="208"/>
                  </a:lnTo>
                  <a:lnTo>
                    <a:pt x="273" y="204"/>
                  </a:lnTo>
                  <a:lnTo>
                    <a:pt x="269" y="201"/>
                  </a:lnTo>
                  <a:lnTo>
                    <a:pt x="269" y="20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227" name="Freeform 345"/>
            <p:cNvSpPr>
              <a:spLocks/>
            </p:cNvSpPr>
            <p:nvPr/>
          </p:nvSpPr>
          <p:spPr bwMode="gray">
            <a:xfrm>
              <a:off x="4748244" y="3701594"/>
              <a:ext cx="36780" cy="49512"/>
            </a:xfrm>
            <a:custGeom>
              <a:avLst/>
              <a:gdLst/>
              <a:ahLst/>
              <a:cxnLst>
                <a:cxn ang="0">
                  <a:pos x="1" y="17"/>
                </a:cxn>
                <a:cxn ang="0">
                  <a:pos x="1" y="17"/>
                </a:cxn>
                <a:cxn ang="0">
                  <a:pos x="6" y="35"/>
                </a:cxn>
                <a:cxn ang="0">
                  <a:pos x="6" y="35"/>
                </a:cxn>
                <a:cxn ang="0">
                  <a:pos x="13" y="30"/>
                </a:cxn>
                <a:cxn ang="0">
                  <a:pos x="13" y="30"/>
                </a:cxn>
                <a:cxn ang="0">
                  <a:pos x="17" y="27"/>
                </a:cxn>
                <a:cxn ang="0">
                  <a:pos x="21" y="20"/>
                </a:cxn>
                <a:cxn ang="0">
                  <a:pos x="26" y="12"/>
                </a:cxn>
                <a:cxn ang="0">
                  <a:pos x="21" y="9"/>
                </a:cxn>
                <a:cxn ang="0">
                  <a:pos x="21" y="9"/>
                </a:cxn>
                <a:cxn ang="0">
                  <a:pos x="21" y="7"/>
                </a:cxn>
                <a:cxn ang="0">
                  <a:pos x="21" y="0"/>
                </a:cxn>
                <a:cxn ang="0">
                  <a:pos x="21" y="0"/>
                </a:cxn>
                <a:cxn ang="0">
                  <a:pos x="14" y="2"/>
                </a:cxn>
                <a:cxn ang="0">
                  <a:pos x="14" y="2"/>
                </a:cxn>
                <a:cxn ang="0">
                  <a:pos x="14" y="2"/>
                </a:cxn>
                <a:cxn ang="0">
                  <a:pos x="13" y="5"/>
                </a:cxn>
                <a:cxn ang="0">
                  <a:pos x="10" y="6"/>
                </a:cxn>
                <a:cxn ang="0">
                  <a:pos x="6" y="6"/>
                </a:cxn>
                <a:cxn ang="0">
                  <a:pos x="6" y="6"/>
                </a:cxn>
                <a:cxn ang="0">
                  <a:pos x="0" y="6"/>
                </a:cxn>
                <a:cxn ang="0">
                  <a:pos x="0" y="6"/>
                </a:cxn>
                <a:cxn ang="0">
                  <a:pos x="1" y="6"/>
                </a:cxn>
                <a:cxn ang="0">
                  <a:pos x="1" y="17"/>
                </a:cxn>
              </a:cxnLst>
              <a:rect l="0" t="0" r="r" b="b"/>
              <a:pathLst>
                <a:path w="26" h="35">
                  <a:moveTo>
                    <a:pt x="1" y="17"/>
                  </a:moveTo>
                  <a:lnTo>
                    <a:pt x="1" y="17"/>
                  </a:lnTo>
                  <a:lnTo>
                    <a:pt x="6" y="35"/>
                  </a:lnTo>
                  <a:lnTo>
                    <a:pt x="6" y="35"/>
                  </a:lnTo>
                  <a:lnTo>
                    <a:pt x="13" y="30"/>
                  </a:lnTo>
                  <a:lnTo>
                    <a:pt x="13" y="30"/>
                  </a:lnTo>
                  <a:lnTo>
                    <a:pt x="17" y="27"/>
                  </a:lnTo>
                  <a:lnTo>
                    <a:pt x="21" y="20"/>
                  </a:lnTo>
                  <a:lnTo>
                    <a:pt x="26" y="12"/>
                  </a:lnTo>
                  <a:lnTo>
                    <a:pt x="21" y="9"/>
                  </a:lnTo>
                  <a:lnTo>
                    <a:pt x="21" y="9"/>
                  </a:lnTo>
                  <a:lnTo>
                    <a:pt x="21" y="7"/>
                  </a:lnTo>
                  <a:lnTo>
                    <a:pt x="21" y="0"/>
                  </a:lnTo>
                  <a:lnTo>
                    <a:pt x="21" y="0"/>
                  </a:lnTo>
                  <a:lnTo>
                    <a:pt x="14" y="2"/>
                  </a:lnTo>
                  <a:lnTo>
                    <a:pt x="14" y="2"/>
                  </a:lnTo>
                  <a:lnTo>
                    <a:pt x="14" y="2"/>
                  </a:lnTo>
                  <a:lnTo>
                    <a:pt x="13" y="5"/>
                  </a:lnTo>
                  <a:lnTo>
                    <a:pt x="10" y="6"/>
                  </a:lnTo>
                  <a:lnTo>
                    <a:pt x="6" y="6"/>
                  </a:lnTo>
                  <a:lnTo>
                    <a:pt x="6" y="6"/>
                  </a:lnTo>
                  <a:lnTo>
                    <a:pt x="0" y="6"/>
                  </a:lnTo>
                  <a:lnTo>
                    <a:pt x="0" y="6"/>
                  </a:lnTo>
                  <a:lnTo>
                    <a:pt x="1" y="6"/>
                  </a:lnTo>
                  <a:lnTo>
                    <a:pt x="1" y="1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228" name="Freeform 346"/>
            <p:cNvSpPr>
              <a:spLocks/>
            </p:cNvSpPr>
            <p:nvPr/>
          </p:nvSpPr>
          <p:spPr bwMode="gray">
            <a:xfrm>
              <a:off x="4772293" y="3889740"/>
              <a:ext cx="239073" cy="390438"/>
            </a:xfrm>
            <a:custGeom>
              <a:avLst/>
              <a:gdLst/>
              <a:ahLst/>
              <a:cxnLst>
                <a:cxn ang="0">
                  <a:pos x="165" y="47"/>
                </a:cxn>
                <a:cxn ang="0">
                  <a:pos x="164" y="1"/>
                </a:cxn>
                <a:cxn ang="0">
                  <a:pos x="152" y="5"/>
                </a:cxn>
                <a:cxn ang="0">
                  <a:pos x="141" y="11"/>
                </a:cxn>
                <a:cxn ang="0">
                  <a:pos x="132" y="14"/>
                </a:cxn>
                <a:cxn ang="0">
                  <a:pos x="124" y="12"/>
                </a:cxn>
                <a:cxn ang="0">
                  <a:pos x="120" y="20"/>
                </a:cxn>
                <a:cxn ang="0">
                  <a:pos x="104" y="20"/>
                </a:cxn>
                <a:cxn ang="0">
                  <a:pos x="94" y="20"/>
                </a:cxn>
                <a:cxn ang="0">
                  <a:pos x="88" y="15"/>
                </a:cxn>
                <a:cxn ang="0">
                  <a:pos x="73" y="17"/>
                </a:cxn>
                <a:cxn ang="0">
                  <a:pos x="71" y="27"/>
                </a:cxn>
                <a:cxn ang="0">
                  <a:pos x="80" y="57"/>
                </a:cxn>
                <a:cxn ang="0">
                  <a:pos x="91" y="69"/>
                </a:cxn>
                <a:cxn ang="0">
                  <a:pos x="90" y="82"/>
                </a:cxn>
                <a:cxn ang="0">
                  <a:pos x="81" y="92"/>
                </a:cxn>
                <a:cxn ang="0">
                  <a:pos x="80" y="108"/>
                </a:cxn>
                <a:cxn ang="0">
                  <a:pos x="71" y="99"/>
                </a:cxn>
                <a:cxn ang="0">
                  <a:pos x="66" y="79"/>
                </a:cxn>
                <a:cxn ang="0">
                  <a:pos x="67" y="65"/>
                </a:cxn>
                <a:cxn ang="0">
                  <a:pos x="56" y="65"/>
                </a:cxn>
                <a:cxn ang="0">
                  <a:pos x="44" y="58"/>
                </a:cxn>
                <a:cxn ang="0">
                  <a:pos x="4" y="91"/>
                </a:cxn>
                <a:cxn ang="0">
                  <a:pos x="24" y="95"/>
                </a:cxn>
                <a:cxn ang="0">
                  <a:pos x="43" y="102"/>
                </a:cxn>
                <a:cxn ang="0">
                  <a:pos x="44" y="126"/>
                </a:cxn>
                <a:cxn ang="0">
                  <a:pos x="39" y="138"/>
                </a:cxn>
                <a:cxn ang="0">
                  <a:pos x="41" y="145"/>
                </a:cxn>
                <a:cxn ang="0">
                  <a:pos x="44" y="153"/>
                </a:cxn>
                <a:cxn ang="0">
                  <a:pos x="36" y="165"/>
                </a:cxn>
                <a:cxn ang="0">
                  <a:pos x="34" y="176"/>
                </a:cxn>
                <a:cxn ang="0">
                  <a:pos x="16" y="197"/>
                </a:cxn>
                <a:cxn ang="0">
                  <a:pos x="20" y="213"/>
                </a:cxn>
                <a:cxn ang="0">
                  <a:pos x="26" y="227"/>
                </a:cxn>
                <a:cxn ang="0">
                  <a:pos x="27" y="257"/>
                </a:cxn>
                <a:cxn ang="0">
                  <a:pos x="41" y="274"/>
                </a:cxn>
                <a:cxn ang="0">
                  <a:pos x="41" y="263"/>
                </a:cxn>
                <a:cxn ang="0">
                  <a:pos x="36" y="260"/>
                </a:cxn>
                <a:cxn ang="0">
                  <a:pos x="51" y="246"/>
                </a:cxn>
                <a:cxn ang="0">
                  <a:pos x="80" y="233"/>
                </a:cxn>
                <a:cxn ang="0">
                  <a:pos x="81" y="217"/>
                </a:cxn>
                <a:cxn ang="0">
                  <a:pos x="83" y="202"/>
                </a:cxn>
                <a:cxn ang="0">
                  <a:pos x="78" y="179"/>
                </a:cxn>
                <a:cxn ang="0">
                  <a:pos x="73" y="165"/>
                </a:cxn>
                <a:cxn ang="0">
                  <a:pos x="74" y="153"/>
                </a:cxn>
                <a:cxn ang="0">
                  <a:pos x="83" y="145"/>
                </a:cxn>
                <a:cxn ang="0">
                  <a:pos x="91" y="139"/>
                </a:cxn>
                <a:cxn ang="0">
                  <a:pos x="103" y="128"/>
                </a:cxn>
                <a:cxn ang="0">
                  <a:pos x="120" y="113"/>
                </a:cxn>
                <a:cxn ang="0">
                  <a:pos x="144" y="104"/>
                </a:cxn>
                <a:cxn ang="0">
                  <a:pos x="169" y="74"/>
                </a:cxn>
              </a:cxnLst>
              <a:rect l="0" t="0" r="r" b="b"/>
              <a:pathLst>
                <a:path w="169" h="276">
                  <a:moveTo>
                    <a:pt x="169" y="71"/>
                  </a:moveTo>
                  <a:lnTo>
                    <a:pt x="169" y="71"/>
                  </a:lnTo>
                  <a:lnTo>
                    <a:pt x="167" y="57"/>
                  </a:lnTo>
                  <a:lnTo>
                    <a:pt x="165" y="47"/>
                  </a:lnTo>
                  <a:lnTo>
                    <a:pt x="165" y="40"/>
                  </a:lnTo>
                  <a:lnTo>
                    <a:pt x="165" y="40"/>
                  </a:lnTo>
                  <a:lnTo>
                    <a:pt x="165" y="21"/>
                  </a:lnTo>
                  <a:lnTo>
                    <a:pt x="164" y="1"/>
                  </a:lnTo>
                  <a:lnTo>
                    <a:pt x="164" y="1"/>
                  </a:lnTo>
                  <a:lnTo>
                    <a:pt x="164" y="0"/>
                  </a:lnTo>
                  <a:lnTo>
                    <a:pt x="164" y="0"/>
                  </a:lnTo>
                  <a:lnTo>
                    <a:pt x="152" y="5"/>
                  </a:lnTo>
                  <a:lnTo>
                    <a:pt x="147" y="10"/>
                  </a:lnTo>
                  <a:lnTo>
                    <a:pt x="147" y="10"/>
                  </a:lnTo>
                  <a:lnTo>
                    <a:pt x="145" y="11"/>
                  </a:lnTo>
                  <a:lnTo>
                    <a:pt x="141" y="11"/>
                  </a:lnTo>
                  <a:lnTo>
                    <a:pt x="138" y="11"/>
                  </a:lnTo>
                  <a:lnTo>
                    <a:pt x="135" y="12"/>
                  </a:lnTo>
                  <a:lnTo>
                    <a:pt x="135" y="12"/>
                  </a:lnTo>
                  <a:lnTo>
                    <a:pt x="132" y="14"/>
                  </a:lnTo>
                  <a:lnTo>
                    <a:pt x="130" y="14"/>
                  </a:lnTo>
                  <a:lnTo>
                    <a:pt x="125" y="12"/>
                  </a:lnTo>
                  <a:lnTo>
                    <a:pt x="125" y="12"/>
                  </a:lnTo>
                  <a:lnTo>
                    <a:pt x="124" y="12"/>
                  </a:lnTo>
                  <a:lnTo>
                    <a:pt x="122" y="14"/>
                  </a:lnTo>
                  <a:lnTo>
                    <a:pt x="121" y="18"/>
                  </a:lnTo>
                  <a:lnTo>
                    <a:pt x="121" y="18"/>
                  </a:lnTo>
                  <a:lnTo>
                    <a:pt x="120" y="20"/>
                  </a:lnTo>
                  <a:lnTo>
                    <a:pt x="117" y="20"/>
                  </a:lnTo>
                  <a:lnTo>
                    <a:pt x="111" y="20"/>
                  </a:lnTo>
                  <a:lnTo>
                    <a:pt x="111" y="20"/>
                  </a:lnTo>
                  <a:lnTo>
                    <a:pt x="104" y="20"/>
                  </a:lnTo>
                  <a:lnTo>
                    <a:pt x="97" y="21"/>
                  </a:lnTo>
                  <a:lnTo>
                    <a:pt x="97" y="21"/>
                  </a:lnTo>
                  <a:lnTo>
                    <a:pt x="95" y="21"/>
                  </a:lnTo>
                  <a:lnTo>
                    <a:pt x="94" y="20"/>
                  </a:lnTo>
                  <a:lnTo>
                    <a:pt x="94" y="18"/>
                  </a:lnTo>
                  <a:lnTo>
                    <a:pt x="93" y="17"/>
                  </a:lnTo>
                  <a:lnTo>
                    <a:pt x="93" y="17"/>
                  </a:lnTo>
                  <a:lnTo>
                    <a:pt x="88" y="15"/>
                  </a:lnTo>
                  <a:lnTo>
                    <a:pt x="87" y="17"/>
                  </a:lnTo>
                  <a:lnTo>
                    <a:pt x="83" y="18"/>
                  </a:lnTo>
                  <a:lnTo>
                    <a:pt x="83" y="18"/>
                  </a:lnTo>
                  <a:lnTo>
                    <a:pt x="73" y="17"/>
                  </a:lnTo>
                  <a:lnTo>
                    <a:pt x="73" y="17"/>
                  </a:lnTo>
                  <a:lnTo>
                    <a:pt x="73" y="22"/>
                  </a:lnTo>
                  <a:lnTo>
                    <a:pt x="73" y="22"/>
                  </a:lnTo>
                  <a:lnTo>
                    <a:pt x="71" y="27"/>
                  </a:lnTo>
                  <a:lnTo>
                    <a:pt x="73" y="31"/>
                  </a:lnTo>
                  <a:lnTo>
                    <a:pt x="74" y="40"/>
                  </a:lnTo>
                  <a:lnTo>
                    <a:pt x="77" y="49"/>
                  </a:lnTo>
                  <a:lnTo>
                    <a:pt x="80" y="57"/>
                  </a:lnTo>
                  <a:lnTo>
                    <a:pt x="80" y="57"/>
                  </a:lnTo>
                  <a:lnTo>
                    <a:pt x="90" y="67"/>
                  </a:lnTo>
                  <a:lnTo>
                    <a:pt x="90" y="67"/>
                  </a:lnTo>
                  <a:lnTo>
                    <a:pt x="91" y="69"/>
                  </a:lnTo>
                  <a:lnTo>
                    <a:pt x="91" y="72"/>
                  </a:lnTo>
                  <a:lnTo>
                    <a:pt x="90" y="75"/>
                  </a:lnTo>
                  <a:lnTo>
                    <a:pt x="90" y="82"/>
                  </a:lnTo>
                  <a:lnTo>
                    <a:pt x="90" y="82"/>
                  </a:lnTo>
                  <a:lnTo>
                    <a:pt x="88" y="88"/>
                  </a:lnTo>
                  <a:lnTo>
                    <a:pt x="87" y="91"/>
                  </a:lnTo>
                  <a:lnTo>
                    <a:pt x="84" y="91"/>
                  </a:lnTo>
                  <a:lnTo>
                    <a:pt x="81" y="92"/>
                  </a:lnTo>
                  <a:lnTo>
                    <a:pt x="81" y="92"/>
                  </a:lnTo>
                  <a:lnTo>
                    <a:pt x="78" y="96"/>
                  </a:lnTo>
                  <a:lnTo>
                    <a:pt x="78" y="101"/>
                  </a:lnTo>
                  <a:lnTo>
                    <a:pt x="80" y="108"/>
                  </a:lnTo>
                  <a:lnTo>
                    <a:pt x="80" y="108"/>
                  </a:lnTo>
                  <a:lnTo>
                    <a:pt x="78" y="108"/>
                  </a:lnTo>
                  <a:lnTo>
                    <a:pt x="77" y="105"/>
                  </a:lnTo>
                  <a:lnTo>
                    <a:pt x="71" y="99"/>
                  </a:lnTo>
                  <a:lnTo>
                    <a:pt x="64" y="88"/>
                  </a:lnTo>
                  <a:lnTo>
                    <a:pt x="64" y="88"/>
                  </a:lnTo>
                  <a:lnTo>
                    <a:pt x="64" y="84"/>
                  </a:lnTo>
                  <a:lnTo>
                    <a:pt x="66" y="79"/>
                  </a:lnTo>
                  <a:lnTo>
                    <a:pt x="67" y="72"/>
                  </a:lnTo>
                  <a:lnTo>
                    <a:pt x="68" y="67"/>
                  </a:lnTo>
                  <a:lnTo>
                    <a:pt x="68" y="67"/>
                  </a:lnTo>
                  <a:lnTo>
                    <a:pt x="67" y="65"/>
                  </a:lnTo>
                  <a:lnTo>
                    <a:pt x="66" y="64"/>
                  </a:lnTo>
                  <a:lnTo>
                    <a:pt x="61" y="64"/>
                  </a:lnTo>
                  <a:lnTo>
                    <a:pt x="56" y="65"/>
                  </a:lnTo>
                  <a:lnTo>
                    <a:pt x="56" y="65"/>
                  </a:lnTo>
                  <a:lnTo>
                    <a:pt x="53" y="64"/>
                  </a:lnTo>
                  <a:lnTo>
                    <a:pt x="49" y="61"/>
                  </a:lnTo>
                  <a:lnTo>
                    <a:pt x="44" y="58"/>
                  </a:lnTo>
                  <a:lnTo>
                    <a:pt x="44" y="58"/>
                  </a:lnTo>
                  <a:lnTo>
                    <a:pt x="0" y="74"/>
                  </a:lnTo>
                  <a:lnTo>
                    <a:pt x="3" y="85"/>
                  </a:lnTo>
                  <a:lnTo>
                    <a:pt x="2" y="85"/>
                  </a:lnTo>
                  <a:lnTo>
                    <a:pt x="4" y="91"/>
                  </a:lnTo>
                  <a:lnTo>
                    <a:pt x="4" y="91"/>
                  </a:lnTo>
                  <a:lnTo>
                    <a:pt x="12" y="92"/>
                  </a:lnTo>
                  <a:lnTo>
                    <a:pt x="19" y="94"/>
                  </a:lnTo>
                  <a:lnTo>
                    <a:pt x="24" y="95"/>
                  </a:lnTo>
                  <a:lnTo>
                    <a:pt x="24" y="95"/>
                  </a:lnTo>
                  <a:lnTo>
                    <a:pt x="30" y="98"/>
                  </a:lnTo>
                  <a:lnTo>
                    <a:pt x="36" y="99"/>
                  </a:lnTo>
                  <a:lnTo>
                    <a:pt x="43" y="102"/>
                  </a:lnTo>
                  <a:lnTo>
                    <a:pt x="43" y="102"/>
                  </a:lnTo>
                  <a:lnTo>
                    <a:pt x="44" y="105"/>
                  </a:lnTo>
                  <a:lnTo>
                    <a:pt x="44" y="112"/>
                  </a:lnTo>
                  <a:lnTo>
                    <a:pt x="44" y="126"/>
                  </a:lnTo>
                  <a:lnTo>
                    <a:pt x="44" y="126"/>
                  </a:lnTo>
                  <a:lnTo>
                    <a:pt x="43" y="132"/>
                  </a:lnTo>
                  <a:lnTo>
                    <a:pt x="40" y="135"/>
                  </a:lnTo>
                  <a:lnTo>
                    <a:pt x="39" y="138"/>
                  </a:lnTo>
                  <a:lnTo>
                    <a:pt x="39" y="139"/>
                  </a:lnTo>
                  <a:lnTo>
                    <a:pt x="40" y="141"/>
                  </a:lnTo>
                  <a:lnTo>
                    <a:pt x="40" y="141"/>
                  </a:lnTo>
                  <a:lnTo>
                    <a:pt x="41" y="145"/>
                  </a:lnTo>
                  <a:lnTo>
                    <a:pt x="43" y="149"/>
                  </a:lnTo>
                  <a:lnTo>
                    <a:pt x="43" y="152"/>
                  </a:lnTo>
                  <a:lnTo>
                    <a:pt x="44" y="153"/>
                  </a:lnTo>
                  <a:lnTo>
                    <a:pt x="44" y="153"/>
                  </a:lnTo>
                  <a:lnTo>
                    <a:pt x="46" y="153"/>
                  </a:lnTo>
                  <a:lnTo>
                    <a:pt x="46" y="155"/>
                  </a:lnTo>
                  <a:lnTo>
                    <a:pt x="43" y="159"/>
                  </a:lnTo>
                  <a:lnTo>
                    <a:pt x="36" y="165"/>
                  </a:lnTo>
                  <a:lnTo>
                    <a:pt x="36" y="165"/>
                  </a:lnTo>
                  <a:lnTo>
                    <a:pt x="34" y="168"/>
                  </a:lnTo>
                  <a:lnTo>
                    <a:pt x="34" y="172"/>
                  </a:lnTo>
                  <a:lnTo>
                    <a:pt x="34" y="176"/>
                  </a:lnTo>
                  <a:lnTo>
                    <a:pt x="31" y="180"/>
                  </a:lnTo>
                  <a:lnTo>
                    <a:pt x="31" y="180"/>
                  </a:lnTo>
                  <a:lnTo>
                    <a:pt x="24" y="189"/>
                  </a:lnTo>
                  <a:lnTo>
                    <a:pt x="16" y="197"/>
                  </a:lnTo>
                  <a:lnTo>
                    <a:pt x="16" y="197"/>
                  </a:lnTo>
                  <a:lnTo>
                    <a:pt x="16" y="197"/>
                  </a:lnTo>
                  <a:lnTo>
                    <a:pt x="16" y="197"/>
                  </a:lnTo>
                  <a:lnTo>
                    <a:pt x="20" y="213"/>
                  </a:lnTo>
                  <a:lnTo>
                    <a:pt x="23" y="222"/>
                  </a:lnTo>
                  <a:lnTo>
                    <a:pt x="24" y="226"/>
                  </a:lnTo>
                  <a:lnTo>
                    <a:pt x="26" y="227"/>
                  </a:lnTo>
                  <a:lnTo>
                    <a:pt x="26" y="227"/>
                  </a:lnTo>
                  <a:lnTo>
                    <a:pt x="27" y="229"/>
                  </a:lnTo>
                  <a:lnTo>
                    <a:pt x="29" y="233"/>
                  </a:lnTo>
                  <a:lnTo>
                    <a:pt x="29" y="243"/>
                  </a:lnTo>
                  <a:lnTo>
                    <a:pt x="27" y="257"/>
                  </a:lnTo>
                  <a:lnTo>
                    <a:pt x="27" y="257"/>
                  </a:lnTo>
                  <a:lnTo>
                    <a:pt x="30" y="276"/>
                  </a:lnTo>
                  <a:lnTo>
                    <a:pt x="30" y="276"/>
                  </a:lnTo>
                  <a:lnTo>
                    <a:pt x="41" y="274"/>
                  </a:lnTo>
                  <a:lnTo>
                    <a:pt x="41" y="274"/>
                  </a:lnTo>
                  <a:lnTo>
                    <a:pt x="43" y="266"/>
                  </a:lnTo>
                  <a:lnTo>
                    <a:pt x="43" y="266"/>
                  </a:lnTo>
                  <a:lnTo>
                    <a:pt x="41" y="263"/>
                  </a:lnTo>
                  <a:lnTo>
                    <a:pt x="40" y="261"/>
                  </a:lnTo>
                  <a:lnTo>
                    <a:pt x="37" y="261"/>
                  </a:lnTo>
                  <a:lnTo>
                    <a:pt x="36" y="260"/>
                  </a:lnTo>
                  <a:lnTo>
                    <a:pt x="36" y="260"/>
                  </a:lnTo>
                  <a:lnTo>
                    <a:pt x="36" y="259"/>
                  </a:lnTo>
                  <a:lnTo>
                    <a:pt x="37" y="256"/>
                  </a:lnTo>
                  <a:lnTo>
                    <a:pt x="43" y="251"/>
                  </a:lnTo>
                  <a:lnTo>
                    <a:pt x="51" y="246"/>
                  </a:lnTo>
                  <a:lnTo>
                    <a:pt x="61" y="242"/>
                  </a:lnTo>
                  <a:lnTo>
                    <a:pt x="61" y="242"/>
                  </a:lnTo>
                  <a:lnTo>
                    <a:pt x="76" y="236"/>
                  </a:lnTo>
                  <a:lnTo>
                    <a:pt x="80" y="233"/>
                  </a:lnTo>
                  <a:lnTo>
                    <a:pt x="81" y="229"/>
                  </a:lnTo>
                  <a:lnTo>
                    <a:pt x="81" y="229"/>
                  </a:lnTo>
                  <a:lnTo>
                    <a:pt x="81" y="224"/>
                  </a:lnTo>
                  <a:lnTo>
                    <a:pt x="81" y="217"/>
                  </a:lnTo>
                  <a:lnTo>
                    <a:pt x="81" y="212"/>
                  </a:lnTo>
                  <a:lnTo>
                    <a:pt x="83" y="206"/>
                  </a:lnTo>
                  <a:lnTo>
                    <a:pt x="83" y="206"/>
                  </a:lnTo>
                  <a:lnTo>
                    <a:pt x="83" y="202"/>
                  </a:lnTo>
                  <a:lnTo>
                    <a:pt x="83" y="199"/>
                  </a:lnTo>
                  <a:lnTo>
                    <a:pt x="80" y="186"/>
                  </a:lnTo>
                  <a:lnTo>
                    <a:pt x="80" y="186"/>
                  </a:lnTo>
                  <a:lnTo>
                    <a:pt x="78" y="179"/>
                  </a:lnTo>
                  <a:lnTo>
                    <a:pt x="76" y="173"/>
                  </a:lnTo>
                  <a:lnTo>
                    <a:pt x="74" y="169"/>
                  </a:lnTo>
                  <a:lnTo>
                    <a:pt x="73" y="165"/>
                  </a:lnTo>
                  <a:lnTo>
                    <a:pt x="73" y="165"/>
                  </a:lnTo>
                  <a:lnTo>
                    <a:pt x="71" y="160"/>
                  </a:lnTo>
                  <a:lnTo>
                    <a:pt x="71" y="156"/>
                  </a:lnTo>
                  <a:lnTo>
                    <a:pt x="73" y="155"/>
                  </a:lnTo>
                  <a:lnTo>
                    <a:pt x="74" y="153"/>
                  </a:lnTo>
                  <a:lnTo>
                    <a:pt x="74" y="153"/>
                  </a:lnTo>
                  <a:lnTo>
                    <a:pt x="77" y="153"/>
                  </a:lnTo>
                  <a:lnTo>
                    <a:pt x="78" y="152"/>
                  </a:lnTo>
                  <a:lnTo>
                    <a:pt x="83" y="145"/>
                  </a:lnTo>
                  <a:lnTo>
                    <a:pt x="83" y="145"/>
                  </a:lnTo>
                  <a:lnTo>
                    <a:pt x="84" y="142"/>
                  </a:lnTo>
                  <a:lnTo>
                    <a:pt x="87" y="139"/>
                  </a:lnTo>
                  <a:lnTo>
                    <a:pt x="91" y="139"/>
                  </a:lnTo>
                  <a:lnTo>
                    <a:pt x="95" y="136"/>
                  </a:lnTo>
                  <a:lnTo>
                    <a:pt x="95" y="136"/>
                  </a:lnTo>
                  <a:lnTo>
                    <a:pt x="100" y="132"/>
                  </a:lnTo>
                  <a:lnTo>
                    <a:pt x="103" y="128"/>
                  </a:lnTo>
                  <a:lnTo>
                    <a:pt x="107" y="123"/>
                  </a:lnTo>
                  <a:lnTo>
                    <a:pt x="113" y="118"/>
                  </a:lnTo>
                  <a:lnTo>
                    <a:pt x="113" y="118"/>
                  </a:lnTo>
                  <a:lnTo>
                    <a:pt x="120" y="113"/>
                  </a:lnTo>
                  <a:lnTo>
                    <a:pt x="128" y="111"/>
                  </a:lnTo>
                  <a:lnTo>
                    <a:pt x="135" y="108"/>
                  </a:lnTo>
                  <a:lnTo>
                    <a:pt x="144" y="104"/>
                  </a:lnTo>
                  <a:lnTo>
                    <a:pt x="144" y="104"/>
                  </a:lnTo>
                  <a:lnTo>
                    <a:pt x="152" y="96"/>
                  </a:lnTo>
                  <a:lnTo>
                    <a:pt x="161" y="86"/>
                  </a:lnTo>
                  <a:lnTo>
                    <a:pt x="167" y="76"/>
                  </a:lnTo>
                  <a:lnTo>
                    <a:pt x="169" y="74"/>
                  </a:lnTo>
                  <a:lnTo>
                    <a:pt x="169" y="71"/>
                  </a:lnTo>
                  <a:lnTo>
                    <a:pt x="169" y="7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229" name="Freeform 347"/>
            <p:cNvSpPr>
              <a:spLocks/>
            </p:cNvSpPr>
            <p:nvPr/>
          </p:nvSpPr>
          <p:spPr bwMode="gray">
            <a:xfrm>
              <a:off x="4756732" y="3670472"/>
              <a:ext cx="247560" cy="248975"/>
            </a:xfrm>
            <a:custGeom>
              <a:avLst/>
              <a:gdLst/>
              <a:ahLst/>
              <a:cxnLst>
                <a:cxn ang="0">
                  <a:pos x="162" y="135"/>
                </a:cxn>
                <a:cxn ang="0">
                  <a:pos x="158" y="125"/>
                </a:cxn>
                <a:cxn ang="0">
                  <a:pos x="156" y="112"/>
                </a:cxn>
                <a:cxn ang="0">
                  <a:pos x="155" y="109"/>
                </a:cxn>
                <a:cxn ang="0">
                  <a:pos x="159" y="99"/>
                </a:cxn>
                <a:cxn ang="0">
                  <a:pos x="156" y="94"/>
                </a:cxn>
                <a:cxn ang="0">
                  <a:pos x="151" y="85"/>
                </a:cxn>
                <a:cxn ang="0">
                  <a:pos x="156" y="61"/>
                </a:cxn>
                <a:cxn ang="0">
                  <a:pos x="131" y="32"/>
                </a:cxn>
                <a:cxn ang="0">
                  <a:pos x="69" y="5"/>
                </a:cxn>
                <a:cxn ang="0">
                  <a:pos x="62" y="15"/>
                </a:cxn>
                <a:cxn ang="0">
                  <a:pos x="61" y="18"/>
                </a:cxn>
                <a:cxn ang="0">
                  <a:pos x="65" y="24"/>
                </a:cxn>
                <a:cxn ang="0">
                  <a:pos x="58" y="25"/>
                </a:cxn>
                <a:cxn ang="0">
                  <a:pos x="38" y="24"/>
                </a:cxn>
                <a:cxn ang="0">
                  <a:pos x="34" y="22"/>
                </a:cxn>
                <a:cxn ang="0">
                  <a:pos x="38" y="0"/>
                </a:cxn>
                <a:cxn ang="0">
                  <a:pos x="17" y="2"/>
                </a:cxn>
                <a:cxn ang="0">
                  <a:pos x="21" y="12"/>
                </a:cxn>
                <a:cxn ang="0">
                  <a:pos x="21" y="20"/>
                </a:cxn>
                <a:cxn ang="0">
                  <a:pos x="15" y="22"/>
                </a:cxn>
                <a:cxn ang="0">
                  <a:pos x="20" y="34"/>
                </a:cxn>
                <a:cxn ang="0">
                  <a:pos x="11" y="49"/>
                </a:cxn>
                <a:cxn ang="0">
                  <a:pos x="0" y="57"/>
                </a:cxn>
                <a:cxn ang="0">
                  <a:pos x="7" y="82"/>
                </a:cxn>
                <a:cxn ang="0">
                  <a:pos x="14" y="94"/>
                </a:cxn>
                <a:cxn ang="0">
                  <a:pos x="18" y="108"/>
                </a:cxn>
                <a:cxn ang="0">
                  <a:pos x="24" y="121"/>
                </a:cxn>
                <a:cxn ang="0">
                  <a:pos x="20" y="122"/>
                </a:cxn>
                <a:cxn ang="0">
                  <a:pos x="14" y="115"/>
                </a:cxn>
                <a:cxn ang="0">
                  <a:pos x="11" y="118"/>
                </a:cxn>
                <a:cxn ang="0">
                  <a:pos x="24" y="125"/>
                </a:cxn>
                <a:cxn ang="0">
                  <a:pos x="31" y="126"/>
                </a:cxn>
                <a:cxn ang="0">
                  <a:pos x="50" y="133"/>
                </a:cxn>
                <a:cxn ang="0">
                  <a:pos x="58" y="139"/>
                </a:cxn>
                <a:cxn ang="0">
                  <a:pos x="71" y="140"/>
                </a:cxn>
                <a:cxn ang="0">
                  <a:pos x="72" y="139"/>
                </a:cxn>
                <a:cxn ang="0">
                  <a:pos x="81" y="152"/>
                </a:cxn>
                <a:cxn ang="0">
                  <a:pos x="84" y="172"/>
                </a:cxn>
                <a:cxn ang="0">
                  <a:pos x="98" y="172"/>
                </a:cxn>
                <a:cxn ang="0">
                  <a:pos x="104" y="172"/>
                </a:cxn>
                <a:cxn ang="0">
                  <a:pos x="106" y="176"/>
                </a:cxn>
                <a:cxn ang="0">
                  <a:pos x="115" y="175"/>
                </a:cxn>
                <a:cxn ang="0">
                  <a:pos x="128" y="175"/>
                </a:cxn>
                <a:cxn ang="0">
                  <a:pos x="132" y="173"/>
                </a:cxn>
                <a:cxn ang="0">
                  <a:pos x="136" y="167"/>
                </a:cxn>
                <a:cxn ang="0">
                  <a:pos x="143" y="169"/>
                </a:cxn>
                <a:cxn ang="0">
                  <a:pos x="149" y="166"/>
                </a:cxn>
                <a:cxn ang="0">
                  <a:pos x="158" y="165"/>
                </a:cxn>
                <a:cxn ang="0">
                  <a:pos x="175" y="155"/>
                </a:cxn>
                <a:cxn ang="0">
                  <a:pos x="172" y="150"/>
                </a:cxn>
                <a:cxn ang="0">
                  <a:pos x="163" y="143"/>
                </a:cxn>
              </a:cxnLst>
              <a:rect l="0" t="0" r="r" b="b"/>
              <a:pathLst>
                <a:path w="175" h="176">
                  <a:moveTo>
                    <a:pt x="163" y="140"/>
                  </a:moveTo>
                  <a:lnTo>
                    <a:pt x="163" y="140"/>
                  </a:lnTo>
                  <a:lnTo>
                    <a:pt x="162" y="135"/>
                  </a:lnTo>
                  <a:lnTo>
                    <a:pt x="161" y="132"/>
                  </a:lnTo>
                  <a:lnTo>
                    <a:pt x="158" y="129"/>
                  </a:lnTo>
                  <a:lnTo>
                    <a:pt x="158" y="125"/>
                  </a:lnTo>
                  <a:lnTo>
                    <a:pt x="158" y="125"/>
                  </a:lnTo>
                  <a:lnTo>
                    <a:pt x="158" y="116"/>
                  </a:lnTo>
                  <a:lnTo>
                    <a:pt x="156" y="112"/>
                  </a:lnTo>
                  <a:lnTo>
                    <a:pt x="156" y="111"/>
                  </a:lnTo>
                  <a:lnTo>
                    <a:pt x="156" y="111"/>
                  </a:lnTo>
                  <a:lnTo>
                    <a:pt x="155" y="109"/>
                  </a:lnTo>
                  <a:lnTo>
                    <a:pt x="155" y="106"/>
                  </a:lnTo>
                  <a:lnTo>
                    <a:pt x="159" y="99"/>
                  </a:lnTo>
                  <a:lnTo>
                    <a:pt x="159" y="99"/>
                  </a:lnTo>
                  <a:lnTo>
                    <a:pt x="159" y="98"/>
                  </a:lnTo>
                  <a:lnTo>
                    <a:pt x="159" y="95"/>
                  </a:lnTo>
                  <a:lnTo>
                    <a:pt x="156" y="94"/>
                  </a:lnTo>
                  <a:lnTo>
                    <a:pt x="152" y="89"/>
                  </a:lnTo>
                  <a:lnTo>
                    <a:pt x="151" y="85"/>
                  </a:lnTo>
                  <a:lnTo>
                    <a:pt x="151" y="85"/>
                  </a:lnTo>
                  <a:lnTo>
                    <a:pt x="151" y="82"/>
                  </a:lnTo>
                  <a:lnTo>
                    <a:pt x="152" y="76"/>
                  </a:lnTo>
                  <a:lnTo>
                    <a:pt x="156" y="61"/>
                  </a:lnTo>
                  <a:lnTo>
                    <a:pt x="156" y="61"/>
                  </a:lnTo>
                  <a:lnTo>
                    <a:pt x="131" y="42"/>
                  </a:lnTo>
                  <a:lnTo>
                    <a:pt x="131" y="32"/>
                  </a:lnTo>
                  <a:lnTo>
                    <a:pt x="71" y="0"/>
                  </a:lnTo>
                  <a:lnTo>
                    <a:pt x="71" y="0"/>
                  </a:lnTo>
                  <a:lnTo>
                    <a:pt x="69" y="5"/>
                  </a:lnTo>
                  <a:lnTo>
                    <a:pt x="68" y="10"/>
                  </a:lnTo>
                  <a:lnTo>
                    <a:pt x="65" y="12"/>
                  </a:lnTo>
                  <a:lnTo>
                    <a:pt x="62" y="15"/>
                  </a:lnTo>
                  <a:lnTo>
                    <a:pt x="62" y="15"/>
                  </a:lnTo>
                  <a:lnTo>
                    <a:pt x="61" y="17"/>
                  </a:lnTo>
                  <a:lnTo>
                    <a:pt x="61" y="18"/>
                  </a:lnTo>
                  <a:lnTo>
                    <a:pt x="64" y="21"/>
                  </a:lnTo>
                  <a:lnTo>
                    <a:pt x="65" y="24"/>
                  </a:lnTo>
                  <a:lnTo>
                    <a:pt x="65" y="24"/>
                  </a:lnTo>
                  <a:lnTo>
                    <a:pt x="64" y="25"/>
                  </a:lnTo>
                  <a:lnTo>
                    <a:pt x="64" y="25"/>
                  </a:lnTo>
                  <a:lnTo>
                    <a:pt x="58" y="25"/>
                  </a:lnTo>
                  <a:lnTo>
                    <a:pt x="52" y="24"/>
                  </a:lnTo>
                  <a:lnTo>
                    <a:pt x="44" y="22"/>
                  </a:lnTo>
                  <a:lnTo>
                    <a:pt x="38" y="24"/>
                  </a:lnTo>
                  <a:lnTo>
                    <a:pt x="38" y="24"/>
                  </a:lnTo>
                  <a:lnTo>
                    <a:pt x="35" y="24"/>
                  </a:lnTo>
                  <a:lnTo>
                    <a:pt x="34" y="22"/>
                  </a:lnTo>
                  <a:lnTo>
                    <a:pt x="34" y="17"/>
                  </a:lnTo>
                  <a:lnTo>
                    <a:pt x="35" y="8"/>
                  </a:lnTo>
                  <a:lnTo>
                    <a:pt x="38" y="0"/>
                  </a:lnTo>
                  <a:lnTo>
                    <a:pt x="24" y="0"/>
                  </a:lnTo>
                  <a:lnTo>
                    <a:pt x="24" y="0"/>
                  </a:lnTo>
                  <a:lnTo>
                    <a:pt x="17" y="2"/>
                  </a:lnTo>
                  <a:lnTo>
                    <a:pt x="20" y="10"/>
                  </a:lnTo>
                  <a:lnTo>
                    <a:pt x="20" y="10"/>
                  </a:lnTo>
                  <a:lnTo>
                    <a:pt x="21" y="12"/>
                  </a:lnTo>
                  <a:lnTo>
                    <a:pt x="21" y="17"/>
                  </a:lnTo>
                  <a:lnTo>
                    <a:pt x="21" y="20"/>
                  </a:lnTo>
                  <a:lnTo>
                    <a:pt x="21" y="20"/>
                  </a:lnTo>
                  <a:lnTo>
                    <a:pt x="20" y="22"/>
                  </a:lnTo>
                  <a:lnTo>
                    <a:pt x="15" y="22"/>
                  </a:lnTo>
                  <a:lnTo>
                    <a:pt x="15" y="22"/>
                  </a:lnTo>
                  <a:lnTo>
                    <a:pt x="15" y="29"/>
                  </a:lnTo>
                  <a:lnTo>
                    <a:pt x="15" y="31"/>
                  </a:lnTo>
                  <a:lnTo>
                    <a:pt x="20" y="34"/>
                  </a:lnTo>
                  <a:lnTo>
                    <a:pt x="20" y="34"/>
                  </a:lnTo>
                  <a:lnTo>
                    <a:pt x="15" y="42"/>
                  </a:lnTo>
                  <a:lnTo>
                    <a:pt x="11" y="49"/>
                  </a:lnTo>
                  <a:lnTo>
                    <a:pt x="7" y="52"/>
                  </a:lnTo>
                  <a:lnTo>
                    <a:pt x="7" y="52"/>
                  </a:lnTo>
                  <a:lnTo>
                    <a:pt x="0" y="57"/>
                  </a:lnTo>
                  <a:lnTo>
                    <a:pt x="0" y="57"/>
                  </a:lnTo>
                  <a:lnTo>
                    <a:pt x="4" y="75"/>
                  </a:lnTo>
                  <a:lnTo>
                    <a:pt x="7" y="82"/>
                  </a:lnTo>
                  <a:lnTo>
                    <a:pt x="10" y="88"/>
                  </a:lnTo>
                  <a:lnTo>
                    <a:pt x="10" y="88"/>
                  </a:lnTo>
                  <a:lnTo>
                    <a:pt x="14" y="94"/>
                  </a:lnTo>
                  <a:lnTo>
                    <a:pt x="17" y="99"/>
                  </a:lnTo>
                  <a:lnTo>
                    <a:pt x="18" y="108"/>
                  </a:lnTo>
                  <a:lnTo>
                    <a:pt x="18" y="108"/>
                  </a:lnTo>
                  <a:lnTo>
                    <a:pt x="23" y="116"/>
                  </a:lnTo>
                  <a:lnTo>
                    <a:pt x="24" y="119"/>
                  </a:lnTo>
                  <a:lnTo>
                    <a:pt x="24" y="121"/>
                  </a:lnTo>
                  <a:lnTo>
                    <a:pt x="23" y="121"/>
                  </a:lnTo>
                  <a:lnTo>
                    <a:pt x="23" y="121"/>
                  </a:lnTo>
                  <a:lnTo>
                    <a:pt x="20" y="122"/>
                  </a:lnTo>
                  <a:lnTo>
                    <a:pt x="18" y="121"/>
                  </a:lnTo>
                  <a:lnTo>
                    <a:pt x="14" y="115"/>
                  </a:lnTo>
                  <a:lnTo>
                    <a:pt x="14" y="115"/>
                  </a:lnTo>
                  <a:lnTo>
                    <a:pt x="13" y="116"/>
                  </a:lnTo>
                  <a:lnTo>
                    <a:pt x="13" y="116"/>
                  </a:lnTo>
                  <a:lnTo>
                    <a:pt x="11" y="118"/>
                  </a:lnTo>
                  <a:lnTo>
                    <a:pt x="11" y="118"/>
                  </a:lnTo>
                  <a:lnTo>
                    <a:pt x="18" y="122"/>
                  </a:lnTo>
                  <a:lnTo>
                    <a:pt x="24" y="125"/>
                  </a:lnTo>
                  <a:lnTo>
                    <a:pt x="24" y="125"/>
                  </a:lnTo>
                  <a:lnTo>
                    <a:pt x="27" y="125"/>
                  </a:lnTo>
                  <a:lnTo>
                    <a:pt x="31" y="126"/>
                  </a:lnTo>
                  <a:lnTo>
                    <a:pt x="38" y="130"/>
                  </a:lnTo>
                  <a:lnTo>
                    <a:pt x="38" y="130"/>
                  </a:lnTo>
                  <a:lnTo>
                    <a:pt x="50" y="133"/>
                  </a:lnTo>
                  <a:lnTo>
                    <a:pt x="55" y="136"/>
                  </a:lnTo>
                  <a:lnTo>
                    <a:pt x="58" y="139"/>
                  </a:lnTo>
                  <a:lnTo>
                    <a:pt x="58" y="139"/>
                  </a:lnTo>
                  <a:lnTo>
                    <a:pt x="60" y="140"/>
                  </a:lnTo>
                  <a:lnTo>
                    <a:pt x="60" y="140"/>
                  </a:lnTo>
                  <a:lnTo>
                    <a:pt x="71" y="140"/>
                  </a:lnTo>
                  <a:lnTo>
                    <a:pt x="71" y="140"/>
                  </a:lnTo>
                  <a:lnTo>
                    <a:pt x="72" y="139"/>
                  </a:lnTo>
                  <a:lnTo>
                    <a:pt x="72" y="139"/>
                  </a:lnTo>
                  <a:lnTo>
                    <a:pt x="75" y="140"/>
                  </a:lnTo>
                  <a:lnTo>
                    <a:pt x="77" y="143"/>
                  </a:lnTo>
                  <a:lnTo>
                    <a:pt x="81" y="152"/>
                  </a:lnTo>
                  <a:lnTo>
                    <a:pt x="84" y="162"/>
                  </a:lnTo>
                  <a:lnTo>
                    <a:pt x="84" y="172"/>
                  </a:lnTo>
                  <a:lnTo>
                    <a:pt x="84" y="172"/>
                  </a:lnTo>
                  <a:lnTo>
                    <a:pt x="94" y="173"/>
                  </a:lnTo>
                  <a:lnTo>
                    <a:pt x="94" y="173"/>
                  </a:lnTo>
                  <a:lnTo>
                    <a:pt x="98" y="172"/>
                  </a:lnTo>
                  <a:lnTo>
                    <a:pt x="99" y="170"/>
                  </a:lnTo>
                  <a:lnTo>
                    <a:pt x="104" y="172"/>
                  </a:lnTo>
                  <a:lnTo>
                    <a:pt x="104" y="172"/>
                  </a:lnTo>
                  <a:lnTo>
                    <a:pt x="105" y="173"/>
                  </a:lnTo>
                  <a:lnTo>
                    <a:pt x="105" y="175"/>
                  </a:lnTo>
                  <a:lnTo>
                    <a:pt x="106" y="176"/>
                  </a:lnTo>
                  <a:lnTo>
                    <a:pt x="108" y="176"/>
                  </a:lnTo>
                  <a:lnTo>
                    <a:pt x="108" y="176"/>
                  </a:lnTo>
                  <a:lnTo>
                    <a:pt x="115" y="175"/>
                  </a:lnTo>
                  <a:lnTo>
                    <a:pt x="122" y="175"/>
                  </a:lnTo>
                  <a:lnTo>
                    <a:pt x="122" y="175"/>
                  </a:lnTo>
                  <a:lnTo>
                    <a:pt x="128" y="175"/>
                  </a:lnTo>
                  <a:lnTo>
                    <a:pt x="131" y="175"/>
                  </a:lnTo>
                  <a:lnTo>
                    <a:pt x="132" y="173"/>
                  </a:lnTo>
                  <a:lnTo>
                    <a:pt x="132" y="173"/>
                  </a:lnTo>
                  <a:lnTo>
                    <a:pt x="133" y="169"/>
                  </a:lnTo>
                  <a:lnTo>
                    <a:pt x="135" y="167"/>
                  </a:lnTo>
                  <a:lnTo>
                    <a:pt x="136" y="167"/>
                  </a:lnTo>
                  <a:lnTo>
                    <a:pt x="136" y="167"/>
                  </a:lnTo>
                  <a:lnTo>
                    <a:pt x="141" y="169"/>
                  </a:lnTo>
                  <a:lnTo>
                    <a:pt x="143" y="169"/>
                  </a:lnTo>
                  <a:lnTo>
                    <a:pt x="146" y="167"/>
                  </a:lnTo>
                  <a:lnTo>
                    <a:pt x="146" y="167"/>
                  </a:lnTo>
                  <a:lnTo>
                    <a:pt x="149" y="166"/>
                  </a:lnTo>
                  <a:lnTo>
                    <a:pt x="152" y="166"/>
                  </a:lnTo>
                  <a:lnTo>
                    <a:pt x="156" y="166"/>
                  </a:lnTo>
                  <a:lnTo>
                    <a:pt x="158" y="165"/>
                  </a:lnTo>
                  <a:lnTo>
                    <a:pt x="158" y="165"/>
                  </a:lnTo>
                  <a:lnTo>
                    <a:pt x="163" y="160"/>
                  </a:lnTo>
                  <a:lnTo>
                    <a:pt x="175" y="155"/>
                  </a:lnTo>
                  <a:lnTo>
                    <a:pt x="175" y="155"/>
                  </a:lnTo>
                  <a:lnTo>
                    <a:pt x="173" y="152"/>
                  </a:lnTo>
                  <a:lnTo>
                    <a:pt x="172" y="150"/>
                  </a:lnTo>
                  <a:lnTo>
                    <a:pt x="169" y="148"/>
                  </a:lnTo>
                  <a:lnTo>
                    <a:pt x="165" y="146"/>
                  </a:lnTo>
                  <a:lnTo>
                    <a:pt x="163" y="143"/>
                  </a:lnTo>
                  <a:lnTo>
                    <a:pt x="163" y="140"/>
                  </a:lnTo>
                  <a:lnTo>
                    <a:pt x="163" y="14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230" name="Freeform 348"/>
            <p:cNvSpPr>
              <a:spLocks/>
            </p:cNvSpPr>
            <p:nvPr/>
          </p:nvSpPr>
          <p:spPr bwMode="gray">
            <a:xfrm>
              <a:off x="4830293" y="3868520"/>
              <a:ext cx="70731" cy="174000"/>
            </a:xfrm>
            <a:custGeom>
              <a:avLst/>
              <a:gdLst/>
              <a:ahLst/>
              <a:cxnLst>
                <a:cxn ang="0">
                  <a:pos x="49" y="82"/>
                </a:cxn>
                <a:cxn ang="0">
                  <a:pos x="39" y="72"/>
                </a:cxn>
                <a:cxn ang="0">
                  <a:pos x="37" y="74"/>
                </a:cxn>
                <a:cxn ang="0">
                  <a:pos x="33" y="74"/>
                </a:cxn>
                <a:cxn ang="0">
                  <a:pos x="23" y="59"/>
                </a:cxn>
                <a:cxn ang="0">
                  <a:pos x="20" y="50"/>
                </a:cxn>
                <a:cxn ang="0">
                  <a:pos x="23" y="35"/>
                </a:cxn>
                <a:cxn ang="0">
                  <a:pos x="23" y="25"/>
                </a:cxn>
                <a:cxn ang="0">
                  <a:pos x="22" y="22"/>
                </a:cxn>
                <a:cxn ang="0">
                  <a:pos x="17" y="3"/>
                </a:cxn>
                <a:cxn ang="0">
                  <a:pos x="19" y="0"/>
                </a:cxn>
                <a:cxn ang="0">
                  <a:pos x="8" y="0"/>
                </a:cxn>
                <a:cxn ang="0">
                  <a:pos x="15" y="16"/>
                </a:cxn>
                <a:cxn ang="0">
                  <a:pos x="13" y="18"/>
                </a:cxn>
                <a:cxn ang="0">
                  <a:pos x="10" y="18"/>
                </a:cxn>
                <a:cxn ang="0">
                  <a:pos x="9" y="19"/>
                </a:cxn>
                <a:cxn ang="0">
                  <a:pos x="8" y="33"/>
                </a:cxn>
                <a:cxn ang="0">
                  <a:pos x="9" y="46"/>
                </a:cxn>
                <a:cxn ang="0">
                  <a:pos x="10" y="46"/>
                </a:cxn>
                <a:cxn ang="0">
                  <a:pos x="8" y="47"/>
                </a:cxn>
                <a:cxn ang="0">
                  <a:pos x="2" y="50"/>
                </a:cxn>
                <a:cxn ang="0">
                  <a:pos x="2" y="59"/>
                </a:cxn>
                <a:cxn ang="0">
                  <a:pos x="0" y="66"/>
                </a:cxn>
                <a:cxn ang="0">
                  <a:pos x="0" y="67"/>
                </a:cxn>
                <a:cxn ang="0">
                  <a:pos x="3" y="73"/>
                </a:cxn>
                <a:cxn ang="0">
                  <a:pos x="3" y="73"/>
                </a:cxn>
                <a:cxn ang="0">
                  <a:pos x="12" y="79"/>
                </a:cxn>
                <a:cxn ang="0">
                  <a:pos x="15" y="80"/>
                </a:cxn>
                <a:cxn ang="0">
                  <a:pos x="25" y="79"/>
                </a:cxn>
                <a:cxn ang="0">
                  <a:pos x="27" y="82"/>
                </a:cxn>
                <a:cxn ang="0">
                  <a:pos x="26" y="87"/>
                </a:cxn>
                <a:cxn ang="0">
                  <a:pos x="23" y="99"/>
                </a:cxn>
                <a:cxn ang="0">
                  <a:pos x="23" y="103"/>
                </a:cxn>
                <a:cxn ang="0">
                  <a:pos x="36" y="120"/>
                </a:cxn>
                <a:cxn ang="0">
                  <a:pos x="39" y="123"/>
                </a:cxn>
                <a:cxn ang="0">
                  <a:pos x="37" y="116"/>
                </a:cxn>
                <a:cxn ang="0">
                  <a:pos x="40" y="107"/>
                </a:cxn>
                <a:cxn ang="0">
                  <a:pos x="43" y="106"/>
                </a:cxn>
                <a:cxn ang="0">
                  <a:pos x="47" y="103"/>
                </a:cxn>
                <a:cxn ang="0">
                  <a:pos x="49" y="97"/>
                </a:cxn>
                <a:cxn ang="0">
                  <a:pos x="50" y="87"/>
                </a:cxn>
                <a:cxn ang="0">
                  <a:pos x="49" y="82"/>
                </a:cxn>
              </a:cxnLst>
              <a:rect l="0" t="0" r="r" b="b"/>
              <a:pathLst>
                <a:path w="50" h="123">
                  <a:moveTo>
                    <a:pt x="49" y="82"/>
                  </a:moveTo>
                  <a:lnTo>
                    <a:pt x="49" y="82"/>
                  </a:lnTo>
                  <a:lnTo>
                    <a:pt x="39" y="72"/>
                  </a:lnTo>
                  <a:lnTo>
                    <a:pt x="39" y="72"/>
                  </a:lnTo>
                  <a:lnTo>
                    <a:pt x="37" y="74"/>
                  </a:lnTo>
                  <a:lnTo>
                    <a:pt x="37" y="74"/>
                  </a:lnTo>
                  <a:lnTo>
                    <a:pt x="36" y="76"/>
                  </a:lnTo>
                  <a:lnTo>
                    <a:pt x="33" y="74"/>
                  </a:lnTo>
                  <a:lnTo>
                    <a:pt x="27" y="69"/>
                  </a:lnTo>
                  <a:lnTo>
                    <a:pt x="23" y="59"/>
                  </a:lnTo>
                  <a:lnTo>
                    <a:pt x="20" y="50"/>
                  </a:lnTo>
                  <a:lnTo>
                    <a:pt x="20" y="50"/>
                  </a:lnTo>
                  <a:lnTo>
                    <a:pt x="20" y="42"/>
                  </a:lnTo>
                  <a:lnTo>
                    <a:pt x="23" y="35"/>
                  </a:lnTo>
                  <a:lnTo>
                    <a:pt x="23" y="29"/>
                  </a:lnTo>
                  <a:lnTo>
                    <a:pt x="23" y="25"/>
                  </a:lnTo>
                  <a:lnTo>
                    <a:pt x="22" y="22"/>
                  </a:lnTo>
                  <a:lnTo>
                    <a:pt x="22" y="22"/>
                  </a:lnTo>
                  <a:lnTo>
                    <a:pt x="17" y="9"/>
                  </a:lnTo>
                  <a:lnTo>
                    <a:pt x="17" y="3"/>
                  </a:lnTo>
                  <a:lnTo>
                    <a:pt x="19" y="0"/>
                  </a:lnTo>
                  <a:lnTo>
                    <a:pt x="19" y="0"/>
                  </a:lnTo>
                  <a:lnTo>
                    <a:pt x="8" y="0"/>
                  </a:lnTo>
                  <a:lnTo>
                    <a:pt x="8" y="0"/>
                  </a:lnTo>
                  <a:lnTo>
                    <a:pt x="12" y="9"/>
                  </a:lnTo>
                  <a:lnTo>
                    <a:pt x="15" y="16"/>
                  </a:lnTo>
                  <a:lnTo>
                    <a:pt x="15" y="16"/>
                  </a:lnTo>
                  <a:lnTo>
                    <a:pt x="13" y="18"/>
                  </a:lnTo>
                  <a:lnTo>
                    <a:pt x="12" y="18"/>
                  </a:lnTo>
                  <a:lnTo>
                    <a:pt x="10" y="18"/>
                  </a:lnTo>
                  <a:lnTo>
                    <a:pt x="9" y="19"/>
                  </a:lnTo>
                  <a:lnTo>
                    <a:pt x="9" y="19"/>
                  </a:lnTo>
                  <a:lnTo>
                    <a:pt x="8" y="25"/>
                  </a:lnTo>
                  <a:lnTo>
                    <a:pt x="8" y="33"/>
                  </a:lnTo>
                  <a:lnTo>
                    <a:pt x="8" y="40"/>
                  </a:lnTo>
                  <a:lnTo>
                    <a:pt x="9" y="46"/>
                  </a:lnTo>
                  <a:lnTo>
                    <a:pt x="9" y="46"/>
                  </a:lnTo>
                  <a:lnTo>
                    <a:pt x="10" y="46"/>
                  </a:lnTo>
                  <a:lnTo>
                    <a:pt x="9" y="47"/>
                  </a:lnTo>
                  <a:lnTo>
                    <a:pt x="8" y="47"/>
                  </a:lnTo>
                  <a:lnTo>
                    <a:pt x="5" y="49"/>
                  </a:lnTo>
                  <a:lnTo>
                    <a:pt x="2" y="50"/>
                  </a:lnTo>
                  <a:lnTo>
                    <a:pt x="2" y="50"/>
                  </a:lnTo>
                  <a:lnTo>
                    <a:pt x="2" y="59"/>
                  </a:lnTo>
                  <a:lnTo>
                    <a:pt x="2" y="63"/>
                  </a:lnTo>
                  <a:lnTo>
                    <a:pt x="0" y="66"/>
                  </a:lnTo>
                  <a:lnTo>
                    <a:pt x="0" y="66"/>
                  </a:lnTo>
                  <a:lnTo>
                    <a:pt x="0" y="67"/>
                  </a:lnTo>
                  <a:lnTo>
                    <a:pt x="3" y="73"/>
                  </a:lnTo>
                  <a:lnTo>
                    <a:pt x="3" y="73"/>
                  </a:lnTo>
                  <a:lnTo>
                    <a:pt x="3" y="73"/>
                  </a:lnTo>
                  <a:lnTo>
                    <a:pt x="3" y="73"/>
                  </a:lnTo>
                  <a:lnTo>
                    <a:pt x="8" y="76"/>
                  </a:lnTo>
                  <a:lnTo>
                    <a:pt x="12" y="79"/>
                  </a:lnTo>
                  <a:lnTo>
                    <a:pt x="15" y="80"/>
                  </a:lnTo>
                  <a:lnTo>
                    <a:pt x="15" y="80"/>
                  </a:lnTo>
                  <a:lnTo>
                    <a:pt x="20" y="79"/>
                  </a:lnTo>
                  <a:lnTo>
                    <a:pt x="25" y="79"/>
                  </a:lnTo>
                  <a:lnTo>
                    <a:pt x="26" y="80"/>
                  </a:lnTo>
                  <a:lnTo>
                    <a:pt x="27" y="82"/>
                  </a:lnTo>
                  <a:lnTo>
                    <a:pt x="27" y="82"/>
                  </a:lnTo>
                  <a:lnTo>
                    <a:pt x="26" y="87"/>
                  </a:lnTo>
                  <a:lnTo>
                    <a:pt x="25" y="94"/>
                  </a:lnTo>
                  <a:lnTo>
                    <a:pt x="23" y="99"/>
                  </a:lnTo>
                  <a:lnTo>
                    <a:pt x="23" y="103"/>
                  </a:lnTo>
                  <a:lnTo>
                    <a:pt x="23" y="103"/>
                  </a:lnTo>
                  <a:lnTo>
                    <a:pt x="30" y="114"/>
                  </a:lnTo>
                  <a:lnTo>
                    <a:pt x="36" y="120"/>
                  </a:lnTo>
                  <a:lnTo>
                    <a:pt x="37" y="123"/>
                  </a:lnTo>
                  <a:lnTo>
                    <a:pt x="39" y="123"/>
                  </a:lnTo>
                  <a:lnTo>
                    <a:pt x="39" y="123"/>
                  </a:lnTo>
                  <a:lnTo>
                    <a:pt x="37" y="116"/>
                  </a:lnTo>
                  <a:lnTo>
                    <a:pt x="37" y="111"/>
                  </a:lnTo>
                  <a:lnTo>
                    <a:pt x="40" y="107"/>
                  </a:lnTo>
                  <a:lnTo>
                    <a:pt x="40" y="107"/>
                  </a:lnTo>
                  <a:lnTo>
                    <a:pt x="43" y="106"/>
                  </a:lnTo>
                  <a:lnTo>
                    <a:pt x="46" y="106"/>
                  </a:lnTo>
                  <a:lnTo>
                    <a:pt x="47" y="103"/>
                  </a:lnTo>
                  <a:lnTo>
                    <a:pt x="49" y="97"/>
                  </a:lnTo>
                  <a:lnTo>
                    <a:pt x="49" y="97"/>
                  </a:lnTo>
                  <a:lnTo>
                    <a:pt x="49" y="90"/>
                  </a:lnTo>
                  <a:lnTo>
                    <a:pt x="50" y="87"/>
                  </a:lnTo>
                  <a:lnTo>
                    <a:pt x="50" y="84"/>
                  </a:lnTo>
                  <a:lnTo>
                    <a:pt x="49" y="82"/>
                  </a:lnTo>
                  <a:lnTo>
                    <a:pt x="49" y="8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231" name="Freeform 349"/>
            <p:cNvSpPr>
              <a:spLocks/>
            </p:cNvSpPr>
            <p:nvPr/>
          </p:nvSpPr>
          <p:spPr bwMode="gray">
            <a:xfrm>
              <a:off x="5635217" y="2661842"/>
              <a:ext cx="174000" cy="114585"/>
            </a:xfrm>
            <a:custGeom>
              <a:avLst/>
              <a:gdLst/>
              <a:ahLst/>
              <a:cxnLst>
                <a:cxn ang="0">
                  <a:pos x="103" y="68"/>
                </a:cxn>
                <a:cxn ang="0">
                  <a:pos x="107" y="70"/>
                </a:cxn>
                <a:cxn ang="0">
                  <a:pos x="117" y="72"/>
                </a:cxn>
                <a:cxn ang="0">
                  <a:pos x="120" y="51"/>
                </a:cxn>
                <a:cxn ang="0">
                  <a:pos x="117" y="47"/>
                </a:cxn>
                <a:cxn ang="0">
                  <a:pos x="101" y="27"/>
                </a:cxn>
                <a:cxn ang="0">
                  <a:pos x="86" y="28"/>
                </a:cxn>
                <a:cxn ang="0">
                  <a:pos x="77" y="27"/>
                </a:cxn>
                <a:cxn ang="0">
                  <a:pos x="67" y="26"/>
                </a:cxn>
                <a:cxn ang="0">
                  <a:pos x="64" y="24"/>
                </a:cxn>
                <a:cxn ang="0">
                  <a:pos x="54" y="26"/>
                </a:cxn>
                <a:cxn ang="0">
                  <a:pos x="50" y="24"/>
                </a:cxn>
                <a:cxn ang="0">
                  <a:pos x="33" y="24"/>
                </a:cxn>
                <a:cxn ang="0">
                  <a:pos x="30" y="23"/>
                </a:cxn>
                <a:cxn ang="0">
                  <a:pos x="37" y="14"/>
                </a:cxn>
                <a:cxn ang="0">
                  <a:pos x="46" y="13"/>
                </a:cxn>
                <a:cxn ang="0">
                  <a:pos x="52" y="3"/>
                </a:cxn>
                <a:cxn ang="0">
                  <a:pos x="50" y="0"/>
                </a:cxn>
                <a:cxn ang="0">
                  <a:pos x="42" y="3"/>
                </a:cxn>
                <a:cxn ang="0">
                  <a:pos x="30" y="4"/>
                </a:cxn>
                <a:cxn ang="0">
                  <a:pos x="26" y="11"/>
                </a:cxn>
                <a:cxn ang="0">
                  <a:pos x="22" y="14"/>
                </a:cxn>
                <a:cxn ang="0">
                  <a:pos x="17" y="21"/>
                </a:cxn>
                <a:cxn ang="0">
                  <a:pos x="8" y="26"/>
                </a:cxn>
                <a:cxn ang="0">
                  <a:pos x="0" y="28"/>
                </a:cxn>
                <a:cxn ang="0">
                  <a:pos x="6" y="34"/>
                </a:cxn>
                <a:cxn ang="0">
                  <a:pos x="10" y="41"/>
                </a:cxn>
                <a:cxn ang="0">
                  <a:pos x="13" y="48"/>
                </a:cxn>
                <a:cxn ang="0">
                  <a:pos x="13" y="55"/>
                </a:cxn>
                <a:cxn ang="0">
                  <a:pos x="8" y="61"/>
                </a:cxn>
                <a:cxn ang="0">
                  <a:pos x="6" y="72"/>
                </a:cxn>
                <a:cxn ang="0">
                  <a:pos x="13" y="72"/>
                </a:cxn>
                <a:cxn ang="0">
                  <a:pos x="17" y="71"/>
                </a:cxn>
                <a:cxn ang="0">
                  <a:pos x="29" y="70"/>
                </a:cxn>
                <a:cxn ang="0">
                  <a:pos x="30" y="67"/>
                </a:cxn>
                <a:cxn ang="0">
                  <a:pos x="43" y="63"/>
                </a:cxn>
                <a:cxn ang="0">
                  <a:pos x="45" y="61"/>
                </a:cxn>
                <a:cxn ang="0">
                  <a:pos x="54" y="48"/>
                </a:cxn>
                <a:cxn ang="0">
                  <a:pos x="62" y="47"/>
                </a:cxn>
                <a:cxn ang="0">
                  <a:pos x="63" y="57"/>
                </a:cxn>
                <a:cxn ang="0">
                  <a:pos x="66" y="60"/>
                </a:cxn>
                <a:cxn ang="0">
                  <a:pos x="67" y="70"/>
                </a:cxn>
                <a:cxn ang="0">
                  <a:pos x="67" y="80"/>
                </a:cxn>
                <a:cxn ang="0">
                  <a:pos x="74" y="80"/>
                </a:cxn>
                <a:cxn ang="0">
                  <a:pos x="83" y="77"/>
                </a:cxn>
                <a:cxn ang="0">
                  <a:pos x="100" y="65"/>
                </a:cxn>
              </a:cxnLst>
              <a:rect l="0" t="0" r="r" b="b"/>
              <a:pathLst>
                <a:path w="123" h="81">
                  <a:moveTo>
                    <a:pt x="100" y="65"/>
                  </a:moveTo>
                  <a:lnTo>
                    <a:pt x="100" y="65"/>
                  </a:lnTo>
                  <a:lnTo>
                    <a:pt x="103" y="68"/>
                  </a:lnTo>
                  <a:lnTo>
                    <a:pt x="104" y="70"/>
                  </a:lnTo>
                  <a:lnTo>
                    <a:pt x="107" y="70"/>
                  </a:lnTo>
                  <a:lnTo>
                    <a:pt x="107" y="70"/>
                  </a:lnTo>
                  <a:lnTo>
                    <a:pt x="111" y="70"/>
                  </a:lnTo>
                  <a:lnTo>
                    <a:pt x="117" y="72"/>
                  </a:lnTo>
                  <a:lnTo>
                    <a:pt x="117" y="72"/>
                  </a:lnTo>
                  <a:lnTo>
                    <a:pt x="123" y="72"/>
                  </a:lnTo>
                  <a:lnTo>
                    <a:pt x="123" y="72"/>
                  </a:lnTo>
                  <a:lnTo>
                    <a:pt x="120" y="51"/>
                  </a:lnTo>
                  <a:lnTo>
                    <a:pt x="120" y="51"/>
                  </a:lnTo>
                  <a:lnTo>
                    <a:pt x="118" y="48"/>
                  </a:lnTo>
                  <a:lnTo>
                    <a:pt x="117" y="47"/>
                  </a:lnTo>
                  <a:lnTo>
                    <a:pt x="111" y="44"/>
                  </a:lnTo>
                  <a:lnTo>
                    <a:pt x="104" y="41"/>
                  </a:lnTo>
                  <a:lnTo>
                    <a:pt x="101" y="27"/>
                  </a:lnTo>
                  <a:lnTo>
                    <a:pt x="101" y="27"/>
                  </a:lnTo>
                  <a:lnTo>
                    <a:pt x="91" y="28"/>
                  </a:lnTo>
                  <a:lnTo>
                    <a:pt x="86" y="28"/>
                  </a:lnTo>
                  <a:lnTo>
                    <a:pt x="80" y="28"/>
                  </a:lnTo>
                  <a:lnTo>
                    <a:pt x="80" y="28"/>
                  </a:lnTo>
                  <a:lnTo>
                    <a:pt x="77" y="27"/>
                  </a:lnTo>
                  <a:lnTo>
                    <a:pt x="74" y="28"/>
                  </a:lnTo>
                  <a:lnTo>
                    <a:pt x="70" y="27"/>
                  </a:lnTo>
                  <a:lnTo>
                    <a:pt x="67" y="26"/>
                  </a:lnTo>
                  <a:lnTo>
                    <a:pt x="67" y="26"/>
                  </a:lnTo>
                  <a:lnTo>
                    <a:pt x="66" y="24"/>
                  </a:lnTo>
                  <a:lnTo>
                    <a:pt x="64" y="24"/>
                  </a:lnTo>
                  <a:lnTo>
                    <a:pt x="62" y="24"/>
                  </a:lnTo>
                  <a:lnTo>
                    <a:pt x="57" y="26"/>
                  </a:lnTo>
                  <a:lnTo>
                    <a:pt x="54" y="26"/>
                  </a:lnTo>
                  <a:lnTo>
                    <a:pt x="53" y="24"/>
                  </a:lnTo>
                  <a:lnTo>
                    <a:pt x="53" y="24"/>
                  </a:lnTo>
                  <a:lnTo>
                    <a:pt x="50" y="24"/>
                  </a:lnTo>
                  <a:lnTo>
                    <a:pt x="47" y="23"/>
                  </a:lnTo>
                  <a:lnTo>
                    <a:pt x="39" y="24"/>
                  </a:lnTo>
                  <a:lnTo>
                    <a:pt x="33" y="24"/>
                  </a:lnTo>
                  <a:lnTo>
                    <a:pt x="30" y="24"/>
                  </a:lnTo>
                  <a:lnTo>
                    <a:pt x="30" y="23"/>
                  </a:lnTo>
                  <a:lnTo>
                    <a:pt x="30" y="23"/>
                  </a:lnTo>
                  <a:lnTo>
                    <a:pt x="30" y="20"/>
                  </a:lnTo>
                  <a:lnTo>
                    <a:pt x="33" y="17"/>
                  </a:lnTo>
                  <a:lnTo>
                    <a:pt x="37" y="14"/>
                  </a:lnTo>
                  <a:lnTo>
                    <a:pt x="42" y="13"/>
                  </a:lnTo>
                  <a:lnTo>
                    <a:pt x="42" y="13"/>
                  </a:lnTo>
                  <a:lnTo>
                    <a:pt x="46" y="13"/>
                  </a:lnTo>
                  <a:lnTo>
                    <a:pt x="46" y="13"/>
                  </a:lnTo>
                  <a:lnTo>
                    <a:pt x="50" y="6"/>
                  </a:lnTo>
                  <a:lnTo>
                    <a:pt x="52" y="3"/>
                  </a:lnTo>
                  <a:lnTo>
                    <a:pt x="52" y="0"/>
                  </a:lnTo>
                  <a:lnTo>
                    <a:pt x="52" y="0"/>
                  </a:lnTo>
                  <a:lnTo>
                    <a:pt x="50" y="0"/>
                  </a:lnTo>
                  <a:lnTo>
                    <a:pt x="47" y="0"/>
                  </a:lnTo>
                  <a:lnTo>
                    <a:pt x="42" y="3"/>
                  </a:lnTo>
                  <a:lnTo>
                    <a:pt x="42" y="3"/>
                  </a:lnTo>
                  <a:lnTo>
                    <a:pt x="37" y="4"/>
                  </a:lnTo>
                  <a:lnTo>
                    <a:pt x="35" y="4"/>
                  </a:lnTo>
                  <a:lnTo>
                    <a:pt x="30" y="4"/>
                  </a:lnTo>
                  <a:lnTo>
                    <a:pt x="29" y="6"/>
                  </a:lnTo>
                  <a:lnTo>
                    <a:pt x="29" y="6"/>
                  </a:lnTo>
                  <a:lnTo>
                    <a:pt x="26" y="11"/>
                  </a:lnTo>
                  <a:lnTo>
                    <a:pt x="23" y="13"/>
                  </a:lnTo>
                  <a:lnTo>
                    <a:pt x="22" y="14"/>
                  </a:lnTo>
                  <a:lnTo>
                    <a:pt x="22" y="14"/>
                  </a:lnTo>
                  <a:lnTo>
                    <a:pt x="19" y="16"/>
                  </a:lnTo>
                  <a:lnTo>
                    <a:pt x="19" y="18"/>
                  </a:lnTo>
                  <a:lnTo>
                    <a:pt x="17" y="21"/>
                  </a:lnTo>
                  <a:lnTo>
                    <a:pt x="16" y="23"/>
                  </a:lnTo>
                  <a:lnTo>
                    <a:pt x="16" y="23"/>
                  </a:lnTo>
                  <a:lnTo>
                    <a:pt x="8" y="26"/>
                  </a:lnTo>
                  <a:lnTo>
                    <a:pt x="3" y="27"/>
                  </a:lnTo>
                  <a:lnTo>
                    <a:pt x="0" y="28"/>
                  </a:lnTo>
                  <a:lnTo>
                    <a:pt x="0" y="28"/>
                  </a:lnTo>
                  <a:lnTo>
                    <a:pt x="0" y="30"/>
                  </a:lnTo>
                  <a:lnTo>
                    <a:pt x="2" y="31"/>
                  </a:lnTo>
                  <a:lnTo>
                    <a:pt x="6" y="34"/>
                  </a:lnTo>
                  <a:lnTo>
                    <a:pt x="9" y="37"/>
                  </a:lnTo>
                  <a:lnTo>
                    <a:pt x="10" y="40"/>
                  </a:lnTo>
                  <a:lnTo>
                    <a:pt x="10" y="41"/>
                  </a:lnTo>
                  <a:lnTo>
                    <a:pt x="10" y="41"/>
                  </a:lnTo>
                  <a:lnTo>
                    <a:pt x="12" y="45"/>
                  </a:lnTo>
                  <a:lnTo>
                    <a:pt x="13" y="48"/>
                  </a:lnTo>
                  <a:lnTo>
                    <a:pt x="13" y="53"/>
                  </a:lnTo>
                  <a:lnTo>
                    <a:pt x="13" y="54"/>
                  </a:lnTo>
                  <a:lnTo>
                    <a:pt x="13" y="55"/>
                  </a:lnTo>
                  <a:lnTo>
                    <a:pt x="13" y="55"/>
                  </a:lnTo>
                  <a:lnTo>
                    <a:pt x="10" y="58"/>
                  </a:lnTo>
                  <a:lnTo>
                    <a:pt x="8" y="61"/>
                  </a:lnTo>
                  <a:lnTo>
                    <a:pt x="6" y="65"/>
                  </a:lnTo>
                  <a:lnTo>
                    <a:pt x="6" y="72"/>
                  </a:lnTo>
                  <a:lnTo>
                    <a:pt x="6" y="72"/>
                  </a:lnTo>
                  <a:lnTo>
                    <a:pt x="10" y="74"/>
                  </a:lnTo>
                  <a:lnTo>
                    <a:pt x="12" y="74"/>
                  </a:lnTo>
                  <a:lnTo>
                    <a:pt x="13" y="72"/>
                  </a:lnTo>
                  <a:lnTo>
                    <a:pt x="13" y="72"/>
                  </a:lnTo>
                  <a:lnTo>
                    <a:pt x="15" y="71"/>
                  </a:lnTo>
                  <a:lnTo>
                    <a:pt x="17" y="71"/>
                  </a:lnTo>
                  <a:lnTo>
                    <a:pt x="23" y="71"/>
                  </a:lnTo>
                  <a:lnTo>
                    <a:pt x="27" y="70"/>
                  </a:lnTo>
                  <a:lnTo>
                    <a:pt x="29" y="70"/>
                  </a:lnTo>
                  <a:lnTo>
                    <a:pt x="30" y="68"/>
                  </a:lnTo>
                  <a:lnTo>
                    <a:pt x="30" y="68"/>
                  </a:lnTo>
                  <a:lnTo>
                    <a:pt x="30" y="67"/>
                  </a:lnTo>
                  <a:lnTo>
                    <a:pt x="32" y="65"/>
                  </a:lnTo>
                  <a:lnTo>
                    <a:pt x="37" y="64"/>
                  </a:lnTo>
                  <a:lnTo>
                    <a:pt x="43" y="63"/>
                  </a:lnTo>
                  <a:lnTo>
                    <a:pt x="45" y="63"/>
                  </a:lnTo>
                  <a:lnTo>
                    <a:pt x="45" y="61"/>
                  </a:lnTo>
                  <a:lnTo>
                    <a:pt x="45" y="61"/>
                  </a:lnTo>
                  <a:lnTo>
                    <a:pt x="46" y="57"/>
                  </a:lnTo>
                  <a:lnTo>
                    <a:pt x="50" y="53"/>
                  </a:lnTo>
                  <a:lnTo>
                    <a:pt x="54" y="48"/>
                  </a:lnTo>
                  <a:lnTo>
                    <a:pt x="60" y="47"/>
                  </a:lnTo>
                  <a:lnTo>
                    <a:pt x="60" y="47"/>
                  </a:lnTo>
                  <a:lnTo>
                    <a:pt x="62" y="47"/>
                  </a:lnTo>
                  <a:lnTo>
                    <a:pt x="62" y="48"/>
                  </a:lnTo>
                  <a:lnTo>
                    <a:pt x="63" y="53"/>
                  </a:lnTo>
                  <a:lnTo>
                    <a:pt x="63" y="57"/>
                  </a:lnTo>
                  <a:lnTo>
                    <a:pt x="64" y="58"/>
                  </a:lnTo>
                  <a:lnTo>
                    <a:pt x="66" y="60"/>
                  </a:lnTo>
                  <a:lnTo>
                    <a:pt x="66" y="60"/>
                  </a:lnTo>
                  <a:lnTo>
                    <a:pt x="67" y="61"/>
                  </a:lnTo>
                  <a:lnTo>
                    <a:pt x="69" y="64"/>
                  </a:lnTo>
                  <a:lnTo>
                    <a:pt x="67" y="70"/>
                  </a:lnTo>
                  <a:lnTo>
                    <a:pt x="66" y="75"/>
                  </a:lnTo>
                  <a:lnTo>
                    <a:pt x="66" y="77"/>
                  </a:lnTo>
                  <a:lnTo>
                    <a:pt x="67" y="80"/>
                  </a:lnTo>
                  <a:lnTo>
                    <a:pt x="67" y="80"/>
                  </a:lnTo>
                  <a:lnTo>
                    <a:pt x="70" y="81"/>
                  </a:lnTo>
                  <a:lnTo>
                    <a:pt x="74" y="80"/>
                  </a:lnTo>
                  <a:lnTo>
                    <a:pt x="74" y="80"/>
                  </a:lnTo>
                  <a:lnTo>
                    <a:pt x="83" y="77"/>
                  </a:lnTo>
                  <a:lnTo>
                    <a:pt x="83" y="77"/>
                  </a:lnTo>
                  <a:lnTo>
                    <a:pt x="93" y="68"/>
                  </a:lnTo>
                  <a:lnTo>
                    <a:pt x="97" y="65"/>
                  </a:lnTo>
                  <a:lnTo>
                    <a:pt x="100" y="65"/>
                  </a:lnTo>
                  <a:lnTo>
                    <a:pt x="100" y="6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232" name="Freeform 350"/>
            <p:cNvSpPr>
              <a:spLocks/>
            </p:cNvSpPr>
            <p:nvPr/>
          </p:nvSpPr>
          <p:spPr bwMode="gray">
            <a:xfrm>
              <a:off x="2310839" y="3060767"/>
              <a:ext cx="16976" cy="35366"/>
            </a:xfrm>
            <a:custGeom>
              <a:avLst/>
              <a:gdLst/>
              <a:ahLst/>
              <a:cxnLst>
                <a:cxn ang="0">
                  <a:pos x="12" y="25"/>
                </a:cxn>
                <a:cxn ang="0">
                  <a:pos x="12" y="25"/>
                </a:cxn>
                <a:cxn ang="0">
                  <a:pos x="10" y="25"/>
                </a:cxn>
                <a:cxn ang="0">
                  <a:pos x="7" y="24"/>
                </a:cxn>
                <a:cxn ang="0">
                  <a:pos x="6" y="21"/>
                </a:cxn>
                <a:cxn ang="0">
                  <a:pos x="5" y="18"/>
                </a:cxn>
                <a:cxn ang="0">
                  <a:pos x="5" y="18"/>
                </a:cxn>
                <a:cxn ang="0">
                  <a:pos x="5" y="15"/>
                </a:cxn>
                <a:cxn ang="0">
                  <a:pos x="2" y="14"/>
                </a:cxn>
                <a:cxn ang="0">
                  <a:pos x="0" y="11"/>
                </a:cxn>
                <a:cxn ang="0">
                  <a:pos x="0" y="7"/>
                </a:cxn>
                <a:cxn ang="0">
                  <a:pos x="0" y="7"/>
                </a:cxn>
                <a:cxn ang="0">
                  <a:pos x="0" y="2"/>
                </a:cxn>
                <a:cxn ang="0">
                  <a:pos x="2" y="1"/>
                </a:cxn>
                <a:cxn ang="0">
                  <a:pos x="3" y="0"/>
                </a:cxn>
                <a:cxn ang="0">
                  <a:pos x="6" y="2"/>
                </a:cxn>
                <a:cxn ang="0">
                  <a:pos x="6" y="2"/>
                </a:cxn>
                <a:cxn ang="0">
                  <a:pos x="7" y="7"/>
                </a:cxn>
                <a:cxn ang="0">
                  <a:pos x="7" y="10"/>
                </a:cxn>
                <a:cxn ang="0">
                  <a:pos x="7" y="15"/>
                </a:cxn>
                <a:cxn ang="0">
                  <a:pos x="7" y="15"/>
                </a:cxn>
                <a:cxn ang="0">
                  <a:pos x="10" y="19"/>
                </a:cxn>
                <a:cxn ang="0">
                  <a:pos x="12" y="22"/>
                </a:cxn>
                <a:cxn ang="0">
                  <a:pos x="12" y="25"/>
                </a:cxn>
                <a:cxn ang="0">
                  <a:pos x="12" y="25"/>
                </a:cxn>
              </a:cxnLst>
              <a:rect l="0" t="0" r="r" b="b"/>
              <a:pathLst>
                <a:path w="12" h="25">
                  <a:moveTo>
                    <a:pt x="12" y="25"/>
                  </a:moveTo>
                  <a:lnTo>
                    <a:pt x="12" y="25"/>
                  </a:lnTo>
                  <a:lnTo>
                    <a:pt x="10" y="25"/>
                  </a:lnTo>
                  <a:lnTo>
                    <a:pt x="7" y="24"/>
                  </a:lnTo>
                  <a:lnTo>
                    <a:pt x="6" y="21"/>
                  </a:lnTo>
                  <a:lnTo>
                    <a:pt x="5" y="18"/>
                  </a:lnTo>
                  <a:lnTo>
                    <a:pt x="5" y="18"/>
                  </a:lnTo>
                  <a:lnTo>
                    <a:pt x="5" y="15"/>
                  </a:lnTo>
                  <a:lnTo>
                    <a:pt x="2" y="14"/>
                  </a:lnTo>
                  <a:lnTo>
                    <a:pt x="0" y="11"/>
                  </a:lnTo>
                  <a:lnTo>
                    <a:pt x="0" y="7"/>
                  </a:lnTo>
                  <a:lnTo>
                    <a:pt x="0" y="7"/>
                  </a:lnTo>
                  <a:lnTo>
                    <a:pt x="0" y="2"/>
                  </a:lnTo>
                  <a:lnTo>
                    <a:pt x="2" y="1"/>
                  </a:lnTo>
                  <a:lnTo>
                    <a:pt x="3" y="0"/>
                  </a:lnTo>
                  <a:lnTo>
                    <a:pt x="6" y="2"/>
                  </a:lnTo>
                  <a:lnTo>
                    <a:pt x="6" y="2"/>
                  </a:lnTo>
                  <a:lnTo>
                    <a:pt x="7" y="7"/>
                  </a:lnTo>
                  <a:lnTo>
                    <a:pt x="7" y="10"/>
                  </a:lnTo>
                  <a:lnTo>
                    <a:pt x="7" y="15"/>
                  </a:lnTo>
                  <a:lnTo>
                    <a:pt x="7" y="15"/>
                  </a:lnTo>
                  <a:lnTo>
                    <a:pt x="10" y="19"/>
                  </a:lnTo>
                  <a:lnTo>
                    <a:pt x="12" y="22"/>
                  </a:lnTo>
                  <a:lnTo>
                    <a:pt x="12" y="25"/>
                  </a:lnTo>
                  <a:lnTo>
                    <a:pt x="12" y="2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233" name="Freeform 351"/>
            <p:cNvSpPr>
              <a:spLocks/>
            </p:cNvSpPr>
            <p:nvPr/>
          </p:nvSpPr>
          <p:spPr bwMode="gray">
            <a:xfrm>
              <a:off x="2687130" y="3404522"/>
              <a:ext cx="22634" cy="15561"/>
            </a:xfrm>
            <a:custGeom>
              <a:avLst/>
              <a:gdLst/>
              <a:ahLst/>
              <a:cxnLst>
                <a:cxn ang="0">
                  <a:pos x="2" y="11"/>
                </a:cxn>
                <a:cxn ang="0">
                  <a:pos x="2" y="11"/>
                </a:cxn>
                <a:cxn ang="0">
                  <a:pos x="2" y="10"/>
                </a:cxn>
                <a:cxn ang="0">
                  <a:pos x="2" y="7"/>
                </a:cxn>
                <a:cxn ang="0">
                  <a:pos x="3" y="6"/>
                </a:cxn>
                <a:cxn ang="0">
                  <a:pos x="2" y="4"/>
                </a:cxn>
                <a:cxn ang="0">
                  <a:pos x="2" y="4"/>
                </a:cxn>
                <a:cxn ang="0">
                  <a:pos x="0" y="3"/>
                </a:cxn>
                <a:cxn ang="0">
                  <a:pos x="2" y="1"/>
                </a:cxn>
                <a:cxn ang="0">
                  <a:pos x="5" y="0"/>
                </a:cxn>
                <a:cxn ang="0">
                  <a:pos x="9" y="0"/>
                </a:cxn>
                <a:cxn ang="0">
                  <a:pos x="13" y="0"/>
                </a:cxn>
                <a:cxn ang="0">
                  <a:pos x="13" y="0"/>
                </a:cxn>
                <a:cxn ang="0">
                  <a:pos x="16" y="3"/>
                </a:cxn>
                <a:cxn ang="0">
                  <a:pos x="16" y="6"/>
                </a:cxn>
                <a:cxn ang="0">
                  <a:pos x="16" y="8"/>
                </a:cxn>
                <a:cxn ang="0">
                  <a:pos x="15" y="10"/>
                </a:cxn>
                <a:cxn ang="0">
                  <a:pos x="15" y="10"/>
                </a:cxn>
                <a:cxn ang="0">
                  <a:pos x="7" y="11"/>
                </a:cxn>
                <a:cxn ang="0">
                  <a:pos x="5" y="11"/>
                </a:cxn>
                <a:cxn ang="0">
                  <a:pos x="2" y="11"/>
                </a:cxn>
                <a:cxn ang="0">
                  <a:pos x="2" y="11"/>
                </a:cxn>
              </a:cxnLst>
              <a:rect l="0" t="0" r="r" b="b"/>
              <a:pathLst>
                <a:path w="16" h="11">
                  <a:moveTo>
                    <a:pt x="2" y="11"/>
                  </a:moveTo>
                  <a:lnTo>
                    <a:pt x="2" y="11"/>
                  </a:lnTo>
                  <a:lnTo>
                    <a:pt x="2" y="10"/>
                  </a:lnTo>
                  <a:lnTo>
                    <a:pt x="2" y="7"/>
                  </a:lnTo>
                  <a:lnTo>
                    <a:pt x="3" y="6"/>
                  </a:lnTo>
                  <a:lnTo>
                    <a:pt x="2" y="4"/>
                  </a:lnTo>
                  <a:lnTo>
                    <a:pt x="2" y="4"/>
                  </a:lnTo>
                  <a:lnTo>
                    <a:pt x="0" y="3"/>
                  </a:lnTo>
                  <a:lnTo>
                    <a:pt x="2" y="1"/>
                  </a:lnTo>
                  <a:lnTo>
                    <a:pt x="5" y="0"/>
                  </a:lnTo>
                  <a:lnTo>
                    <a:pt x="9" y="0"/>
                  </a:lnTo>
                  <a:lnTo>
                    <a:pt x="13" y="0"/>
                  </a:lnTo>
                  <a:lnTo>
                    <a:pt x="13" y="0"/>
                  </a:lnTo>
                  <a:lnTo>
                    <a:pt x="16" y="3"/>
                  </a:lnTo>
                  <a:lnTo>
                    <a:pt x="16" y="6"/>
                  </a:lnTo>
                  <a:lnTo>
                    <a:pt x="16" y="8"/>
                  </a:lnTo>
                  <a:lnTo>
                    <a:pt x="15" y="10"/>
                  </a:lnTo>
                  <a:lnTo>
                    <a:pt x="15" y="10"/>
                  </a:lnTo>
                  <a:lnTo>
                    <a:pt x="7" y="11"/>
                  </a:lnTo>
                  <a:lnTo>
                    <a:pt x="5" y="11"/>
                  </a:lnTo>
                  <a:lnTo>
                    <a:pt x="2" y="11"/>
                  </a:lnTo>
                  <a:lnTo>
                    <a:pt x="2" y="1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234" name="Freeform 352"/>
            <p:cNvSpPr>
              <a:spLocks/>
            </p:cNvSpPr>
            <p:nvPr/>
          </p:nvSpPr>
          <p:spPr bwMode="gray">
            <a:xfrm>
              <a:off x="5076438" y="2647696"/>
              <a:ext cx="76390" cy="63659"/>
            </a:xfrm>
            <a:custGeom>
              <a:avLst/>
              <a:gdLst/>
              <a:ahLst/>
              <a:cxnLst>
                <a:cxn ang="0">
                  <a:pos x="51" y="36"/>
                </a:cxn>
                <a:cxn ang="0">
                  <a:pos x="51" y="36"/>
                </a:cxn>
                <a:cxn ang="0">
                  <a:pos x="48" y="33"/>
                </a:cxn>
                <a:cxn ang="0">
                  <a:pos x="45" y="30"/>
                </a:cxn>
                <a:cxn ang="0">
                  <a:pos x="43" y="27"/>
                </a:cxn>
                <a:cxn ang="0">
                  <a:pos x="41" y="24"/>
                </a:cxn>
                <a:cxn ang="0">
                  <a:pos x="41" y="24"/>
                </a:cxn>
                <a:cxn ang="0">
                  <a:pos x="40" y="20"/>
                </a:cxn>
                <a:cxn ang="0">
                  <a:pos x="37" y="17"/>
                </a:cxn>
                <a:cxn ang="0">
                  <a:pos x="36" y="14"/>
                </a:cxn>
                <a:cxn ang="0">
                  <a:pos x="36" y="11"/>
                </a:cxn>
                <a:cxn ang="0">
                  <a:pos x="36" y="11"/>
                </a:cxn>
                <a:cxn ang="0">
                  <a:pos x="34" y="8"/>
                </a:cxn>
                <a:cxn ang="0">
                  <a:pos x="34" y="6"/>
                </a:cxn>
                <a:cxn ang="0">
                  <a:pos x="30" y="1"/>
                </a:cxn>
                <a:cxn ang="0">
                  <a:pos x="30" y="1"/>
                </a:cxn>
                <a:cxn ang="0">
                  <a:pos x="23" y="0"/>
                </a:cxn>
                <a:cxn ang="0">
                  <a:pos x="16" y="0"/>
                </a:cxn>
                <a:cxn ang="0">
                  <a:pos x="16" y="0"/>
                </a:cxn>
                <a:cxn ang="0">
                  <a:pos x="0" y="3"/>
                </a:cxn>
                <a:cxn ang="0">
                  <a:pos x="0" y="3"/>
                </a:cxn>
                <a:cxn ang="0">
                  <a:pos x="1" y="6"/>
                </a:cxn>
                <a:cxn ang="0">
                  <a:pos x="1" y="8"/>
                </a:cxn>
                <a:cxn ang="0">
                  <a:pos x="4" y="16"/>
                </a:cxn>
                <a:cxn ang="0">
                  <a:pos x="4" y="16"/>
                </a:cxn>
                <a:cxn ang="0">
                  <a:pos x="6" y="20"/>
                </a:cxn>
                <a:cxn ang="0">
                  <a:pos x="10" y="20"/>
                </a:cxn>
                <a:cxn ang="0">
                  <a:pos x="13" y="20"/>
                </a:cxn>
                <a:cxn ang="0">
                  <a:pos x="16" y="21"/>
                </a:cxn>
                <a:cxn ang="0">
                  <a:pos x="16" y="21"/>
                </a:cxn>
                <a:cxn ang="0">
                  <a:pos x="18" y="27"/>
                </a:cxn>
                <a:cxn ang="0">
                  <a:pos x="18" y="27"/>
                </a:cxn>
                <a:cxn ang="0">
                  <a:pos x="20" y="27"/>
                </a:cxn>
                <a:cxn ang="0">
                  <a:pos x="20" y="27"/>
                </a:cxn>
                <a:cxn ang="0">
                  <a:pos x="23" y="28"/>
                </a:cxn>
                <a:cxn ang="0">
                  <a:pos x="24" y="31"/>
                </a:cxn>
                <a:cxn ang="0">
                  <a:pos x="24" y="31"/>
                </a:cxn>
                <a:cxn ang="0">
                  <a:pos x="28" y="33"/>
                </a:cxn>
                <a:cxn ang="0">
                  <a:pos x="33" y="34"/>
                </a:cxn>
                <a:cxn ang="0">
                  <a:pos x="33" y="34"/>
                </a:cxn>
                <a:cxn ang="0">
                  <a:pos x="36" y="34"/>
                </a:cxn>
                <a:cxn ang="0">
                  <a:pos x="37" y="36"/>
                </a:cxn>
                <a:cxn ang="0">
                  <a:pos x="40" y="37"/>
                </a:cxn>
                <a:cxn ang="0">
                  <a:pos x="40" y="37"/>
                </a:cxn>
                <a:cxn ang="0">
                  <a:pos x="43" y="41"/>
                </a:cxn>
                <a:cxn ang="0">
                  <a:pos x="43" y="45"/>
                </a:cxn>
                <a:cxn ang="0">
                  <a:pos x="43" y="45"/>
                </a:cxn>
                <a:cxn ang="0">
                  <a:pos x="48" y="45"/>
                </a:cxn>
                <a:cxn ang="0">
                  <a:pos x="54" y="44"/>
                </a:cxn>
                <a:cxn ang="0">
                  <a:pos x="54" y="44"/>
                </a:cxn>
                <a:cxn ang="0">
                  <a:pos x="51" y="38"/>
                </a:cxn>
                <a:cxn ang="0">
                  <a:pos x="51" y="36"/>
                </a:cxn>
                <a:cxn ang="0">
                  <a:pos x="51" y="36"/>
                </a:cxn>
              </a:cxnLst>
              <a:rect l="0" t="0" r="r" b="b"/>
              <a:pathLst>
                <a:path w="54" h="45">
                  <a:moveTo>
                    <a:pt x="51" y="36"/>
                  </a:moveTo>
                  <a:lnTo>
                    <a:pt x="51" y="36"/>
                  </a:lnTo>
                  <a:lnTo>
                    <a:pt x="48" y="33"/>
                  </a:lnTo>
                  <a:lnTo>
                    <a:pt x="45" y="30"/>
                  </a:lnTo>
                  <a:lnTo>
                    <a:pt x="43" y="27"/>
                  </a:lnTo>
                  <a:lnTo>
                    <a:pt x="41" y="24"/>
                  </a:lnTo>
                  <a:lnTo>
                    <a:pt x="41" y="24"/>
                  </a:lnTo>
                  <a:lnTo>
                    <a:pt x="40" y="20"/>
                  </a:lnTo>
                  <a:lnTo>
                    <a:pt x="37" y="17"/>
                  </a:lnTo>
                  <a:lnTo>
                    <a:pt x="36" y="14"/>
                  </a:lnTo>
                  <a:lnTo>
                    <a:pt x="36" y="11"/>
                  </a:lnTo>
                  <a:lnTo>
                    <a:pt x="36" y="11"/>
                  </a:lnTo>
                  <a:lnTo>
                    <a:pt x="34" y="8"/>
                  </a:lnTo>
                  <a:lnTo>
                    <a:pt x="34" y="6"/>
                  </a:lnTo>
                  <a:lnTo>
                    <a:pt x="30" y="1"/>
                  </a:lnTo>
                  <a:lnTo>
                    <a:pt x="30" y="1"/>
                  </a:lnTo>
                  <a:lnTo>
                    <a:pt x="23" y="0"/>
                  </a:lnTo>
                  <a:lnTo>
                    <a:pt x="16" y="0"/>
                  </a:lnTo>
                  <a:lnTo>
                    <a:pt x="16" y="0"/>
                  </a:lnTo>
                  <a:lnTo>
                    <a:pt x="0" y="3"/>
                  </a:lnTo>
                  <a:lnTo>
                    <a:pt x="0" y="3"/>
                  </a:lnTo>
                  <a:lnTo>
                    <a:pt x="1" y="6"/>
                  </a:lnTo>
                  <a:lnTo>
                    <a:pt x="1" y="8"/>
                  </a:lnTo>
                  <a:lnTo>
                    <a:pt x="4" y="16"/>
                  </a:lnTo>
                  <a:lnTo>
                    <a:pt x="4" y="16"/>
                  </a:lnTo>
                  <a:lnTo>
                    <a:pt x="6" y="20"/>
                  </a:lnTo>
                  <a:lnTo>
                    <a:pt x="10" y="20"/>
                  </a:lnTo>
                  <a:lnTo>
                    <a:pt x="13" y="20"/>
                  </a:lnTo>
                  <a:lnTo>
                    <a:pt x="16" y="21"/>
                  </a:lnTo>
                  <a:lnTo>
                    <a:pt x="16" y="21"/>
                  </a:lnTo>
                  <a:lnTo>
                    <a:pt x="18" y="27"/>
                  </a:lnTo>
                  <a:lnTo>
                    <a:pt x="18" y="27"/>
                  </a:lnTo>
                  <a:lnTo>
                    <a:pt x="20" y="27"/>
                  </a:lnTo>
                  <a:lnTo>
                    <a:pt x="20" y="27"/>
                  </a:lnTo>
                  <a:lnTo>
                    <a:pt x="23" y="28"/>
                  </a:lnTo>
                  <a:lnTo>
                    <a:pt x="24" y="31"/>
                  </a:lnTo>
                  <a:lnTo>
                    <a:pt x="24" y="31"/>
                  </a:lnTo>
                  <a:lnTo>
                    <a:pt x="28" y="33"/>
                  </a:lnTo>
                  <a:lnTo>
                    <a:pt x="33" y="34"/>
                  </a:lnTo>
                  <a:lnTo>
                    <a:pt x="33" y="34"/>
                  </a:lnTo>
                  <a:lnTo>
                    <a:pt x="36" y="34"/>
                  </a:lnTo>
                  <a:lnTo>
                    <a:pt x="37" y="36"/>
                  </a:lnTo>
                  <a:lnTo>
                    <a:pt x="40" y="37"/>
                  </a:lnTo>
                  <a:lnTo>
                    <a:pt x="40" y="37"/>
                  </a:lnTo>
                  <a:lnTo>
                    <a:pt x="43" y="41"/>
                  </a:lnTo>
                  <a:lnTo>
                    <a:pt x="43" y="45"/>
                  </a:lnTo>
                  <a:lnTo>
                    <a:pt x="43" y="45"/>
                  </a:lnTo>
                  <a:lnTo>
                    <a:pt x="48" y="45"/>
                  </a:lnTo>
                  <a:lnTo>
                    <a:pt x="54" y="44"/>
                  </a:lnTo>
                  <a:lnTo>
                    <a:pt x="54" y="44"/>
                  </a:lnTo>
                  <a:lnTo>
                    <a:pt x="51" y="38"/>
                  </a:lnTo>
                  <a:lnTo>
                    <a:pt x="51" y="36"/>
                  </a:lnTo>
                  <a:lnTo>
                    <a:pt x="51" y="3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235" name="Freeform 353"/>
            <p:cNvSpPr>
              <a:spLocks noEditPoints="1"/>
            </p:cNvSpPr>
            <p:nvPr/>
          </p:nvSpPr>
          <p:spPr bwMode="gray">
            <a:xfrm>
              <a:off x="5110389" y="2632134"/>
              <a:ext cx="108927" cy="91951"/>
            </a:xfrm>
            <a:custGeom>
              <a:avLst/>
              <a:gdLst/>
              <a:ahLst/>
              <a:cxnLst>
                <a:cxn ang="0">
                  <a:pos x="76" y="22"/>
                </a:cxn>
                <a:cxn ang="0">
                  <a:pos x="61" y="4"/>
                </a:cxn>
                <a:cxn ang="0">
                  <a:pos x="60" y="7"/>
                </a:cxn>
                <a:cxn ang="0">
                  <a:pos x="53" y="10"/>
                </a:cxn>
                <a:cxn ang="0">
                  <a:pos x="51" y="11"/>
                </a:cxn>
                <a:cxn ang="0">
                  <a:pos x="49" y="12"/>
                </a:cxn>
                <a:cxn ang="0">
                  <a:pos x="44" y="11"/>
                </a:cxn>
                <a:cxn ang="0">
                  <a:pos x="41" y="10"/>
                </a:cxn>
                <a:cxn ang="0">
                  <a:pos x="36" y="4"/>
                </a:cxn>
                <a:cxn ang="0">
                  <a:pos x="31" y="2"/>
                </a:cxn>
                <a:cxn ang="0">
                  <a:pos x="27" y="0"/>
                </a:cxn>
                <a:cxn ang="0">
                  <a:pos x="24" y="7"/>
                </a:cxn>
                <a:cxn ang="0">
                  <a:pos x="27" y="10"/>
                </a:cxn>
                <a:cxn ang="0">
                  <a:pos x="29" y="14"/>
                </a:cxn>
                <a:cxn ang="0">
                  <a:pos x="26" y="14"/>
                </a:cxn>
                <a:cxn ang="0">
                  <a:pos x="19" y="14"/>
                </a:cxn>
                <a:cxn ang="0">
                  <a:pos x="17" y="12"/>
                </a:cxn>
                <a:cxn ang="0">
                  <a:pos x="7" y="8"/>
                </a:cxn>
                <a:cxn ang="0">
                  <a:pos x="6" y="10"/>
                </a:cxn>
                <a:cxn ang="0">
                  <a:pos x="9" y="15"/>
                </a:cxn>
                <a:cxn ang="0">
                  <a:pos x="12" y="22"/>
                </a:cxn>
                <a:cxn ang="0">
                  <a:pos x="12" y="25"/>
                </a:cxn>
                <a:cxn ang="0">
                  <a:pos x="16" y="31"/>
                </a:cxn>
                <a:cxn ang="0">
                  <a:pos x="17" y="35"/>
                </a:cxn>
                <a:cxn ang="0">
                  <a:pos x="21" y="41"/>
                </a:cxn>
                <a:cxn ang="0">
                  <a:pos x="27" y="47"/>
                </a:cxn>
                <a:cxn ang="0">
                  <a:pos x="27" y="49"/>
                </a:cxn>
                <a:cxn ang="0">
                  <a:pos x="30" y="55"/>
                </a:cxn>
                <a:cxn ang="0">
                  <a:pos x="49" y="42"/>
                </a:cxn>
                <a:cxn ang="0">
                  <a:pos x="51" y="42"/>
                </a:cxn>
                <a:cxn ang="0">
                  <a:pos x="54" y="48"/>
                </a:cxn>
                <a:cxn ang="0">
                  <a:pos x="51" y="56"/>
                </a:cxn>
                <a:cxn ang="0">
                  <a:pos x="53" y="59"/>
                </a:cxn>
                <a:cxn ang="0">
                  <a:pos x="64" y="65"/>
                </a:cxn>
                <a:cxn ang="0">
                  <a:pos x="64" y="61"/>
                </a:cxn>
                <a:cxn ang="0">
                  <a:pos x="67" y="56"/>
                </a:cxn>
                <a:cxn ang="0">
                  <a:pos x="76" y="38"/>
                </a:cxn>
                <a:cxn ang="0">
                  <a:pos x="77" y="25"/>
                </a:cxn>
                <a:cxn ang="0">
                  <a:pos x="76" y="22"/>
                </a:cxn>
                <a:cxn ang="0">
                  <a:pos x="9" y="45"/>
                </a:cxn>
                <a:cxn ang="0">
                  <a:pos x="0" y="42"/>
                </a:cxn>
                <a:cxn ang="0">
                  <a:pos x="2" y="47"/>
                </a:cxn>
                <a:cxn ang="0">
                  <a:pos x="6" y="51"/>
                </a:cxn>
                <a:cxn ang="0">
                  <a:pos x="9" y="52"/>
                </a:cxn>
                <a:cxn ang="0">
                  <a:pos x="10" y="55"/>
                </a:cxn>
                <a:cxn ang="0">
                  <a:pos x="17" y="56"/>
                </a:cxn>
                <a:cxn ang="0">
                  <a:pos x="19" y="56"/>
                </a:cxn>
                <a:cxn ang="0">
                  <a:pos x="16" y="48"/>
                </a:cxn>
                <a:cxn ang="0">
                  <a:pos x="13" y="47"/>
                </a:cxn>
                <a:cxn ang="0">
                  <a:pos x="9" y="45"/>
                </a:cxn>
              </a:cxnLst>
              <a:rect l="0" t="0" r="r" b="b"/>
              <a:pathLst>
                <a:path w="77" h="65">
                  <a:moveTo>
                    <a:pt x="76" y="22"/>
                  </a:moveTo>
                  <a:lnTo>
                    <a:pt x="76" y="22"/>
                  </a:lnTo>
                  <a:lnTo>
                    <a:pt x="70" y="14"/>
                  </a:lnTo>
                  <a:lnTo>
                    <a:pt x="61" y="4"/>
                  </a:lnTo>
                  <a:lnTo>
                    <a:pt x="61" y="4"/>
                  </a:lnTo>
                  <a:lnTo>
                    <a:pt x="60" y="7"/>
                  </a:lnTo>
                  <a:lnTo>
                    <a:pt x="56" y="8"/>
                  </a:lnTo>
                  <a:lnTo>
                    <a:pt x="53" y="10"/>
                  </a:lnTo>
                  <a:lnTo>
                    <a:pt x="51" y="11"/>
                  </a:lnTo>
                  <a:lnTo>
                    <a:pt x="51" y="11"/>
                  </a:lnTo>
                  <a:lnTo>
                    <a:pt x="50" y="12"/>
                  </a:lnTo>
                  <a:lnTo>
                    <a:pt x="49" y="12"/>
                  </a:lnTo>
                  <a:lnTo>
                    <a:pt x="46" y="11"/>
                  </a:lnTo>
                  <a:lnTo>
                    <a:pt x="44" y="11"/>
                  </a:lnTo>
                  <a:lnTo>
                    <a:pt x="44" y="11"/>
                  </a:lnTo>
                  <a:lnTo>
                    <a:pt x="41" y="10"/>
                  </a:lnTo>
                  <a:lnTo>
                    <a:pt x="39" y="7"/>
                  </a:lnTo>
                  <a:lnTo>
                    <a:pt x="36" y="4"/>
                  </a:lnTo>
                  <a:lnTo>
                    <a:pt x="31" y="2"/>
                  </a:lnTo>
                  <a:lnTo>
                    <a:pt x="31" y="2"/>
                  </a:lnTo>
                  <a:lnTo>
                    <a:pt x="27" y="0"/>
                  </a:lnTo>
                  <a:lnTo>
                    <a:pt x="27" y="0"/>
                  </a:lnTo>
                  <a:lnTo>
                    <a:pt x="24" y="4"/>
                  </a:lnTo>
                  <a:lnTo>
                    <a:pt x="24" y="7"/>
                  </a:lnTo>
                  <a:lnTo>
                    <a:pt x="24" y="7"/>
                  </a:lnTo>
                  <a:lnTo>
                    <a:pt x="27" y="10"/>
                  </a:lnTo>
                  <a:lnTo>
                    <a:pt x="29" y="11"/>
                  </a:lnTo>
                  <a:lnTo>
                    <a:pt x="29" y="14"/>
                  </a:lnTo>
                  <a:lnTo>
                    <a:pt x="29" y="14"/>
                  </a:lnTo>
                  <a:lnTo>
                    <a:pt x="26" y="14"/>
                  </a:lnTo>
                  <a:lnTo>
                    <a:pt x="23" y="15"/>
                  </a:lnTo>
                  <a:lnTo>
                    <a:pt x="19" y="14"/>
                  </a:lnTo>
                  <a:lnTo>
                    <a:pt x="17" y="12"/>
                  </a:lnTo>
                  <a:lnTo>
                    <a:pt x="17" y="12"/>
                  </a:lnTo>
                  <a:lnTo>
                    <a:pt x="10" y="8"/>
                  </a:lnTo>
                  <a:lnTo>
                    <a:pt x="7" y="8"/>
                  </a:lnTo>
                  <a:lnTo>
                    <a:pt x="6" y="10"/>
                  </a:lnTo>
                  <a:lnTo>
                    <a:pt x="6" y="10"/>
                  </a:lnTo>
                  <a:lnTo>
                    <a:pt x="6" y="11"/>
                  </a:lnTo>
                  <a:lnTo>
                    <a:pt x="9" y="15"/>
                  </a:lnTo>
                  <a:lnTo>
                    <a:pt x="10" y="18"/>
                  </a:lnTo>
                  <a:lnTo>
                    <a:pt x="12" y="22"/>
                  </a:lnTo>
                  <a:lnTo>
                    <a:pt x="12" y="22"/>
                  </a:lnTo>
                  <a:lnTo>
                    <a:pt x="12" y="25"/>
                  </a:lnTo>
                  <a:lnTo>
                    <a:pt x="13" y="28"/>
                  </a:lnTo>
                  <a:lnTo>
                    <a:pt x="16" y="31"/>
                  </a:lnTo>
                  <a:lnTo>
                    <a:pt x="17" y="35"/>
                  </a:lnTo>
                  <a:lnTo>
                    <a:pt x="17" y="35"/>
                  </a:lnTo>
                  <a:lnTo>
                    <a:pt x="19" y="38"/>
                  </a:lnTo>
                  <a:lnTo>
                    <a:pt x="21" y="41"/>
                  </a:lnTo>
                  <a:lnTo>
                    <a:pt x="24" y="44"/>
                  </a:lnTo>
                  <a:lnTo>
                    <a:pt x="27" y="47"/>
                  </a:lnTo>
                  <a:lnTo>
                    <a:pt x="27" y="47"/>
                  </a:lnTo>
                  <a:lnTo>
                    <a:pt x="27" y="49"/>
                  </a:lnTo>
                  <a:lnTo>
                    <a:pt x="30" y="55"/>
                  </a:lnTo>
                  <a:lnTo>
                    <a:pt x="30" y="55"/>
                  </a:lnTo>
                  <a:lnTo>
                    <a:pt x="40" y="48"/>
                  </a:lnTo>
                  <a:lnTo>
                    <a:pt x="49" y="42"/>
                  </a:lnTo>
                  <a:lnTo>
                    <a:pt x="49" y="42"/>
                  </a:lnTo>
                  <a:lnTo>
                    <a:pt x="51" y="42"/>
                  </a:lnTo>
                  <a:lnTo>
                    <a:pt x="53" y="42"/>
                  </a:lnTo>
                  <a:lnTo>
                    <a:pt x="54" y="48"/>
                  </a:lnTo>
                  <a:lnTo>
                    <a:pt x="53" y="54"/>
                  </a:lnTo>
                  <a:lnTo>
                    <a:pt x="51" y="56"/>
                  </a:lnTo>
                  <a:lnTo>
                    <a:pt x="51" y="56"/>
                  </a:lnTo>
                  <a:lnTo>
                    <a:pt x="53" y="59"/>
                  </a:lnTo>
                  <a:lnTo>
                    <a:pt x="56" y="61"/>
                  </a:lnTo>
                  <a:lnTo>
                    <a:pt x="64" y="65"/>
                  </a:lnTo>
                  <a:lnTo>
                    <a:pt x="64" y="65"/>
                  </a:lnTo>
                  <a:lnTo>
                    <a:pt x="64" y="61"/>
                  </a:lnTo>
                  <a:lnTo>
                    <a:pt x="67" y="56"/>
                  </a:lnTo>
                  <a:lnTo>
                    <a:pt x="67" y="56"/>
                  </a:lnTo>
                  <a:lnTo>
                    <a:pt x="71" y="48"/>
                  </a:lnTo>
                  <a:lnTo>
                    <a:pt x="76" y="38"/>
                  </a:lnTo>
                  <a:lnTo>
                    <a:pt x="77" y="29"/>
                  </a:lnTo>
                  <a:lnTo>
                    <a:pt x="77" y="25"/>
                  </a:lnTo>
                  <a:lnTo>
                    <a:pt x="76" y="22"/>
                  </a:lnTo>
                  <a:lnTo>
                    <a:pt x="76" y="22"/>
                  </a:lnTo>
                  <a:close/>
                  <a:moveTo>
                    <a:pt x="9" y="45"/>
                  </a:moveTo>
                  <a:lnTo>
                    <a:pt x="9" y="45"/>
                  </a:lnTo>
                  <a:lnTo>
                    <a:pt x="4" y="44"/>
                  </a:lnTo>
                  <a:lnTo>
                    <a:pt x="0" y="42"/>
                  </a:lnTo>
                  <a:lnTo>
                    <a:pt x="0" y="42"/>
                  </a:lnTo>
                  <a:lnTo>
                    <a:pt x="2" y="47"/>
                  </a:lnTo>
                  <a:lnTo>
                    <a:pt x="3" y="48"/>
                  </a:lnTo>
                  <a:lnTo>
                    <a:pt x="6" y="51"/>
                  </a:lnTo>
                  <a:lnTo>
                    <a:pt x="6" y="51"/>
                  </a:lnTo>
                  <a:lnTo>
                    <a:pt x="9" y="52"/>
                  </a:lnTo>
                  <a:lnTo>
                    <a:pt x="9" y="54"/>
                  </a:lnTo>
                  <a:lnTo>
                    <a:pt x="10" y="55"/>
                  </a:lnTo>
                  <a:lnTo>
                    <a:pt x="17" y="56"/>
                  </a:lnTo>
                  <a:lnTo>
                    <a:pt x="17" y="56"/>
                  </a:lnTo>
                  <a:lnTo>
                    <a:pt x="19" y="56"/>
                  </a:lnTo>
                  <a:lnTo>
                    <a:pt x="19" y="56"/>
                  </a:lnTo>
                  <a:lnTo>
                    <a:pt x="19" y="52"/>
                  </a:lnTo>
                  <a:lnTo>
                    <a:pt x="16" y="48"/>
                  </a:lnTo>
                  <a:lnTo>
                    <a:pt x="16" y="48"/>
                  </a:lnTo>
                  <a:lnTo>
                    <a:pt x="13" y="47"/>
                  </a:lnTo>
                  <a:lnTo>
                    <a:pt x="12" y="45"/>
                  </a:lnTo>
                  <a:lnTo>
                    <a:pt x="9" y="45"/>
                  </a:lnTo>
                  <a:lnTo>
                    <a:pt x="9" y="4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236" name="Freeform 354"/>
            <p:cNvSpPr>
              <a:spLocks/>
            </p:cNvSpPr>
            <p:nvPr/>
          </p:nvSpPr>
          <p:spPr bwMode="gray">
            <a:xfrm>
              <a:off x="5475363" y="2728329"/>
              <a:ext cx="321121" cy="229170"/>
            </a:xfrm>
            <a:custGeom>
              <a:avLst/>
              <a:gdLst/>
              <a:ahLst/>
              <a:cxnLst>
                <a:cxn ang="0">
                  <a:pos x="216" y="21"/>
                </a:cxn>
                <a:cxn ang="0">
                  <a:pos x="206" y="21"/>
                </a:cxn>
                <a:cxn ang="0">
                  <a:pos x="187" y="33"/>
                </a:cxn>
                <a:cxn ang="0">
                  <a:pos x="179" y="30"/>
                </a:cxn>
                <a:cxn ang="0">
                  <a:pos x="180" y="14"/>
                </a:cxn>
                <a:cxn ang="0">
                  <a:pos x="176" y="10"/>
                </a:cxn>
                <a:cxn ang="0">
                  <a:pos x="173" y="0"/>
                </a:cxn>
                <a:cxn ang="0">
                  <a:pos x="159" y="10"/>
                </a:cxn>
                <a:cxn ang="0">
                  <a:pos x="156" y="16"/>
                </a:cxn>
                <a:cxn ang="0">
                  <a:pos x="143" y="21"/>
                </a:cxn>
                <a:cxn ang="0">
                  <a:pos x="136" y="24"/>
                </a:cxn>
                <a:cxn ang="0">
                  <a:pos x="126" y="25"/>
                </a:cxn>
                <a:cxn ang="0">
                  <a:pos x="116" y="23"/>
                </a:cxn>
                <a:cxn ang="0">
                  <a:pos x="106" y="20"/>
                </a:cxn>
                <a:cxn ang="0">
                  <a:pos x="95" y="18"/>
                </a:cxn>
                <a:cxn ang="0">
                  <a:pos x="82" y="17"/>
                </a:cxn>
                <a:cxn ang="0">
                  <a:pos x="74" y="23"/>
                </a:cxn>
                <a:cxn ang="0">
                  <a:pos x="68" y="27"/>
                </a:cxn>
                <a:cxn ang="0">
                  <a:pos x="59" y="43"/>
                </a:cxn>
                <a:cxn ang="0">
                  <a:pos x="41" y="51"/>
                </a:cxn>
                <a:cxn ang="0">
                  <a:pos x="35" y="58"/>
                </a:cxn>
                <a:cxn ang="0">
                  <a:pos x="27" y="57"/>
                </a:cxn>
                <a:cxn ang="0">
                  <a:pos x="15" y="54"/>
                </a:cxn>
                <a:cxn ang="0">
                  <a:pos x="8" y="61"/>
                </a:cxn>
                <a:cxn ang="0">
                  <a:pos x="2" y="74"/>
                </a:cxn>
                <a:cxn ang="0">
                  <a:pos x="1" y="88"/>
                </a:cxn>
                <a:cxn ang="0">
                  <a:pos x="0" y="99"/>
                </a:cxn>
                <a:cxn ang="0">
                  <a:pos x="2" y="117"/>
                </a:cxn>
                <a:cxn ang="0">
                  <a:pos x="11" y="126"/>
                </a:cxn>
                <a:cxn ang="0">
                  <a:pos x="18" y="132"/>
                </a:cxn>
                <a:cxn ang="0">
                  <a:pos x="5" y="151"/>
                </a:cxn>
                <a:cxn ang="0">
                  <a:pos x="5" y="159"/>
                </a:cxn>
                <a:cxn ang="0">
                  <a:pos x="31" y="162"/>
                </a:cxn>
                <a:cxn ang="0">
                  <a:pos x="95" y="155"/>
                </a:cxn>
                <a:cxn ang="0">
                  <a:pos x="94" y="138"/>
                </a:cxn>
                <a:cxn ang="0">
                  <a:pos x="106" y="131"/>
                </a:cxn>
                <a:cxn ang="0">
                  <a:pos x="118" y="128"/>
                </a:cxn>
                <a:cxn ang="0">
                  <a:pos x="125" y="122"/>
                </a:cxn>
                <a:cxn ang="0">
                  <a:pos x="135" y="122"/>
                </a:cxn>
                <a:cxn ang="0">
                  <a:pos x="142" y="115"/>
                </a:cxn>
                <a:cxn ang="0">
                  <a:pos x="148" y="98"/>
                </a:cxn>
                <a:cxn ang="0">
                  <a:pos x="158" y="94"/>
                </a:cxn>
                <a:cxn ang="0">
                  <a:pos x="152" y="82"/>
                </a:cxn>
                <a:cxn ang="0">
                  <a:pos x="162" y="82"/>
                </a:cxn>
                <a:cxn ang="0">
                  <a:pos x="170" y="81"/>
                </a:cxn>
                <a:cxn ang="0">
                  <a:pos x="172" y="68"/>
                </a:cxn>
                <a:cxn ang="0">
                  <a:pos x="180" y="57"/>
                </a:cxn>
                <a:cxn ang="0">
                  <a:pos x="177" y="48"/>
                </a:cxn>
                <a:cxn ang="0">
                  <a:pos x="176" y="41"/>
                </a:cxn>
                <a:cxn ang="0">
                  <a:pos x="182" y="38"/>
                </a:cxn>
                <a:cxn ang="0">
                  <a:pos x="195" y="33"/>
                </a:cxn>
                <a:cxn ang="0">
                  <a:pos x="212" y="30"/>
                </a:cxn>
                <a:cxn ang="0">
                  <a:pos x="227" y="24"/>
                </a:cxn>
                <a:cxn ang="0">
                  <a:pos x="220" y="23"/>
                </a:cxn>
              </a:cxnLst>
              <a:rect l="0" t="0" r="r" b="b"/>
              <a:pathLst>
                <a:path w="227" h="162">
                  <a:moveTo>
                    <a:pt x="220" y="23"/>
                  </a:moveTo>
                  <a:lnTo>
                    <a:pt x="220" y="23"/>
                  </a:lnTo>
                  <a:lnTo>
                    <a:pt x="217" y="23"/>
                  </a:lnTo>
                  <a:lnTo>
                    <a:pt x="216" y="21"/>
                  </a:lnTo>
                  <a:lnTo>
                    <a:pt x="213" y="18"/>
                  </a:lnTo>
                  <a:lnTo>
                    <a:pt x="213" y="18"/>
                  </a:lnTo>
                  <a:lnTo>
                    <a:pt x="210" y="18"/>
                  </a:lnTo>
                  <a:lnTo>
                    <a:pt x="206" y="21"/>
                  </a:lnTo>
                  <a:lnTo>
                    <a:pt x="196" y="30"/>
                  </a:lnTo>
                  <a:lnTo>
                    <a:pt x="196" y="30"/>
                  </a:lnTo>
                  <a:lnTo>
                    <a:pt x="187" y="33"/>
                  </a:lnTo>
                  <a:lnTo>
                    <a:pt x="187" y="33"/>
                  </a:lnTo>
                  <a:lnTo>
                    <a:pt x="183" y="34"/>
                  </a:lnTo>
                  <a:lnTo>
                    <a:pt x="180" y="33"/>
                  </a:lnTo>
                  <a:lnTo>
                    <a:pt x="180" y="33"/>
                  </a:lnTo>
                  <a:lnTo>
                    <a:pt x="179" y="30"/>
                  </a:lnTo>
                  <a:lnTo>
                    <a:pt x="179" y="28"/>
                  </a:lnTo>
                  <a:lnTo>
                    <a:pt x="180" y="23"/>
                  </a:lnTo>
                  <a:lnTo>
                    <a:pt x="182" y="17"/>
                  </a:lnTo>
                  <a:lnTo>
                    <a:pt x="180" y="14"/>
                  </a:lnTo>
                  <a:lnTo>
                    <a:pt x="179" y="13"/>
                  </a:lnTo>
                  <a:lnTo>
                    <a:pt x="179" y="13"/>
                  </a:lnTo>
                  <a:lnTo>
                    <a:pt x="177" y="11"/>
                  </a:lnTo>
                  <a:lnTo>
                    <a:pt x="176" y="10"/>
                  </a:lnTo>
                  <a:lnTo>
                    <a:pt x="176" y="6"/>
                  </a:lnTo>
                  <a:lnTo>
                    <a:pt x="175" y="1"/>
                  </a:lnTo>
                  <a:lnTo>
                    <a:pt x="175" y="0"/>
                  </a:lnTo>
                  <a:lnTo>
                    <a:pt x="173" y="0"/>
                  </a:lnTo>
                  <a:lnTo>
                    <a:pt x="173" y="0"/>
                  </a:lnTo>
                  <a:lnTo>
                    <a:pt x="167" y="1"/>
                  </a:lnTo>
                  <a:lnTo>
                    <a:pt x="163" y="6"/>
                  </a:lnTo>
                  <a:lnTo>
                    <a:pt x="159" y="10"/>
                  </a:lnTo>
                  <a:lnTo>
                    <a:pt x="158" y="14"/>
                  </a:lnTo>
                  <a:lnTo>
                    <a:pt x="158" y="14"/>
                  </a:lnTo>
                  <a:lnTo>
                    <a:pt x="158" y="16"/>
                  </a:lnTo>
                  <a:lnTo>
                    <a:pt x="156" y="16"/>
                  </a:lnTo>
                  <a:lnTo>
                    <a:pt x="150" y="17"/>
                  </a:lnTo>
                  <a:lnTo>
                    <a:pt x="145" y="18"/>
                  </a:lnTo>
                  <a:lnTo>
                    <a:pt x="143" y="20"/>
                  </a:lnTo>
                  <a:lnTo>
                    <a:pt x="143" y="21"/>
                  </a:lnTo>
                  <a:lnTo>
                    <a:pt x="143" y="21"/>
                  </a:lnTo>
                  <a:lnTo>
                    <a:pt x="142" y="23"/>
                  </a:lnTo>
                  <a:lnTo>
                    <a:pt x="140" y="23"/>
                  </a:lnTo>
                  <a:lnTo>
                    <a:pt x="136" y="24"/>
                  </a:lnTo>
                  <a:lnTo>
                    <a:pt x="130" y="24"/>
                  </a:lnTo>
                  <a:lnTo>
                    <a:pt x="128" y="24"/>
                  </a:lnTo>
                  <a:lnTo>
                    <a:pt x="126" y="25"/>
                  </a:lnTo>
                  <a:lnTo>
                    <a:pt x="126" y="25"/>
                  </a:lnTo>
                  <a:lnTo>
                    <a:pt x="125" y="27"/>
                  </a:lnTo>
                  <a:lnTo>
                    <a:pt x="123" y="27"/>
                  </a:lnTo>
                  <a:lnTo>
                    <a:pt x="121" y="25"/>
                  </a:lnTo>
                  <a:lnTo>
                    <a:pt x="116" y="23"/>
                  </a:lnTo>
                  <a:lnTo>
                    <a:pt x="112" y="23"/>
                  </a:lnTo>
                  <a:lnTo>
                    <a:pt x="112" y="23"/>
                  </a:lnTo>
                  <a:lnTo>
                    <a:pt x="109" y="21"/>
                  </a:lnTo>
                  <a:lnTo>
                    <a:pt x="106" y="20"/>
                  </a:lnTo>
                  <a:lnTo>
                    <a:pt x="103" y="17"/>
                  </a:lnTo>
                  <a:lnTo>
                    <a:pt x="99" y="17"/>
                  </a:lnTo>
                  <a:lnTo>
                    <a:pt x="99" y="17"/>
                  </a:lnTo>
                  <a:lnTo>
                    <a:pt x="95" y="18"/>
                  </a:lnTo>
                  <a:lnTo>
                    <a:pt x="92" y="17"/>
                  </a:lnTo>
                  <a:lnTo>
                    <a:pt x="86" y="16"/>
                  </a:lnTo>
                  <a:lnTo>
                    <a:pt x="86" y="16"/>
                  </a:lnTo>
                  <a:lnTo>
                    <a:pt x="82" y="17"/>
                  </a:lnTo>
                  <a:lnTo>
                    <a:pt x="79" y="20"/>
                  </a:lnTo>
                  <a:lnTo>
                    <a:pt x="76" y="23"/>
                  </a:lnTo>
                  <a:lnTo>
                    <a:pt x="75" y="23"/>
                  </a:lnTo>
                  <a:lnTo>
                    <a:pt x="74" y="23"/>
                  </a:lnTo>
                  <a:lnTo>
                    <a:pt x="74" y="23"/>
                  </a:lnTo>
                  <a:lnTo>
                    <a:pt x="72" y="23"/>
                  </a:lnTo>
                  <a:lnTo>
                    <a:pt x="69" y="24"/>
                  </a:lnTo>
                  <a:lnTo>
                    <a:pt x="68" y="27"/>
                  </a:lnTo>
                  <a:lnTo>
                    <a:pt x="64" y="38"/>
                  </a:lnTo>
                  <a:lnTo>
                    <a:pt x="64" y="38"/>
                  </a:lnTo>
                  <a:lnTo>
                    <a:pt x="62" y="41"/>
                  </a:lnTo>
                  <a:lnTo>
                    <a:pt x="59" y="43"/>
                  </a:lnTo>
                  <a:lnTo>
                    <a:pt x="51" y="45"/>
                  </a:lnTo>
                  <a:lnTo>
                    <a:pt x="44" y="48"/>
                  </a:lnTo>
                  <a:lnTo>
                    <a:pt x="42" y="50"/>
                  </a:lnTo>
                  <a:lnTo>
                    <a:pt x="41" y="51"/>
                  </a:lnTo>
                  <a:lnTo>
                    <a:pt x="41" y="51"/>
                  </a:lnTo>
                  <a:lnTo>
                    <a:pt x="41" y="54"/>
                  </a:lnTo>
                  <a:lnTo>
                    <a:pt x="39" y="57"/>
                  </a:lnTo>
                  <a:lnTo>
                    <a:pt x="35" y="58"/>
                  </a:lnTo>
                  <a:lnTo>
                    <a:pt x="29" y="60"/>
                  </a:lnTo>
                  <a:lnTo>
                    <a:pt x="28" y="58"/>
                  </a:lnTo>
                  <a:lnTo>
                    <a:pt x="27" y="57"/>
                  </a:lnTo>
                  <a:lnTo>
                    <a:pt x="27" y="57"/>
                  </a:lnTo>
                  <a:lnTo>
                    <a:pt x="25" y="55"/>
                  </a:lnTo>
                  <a:lnTo>
                    <a:pt x="21" y="54"/>
                  </a:lnTo>
                  <a:lnTo>
                    <a:pt x="15" y="54"/>
                  </a:lnTo>
                  <a:lnTo>
                    <a:pt x="15" y="54"/>
                  </a:lnTo>
                  <a:lnTo>
                    <a:pt x="14" y="54"/>
                  </a:lnTo>
                  <a:lnTo>
                    <a:pt x="11" y="54"/>
                  </a:lnTo>
                  <a:lnTo>
                    <a:pt x="10" y="57"/>
                  </a:lnTo>
                  <a:lnTo>
                    <a:pt x="8" y="61"/>
                  </a:lnTo>
                  <a:lnTo>
                    <a:pt x="8" y="61"/>
                  </a:lnTo>
                  <a:lnTo>
                    <a:pt x="8" y="65"/>
                  </a:lnTo>
                  <a:lnTo>
                    <a:pt x="5" y="70"/>
                  </a:lnTo>
                  <a:lnTo>
                    <a:pt x="2" y="74"/>
                  </a:lnTo>
                  <a:lnTo>
                    <a:pt x="2" y="74"/>
                  </a:lnTo>
                  <a:lnTo>
                    <a:pt x="0" y="81"/>
                  </a:lnTo>
                  <a:lnTo>
                    <a:pt x="0" y="84"/>
                  </a:lnTo>
                  <a:lnTo>
                    <a:pt x="1" y="88"/>
                  </a:lnTo>
                  <a:lnTo>
                    <a:pt x="1" y="88"/>
                  </a:lnTo>
                  <a:lnTo>
                    <a:pt x="1" y="91"/>
                  </a:lnTo>
                  <a:lnTo>
                    <a:pt x="0" y="95"/>
                  </a:lnTo>
                  <a:lnTo>
                    <a:pt x="0" y="99"/>
                  </a:lnTo>
                  <a:lnTo>
                    <a:pt x="1" y="105"/>
                  </a:lnTo>
                  <a:lnTo>
                    <a:pt x="1" y="105"/>
                  </a:lnTo>
                  <a:lnTo>
                    <a:pt x="2" y="111"/>
                  </a:lnTo>
                  <a:lnTo>
                    <a:pt x="2" y="117"/>
                  </a:lnTo>
                  <a:lnTo>
                    <a:pt x="2" y="124"/>
                  </a:lnTo>
                  <a:lnTo>
                    <a:pt x="2" y="124"/>
                  </a:lnTo>
                  <a:lnTo>
                    <a:pt x="5" y="125"/>
                  </a:lnTo>
                  <a:lnTo>
                    <a:pt x="11" y="126"/>
                  </a:lnTo>
                  <a:lnTo>
                    <a:pt x="15" y="128"/>
                  </a:lnTo>
                  <a:lnTo>
                    <a:pt x="18" y="129"/>
                  </a:lnTo>
                  <a:lnTo>
                    <a:pt x="18" y="132"/>
                  </a:lnTo>
                  <a:lnTo>
                    <a:pt x="18" y="132"/>
                  </a:lnTo>
                  <a:lnTo>
                    <a:pt x="20" y="135"/>
                  </a:lnTo>
                  <a:lnTo>
                    <a:pt x="17" y="138"/>
                  </a:lnTo>
                  <a:lnTo>
                    <a:pt x="12" y="144"/>
                  </a:lnTo>
                  <a:lnTo>
                    <a:pt x="5" y="151"/>
                  </a:lnTo>
                  <a:lnTo>
                    <a:pt x="2" y="155"/>
                  </a:lnTo>
                  <a:lnTo>
                    <a:pt x="2" y="155"/>
                  </a:lnTo>
                  <a:lnTo>
                    <a:pt x="2" y="156"/>
                  </a:lnTo>
                  <a:lnTo>
                    <a:pt x="5" y="159"/>
                  </a:lnTo>
                  <a:lnTo>
                    <a:pt x="5" y="159"/>
                  </a:lnTo>
                  <a:lnTo>
                    <a:pt x="18" y="161"/>
                  </a:lnTo>
                  <a:lnTo>
                    <a:pt x="31" y="162"/>
                  </a:lnTo>
                  <a:lnTo>
                    <a:pt x="31" y="162"/>
                  </a:lnTo>
                  <a:lnTo>
                    <a:pt x="45" y="162"/>
                  </a:lnTo>
                  <a:lnTo>
                    <a:pt x="66" y="159"/>
                  </a:lnTo>
                  <a:lnTo>
                    <a:pt x="86" y="156"/>
                  </a:lnTo>
                  <a:lnTo>
                    <a:pt x="95" y="155"/>
                  </a:lnTo>
                  <a:lnTo>
                    <a:pt x="95" y="155"/>
                  </a:lnTo>
                  <a:lnTo>
                    <a:pt x="94" y="146"/>
                  </a:lnTo>
                  <a:lnTo>
                    <a:pt x="94" y="138"/>
                  </a:lnTo>
                  <a:lnTo>
                    <a:pt x="94" y="138"/>
                  </a:lnTo>
                  <a:lnTo>
                    <a:pt x="95" y="136"/>
                  </a:lnTo>
                  <a:lnTo>
                    <a:pt x="98" y="134"/>
                  </a:lnTo>
                  <a:lnTo>
                    <a:pt x="102" y="131"/>
                  </a:lnTo>
                  <a:lnTo>
                    <a:pt x="106" y="131"/>
                  </a:lnTo>
                  <a:lnTo>
                    <a:pt x="106" y="131"/>
                  </a:lnTo>
                  <a:lnTo>
                    <a:pt x="113" y="131"/>
                  </a:lnTo>
                  <a:lnTo>
                    <a:pt x="116" y="131"/>
                  </a:lnTo>
                  <a:lnTo>
                    <a:pt x="118" y="128"/>
                  </a:lnTo>
                  <a:lnTo>
                    <a:pt x="118" y="128"/>
                  </a:lnTo>
                  <a:lnTo>
                    <a:pt x="118" y="126"/>
                  </a:lnTo>
                  <a:lnTo>
                    <a:pt x="119" y="125"/>
                  </a:lnTo>
                  <a:lnTo>
                    <a:pt x="125" y="122"/>
                  </a:lnTo>
                  <a:lnTo>
                    <a:pt x="130" y="121"/>
                  </a:lnTo>
                  <a:lnTo>
                    <a:pt x="133" y="121"/>
                  </a:lnTo>
                  <a:lnTo>
                    <a:pt x="135" y="122"/>
                  </a:lnTo>
                  <a:lnTo>
                    <a:pt x="135" y="122"/>
                  </a:lnTo>
                  <a:lnTo>
                    <a:pt x="136" y="124"/>
                  </a:lnTo>
                  <a:lnTo>
                    <a:pt x="138" y="124"/>
                  </a:lnTo>
                  <a:lnTo>
                    <a:pt x="140" y="121"/>
                  </a:lnTo>
                  <a:lnTo>
                    <a:pt x="142" y="115"/>
                  </a:lnTo>
                  <a:lnTo>
                    <a:pt x="142" y="115"/>
                  </a:lnTo>
                  <a:lnTo>
                    <a:pt x="142" y="104"/>
                  </a:lnTo>
                  <a:lnTo>
                    <a:pt x="143" y="99"/>
                  </a:lnTo>
                  <a:lnTo>
                    <a:pt x="148" y="98"/>
                  </a:lnTo>
                  <a:lnTo>
                    <a:pt x="148" y="98"/>
                  </a:lnTo>
                  <a:lnTo>
                    <a:pt x="150" y="97"/>
                  </a:lnTo>
                  <a:lnTo>
                    <a:pt x="155" y="95"/>
                  </a:lnTo>
                  <a:lnTo>
                    <a:pt x="158" y="94"/>
                  </a:lnTo>
                  <a:lnTo>
                    <a:pt x="158" y="91"/>
                  </a:lnTo>
                  <a:lnTo>
                    <a:pt x="158" y="91"/>
                  </a:lnTo>
                  <a:lnTo>
                    <a:pt x="155" y="85"/>
                  </a:lnTo>
                  <a:lnTo>
                    <a:pt x="152" y="82"/>
                  </a:lnTo>
                  <a:lnTo>
                    <a:pt x="153" y="81"/>
                  </a:lnTo>
                  <a:lnTo>
                    <a:pt x="153" y="81"/>
                  </a:lnTo>
                  <a:lnTo>
                    <a:pt x="156" y="81"/>
                  </a:lnTo>
                  <a:lnTo>
                    <a:pt x="162" y="82"/>
                  </a:lnTo>
                  <a:lnTo>
                    <a:pt x="167" y="82"/>
                  </a:lnTo>
                  <a:lnTo>
                    <a:pt x="169" y="82"/>
                  </a:lnTo>
                  <a:lnTo>
                    <a:pt x="170" y="81"/>
                  </a:lnTo>
                  <a:lnTo>
                    <a:pt x="170" y="81"/>
                  </a:lnTo>
                  <a:lnTo>
                    <a:pt x="172" y="78"/>
                  </a:lnTo>
                  <a:lnTo>
                    <a:pt x="172" y="75"/>
                  </a:lnTo>
                  <a:lnTo>
                    <a:pt x="172" y="71"/>
                  </a:lnTo>
                  <a:lnTo>
                    <a:pt x="172" y="68"/>
                  </a:lnTo>
                  <a:lnTo>
                    <a:pt x="172" y="68"/>
                  </a:lnTo>
                  <a:lnTo>
                    <a:pt x="177" y="62"/>
                  </a:lnTo>
                  <a:lnTo>
                    <a:pt x="179" y="60"/>
                  </a:lnTo>
                  <a:lnTo>
                    <a:pt x="180" y="57"/>
                  </a:lnTo>
                  <a:lnTo>
                    <a:pt x="180" y="57"/>
                  </a:lnTo>
                  <a:lnTo>
                    <a:pt x="179" y="52"/>
                  </a:lnTo>
                  <a:lnTo>
                    <a:pt x="179" y="50"/>
                  </a:lnTo>
                  <a:lnTo>
                    <a:pt x="177" y="48"/>
                  </a:lnTo>
                  <a:lnTo>
                    <a:pt x="177" y="48"/>
                  </a:lnTo>
                  <a:lnTo>
                    <a:pt x="175" y="45"/>
                  </a:lnTo>
                  <a:lnTo>
                    <a:pt x="175" y="43"/>
                  </a:lnTo>
                  <a:lnTo>
                    <a:pt x="176" y="41"/>
                  </a:lnTo>
                  <a:lnTo>
                    <a:pt x="179" y="40"/>
                  </a:lnTo>
                  <a:lnTo>
                    <a:pt x="179" y="40"/>
                  </a:lnTo>
                  <a:lnTo>
                    <a:pt x="182" y="38"/>
                  </a:lnTo>
                  <a:lnTo>
                    <a:pt x="182" y="38"/>
                  </a:lnTo>
                  <a:lnTo>
                    <a:pt x="186" y="37"/>
                  </a:lnTo>
                  <a:lnTo>
                    <a:pt x="190" y="35"/>
                  </a:lnTo>
                  <a:lnTo>
                    <a:pt x="190" y="35"/>
                  </a:lnTo>
                  <a:lnTo>
                    <a:pt x="195" y="33"/>
                  </a:lnTo>
                  <a:lnTo>
                    <a:pt x="202" y="30"/>
                  </a:lnTo>
                  <a:lnTo>
                    <a:pt x="207" y="28"/>
                  </a:lnTo>
                  <a:lnTo>
                    <a:pt x="212" y="30"/>
                  </a:lnTo>
                  <a:lnTo>
                    <a:pt x="212" y="30"/>
                  </a:lnTo>
                  <a:lnTo>
                    <a:pt x="214" y="30"/>
                  </a:lnTo>
                  <a:lnTo>
                    <a:pt x="219" y="30"/>
                  </a:lnTo>
                  <a:lnTo>
                    <a:pt x="223" y="27"/>
                  </a:lnTo>
                  <a:lnTo>
                    <a:pt x="227" y="24"/>
                  </a:lnTo>
                  <a:lnTo>
                    <a:pt x="227" y="24"/>
                  </a:lnTo>
                  <a:lnTo>
                    <a:pt x="223" y="23"/>
                  </a:lnTo>
                  <a:lnTo>
                    <a:pt x="220" y="23"/>
                  </a:lnTo>
                  <a:lnTo>
                    <a:pt x="220" y="2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237" name="Freeform 355"/>
            <p:cNvSpPr>
              <a:spLocks/>
            </p:cNvSpPr>
            <p:nvPr/>
          </p:nvSpPr>
          <p:spPr bwMode="gray">
            <a:xfrm>
              <a:off x="5482437" y="2762280"/>
              <a:ext cx="376291" cy="339511"/>
            </a:xfrm>
            <a:custGeom>
              <a:avLst/>
              <a:gdLst/>
              <a:ahLst/>
              <a:cxnLst>
                <a:cxn ang="0">
                  <a:pos x="245" y="13"/>
                </a:cxn>
                <a:cxn ang="0">
                  <a:pos x="231" y="1"/>
                </a:cxn>
                <a:cxn ang="0">
                  <a:pos x="218" y="3"/>
                </a:cxn>
                <a:cxn ang="0">
                  <a:pos x="202" y="4"/>
                </a:cxn>
                <a:cxn ang="0">
                  <a:pos x="181" y="13"/>
                </a:cxn>
                <a:cxn ang="0">
                  <a:pos x="171" y="17"/>
                </a:cxn>
                <a:cxn ang="0">
                  <a:pos x="174" y="26"/>
                </a:cxn>
                <a:cxn ang="0">
                  <a:pos x="172" y="38"/>
                </a:cxn>
                <a:cxn ang="0">
                  <a:pos x="167" y="54"/>
                </a:cxn>
                <a:cxn ang="0">
                  <a:pos x="157" y="58"/>
                </a:cxn>
                <a:cxn ang="0">
                  <a:pos x="150" y="61"/>
                </a:cxn>
                <a:cxn ang="0">
                  <a:pos x="145" y="73"/>
                </a:cxn>
                <a:cxn ang="0">
                  <a:pos x="137" y="91"/>
                </a:cxn>
                <a:cxn ang="0">
                  <a:pos x="130" y="98"/>
                </a:cxn>
                <a:cxn ang="0">
                  <a:pos x="114" y="101"/>
                </a:cxn>
                <a:cxn ang="0">
                  <a:pos x="108" y="107"/>
                </a:cxn>
                <a:cxn ang="0">
                  <a:pos x="90" y="112"/>
                </a:cxn>
                <a:cxn ang="0">
                  <a:pos x="90" y="131"/>
                </a:cxn>
                <a:cxn ang="0">
                  <a:pos x="26" y="138"/>
                </a:cxn>
                <a:cxn ang="0">
                  <a:pos x="7" y="144"/>
                </a:cxn>
                <a:cxn ang="0">
                  <a:pos x="24" y="158"/>
                </a:cxn>
                <a:cxn ang="0">
                  <a:pos x="30" y="174"/>
                </a:cxn>
                <a:cxn ang="0">
                  <a:pos x="37" y="182"/>
                </a:cxn>
                <a:cxn ang="0">
                  <a:pos x="29" y="189"/>
                </a:cxn>
                <a:cxn ang="0">
                  <a:pos x="12" y="203"/>
                </a:cxn>
                <a:cxn ang="0">
                  <a:pos x="30" y="212"/>
                </a:cxn>
                <a:cxn ang="0">
                  <a:pos x="47" y="208"/>
                </a:cxn>
                <a:cxn ang="0">
                  <a:pos x="66" y="211"/>
                </a:cxn>
                <a:cxn ang="0">
                  <a:pos x="89" y="208"/>
                </a:cxn>
                <a:cxn ang="0">
                  <a:pos x="96" y="216"/>
                </a:cxn>
                <a:cxn ang="0">
                  <a:pos x="103" y="229"/>
                </a:cxn>
                <a:cxn ang="0">
                  <a:pos x="117" y="238"/>
                </a:cxn>
                <a:cxn ang="0">
                  <a:pos x="121" y="239"/>
                </a:cxn>
                <a:cxn ang="0">
                  <a:pos x="141" y="229"/>
                </a:cxn>
                <a:cxn ang="0">
                  <a:pos x="158" y="228"/>
                </a:cxn>
                <a:cxn ang="0">
                  <a:pos x="162" y="218"/>
                </a:cxn>
                <a:cxn ang="0">
                  <a:pos x="150" y="194"/>
                </a:cxn>
                <a:cxn ang="0">
                  <a:pos x="141" y="185"/>
                </a:cxn>
                <a:cxn ang="0">
                  <a:pos x="145" y="174"/>
                </a:cxn>
                <a:cxn ang="0">
                  <a:pos x="161" y="169"/>
                </a:cxn>
                <a:cxn ang="0">
                  <a:pos x="168" y="166"/>
                </a:cxn>
                <a:cxn ang="0">
                  <a:pos x="182" y="159"/>
                </a:cxn>
                <a:cxn ang="0">
                  <a:pos x="190" y="151"/>
                </a:cxn>
                <a:cxn ang="0">
                  <a:pos x="204" y="131"/>
                </a:cxn>
                <a:cxn ang="0">
                  <a:pos x="212" y="122"/>
                </a:cxn>
                <a:cxn ang="0">
                  <a:pos x="221" y="114"/>
                </a:cxn>
                <a:cxn ang="0">
                  <a:pos x="224" y="102"/>
                </a:cxn>
                <a:cxn ang="0">
                  <a:pos x="232" y="90"/>
                </a:cxn>
                <a:cxn ang="0">
                  <a:pos x="224" y="83"/>
                </a:cxn>
                <a:cxn ang="0">
                  <a:pos x="215" y="68"/>
                </a:cxn>
                <a:cxn ang="0">
                  <a:pos x="212" y="53"/>
                </a:cxn>
                <a:cxn ang="0">
                  <a:pos x="221" y="44"/>
                </a:cxn>
                <a:cxn ang="0">
                  <a:pos x="244" y="48"/>
                </a:cxn>
                <a:cxn ang="0">
                  <a:pos x="263" y="37"/>
                </a:cxn>
              </a:cxnLst>
              <a:rect l="0" t="0" r="r" b="b"/>
              <a:pathLst>
                <a:path w="266" h="240">
                  <a:moveTo>
                    <a:pt x="254" y="26"/>
                  </a:moveTo>
                  <a:lnTo>
                    <a:pt x="254" y="26"/>
                  </a:lnTo>
                  <a:lnTo>
                    <a:pt x="249" y="21"/>
                  </a:lnTo>
                  <a:lnTo>
                    <a:pt x="246" y="19"/>
                  </a:lnTo>
                  <a:lnTo>
                    <a:pt x="245" y="13"/>
                  </a:lnTo>
                  <a:lnTo>
                    <a:pt x="245" y="13"/>
                  </a:lnTo>
                  <a:lnTo>
                    <a:pt x="244" y="11"/>
                  </a:lnTo>
                  <a:lnTo>
                    <a:pt x="241" y="9"/>
                  </a:lnTo>
                  <a:lnTo>
                    <a:pt x="231" y="1"/>
                  </a:lnTo>
                  <a:lnTo>
                    <a:pt x="231" y="1"/>
                  </a:lnTo>
                  <a:lnTo>
                    <a:pt x="225" y="1"/>
                  </a:lnTo>
                  <a:lnTo>
                    <a:pt x="225" y="1"/>
                  </a:lnTo>
                  <a:lnTo>
                    <a:pt x="222" y="0"/>
                  </a:lnTo>
                  <a:lnTo>
                    <a:pt x="222" y="0"/>
                  </a:lnTo>
                  <a:lnTo>
                    <a:pt x="218" y="3"/>
                  </a:lnTo>
                  <a:lnTo>
                    <a:pt x="214" y="6"/>
                  </a:lnTo>
                  <a:lnTo>
                    <a:pt x="209" y="6"/>
                  </a:lnTo>
                  <a:lnTo>
                    <a:pt x="207" y="6"/>
                  </a:lnTo>
                  <a:lnTo>
                    <a:pt x="207" y="6"/>
                  </a:lnTo>
                  <a:lnTo>
                    <a:pt x="202" y="4"/>
                  </a:lnTo>
                  <a:lnTo>
                    <a:pt x="197" y="6"/>
                  </a:lnTo>
                  <a:lnTo>
                    <a:pt x="190" y="9"/>
                  </a:lnTo>
                  <a:lnTo>
                    <a:pt x="185" y="11"/>
                  </a:lnTo>
                  <a:lnTo>
                    <a:pt x="185" y="11"/>
                  </a:lnTo>
                  <a:lnTo>
                    <a:pt x="181" y="13"/>
                  </a:lnTo>
                  <a:lnTo>
                    <a:pt x="177" y="14"/>
                  </a:lnTo>
                  <a:lnTo>
                    <a:pt x="177" y="14"/>
                  </a:lnTo>
                  <a:lnTo>
                    <a:pt x="174" y="16"/>
                  </a:lnTo>
                  <a:lnTo>
                    <a:pt x="174" y="16"/>
                  </a:lnTo>
                  <a:lnTo>
                    <a:pt x="171" y="17"/>
                  </a:lnTo>
                  <a:lnTo>
                    <a:pt x="170" y="19"/>
                  </a:lnTo>
                  <a:lnTo>
                    <a:pt x="170" y="21"/>
                  </a:lnTo>
                  <a:lnTo>
                    <a:pt x="172" y="24"/>
                  </a:lnTo>
                  <a:lnTo>
                    <a:pt x="172" y="24"/>
                  </a:lnTo>
                  <a:lnTo>
                    <a:pt x="174" y="26"/>
                  </a:lnTo>
                  <a:lnTo>
                    <a:pt x="174" y="28"/>
                  </a:lnTo>
                  <a:lnTo>
                    <a:pt x="175" y="33"/>
                  </a:lnTo>
                  <a:lnTo>
                    <a:pt x="175" y="33"/>
                  </a:lnTo>
                  <a:lnTo>
                    <a:pt x="174" y="36"/>
                  </a:lnTo>
                  <a:lnTo>
                    <a:pt x="172" y="38"/>
                  </a:lnTo>
                  <a:lnTo>
                    <a:pt x="167" y="44"/>
                  </a:lnTo>
                  <a:lnTo>
                    <a:pt x="167" y="44"/>
                  </a:lnTo>
                  <a:lnTo>
                    <a:pt x="167" y="47"/>
                  </a:lnTo>
                  <a:lnTo>
                    <a:pt x="167" y="51"/>
                  </a:lnTo>
                  <a:lnTo>
                    <a:pt x="167" y="54"/>
                  </a:lnTo>
                  <a:lnTo>
                    <a:pt x="165" y="57"/>
                  </a:lnTo>
                  <a:lnTo>
                    <a:pt x="165" y="57"/>
                  </a:lnTo>
                  <a:lnTo>
                    <a:pt x="164" y="58"/>
                  </a:lnTo>
                  <a:lnTo>
                    <a:pt x="162" y="58"/>
                  </a:lnTo>
                  <a:lnTo>
                    <a:pt x="157" y="58"/>
                  </a:lnTo>
                  <a:lnTo>
                    <a:pt x="151" y="57"/>
                  </a:lnTo>
                  <a:lnTo>
                    <a:pt x="148" y="57"/>
                  </a:lnTo>
                  <a:lnTo>
                    <a:pt x="148" y="57"/>
                  </a:lnTo>
                  <a:lnTo>
                    <a:pt x="147" y="58"/>
                  </a:lnTo>
                  <a:lnTo>
                    <a:pt x="150" y="61"/>
                  </a:lnTo>
                  <a:lnTo>
                    <a:pt x="153" y="67"/>
                  </a:lnTo>
                  <a:lnTo>
                    <a:pt x="153" y="67"/>
                  </a:lnTo>
                  <a:lnTo>
                    <a:pt x="153" y="70"/>
                  </a:lnTo>
                  <a:lnTo>
                    <a:pt x="150" y="71"/>
                  </a:lnTo>
                  <a:lnTo>
                    <a:pt x="145" y="73"/>
                  </a:lnTo>
                  <a:lnTo>
                    <a:pt x="143" y="74"/>
                  </a:lnTo>
                  <a:lnTo>
                    <a:pt x="143" y="74"/>
                  </a:lnTo>
                  <a:lnTo>
                    <a:pt x="138" y="75"/>
                  </a:lnTo>
                  <a:lnTo>
                    <a:pt x="137" y="80"/>
                  </a:lnTo>
                  <a:lnTo>
                    <a:pt x="137" y="91"/>
                  </a:lnTo>
                  <a:lnTo>
                    <a:pt x="137" y="91"/>
                  </a:lnTo>
                  <a:lnTo>
                    <a:pt x="135" y="97"/>
                  </a:lnTo>
                  <a:lnTo>
                    <a:pt x="133" y="100"/>
                  </a:lnTo>
                  <a:lnTo>
                    <a:pt x="131" y="100"/>
                  </a:lnTo>
                  <a:lnTo>
                    <a:pt x="130" y="98"/>
                  </a:lnTo>
                  <a:lnTo>
                    <a:pt x="130" y="98"/>
                  </a:lnTo>
                  <a:lnTo>
                    <a:pt x="128" y="97"/>
                  </a:lnTo>
                  <a:lnTo>
                    <a:pt x="125" y="97"/>
                  </a:lnTo>
                  <a:lnTo>
                    <a:pt x="120" y="98"/>
                  </a:lnTo>
                  <a:lnTo>
                    <a:pt x="114" y="101"/>
                  </a:lnTo>
                  <a:lnTo>
                    <a:pt x="113" y="102"/>
                  </a:lnTo>
                  <a:lnTo>
                    <a:pt x="113" y="104"/>
                  </a:lnTo>
                  <a:lnTo>
                    <a:pt x="113" y="104"/>
                  </a:lnTo>
                  <a:lnTo>
                    <a:pt x="111" y="107"/>
                  </a:lnTo>
                  <a:lnTo>
                    <a:pt x="108" y="107"/>
                  </a:lnTo>
                  <a:lnTo>
                    <a:pt x="101" y="107"/>
                  </a:lnTo>
                  <a:lnTo>
                    <a:pt x="101" y="107"/>
                  </a:lnTo>
                  <a:lnTo>
                    <a:pt x="97" y="107"/>
                  </a:lnTo>
                  <a:lnTo>
                    <a:pt x="93" y="110"/>
                  </a:lnTo>
                  <a:lnTo>
                    <a:pt x="90" y="112"/>
                  </a:lnTo>
                  <a:lnTo>
                    <a:pt x="89" y="114"/>
                  </a:lnTo>
                  <a:lnTo>
                    <a:pt x="89" y="114"/>
                  </a:lnTo>
                  <a:lnTo>
                    <a:pt x="89" y="122"/>
                  </a:lnTo>
                  <a:lnTo>
                    <a:pt x="90" y="131"/>
                  </a:lnTo>
                  <a:lnTo>
                    <a:pt x="90" y="131"/>
                  </a:lnTo>
                  <a:lnTo>
                    <a:pt x="81" y="132"/>
                  </a:lnTo>
                  <a:lnTo>
                    <a:pt x="61" y="135"/>
                  </a:lnTo>
                  <a:lnTo>
                    <a:pt x="40" y="138"/>
                  </a:lnTo>
                  <a:lnTo>
                    <a:pt x="26" y="138"/>
                  </a:lnTo>
                  <a:lnTo>
                    <a:pt x="26" y="138"/>
                  </a:lnTo>
                  <a:lnTo>
                    <a:pt x="13" y="137"/>
                  </a:lnTo>
                  <a:lnTo>
                    <a:pt x="0" y="135"/>
                  </a:lnTo>
                  <a:lnTo>
                    <a:pt x="0" y="135"/>
                  </a:lnTo>
                  <a:lnTo>
                    <a:pt x="5" y="139"/>
                  </a:lnTo>
                  <a:lnTo>
                    <a:pt x="7" y="144"/>
                  </a:lnTo>
                  <a:lnTo>
                    <a:pt x="7" y="144"/>
                  </a:lnTo>
                  <a:lnTo>
                    <a:pt x="10" y="148"/>
                  </a:lnTo>
                  <a:lnTo>
                    <a:pt x="15" y="152"/>
                  </a:lnTo>
                  <a:lnTo>
                    <a:pt x="19" y="155"/>
                  </a:lnTo>
                  <a:lnTo>
                    <a:pt x="24" y="158"/>
                  </a:lnTo>
                  <a:lnTo>
                    <a:pt x="24" y="158"/>
                  </a:lnTo>
                  <a:lnTo>
                    <a:pt x="27" y="159"/>
                  </a:lnTo>
                  <a:lnTo>
                    <a:pt x="29" y="162"/>
                  </a:lnTo>
                  <a:lnTo>
                    <a:pt x="30" y="168"/>
                  </a:lnTo>
                  <a:lnTo>
                    <a:pt x="30" y="174"/>
                  </a:lnTo>
                  <a:lnTo>
                    <a:pt x="32" y="175"/>
                  </a:lnTo>
                  <a:lnTo>
                    <a:pt x="32" y="176"/>
                  </a:lnTo>
                  <a:lnTo>
                    <a:pt x="32" y="176"/>
                  </a:lnTo>
                  <a:lnTo>
                    <a:pt x="34" y="178"/>
                  </a:lnTo>
                  <a:lnTo>
                    <a:pt x="37" y="182"/>
                  </a:lnTo>
                  <a:lnTo>
                    <a:pt x="39" y="186"/>
                  </a:lnTo>
                  <a:lnTo>
                    <a:pt x="37" y="188"/>
                  </a:lnTo>
                  <a:lnTo>
                    <a:pt x="36" y="188"/>
                  </a:lnTo>
                  <a:lnTo>
                    <a:pt x="36" y="188"/>
                  </a:lnTo>
                  <a:lnTo>
                    <a:pt x="29" y="189"/>
                  </a:lnTo>
                  <a:lnTo>
                    <a:pt x="22" y="192"/>
                  </a:lnTo>
                  <a:lnTo>
                    <a:pt x="22" y="192"/>
                  </a:lnTo>
                  <a:lnTo>
                    <a:pt x="17" y="195"/>
                  </a:lnTo>
                  <a:lnTo>
                    <a:pt x="15" y="199"/>
                  </a:lnTo>
                  <a:lnTo>
                    <a:pt x="12" y="203"/>
                  </a:lnTo>
                  <a:lnTo>
                    <a:pt x="12" y="209"/>
                  </a:lnTo>
                  <a:lnTo>
                    <a:pt x="12" y="209"/>
                  </a:lnTo>
                  <a:lnTo>
                    <a:pt x="12" y="213"/>
                  </a:lnTo>
                  <a:lnTo>
                    <a:pt x="12" y="213"/>
                  </a:lnTo>
                  <a:lnTo>
                    <a:pt x="30" y="212"/>
                  </a:lnTo>
                  <a:lnTo>
                    <a:pt x="39" y="212"/>
                  </a:lnTo>
                  <a:lnTo>
                    <a:pt x="42" y="211"/>
                  </a:lnTo>
                  <a:lnTo>
                    <a:pt x="42" y="211"/>
                  </a:lnTo>
                  <a:lnTo>
                    <a:pt x="44" y="209"/>
                  </a:lnTo>
                  <a:lnTo>
                    <a:pt x="47" y="208"/>
                  </a:lnTo>
                  <a:lnTo>
                    <a:pt x="52" y="208"/>
                  </a:lnTo>
                  <a:lnTo>
                    <a:pt x="54" y="209"/>
                  </a:lnTo>
                  <a:lnTo>
                    <a:pt x="54" y="209"/>
                  </a:lnTo>
                  <a:lnTo>
                    <a:pt x="59" y="211"/>
                  </a:lnTo>
                  <a:lnTo>
                    <a:pt x="66" y="211"/>
                  </a:lnTo>
                  <a:lnTo>
                    <a:pt x="73" y="211"/>
                  </a:lnTo>
                  <a:lnTo>
                    <a:pt x="80" y="209"/>
                  </a:lnTo>
                  <a:lnTo>
                    <a:pt x="80" y="209"/>
                  </a:lnTo>
                  <a:lnTo>
                    <a:pt x="86" y="206"/>
                  </a:lnTo>
                  <a:lnTo>
                    <a:pt x="89" y="208"/>
                  </a:lnTo>
                  <a:lnTo>
                    <a:pt x="91" y="209"/>
                  </a:lnTo>
                  <a:lnTo>
                    <a:pt x="93" y="212"/>
                  </a:lnTo>
                  <a:lnTo>
                    <a:pt x="93" y="212"/>
                  </a:lnTo>
                  <a:lnTo>
                    <a:pt x="93" y="215"/>
                  </a:lnTo>
                  <a:lnTo>
                    <a:pt x="96" y="216"/>
                  </a:lnTo>
                  <a:lnTo>
                    <a:pt x="100" y="221"/>
                  </a:lnTo>
                  <a:lnTo>
                    <a:pt x="100" y="221"/>
                  </a:lnTo>
                  <a:lnTo>
                    <a:pt x="101" y="223"/>
                  </a:lnTo>
                  <a:lnTo>
                    <a:pt x="101" y="226"/>
                  </a:lnTo>
                  <a:lnTo>
                    <a:pt x="103" y="229"/>
                  </a:lnTo>
                  <a:lnTo>
                    <a:pt x="103" y="232"/>
                  </a:lnTo>
                  <a:lnTo>
                    <a:pt x="103" y="232"/>
                  </a:lnTo>
                  <a:lnTo>
                    <a:pt x="106" y="235"/>
                  </a:lnTo>
                  <a:lnTo>
                    <a:pt x="108" y="235"/>
                  </a:lnTo>
                  <a:lnTo>
                    <a:pt x="117" y="238"/>
                  </a:lnTo>
                  <a:lnTo>
                    <a:pt x="117" y="238"/>
                  </a:lnTo>
                  <a:lnTo>
                    <a:pt x="120" y="240"/>
                  </a:lnTo>
                  <a:lnTo>
                    <a:pt x="120" y="240"/>
                  </a:lnTo>
                  <a:lnTo>
                    <a:pt x="121" y="239"/>
                  </a:lnTo>
                  <a:lnTo>
                    <a:pt x="121" y="239"/>
                  </a:lnTo>
                  <a:lnTo>
                    <a:pt x="125" y="230"/>
                  </a:lnTo>
                  <a:lnTo>
                    <a:pt x="130" y="229"/>
                  </a:lnTo>
                  <a:lnTo>
                    <a:pt x="135" y="229"/>
                  </a:lnTo>
                  <a:lnTo>
                    <a:pt x="135" y="229"/>
                  </a:lnTo>
                  <a:lnTo>
                    <a:pt x="141" y="229"/>
                  </a:lnTo>
                  <a:lnTo>
                    <a:pt x="144" y="229"/>
                  </a:lnTo>
                  <a:lnTo>
                    <a:pt x="147" y="228"/>
                  </a:lnTo>
                  <a:lnTo>
                    <a:pt x="151" y="228"/>
                  </a:lnTo>
                  <a:lnTo>
                    <a:pt x="151" y="228"/>
                  </a:lnTo>
                  <a:lnTo>
                    <a:pt x="158" y="228"/>
                  </a:lnTo>
                  <a:lnTo>
                    <a:pt x="161" y="228"/>
                  </a:lnTo>
                  <a:lnTo>
                    <a:pt x="162" y="225"/>
                  </a:lnTo>
                  <a:lnTo>
                    <a:pt x="162" y="225"/>
                  </a:lnTo>
                  <a:lnTo>
                    <a:pt x="164" y="222"/>
                  </a:lnTo>
                  <a:lnTo>
                    <a:pt x="162" y="218"/>
                  </a:lnTo>
                  <a:lnTo>
                    <a:pt x="157" y="211"/>
                  </a:lnTo>
                  <a:lnTo>
                    <a:pt x="157" y="211"/>
                  </a:lnTo>
                  <a:lnTo>
                    <a:pt x="153" y="203"/>
                  </a:lnTo>
                  <a:lnTo>
                    <a:pt x="150" y="198"/>
                  </a:lnTo>
                  <a:lnTo>
                    <a:pt x="150" y="194"/>
                  </a:lnTo>
                  <a:lnTo>
                    <a:pt x="150" y="194"/>
                  </a:lnTo>
                  <a:lnTo>
                    <a:pt x="150" y="192"/>
                  </a:lnTo>
                  <a:lnTo>
                    <a:pt x="148" y="189"/>
                  </a:lnTo>
                  <a:lnTo>
                    <a:pt x="145" y="188"/>
                  </a:lnTo>
                  <a:lnTo>
                    <a:pt x="141" y="185"/>
                  </a:lnTo>
                  <a:lnTo>
                    <a:pt x="140" y="184"/>
                  </a:lnTo>
                  <a:lnTo>
                    <a:pt x="140" y="182"/>
                  </a:lnTo>
                  <a:lnTo>
                    <a:pt x="140" y="182"/>
                  </a:lnTo>
                  <a:lnTo>
                    <a:pt x="141" y="178"/>
                  </a:lnTo>
                  <a:lnTo>
                    <a:pt x="145" y="174"/>
                  </a:lnTo>
                  <a:lnTo>
                    <a:pt x="153" y="166"/>
                  </a:lnTo>
                  <a:lnTo>
                    <a:pt x="153" y="166"/>
                  </a:lnTo>
                  <a:lnTo>
                    <a:pt x="154" y="166"/>
                  </a:lnTo>
                  <a:lnTo>
                    <a:pt x="158" y="168"/>
                  </a:lnTo>
                  <a:lnTo>
                    <a:pt x="161" y="169"/>
                  </a:lnTo>
                  <a:lnTo>
                    <a:pt x="162" y="169"/>
                  </a:lnTo>
                  <a:lnTo>
                    <a:pt x="164" y="168"/>
                  </a:lnTo>
                  <a:lnTo>
                    <a:pt x="164" y="168"/>
                  </a:lnTo>
                  <a:lnTo>
                    <a:pt x="165" y="166"/>
                  </a:lnTo>
                  <a:lnTo>
                    <a:pt x="168" y="166"/>
                  </a:lnTo>
                  <a:lnTo>
                    <a:pt x="175" y="168"/>
                  </a:lnTo>
                  <a:lnTo>
                    <a:pt x="175" y="168"/>
                  </a:lnTo>
                  <a:lnTo>
                    <a:pt x="177" y="166"/>
                  </a:lnTo>
                  <a:lnTo>
                    <a:pt x="180" y="164"/>
                  </a:lnTo>
                  <a:lnTo>
                    <a:pt x="182" y="159"/>
                  </a:lnTo>
                  <a:lnTo>
                    <a:pt x="184" y="155"/>
                  </a:lnTo>
                  <a:lnTo>
                    <a:pt x="184" y="155"/>
                  </a:lnTo>
                  <a:lnTo>
                    <a:pt x="184" y="154"/>
                  </a:lnTo>
                  <a:lnTo>
                    <a:pt x="185" y="152"/>
                  </a:lnTo>
                  <a:lnTo>
                    <a:pt x="190" y="151"/>
                  </a:lnTo>
                  <a:lnTo>
                    <a:pt x="197" y="148"/>
                  </a:lnTo>
                  <a:lnTo>
                    <a:pt x="197" y="148"/>
                  </a:lnTo>
                  <a:lnTo>
                    <a:pt x="201" y="139"/>
                  </a:lnTo>
                  <a:lnTo>
                    <a:pt x="204" y="131"/>
                  </a:lnTo>
                  <a:lnTo>
                    <a:pt x="204" y="131"/>
                  </a:lnTo>
                  <a:lnTo>
                    <a:pt x="205" y="129"/>
                  </a:lnTo>
                  <a:lnTo>
                    <a:pt x="208" y="128"/>
                  </a:lnTo>
                  <a:lnTo>
                    <a:pt x="211" y="127"/>
                  </a:lnTo>
                  <a:lnTo>
                    <a:pt x="212" y="125"/>
                  </a:lnTo>
                  <a:lnTo>
                    <a:pt x="212" y="122"/>
                  </a:lnTo>
                  <a:lnTo>
                    <a:pt x="212" y="122"/>
                  </a:lnTo>
                  <a:lnTo>
                    <a:pt x="214" y="118"/>
                  </a:lnTo>
                  <a:lnTo>
                    <a:pt x="215" y="115"/>
                  </a:lnTo>
                  <a:lnTo>
                    <a:pt x="218" y="114"/>
                  </a:lnTo>
                  <a:lnTo>
                    <a:pt x="221" y="114"/>
                  </a:lnTo>
                  <a:lnTo>
                    <a:pt x="221" y="114"/>
                  </a:lnTo>
                  <a:lnTo>
                    <a:pt x="222" y="112"/>
                  </a:lnTo>
                  <a:lnTo>
                    <a:pt x="224" y="110"/>
                  </a:lnTo>
                  <a:lnTo>
                    <a:pt x="224" y="102"/>
                  </a:lnTo>
                  <a:lnTo>
                    <a:pt x="224" y="102"/>
                  </a:lnTo>
                  <a:lnTo>
                    <a:pt x="224" y="98"/>
                  </a:lnTo>
                  <a:lnTo>
                    <a:pt x="226" y="94"/>
                  </a:lnTo>
                  <a:lnTo>
                    <a:pt x="228" y="91"/>
                  </a:lnTo>
                  <a:lnTo>
                    <a:pt x="232" y="90"/>
                  </a:lnTo>
                  <a:lnTo>
                    <a:pt x="232" y="90"/>
                  </a:lnTo>
                  <a:lnTo>
                    <a:pt x="234" y="90"/>
                  </a:lnTo>
                  <a:lnTo>
                    <a:pt x="234" y="88"/>
                  </a:lnTo>
                  <a:lnTo>
                    <a:pt x="232" y="85"/>
                  </a:lnTo>
                  <a:lnTo>
                    <a:pt x="228" y="83"/>
                  </a:lnTo>
                  <a:lnTo>
                    <a:pt x="224" y="83"/>
                  </a:lnTo>
                  <a:lnTo>
                    <a:pt x="224" y="83"/>
                  </a:lnTo>
                  <a:lnTo>
                    <a:pt x="222" y="83"/>
                  </a:lnTo>
                  <a:lnTo>
                    <a:pt x="221" y="81"/>
                  </a:lnTo>
                  <a:lnTo>
                    <a:pt x="217" y="75"/>
                  </a:lnTo>
                  <a:lnTo>
                    <a:pt x="215" y="68"/>
                  </a:lnTo>
                  <a:lnTo>
                    <a:pt x="215" y="68"/>
                  </a:lnTo>
                  <a:lnTo>
                    <a:pt x="215" y="61"/>
                  </a:lnTo>
                  <a:lnTo>
                    <a:pt x="214" y="56"/>
                  </a:lnTo>
                  <a:lnTo>
                    <a:pt x="212" y="53"/>
                  </a:lnTo>
                  <a:lnTo>
                    <a:pt x="212" y="53"/>
                  </a:lnTo>
                  <a:lnTo>
                    <a:pt x="211" y="50"/>
                  </a:lnTo>
                  <a:lnTo>
                    <a:pt x="212" y="47"/>
                  </a:lnTo>
                  <a:lnTo>
                    <a:pt x="215" y="44"/>
                  </a:lnTo>
                  <a:lnTo>
                    <a:pt x="221" y="44"/>
                  </a:lnTo>
                  <a:lnTo>
                    <a:pt x="221" y="44"/>
                  </a:lnTo>
                  <a:lnTo>
                    <a:pt x="226" y="44"/>
                  </a:lnTo>
                  <a:lnTo>
                    <a:pt x="234" y="47"/>
                  </a:lnTo>
                  <a:lnTo>
                    <a:pt x="239" y="48"/>
                  </a:lnTo>
                  <a:lnTo>
                    <a:pt x="242" y="48"/>
                  </a:lnTo>
                  <a:lnTo>
                    <a:pt x="244" y="48"/>
                  </a:lnTo>
                  <a:lnTo>
                    <a:pt x="244" y="48"/>
                  </a:lnTo>
                  <a:lnTo>
                    <a:pt x="254" y="44"/>
                  </a:lnTo>
                  <a:lnTo>
                    <a:pt x="261" y="41"/>
                  </a:lnTo>
                  <a:lnTo>
                    <a:pt x="261" y="41"/>
                  </a:lnTo>
                  <a:lnTo>
                    <a:pt x="263" y="37"/>
                  </a:lnTo>
                  <a:lnTo>
                    <a:pt x="266" y="31"/>
                  </a:lnTo>
                  <a:lnTo>
                    <a:pt x="266" y="31"/>
                  </a:lnTo>
                  <a:lnTo>
                    <a:pt x="254" y="26"/>
                  </a:lnTo>
                  <a:lnTo>
                    <a:pt x="254" y="2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238" name="Freeform 356"/>
            <p:cNvSpPr>
              <a:spLocks noEditPoints="1"/>
            </p:cNvSpPr>
            <p:nvPr/>
          </p:nvSpPr>
          <p:spPr bwMode="gray">
            <a:xfrm>
              <a:off x="6239263" y="3524766"/>
              <a:ext cx="1038338" cy="366389"/>
            </a:xfrm>
            <a:custGeom>
              <a:avLst/>
              <a:gdLst/>
              <a:ahLst/>
              <a:cxnLst>
                <a:cxn ang="0">
                  <a:pos x="397" y="182"/>
                </a:cxn>
                <a:cxn ang="0">
                  <a:pos x="406" y="138"/>
                </a:cxn>
                <a:cxn ang="0">
                  <a:pos x="418" y="167"/>
                </a:cxn>
                <a:cxn ang="0">
                  <a:pos x="431" y="135"/>
                </a:cxn>
                <a:cxn ang="0">
                  <a:pos x="448" y="103"/>
                </a:cxn>
                <a:cxn ang="0">
                  <a:pos x="396" y="103"/>
                </a:cxn>
                <a:cxn ang="0">
                  <a:pos x="461" y="84"/>
                </a:cxn>
                <a:cxn ang="0">
                  <a:pos x="420" y="71"/>
                </a:cxn>
                <a:cxn ang="0">
                  <a:pos x="389" y="103"/>
                </a:cxn>
                <a:cxn ang="0">
                  <a:pos x="169" y="162"/>
                </a:cxn>
                <a:cxn ang="0">
                  <a:pos x="181" y="134"/>
                </a:cxn>
                <a:cxn ang="0">
                  <a:pos x="167" y="127"/>
                </a:cxn>
                <a:cxn ang="0">
                  <a:pos x="151" y="123"/>
                </a:cxn>
                <a:cxn ang="0">
                  <a:pos x="132" y="97"/>
                </a:cxn>
                <a:cxn ang="0">
                  <a:pos x="115" y="74"/>
                </a:cxn>
                <a:cxn ang="0">
                  <a:pos x="86" y="57"/>
                </a:cxn>
                <a:cxn ang="0">
                  <a:pos x="41" y="13"/>
                </a:cxn>
                <a:cxn ang="0">
                  <a:pos x="6" y="19"/>
                </a:cxn>
                <a:cxn ang="0">
                  <a:pos x="57" y="81"/>
                </a:cxn>
                <a:cxn ang="0">
                  <a:pos x="110" y="152"/>
                </a:cxn>
                <a:cxn ang="0">
                  <a:pos x="154" y="184"/>
                </a:cxn>
                <a:cxn ang="0">
                  <a:pos x="537" y="74"/>
                </a:cxn>
                <a:cxn ang="0">
                  <a:pos x="517" y="64"/>
                </a:cxn>
                <a:cxn ang="0">
                  <a:pos x="528" y="86"/>
                </a:cxn>
                <a:cxn ang="0">
                  <a:pos x="502" y="142"/>
                </a:cxn>
                <a:cxn ang="0">
                  <a:pos x="421" y="228"/>
                </a:cxn>
                <a:cxn ang="0">
                  <a:pos x="443" y="232"/>
                </a:cxn>
                <a:cxn ang="0">
                  <a:pos x="525" y="144"/>
                </a:cxn>
                <a:cxn ang="0">
                  <a:pos x="568" y="148"/>
                </a:cxn>
                <a:cxn ang="0">
                  <a:pos x="276" y="214"/>
                </a:cxn>
                <a:cxn ang="0">
                  <a:pos x="245" y="199"/>
                </a:cxn>
                <a:cxn ang="0">
                  <a:pos x="174" y="188"/>
                </a:cxn>
                <a:cxn ang="0">
                  <a:pos x="181" y="211"/>
                </a:cxn>
                <a:cxn ang="0">
                  <a:pos x="246" y="225"/>
                </a:cxn>
                <a:cxn ang="0">
                  <a:pos x="310" y="231"/>
                </a:cxn>
                <a:cxn ang="0">
                  <a:pos x="677" y="117"/>
                </a:cxn>
                <a:cxn ang="0">
                  <a:pos x="636" y="145"/>
                </a:cxn>
                <a:cxn ang="0">
                  <a:pos x="586" y="101"/>
                </a:cxn>
                <a:cxn ang="0">
                  <a:pos x="586" y="120"/>
                </a:cxn>
                <a:cxn ang="0">
                  <a:pos x="606" y="134"/>
                </a:cxn>
                <a:cxn ang="0">
                  <a:pos x="606" y="158"/>
                </a:cxn>
                <a:cxn ang="0">
                  <a:pos x="642" y="165"/>
                </a:cxn>
                <a:cxn ang="0">
                  <a:pos x="702" y="211"/>
                </a:cxn>
                <a:cxn ang="0">
                  <a:pos x="717" y="224"/>
                </a:cxn>
                <a:cxn ang="0">
                  <a:pos x="470" y="239"/>
                </a:cxn>
                <a:cxn ang="0">
                  <a:pos x="454" y="259"/>
                </a:cxn>
                <a:cxn ang="0">
                  <a:pos x="474" y="236"/>
                </a:cxn>
                <a:cxn ang="0">
                  <a:pos x="377" y="76"/>
                </a:cxn>
                <a:cxn ang="0">
                  <a:pos x="353" y="37"/>
                </a:cxn>
                <a:cxn ang="0">
                  <a:pos x="343" y="22"/>
                </a:cxn>
                <a:cxn ang="0">
                  <a:pos x="316" y="50"/>
                </a:cxn>
                <a:cxn ang="0">
                  <a:pos x="282" y="67"/>
                </a:cxn>
                <a:cxn ang="0">
                  <a:pos x="235" y="71"/>
                </a:cxn>
                <a:cxn ang="0">
                  <a:pos x="215" y="81"/>
                </a:cxn>
                <a:cxn ang="0">
                  <a:pos x="242" y="135"/>
                </a:cxn>
                <a:cxn ang="0">
                  <a:pos x="286" y="145"/>
                </a:cxn>
                <a:cxn ang="0">
                  <a:pos x="336" y="134"/>
                </a:cxn>
                <a:cxn ang="0">
                  <a:pos x="406" y="259"/>
                </a:cxn>
                <a:cxn ang="0">
                  <a:pos x="347" y="228"/>
                </a:cxn>
                <a:cxn ang="0">
                  <a:pos x="356" y="239"/>
                </a:cxn>
                <a:cxn ang="0">
                  <a:pos x="354" y="225"/>
                </a:cxn>
              </a:cxnLst>
              <a:rect l="0" t="0" r="r" b="b"/>
              <a:pathLst>
                <a:path w="734" h="259">
                  <a:moveTo>
                    <a:pt x="386" y="150"/>
                  </a:moveTo>
                  <a:lnTo>
                    <a:pt x="386" y="150"/>
                  </a:lnTo>
                  <a:lnTo>
                    <a:pt x="387" y="150"/>
                  </a:lnTo>
                  <a:lnTo>
                    <a:pt x="390" y="151"/>
                  </a:lnTo>
                  <a:lnTo>
                    <a:pt x="391" y="155"/>
                  </a:lnTo>
                  <a:lnTo>
                    <a:pt x="391" y="161"/>
                  </a:lnTo>
                  <a:lnTo>
                    <a:pt x="390" y="167"/>
                  </a:lnTo>
                  <a:lnTo>
                    <a:pt x="390" y="167"/>
                  </a:lnTo>
                  <a:lnTo>
                    <a:pt x="389" y="179"/>
                  </a:lnTo>
                  <a:lnTo>
                    <a:pt x="389" y="184"/>
                  </a:lnTo>
                  <a:lnTo>
                    <a:pt x="390" y="185"/>
                  </a:lnTo>
                  <a:lnTo>
                    <a:pt x="393" y="185"/>
                  </a:lnTo>
                  <a:lnTo>
                    <a:pt x="393" y="185"/>
                  </a:lnTo>
                  <a:lnTo>
                    <a:pt x="397" y="182"/>
                  </a:lnTo>
                  <a:lnTo>
                    <a:pt x="400" y="178"/>
                  </a:lnTo>
                  <a:lnTo>
                    <a:pt x="401" y="172"/>
                  </a:lnTo>
                  <a:lnTo>
                    <a:pt x="401" y="171"/>
                  </a:lnTo>
                  <a:lnTo>
                    <a:pt x="400" y="169"/>
                  </a:lnTo>
                  <a:lnTo>
                    <a:pt x="400" y="169"/>
                  </a:lnTo>
                  <a:lnTo>
                    <a:pt x="399" y="168"/>
                  </a:lnTo>
                  <a:lnTo>
                    <a:pt x="399" y="164"/>
                  </a:lnTo>
                  <a:lnTo>
                    <a:pt x="397" y="155"/>
                  </a:lnTo>
                  <a:lnTo>
                    <a:pt x="397" y="147"/>
                  </a:lnTo>
                  <a:lnTo>
                    <a:pt x="399" y="140"/>
                  </a:lnTo>
                  <a:lnTo>
                    <a:pt x="399" y="140"/>
                  </a:lnTo>
                  <a:lnTo>
                    <a:pt x="400" y="138"/>
                  </a:lnTo>
                  <a:lnTo>
                    <a:pt x="401" y="138"/>
                  </a:lnTo>
                  <a:lnTo>
                    <a:pt x="406" y="138"/>
                  </a:lnTo>
                  <a:lnTo>
                    <a:pt x="408" y="140"/>
                  </a:lnTo>
                  <a:lnTo>
                    <a:pt x="408" y="141"/>
                  </a:lnTo>
                  <a:lnTo>
                    <a:pt x="410" y="144"/>
                  </a:lnTo>
                  <a:lnTo>
                    <a:pt x="408" y="147"/>
                  </a:lnTo>
                  <a:lnTo>
                    <a:pt x="408" y="147"/>
                  </a:lnTo>
                  <a:lnTo>
                    <a:pt x="408" y="150"/>
                  </a:lnTo>
                  <a:lnTo>
                    <a:pt x="408" y="151"/>
                  </a:lnTo>
                  <a:lnTo>
                    <a:pt x="411" y="154"/>
                  </a:lnTo>
                  <a:lnTo>
                    <a:pt x="416" y="158"/>
                  </a:lnTo>
                  <a:lnTo>
                    <a:pt x="416" y="160"/>
                  </a:lnTo>
                  <a:lnTo>
                    <a:pt x="417" y="162"/>
                  </a:lnTo>
                  <a:lnTo>
                    <a:pt x="417" y="162"/>
                  </a:lnTo>
                  <a:lnTo>
                    <a:pt x="417" y="165"/>
                  </a:lnTo>
                  <a:lnTo>
                    <a:pt x="418" y="167"/>
                  </a:lnTo>
                  <a:lnTo>
                    <a:pt x="420" y="168"/>
                  </a:lnTo>
                  <a:lnTo>
                    <a:pt x="421" y="168"/>
                  </a:lnTo>
                  <a:lnTo>
                    <a:pt x="431" y="165"/>
                  </a:lnTo>
                  <a:lnTo>
                    <a:pt x="431" y="165"/>
                  </a:lnTo>
                  <a:lnTo>
                    <a:pt x="436" y="162"/>
                  </a:lnTo>
                  <a:lnTo>
                    <a:pt x="437" y="160"/>
                  </a:lnTo>
                  <a:lnTo>
                    <a:pt x="436" y="157"/>
                  </a:lnTo>
                  <a:lnTo>
                    <a:pt x="433" y="152"/>
                  </a:lnTo>
                  <a:lnTo>
                    <a:pt x="433" y="152"/>
                  </a:lnTo>
                  <a:lnTo>
                    <a:pt x="431" y="150"/>
                  </a:lnTo>
                  <a:lnTo>
                    <a:pt x="431" y="148"/>
                  </a:lnTo>
                  <a:lnTo>
                    <a:pt x="431" y="142"/>
                  </a:lnTo>
                  <a:lnTo>
                    <a:pt x="431" y="138"/>
                  </a:lnTo>
                  <a:lnTo>
                    <a:pt x="431" y="135"/>
                  </a:lnTo>
                  <a:lnTo>
                    <a:pt x="430" y="134"/>
                  </a:lnTo>
                  <a:lnTo>
                    <a:pt x="430" y="134"/>
                  </a:lnTo>
                  <a:lnTo>
                    <a:pt x="424" y="130"/>
                  </a:lnTo>
                  <a:lnTo>
                    <a:pt x="421" y="125"/>
                  </a:lnTo>
                  <a:lnTo>
                    <a:pt x="421" y="123"/>
                  </a:lnTo>
                  <a:lnTo>
                    <a:pt x="421" y="121"/>
                  </a:lnTo>
                  <a:lnTo>
                    <a:pt x="424" y="121"/>
                  </a:lnTo>
                  <a:lnTo>
                    <a:pt x="424" y="121"/>
                  </a:lnTo>
                  <a:lnTo>
                    <a:pt x="431" y="118"/>
                  </a:lnTo>
                  <a:lnTo>
                    <a:pt x="440" y="113"/>
                  </a:lnTo>
                  <a:lnTo>
                    <a:pt x="447" y="107"/>
                  </a:lnTo>
                  <a:lnTo>
                    <a:pt x="448" y="105"/>
                  </a:lnTo>
                  <a:lnTo>
                    <a:pt x="448" y="103"/>
                  </a:lnTo>
                  <a:lnTo>
                    <a:pt x="448" y="103"/>
                  </a:lnTo>
                  <a:lnTo>
                    <a:pt x="445" y="101"/>
                  </a:lnTo>
                  <a:lnTo>
                    <a:pt x="443" y="101"/>
                  </a:lnTo>
                  <a:lnTo>
                    <a:pt x="431" y="103"/>
                  </a:lnTo>
                  <a:lnTo>
                    <a:pt x="421" y="107"/>
                  </a:lnTo>
                  <a:lnTo>
                    <a:pt x="417" y="110"/>
                  </a:lnTo>
                  <a:lnTo>
                    <a:pt x="416" y="113"/>
                  </a:lnTo>
                  <a:lnTo>
                    <a:pt x="416" y="113"/>
                  </a:lnTo>
                  <a:lnTo>
                    <a:pt x="414" y="115"/>
                  </a:lnTo>
                  <a:lnTo>
                    <a:pt x="411" y="115"/>
                  </a:lnTo>
                  <a:lnTo>
                    <a:pt x="407" y="115"/>
                  </a:lnTo>
                  <a:lnTo>
                    <a:pt x="404" y="114"/>
                  </a:lnTo>
                  <a:lnTo>
                    <a:pt x="400" y="111"/>
                  </a:lnTo>
                  <a:lnTo>
                    <a:pt x="397" y="107"/>
                  </a:lnTo>
                  <a:lnTo>
                    <a:pt x="396" y="103"/>
                  </a:lnTo>
                  <a:lnTo>
                    <a:pt x="396" y="97"/>
                  </a:lnTo>
                  <a:lnTo>
                    <a:pt x="396" y="97"/>
                  </a:lnTo>
                  <a:lnTo>
                    <a:pt x="399" y="91"/>
                  </a:lnTo>
                  <a:lnTo>
                    <a:pt x="403" y="88"/>
                  </a:lnTo>
                  <a:lnTo>
                    <a:pt x="410" y="86"/>
                  </a:lnTo>
                  <a:lnTo>
                    <a:pt x="418" y="83"/>
                  </a:lnTo>
                  <a:lnTo>
                    <a:pt x="427" y="83"/>
                  </a:lnTo>
                  <a:lnTo>
                    <a:pt x="436" y="83"/>
                  </a:lnTo>
                  <a:lnTo>
                    <a:pt x="443" y="83"/>
                  </a:lnTo>
                  <a:lnTo>
                    <a:pt x="448" y="86"/>
                  </a:lnTo>
                  <a:lnTo>
                    <a:pt x="448" y="86"/>
                  </a:lnTo>
                  <a:lnTo>
                    <a:pt x="453" y="86"/>
                  </a:lnTo>
                  <a:lnTo>
                    <a:pt x="457" y="86"/>
                  </a:lnTo>
                  <a:lnTo>
                    <a:pt x="461" y="84"/>
                  </a:lnTo>
                  <a:lnTo>
                    <a:pt x="465" y="81"/>
                  </a:lnTo>
                  <a:lnTo>
                    <a:pt x="472" y="76"/>
                  </a:lnTo>
                  <a:lnTo>
                    <a:pt x="477" y="68"/>
                  </a:lnTo>
                  <a:lnTo>
                    <a:pt x="477" y="68"/>
                  </a:lnTo>
                  <a:lnTo>
                    <a:pt x="477" y="66"/>
                  </a:lnTo>
                  <a:lnTo>
                    <a:pt x="477" y="66"/>
                  </a:lnTo>
                  <a:lnTo>
                    <a:pt x="472" y="67"/>
                  </a:lnTo>
                  <a:lnTo>
                    <a:pt x="460" y="76"/>
                  </a:lnTo>
                  <a:lnTo>
                    <a:pt x="460" y="76"/>
                  </a:lnTo>
                  <a:lnTo>
                    <a:pt x="455" y="77"/>
                  </a:lnTo>
                  <a:lnTo>
                    <a:pt x="451" y="77"/>
                  </a:lnTo>
                  <a:lnTo>
                    <a:pt x="440" y="76"/>
                  </a:lnTo>
                  <a:lnTo>
                    <a:pt x="428" y="74"/>
                  </a:lnTo>
                  <a:lnTo>
                    <a:pt x="420" y="71"/>
                  </a:lnTo>
                  <a:lnTo>
                    <a:pt x="420" y="71"/>
                  </a:lnTo>
                  <a:lnTo>
                    <a:pt x="416" y="70"/>
                  </a:lnTo>
                  <a:lnTo>
                    <a:pt x="413" y="70"/>
                  </a:lnTo>
                  <a:lnTo>
                    <a:pt x="408" y="73"/>
                  </a:lnTo>
                  <a:lnTo>
                    <a:pt x="406" y="77"/>
                  </a:lnTo>
                  <a:lnTo>
                    <a:pt x="403" y="78"/>
                  </a:lnTo>
                  <a:lnTo>
                    <a:pt x="400" y="78"/>
                  </a:lnTo>
                  <a:lnTo>
                    <a:pt x="400" y="78"/>
                  </a:lnTo>
                  <a:lnTo>
                    <a:pt x="397" y="80"/>
                  </a:lnTo>
                  <a:lnTo>
                    <a:pt x="394" y="83"/>
                  </a:lnTo>
                  <a:lnTo>
                    <a:pt x="393" y="90"/>
                  </a:lnTo>
                  <a:lnTo>
                    <a:pt x="390" y="98"/>
                  </a:lnTo>
                  <a:lnTo>
                    <a:pt x="390" y="101"/>
                  </a:lnTo>
                  <a:lnTo>
                    <a:pt x="389" y="103"/>
                  </a:lnTo>
                  <a:lnTo>
                    <a:pt x="389" y="103"/>
                  </a:lnTo>
                  <a:lnTo>
                    <a:pt x="386" y="107"/>
                  </a:lnTo>
                  <a:lnTo>
                    <a:pt x="383" y="114"/>
                  </a:lnTo>
                  <a:lnTo>
                    <a:pt x="380" y="123"/>
                  </a:lnTo>
                  <a:lnTo>
                    <a:pt x="376" y="134"/>
                  </a:lnTo>
                  <a:lnTo>
                    <a:pt x="376" y="134"/>
                  </a:lnTo>
                  <a:lnTo>
                    <a:pt x="373" y="138"/>
                  </a:lnTo>
                  <a:lnTo>
                    <a:pt x="373" y="141"/>
                  </a:lnTo>
                  <a:lnTo>
                    <a:pt x="373" y="144"/>
                  </a:lnTo>
                  <a:lnTo>
                    <a:pt x="374" y="147"/>
                  </a:lnTo>
                  <a:lnTo>
                    <a:pt x="380" y="148"/>
                  </a:lnTo>
                  <a:lnTo>
                    <a:pt x="386" y="150"/>
                  </a:lnTo>
                  <a:lnTo>
                    <a:pt x="386" y="150"/>
                  </a:lnTo>
                  <a:close/>
                  <a:moveTo>
                    <a:pt x="169" y="162"/>
                  </a:moveTo>
                  <a:lnTo>
                    <a:pt x="169" y="162"/>
                  </a:lnTo>
                  <a:lnTo>
                    <a:pt x="169" y="157"/>
                  </a:lnTo>
                  <a:lnTo>
                    <a:pt x="169" y="152"/>
                  </a:lnTo>
                  <a:lnTo>
                    <a:pt x="171" y="145"/>
                  </a:lnTo>
                  <a:lnTo>
                    <a:pt x="171" y="145"/>
                  </a:lnTo>
                  <a:lnTo>
                    <a:pt x="171" y="142"/>
                  </a:lnTo>
                  <a:lnTo>
                    <a:pt x="172" y="141"/>
                  </a:lnTo>
                  <a:lnTo>
                    <a:pt x="175" y="141"/>
                  </a:lnTo>
                  <a:lnTo>
                    <a:pt x="178" y="141"/>
                  </a:lnTo>
                  <a:lnTo>
                    <a:pt x="178" y="141"/>
                  </a:lnTo>
                  <a:lnTo>
                    <a:pt x="179" y="141"/>
                  </a:lnTo>
                  <a:lnTo>
                    <a:pt x="179" y="141"/>
                  </a:lnTo>
                  <a:lnTo>
                    <a:pt x="181" y="137"/>
                  </a:lnTo>
                  <a:lnTo>
                    <a:pt x="181" y="134"/>
                  </a:lnTo>
                  <a:lnTo>
                    <a:pt x="178" y="131"/>
                  </a:lnTo>
                  <a:lnTo>
                    <a:pt x="178" y="131"/>
                  </a:lnTo>
                  <a:lnTo>
                    <a:pt x="177" y="130"/>
                  </a:lnTo>
                  <a:lnTo>
                    <a:pt x="174" y="125"/>
                  </a:lnTo>
                  <a:lnTo>
                    <a:pt x="169" y="121"/>
                  </a:lnTo>
                  <a:lnTo>
                    <a:pt x="168" y="120"/>
                  </a:lnTo>
                  <a:lnTo>
                    <a:pt x="165" y="118"/>
                  </a:lnTo>
                  <a:lnTo>
                    <a:pt x="165" y="118"/>
                  </a:lnTo>
                  <a:lnTo>
                    <a:pt x="161" y="120"/>
                  </a:lnTo>
                  <a:lnTo>
                    <a:pt x="160" y="123"/>
                  </a:lnTo>
                  <a:lnTo>
                    <a:pt x="161" y="124"/>
                  </a:lnTo>
                  <a:lnTo>
                    <a:pt x="164" y="125"/>
                  </a:lnTo>
                  <a:lnTo>
                    <a:pt x="164" y="125"/>
                  </a:lnTo>
                  <a:lnTo>
                    <a:pt x="167" y="127"/>
                  </a:lnTo>
                  <a:lnTo>
                    <a:pt x="168" y="128"/>
                  </a:lnTo>
                  <a:lnTo>
                    <a:pt x="169" y="131"/>
                  </a:lnTo>
                  <a:lnTo>
                    <a:pt x="169" y="134"/>
                  </a:lnTo>
                  <a:lnTo>
                    <a:pt x="169" y="134"/>
                  </a:lnTo>
                  <a:lnTo>
                    <a:pt x="168" y="134"/>
                  </a:lnTo>
                  <a:lnTo>
                    <a:pt x="167" y="132"/>
                  </a:lnTo>
                  <a:lnTo>
                    <a:pt x="164" y="131"/>
                  </a:lnTo>
                  <a:lnTo>
                    <a:pt x="160" y="131"/>
                  </a:lnTo>
                  <a:lnTo>
                    <a:pt x="160" y="131"/>
                  </a:lnTo>
                  <a:lnTo>
                    <a:pt x="157" y="130"/>
                  </a:lnTo>
                  <a:lnTo>
                    <a:pt x="157" y="130"/>
                  </a:lnTo>
                  <a:lnTo>
                    <a:pt x="155" y="127"/>
                  </a:lnTo>
                  <a:lnTo>
                    <a:pt x="154" y="124"/>
                  </a:lnTo>
                  <a:lnTo>
                    <a:pt x="151" y="123"/>
                  </a:lnTo>
                  <a:lnTo>
                    <a:pt x="150" y="123"/>
                  </a:lnTo>
                  <a:lnTo>
                    <a:pt x="150" y="123"/>
                  </a:lnTo>
                  <a:lnTo>
                    <a:pt x="147" y="121"/>
                  </a:lnTo>
                  <a:lnTo>
                    <a:pt x="145" y="120"/>
                  </a:lnTo>
                  <a:lnTo>
                    <a:pt x="142" y="114"/>
                  </a:lnTo>
                  <a:lnTo>
                    <a:pt x="140" y="110"/>
                  </a:lnTo>
                  <a:lnTo>
                    <a:pt x="138" y="108"/>
                  </a:lnTo>
                  <a:lnTo>
                    <a:pt x="135" y="108"/>
                  </a:lnTo>
                  <a:lnTo>
                    <a:pt x="135" y="108"/>
                  </a:lnTo>
                  <a:lnTo>
                    <a:pt x="131" y="107"/>
                  </a:lnTo>
                  <a:lnTo>
                    <a:pt x="128" y="104"/>
                  </a:lnTo>
                  <a:lnTo>
                    <a:pt x="130" y="100"/>
                  </a:lnTo>
                  <a:lnTo>
                    <a:pt x="132" y="97"/>
                  </a:lnTo>
                  <a:lnTo>
                    <a:pt x="132" y="97"/>
                  </a:lnTo>
                  <a:lnTo>
                    <a:pt x="132" y="94"/>
                  </a:lnTo>
                  <a:lnTo>
                    <a:pt x="132" y="93"/>
                  </a:lnTo>
                  <a:lnTo>
                    <a:pt x="130" y="90"/>
                  </a:lnTo>
                  <a:lnTo>
                    <a:pt x="125" y="86"/>
                  </a:lnTo>
                  <a:lnTo>
                    <a:pt x="124" y="84"/>
                  </a:lnTo>
                  <a:lnTo>
                    <a:pt x="124" y="81"/>
                  </a:lnTo>
                  <a:lnTo>
                    <a:pt x="124" y="81"/>
                  </a:lnTo>
                  <a:lnTo>
                    <a:pt x="124" y="80"/>
                  </a:lnTo>
                  <a:lnTo>
                    <a:pt x="123" y="78"/>
                  </a:lnTo>
                  <a:lnTo>
                    <a:pt x="120" y="78"/>
                  </a:lnTo>
                  <a:lnTo>
                    <a:pt x="117" y="77"/>
                  </a:lnTo>
                  <a:lnTo>
                    <a:pt x="115" y="76"/>
                  </a:lnTo>
                  <a:lnTo>
                    <a:pt x="115" y="74"/>
                  </a:lnTo>
                  <a:lnTo>
                    <a:pt x="115" y="74"/>
                  </a:lnTo>
                  <a:lnTo>
                    <a:pt x="114" y="73"/>
                  </a:lnTo>
                  <a:lnTo>
                    <a:pt x="113" y="71"/>
                  </a:lnTo>
                  <a:lnTo>
                    <a:pt x="110" y="70"/>
                  </a:lnTo>
                  <a:lnTo>
                    <a:pt x="107" y="67"/>
                  </a:lnTo>
                  <a:lnTo>
                    <a:pt x="107" y="67"/>
                  </a:lnTo>
                  <a:lnTo>
                    <a:pt x="104" y="64"/>
                  </a:lnTo>
                  <a:lnTo>
                    <a:pt x="103" y="64"/>
                  </a:lnTo>
                  <a:lnTo>
                    <a:pt x="100" y="63"/>
                  </a:lnTo>
                  <a:lnTo>
                    <a:pt x="97" y="61"/>
                  </a:lnTo>
                  <a:lnTo>
                    <a:pt x="97" y="61"/>
                  </a:lnTo>
                  <a:lnTo>
                    <a:pt x="94" y="59"/>
                  </a:lnTo>
                  <a:lnTo>
                    <a:pt x="91" y="57"/>
                  </a:lnTo>
                  <a:lnTo>
                    <a:pt x="87" y="56"/>
                  </a:lnTo>
                  <a:lnTo>
                    <a:pt x="86" y="57"/>
                  </a:lnTo>
                  <a:lnTo>
                    <a:pt x="86" y="57"/>
                  </a:lnTo>
                  <a:lnTo>
                    <a:pt x="81" y="56"/>
                  </a:lnTo>
                  <a:lnTo>
                    <a:pt x="78" y="53"/>
                  </a:lnTo>
                  <a:lnTo>
                    <a:pt x="74" y="49"/>
                  </a:lnTo>
                  <a:lnTo>
                    <a:pt x="71" y="43"/>
                  </a:lnTo>
                  <a:lnTo>
                    <a:pt x="71" y="43"/>
                  </a:lnTo>
                  <a:lnTo>
                    <a:pt x="70" y="40"/>
                  </a:lnTo>
                  <a:lnTo>
                    <a:pt x="66" y="37"/>
                  </a:lnTo>
                  <a:lnTo>
                    <a:pt x="57" y="31"/>
                  </a:lnTo>
                  <a:lnTo>
                    <a:pt x="49" y="24"/>
                  </a:lnTo>
                  <a:lnTo>
                    <a:pt x="46" y="22"/>
                  </a:lnTo>
                  <a:lnTo>
                    <a:pt x="44" y="19"/>
                  </a:lnTo>
                  <a:lnTo>
                    <a:pt x="44" y="19"/>
                  </a:lnTo>
                  <a:lnTo>
                    <a:pt x="41" y="13"/>
                  </a:lnTo>
                  <a:lnTo>
                    <a:pt x="36" y="10"/>
                  </a:lnTo>
                  <a:lnTo>
                    <a:pt x="30" y="9"/>
                  </a:lnTo>
                  <a:lnTo>
                    <a:pt x="22" y="7"/>
                  </a:lnTo>
                  <a:lnTo>
                    <a:pt x="22" y="7"/>
                  </a:lnTo>
                  <a:lnTo>
                    <a:pt x="16" y="7"/>
                  </a:lnTo>
                  <a:lnTo>
                    <a:pt x="13" y="6"/>
                  </a:lnTo>
                  <a:lnTo>
                    <a:pt x="7" y="3"/>
                  </a:lnTo>
                  <a:lnTo>
                    <a:pt x="3" y="0"/>
                  </a:lnTo>
                  <a:lnTo>
                    <a:pt x="2" y="0"/>
                  </a:lnTo>
                  <a:lnTo>
                    <a:pt x="0" y="2"/>
                  </a:lnTo>
                  <a:lnTo>
                    <a:pt x="0" y="2"/>
                  </a:lnTo>
                  <a:lnTo>
                    <a:pt x="0" y="4"/>
                  </a:lnTo>
                  <a:lnTo>
                    <a:pt x="0" y="9"/>
                  </a:lnTo>
                  <a:lnTo>
                    <a:pt x="6" y="19"/>
                  </a:lnTo>
                  <a:lnTo>
                    <a:pt x="14" y="27"/>
                  </a:lnTo>
                  <a:lnTo>
                    <a:pt x="22" y="33"/>
                  </a:lnTo>
                  <a:lnTo>
                    <a:pt x="22" y="33"/>
                  </a:lnTo>
                  <a:lnTo>
                    <a:pt x="24" y="34"/>
                  </a:lnTo>
                  <a:lnTo>
                    <a:pt x="27" y="37"/>
                  </a:lnTo>
                  <a:lnTo>
                    <a:pt x="31" y="46"/>
                  </a:lnTo>
                  <a:lnTo>
                    <a:pt x="37" y="51"/>
                  </a:lnTo>
                  <a:lnTo>
                    <a:pt x="40" y="54"/>
                  </a:lnTo>
                  <a:lnTo>
                    <a:pt x="44" y="56"/>
                  </a:lnTo>
                  <a:lnTo>
                    <a:pt x="44" y="56"/>
                  </a:lnTo>
                  <a:lnTo>
                    <a:pt x="47" y="57"/>
                  </a:lnTo>
                  <a:lnTo>
                    <a:pt x="50" y="60"/>
                  </a:lnTo>
                  <a:lnTo>
                    <a:pt x="53" y="71"/>
                  </a:lnTo>
                  <a:lnTo>
                    <a:pt x="57" y="81"/>
                  </a:lnTo>
                  <a:lnTo>
                    <a:pt x="59" y="86"/>
                  </a:lnTo>
                  <a:lnTo>
                    <a:pt x="61" y="87"/>
                  </a:lnTo>
                  <a:lnTo>
                    <a:pt x="61" y="87"/>
                  </a:lnTo>
                  <a:lnTo>
                    <a:pt x="64" y="88"/>
                  </a:lnTo>
                  <a:lnTo>
                    <a:pt x="67" y="93"/>
                  </a:lnTo>
                  <a:lnTo>
                    <a:pt x="76" y="101"/>
                  </a:lnTo>
                  <a:lnTo>
                    <a:pt x="81" y="114"/>
                  </a:lnTo>
                  <a:lnTo>
                    <a:pt x="86" y="124"/>
                  </a:lnTo>
                  <a:lnTo>
                    <a:pt x="86" y="124"/>
                  </a:lnTo>
                  <a:lnTo>
                    <a:pt x="87" y="128"/>
                  </a:lnTo>
                  <a:lnTo>
                    <a:pt x="90" y="132"/>
                  </a:lnTo>
                  <a:lnTo>
                    <a:pt x="97" y="140"/>
                  </a:lnTo>
                  <a:lnTo>
                    <a:pt x="104" y="145"/>
                  </a:lnTo>
                  <a:lnTo>
                    <a:pt x="110" y="152"/>
                  </a:lnTo>
                  <a:lnTo>
                    <a:pt x="110" y="152"/>
                  </a:lnTo>
                  <a:lnTo>
                    <a:pt x="115" y="160"/>
                  </a:lnTo>
                  <a:lnTo>
                    <a:pt x="124" y="167"/>
                  </a:lnTo>
                  <a:lnTo>
                    <a:pt x="132" y="172"/>
                  </a:lnTo>
                  <a:lnTo>
                    <a:pt x="138" y="177"/>
                  </a:lnTo>
                  <a:lnTo>
                    <a:pt x="138" y="177"/>
                  </a:lnTo>
                  <a:lnTo>
                    <a:pt x="142" y="184"/>
                  </a:lnTo>
                  <a:lnTo>
                    <a:pt x="144" y="187"/>
                  </a:lnTo>
                  <a:lnTo>
                    <a:pt x="145" y="187"/>
                  </a:lnTo>
                  <a:lnTo>
                    <a:pt x="147" y="185"/>
                  </a:lnTo>
                  <a:lnTo>
                    <a:pt x="147" y="185"/>
                  </a:lnTo>
                  <a:lnTo>
                    <a:pt x="147" y="184"/>
                  </a:lnTo>
                  <a:lnTo>
                    <a:pt x="150" y="184"/>
                  </a:lnTo>
                  <a:lnTo>
                    <a:pt x="154" y="184"/>
                  </a:lnTo>
                  <a:lnTo>
                    <a:pt x="164" y="185"/>
                  </a:lnTo>
                  <a:lnTo>
                    <a:pt x="164" y="185"/>
                  </a:lnTo>
                  <a:lnTo>
                    <a:pt x="165" y="185"/>
                  </a:lnTo>
                  <a:lnTo>
                    <a:pt x="167" y="182"/>
                  </a:lnTo>
                  <a:lnTo>
                    <a:pt x="168" y="177"/>
                  </a:lnTo>
                  <a:lnTo>
                    <a:pt x="168" y="168"/>
                  </a:lnTo>
                  <a:lnTo>
                    <a:pt x="169" y="162"/>
                  </a:lnTo>
                  <a:lnTo>
                    <a:pt x="169" y="162"/>
                  </a:lnTo>
                  <a:close/>
                  <a:moveTo>
                    <a:pt x="531" y="86"/>
                  </a:moveTo>
                  <a:lnTo>
                    <a:pt x="531" y="86"/>
                  </a:lnTo>
                  <a:lnTo>
                    <a:pt x="537" y="86"/>
                  </a:lnTo>
                  <a:lnTo>
                    <a:pt x="538" y="84"/>
                  </a:lnTo>
                  <a:lnTo>
                    <a:pt x="538" y="83"/>
                  </a:lnTo>
                  <a:lnTo>
                    <a:pt x="537" y="74"/>
                  </a:lnTo>
                  <a:lnTo>
                    <a:pt x="537" y="74"/>
                  </a:lnTo>
                  <a:lnTo>
                    <a:pt x="537" y="73"/>
                  </a:lnTo>
                  <a:lnTo>
                    <a:pt x="535" y="71"/>
                  </a:lnTo>
                  <a:lnTo>
                    <a:pt x="532" y="71"/>
                  </a:lnTo>
                  <a:lnTo>
                    <a:pt x="529" y="71"/>
                  </a:lnTo>
                  <a:lnTo>
                    <a:pt x="528" y="71"/>
                  </a:lnTo>
                  <a:lnTo>
                    <a:pt x="528" y="70"/>
                  </a:lnTo>
                  <a:lnTo>
                    <a:pt x="528" y="70"/>
                  </a:lnTo>
                  <a:lnTo>
                    <a:pt x="527" y="66"/>
                  </a:lnTo>
                  <a:lnTo>
                    <a:pt x="525" y="61"/>
                  </a:lnTo>
                  <a:lnTo>
                    <a:pt x="524" y="60"/>
                  </a:lnTo>
                  <a:lnTo>
                    <a:pt x="521" y="60"/>
                  </a:lnTo>
                  <a:lnTo>
                    <a:pt x="519" y="61"/>
                  </a:lnTo>
                  <a:lnTo>
                    <a:pt x="517" y="64"/>
                  </a:lnTo>
                  <a:lnTo>
                    <a:pt x="517" y="64"/>
                  </a:lnTo>
                  <a:lnTo>
                    <a:pt x="514" y="68"/>
                  </a:lnTo>
                  <a:lnTo>
                    <a:pt x="514" y="74"/>
                  </a:lnTo>
                  <a:lnTo>
                    <a:pt x="514" y="80"/>
                  </a:lnTo>
                  <a:lnTo>
                    <a:pt x="515" y="86"/>
                  </a:lnTo>
                  <a:lnTo>
                    <a:pt x="519" y="96"/>
                  </a:lnTo>
                  <a:lnTo>
                    <a:pt x="522" y="98"/>
                  </a:lnTo>
                  <a:lnTo>
                    <a:pt x="525" y="98"/>
                  </a:lnTo>
                  <a:lnTo>
                    <a:pt x="525" y="98"/>
                  </a:lnTo>
                  <a:lnTo>
                    <a:pt x="527" y="98"/>
                  </a:lnTo>
                  <a:lnTo>
                    <a:pt x="527" y="96"/>
                  </a:lnTo>
                  <a:lnTo>
                    <a:pt x="527" y="91"/>
                  </a:lnTo>
                  <a:lnTo>
                    <a:pt x="527" y="87"/>
                  </a:lnTo>
                  <a:lnTo>
                    <a:pt x="528" y="86"/>
                  </a:lnTo>
                  <a:lnTo>
                    <a:pt x="531" y="86"/>
                  </a:lnTo>
                  <a:lnTo>
                    <a:pt x="531" y="86"/>
                  </a:lnTo>
                  <a:close/>
                  <a:moveTo>
                    <a:pt x="492" y="145"/>
                  </a:moveTo>
                  <a:lnTo>
                    <a:pt x="492" y="145"/>
                  </a:lnTo>
                  <a:lnTo>
                    <a:pt x="494" y="148"/>
                  </a:lnTo>
                  <a:lnTo>
                    <a:pt x="495" y="150"/>
                  </a:lnTo>
                  <a:lnTo>
                    <a:pt x="501" y="152"/>
                  </a:lnTo>
                  <a:lnTo>
                    <a:pt x="507" y="154"/>
                  </a:lnTo>
                  <a:lnTo>
                    <a:pt x="509" y="152"/>
                  </a:lnTo>
                  <a:lnTo>
                    <a:pt x="512" y="151"/>
                  </a:lnTo>
                  <a:lnTo>
                    <a:pt x="512" y="151"/>
                  </a:lnTo>
                  <a:lnTo>
                    <a:pt x="512" y="148"/>
                  </a:lnTo>
                  <a:lnTo>
                    <a:pt x="509" y="145"/>
                  </a:lnTo>
                  <a:lnTo>
                    <a:pt x="502" y="142"/>
                  </a:lnTo>
                  <a:lnTo>
                    <a:pt x="498" y="141"/>
                  </a:lnTo>
                  <a:lnTo>
                    <a:pt x="495" y="141"/>
                  </a:lnTo>
                  <a:lnTo>
                    <a:pt x="492" y="142"/>
                  </a:lnTo>
                  <a:lnTo>
                    <a:pt x="492" y="145"/>
                  </a:lnTo>
                  <a:lnTo>
                    <a:pt x="492" y="145"/>
                  </a:lnTo>
                  <a:close/>
                  <a:moveTo>
                    <a:pt x="455" y="225"/>
                  </a:moveTo>
                  <a:lnTo>
                    <a:pt x="455" y="225"/>
                  </a:lnTo>
                  <a:lnTo>
                    <a:pt x="450" y="225"/>
                  </a:lnTo>
                  <a:lnTo>
                    <a:pt x="445" y="225"/>
                  </a:lnTo>
                  <a:lnTo>
                    <a:pt x="438" y="228"/>
                  </a:lnTo>
                  <a:lnTo>
                    <a:pt x="430" y="229"/>
                  </a:lnTo>
                  <a:lnTo>
                    <a:pt x="426" y="229"/>
                  </a:lnTo>
                  <a:lnTo>
                    <a:pt x="421" y="228"/>
                  </a:lnTo>
                  <a:lnTo>
                    <a:pt x="421" y="228"/>
                  </a:lnTo>
                  <a:lnTo>
                    <a:pt x="416" y="226"/>
                  </a:lnTo>
                  <a:lnTo>
                    <a:pt x="410" y="226"/>
                  </a:lnTo>
                  <a:lnTo>
                    <a:pt x="400" y="226"/>
                  </a:lnTo>
                  <a:lnTo>
                    <a:pt x="393" y="229"/>
                  </a:lnTo>
                  <a:lnTo>
                    <a:pt x="391" y="231"/>
                  </a:lnTo>
                  <a:lnTo>
                    <a:pt x="391" y="232"/>
                  </a:lnTo>
                  <a:lnTo>
                    <a:pt x="391" y="232"/>
                  </a:lnTo>
                  <a:lnTo>
                    <a:pt x="394" y="235"/>
                  </a:lnTo>
                  <a:lnTo>
                    <a:pt x="400" y="236"/>
                  </a:lnTo>
                  <a:lnTo>
                    <a:pt x="417" y="238"/>
                  </a:lnTo>
                  <a:lnTo>
                    <a:pt x="417" y="238"/>
                  </a:lnTo>
                  <a:lnTo>
                    <a:pt x="426" y="236"/>
                  </a:lnTo>
                  <a:lnTo>
                    <a:pt x="434" y="233"/>
                  </a:lnTo>
                  <a:lnTo>
                    <a:pt x="443" y="232"/>
                  </a:lnTo>
                  <a:lnTo>
                    <a:pt x="450" y="231"/>
                  </a:lnTo>
                  <a:lnTo>
                    <a:pt x="450" y="231"/>
                  </a:lnTo>
                  <a:lnTo>
                    <a:pt x="460" y="228"/>
                  </a:lnTo>
                  <a:lnTo>
                    <a:pt x="461" y="228"/>
                  </a:lnTo>
                  <a:lnTo>
                    <a:pt x="461" y="226"/>
                  </a:lnTo>
                  <a:lnTo>
                    <a:pt x="455" y="225"/>
                  </a:lnTo>
                  <a:lnTo>
                    <a:pt x="455" y="225"/>
                  </a:lnTo>
                  <a:close/>
                  <a:moveTo>
                    <a:pt x="556" y="138"/>
                  </a:moveTo>
                  <a:lnTo>
                    <a:pt x="556" y="138"/>
                  </a:lnTo>
                  <a:lnTo>
                    <a:pt x="546" y="137"/>
                  </a:lnTo>
                  <a:lnTo>
                    <a:pt x="535" y="138"/>
                  </a:lnTo>
                  <a:lnTo>
                    <a:pt x="527" y="140"/>
                  </a:lnTo>
                  <a:lnTo>
                    <a:pt x="525" y="142"/>
                  </a:lnTo>
                  <a:lnTo>
                    <a:pt x="525" y="144"/>
                  </a:lnTo>
                  <a:lnTo>
                    <a:pt x="525" y="144"/>
                  </a:lnTo>
                  <a:lnTo>
                    <a:pt x="527" y="145"/>
                  </a:lnTo>
                  <a:lnTo>
                    <a:pt x="528" y="147"/>
                  </a:lnTo>
                  <a:lnTo>
                    <a:pt x="532" y="148"/>
                  </a:lnTo>
                  <a:lnTo>
                    <a:pt x="546" y="148"/>
                  </a:lnTo>
                  <a:lnTo>
                    <a:pt x="546" y="148"/>
                  </a:lnTo>
                  <a:lnTo>
                    <a:pt x="554" y="148"/>
                  </a:lnTo>
                  <a:lnTo>
                    <a:pt x="559" y="151"/>
                  </a:lnTo>
                  <a:lnTo>
                    <a:pt x="564" y="154"/>
                  </a:lnTo>
                  <a:lnTo>
                    <a:pt x="568" y="155"/>
                  </a:lnTo>
                  <a:lnTo>
                    <a:pt x="568" y="155"/>
                  </a:lnTo>
                  <a:lnTo>
                    <a:pt x="569" y="154"/>
                  </a:lnTo>
                  <a:lnTo>
                    <a:pt x="569" y="152"/>
                  </a:lnTo>
                  <a:lnTo>
                    <a:pt x="568" y="148"/>
                  </a:lnTo>
                  <a:lnTo>
                    <a:pt x="564" y="142"/>
                  </a:lnTo>
                  <a:lnTo>
                    <a:pt x="561" y="141"/>
                  </a:lnTo>
                  <a:lnTo>
                    <a:pt x="556" y="138"/>
                  </a:lnTo>
                  <a:lnTo>
                    <a:pt x="556" y="138"/>
                  </a:lnTo>
                  <a:close/>
                  <a:moveTo>
                    <a:pt x="306" y="221"/>
                  </a:moveTo>
                  <a:lnTo>
                    <a:pt x="306" y="221"/>
                  </a:lnTo>
                  <a:lnTo>
                    <a:pt x="306" y="218"/>
                  </a:lnTo>
                  <a:lnTo>
                    <a:pt x="303" y="218"/>
                  </a:lnTo>
                  <a:lnTo>
                    <a:pt x="296" y="218"/>
                  </a:lnTo>
                  <a:lnTo>
                    <a:pt x="286" y="218"/>
                  </a:lnTo>
                  <a:lnTo>
                    <a:pt x="279" y="216"/>
                  </a:lnTo>
                  <a:lnTo>
                    <a:pt x="279" y="216"/>
                  </a:lnTo>
                  <a:lnTo>
                    <a:pt x="276" y="215"/>
                  </a:lnTo>
                  <a:lnTo>
                    <a:pt x="276" y="214"/>
                  </a:lnTo>
                  <a:lnTo>
                    <a:pt x="280" y="211"/>
                  </a:lnTo>
                  <a:lnTo>
                    <a:pt x="288" y="208"/>
                  </a:lnTo>
                  <a:lnTo>
                    <a:pt x="295" y="205"/>
                  </a:lnTo>
                  <a:lnTo>
                    <a:pt x="295" y="205"/>
                  </a:lnTo>
                  <a:lnTo>
                    <a:pt x="296" y="204"/>
                  </a:lnTo>
                  <a:lnTo>
                    <a:pt x="296" y="202"/>
                  </a:lnTo>
                  <a:lnTo>
                    <a:pt x="293" y="201"/>
                  </a:lnTo>
                  <a:lnTo>
                    <a:pt x="286" y="202"/>
                  </a:lnTo>
                  <a:lnTo>
                    <a:pt x="276" y="205"/>
                  </a:lnTo>
                  <a:lnTo>
                    <a:pt x="276" y="205"/>
                  </a:lnTo>
                  <a:lnTo>
                    <a:pt x="269" y="205"/>
                  </a:lnTo>
                  <a:lnTo>
                    <a:pt x="263" y="205"/>
                  </a:lnTo>
                  <a:lnTo>
                    <a:pt x="253" y="202"/>
                  </a:lnTo>
                  <a:lnTo>
                    <a:pt x="245" y="199"/>
                  </a:lnTo>
                  <a:lnTo>
                    <a:pt x="243" y="199"/>
                  </a:lnTo>
                  <a:lnTo>
                    <a:pt x="242" y="201"/>
                  </a:lnTo>
                  <a:lnTo>
                    <a:pt x="242" y="201"/>
                  </a:lnTo>
                  <a:lnTo>
                    <a:pt x="241" y="202"/>
                  </a:lnTo>
                  <a:lnTo>
                    <a:pt x="238" y="204"/>
                  </a:lnTo>
                  <a:lnTo>
                    <a:pt x="228" y="201"/>
                  </a:lnTo>
                  <a:lnTo>
                    <a:pt x="216" y="197"/>
                  </a:lnTo>
                  <a:lnTo>
                    <a:pt x="208" y="194"/>
                  </a:lnTo>
                  <a:lnTo>
                    <a:pt x="208" y="194"/>
                  </a:lnTo>
                  <a:lnTo>
                    <a:pt x="201" y="189"/>
                  </a:lnTo>
                  <a:lnTo>
                    <a:pt x="189" y="187"/>
                  </a:lnTo>
                  <a:lnTo>
                    <a:pt x="184" y="187"/>
                  </a:lnTo>
                  <a:lnTo>
                    <a:pt x="178" y="187"/>
                  </a:lnTo>
                  <a:lnTo>
                    <a:pt x="174" y="188"/>
                  </a:lnTo>
                  <a:lnTo>
                    <a:pt x="171" y="191"/>
                  </a:lnTo>
                  <a:lnTo>
                    <a:pt x="171" y="191"/>
                  </a:lnTo>
                  <a:lnTo>
                    <a:pt x="167" y="195"/>
                  </a:lnTo>
                  <a:lnTo>
                    <a:pt x="164" y="197"/>
                  </a:lnTo>
                  <a:lnTo>
                    <a:pt x="162" y="197"/>
                  </a:lnTo>
                  <a:lnTo>
                    <a:pt x="164" y="201"/>
                  </a:lnTo>
                  <a:lnTo>
                    <a:pt x="164" y="201"/>
                  </a:lnTo>
                  <a:lnTo>
                    <a:pt x="165" y="204"/>
                  </a:lnTo>
                  <a:lnTo>
                    <a:pt x="168" y="204"/>
                  </a:lnTo>
                  <a:lnTo>
                    <a:pt x="175" y="204"/>
                  </a:lnTo>
                  <a:lnTo>
                    <a:pt x="175" y="204"/>
                  </a:lnTo>
                  <a:lnTo>
                    <a:pt x="177" y="204"/>
                  </a:lnTo>
                  <a:lnTo>
                    <a:pt x="178" y="208"/>
                  </a:lnTo>
                  <a:lnTo>
                    <a:pt x="181" y="211"/>
                  </a:lnTo>
                  <a:lnTo>
                    <a:pt x="184" y="212"/>
                  </a:lnTo>
                  <a:lnTo>
                    <a:pt x="184" y="212"/>
                  </a:lnTo>
                  <a:lnTo>
                    <a:pt x="199" y="215"/>
                  </a:lnTo>
                  <a:lnTo>
                    <a:pt x="208" y="216"/>
                  </a:lnTo>
                  <a:lnTo>
                    <a:pt x="211" y="215"/>
                  </a:lnTo>
                  <a:lnTo>
                    <a:pt x="212" y="215"/>
                  </a:lnTo>
                  <a:lnTo>
                    <a:pt x="212" y="215"/>
                  </a:lnTo>
                  <a:lnTo>
                    <a:pt x="214" y="214"/>
                  </a:lnTo>
                  <a:lnTo>
                    <a:pt x="216" y="212"/>
                  </a:lnTo>
                  <a:lnTo>
                    <a:pt x="225" y="214"/>
                  </a:lnTo>
                  <a:lnTo>
                    <a:pt x="234" y="216"/>
                  </a:lnTo>
                  <a:lnTo>
                    <a:pt x="242" y="222"/>
                  </a:lnTo>
                  <a:lnTo>
                    <a:pt x="242" y="222"/>
                  </a:lnTo>
                  <a:lnTo>
                    <a:pt x="246" y="225"/>
                  </a:lnTo>
                  <a:lnTo>
                    <a:pt x="252" y="226"/>
                  </a:lnTo>
                  <a:lnTo>
                    <a:pt x="262" y="229"/>
                  </a:lnTo>
                  <a:lnTo>
                    <a:pt x="273" y="229"/>
                  </a:lnTo>
                  <a:lnTo>
                    <a:pt x="282" y="229"/>
                  </a:lnTo>
                  <a:lnTo>
                    <a:pt x="282" y="229"/>
                  </a:lnTo>
                  <a:lnTo>
                    <a:pt x="289" y="229"/>
                  </a:lnTo>
                  <a:lnTo>
                    <a:pt x="295" y="231"/>
                  </a:lnTo>
                  <a:lnTo>
                    <a:pt x="300" y="231"/>
                  </a:lnTo>
                  <a:lnTo>
                    <a:pt x="302" y="231"/>
                  </a:lnTo>
                  <a:lnTo>
                    <a:pt x="303" y="229"/>
                  </a:lnTo>
                  <a:lnTo>
                    <a:pt x="303" y="229"/>
                  </a:lnTo>
                  <a:lnTo>
                    <a:pt x="305" y="229"/>
                  </a:lnTo>
                  <a:lnTo>
                    <a:pt x="306" y="229"/>
                  </a:lnTo>
                  <a:lnTo>
                    <a:pt x="310" y="231"/>
                  </a:lnTo>
                  <a:lnTo>
                    <a:pt x="316" y="232"/>
                  </a:lnTo>
                  <a:lnTo>
                    <a:pt x="319" y="232"/>
                  </a:lnTo>
                  <a:lnTo>
                    <a:pt x="323" y="231"/>
                  </a:lnTo>
                  <a:lnTo>
                    <a:pt x="323" y="231"/>
                  </a:lnTo>
                  <a:lnTo>
                    <a:pt x="325" y="228"/>
                  </a:lnTo>
                  <a:lnTo>
                    <a:pt x="325" y="226"/>
                  </a:lnTo>
                  <a:lnTo>
                    <a:pt x="317" y="225"/>
                  </a:lnTo>
                  <a:lnTo>
                    <a:pt x="310" y="224"/>
                  </a:lnTo>
                  <a:lnTo>
                    <a:pt x="307" y="222"/>
                  </a:lnTo>
                  <a:lnTo>
                    <a:pt x="306" y="221"/>
                  </a:lnTo>
                  <a:lnTo>
                    <a:pt x="306" y="221"/>
                  </a:lnTo>
                  <a:close/>
                  <a:moveTo>
                    <a:pt x="680" y="117"/>
                  </a:moveTo>
                  <a:lnTo>
                    <a:pt x="680" y="117"/>
                  </a:lnTo>
                  <a:lnTo>
                    <a:pt x="677" y="117"/>
                  </a:lnTo>
                  <a:lnTo>
                    <a:pt x="674" y="118"/>
                  </a:lnTo>
                  <a:lnTo>
                    <a:pt x="672" y="124"/>
                  </a:lnTo>
                  <a:lnTo>
                    <a:pt x="669" y="128"/>
                  </a:lnTo>
                  <a:lnTo>
                    <a:pt x="667" y="130"/>
                  </a:lnTo>
                  <a:lnTo>
                    <a:pt x="666" y="130"/>
                  </a:lnTo>
                  <a:lnTo>
                    <a:pt x="666" y="130"/>
                  </a:lnTo>
                  <a:lnTo>
                    <a:pt x="663" y="130"/>
                  </a:lnTo>
                  <a:lnTo>
                    <a:pt x="660" y="131"/>
                  </a:lnTo>
                  <a:lnTo>
                    <a:pt x="655" y="137"/>
                  </a:lnTo>
                  <a:lnTo>
                    <a:pt x="647" y="142"/>
                  </a:lnTo>
                  <a:lnTo>
                    <a:pt x="639" y="147"/>
                  </a:lnTo>
                  <a:lnTo>
                    <a:pt x="639" y="147"/>
                  </a:lnTo>
                  <a:lnTo>
                    <a:pt x="638" y="147"/>
                  </a:lnTo>
                  <a:lnTo>
                    <a:pt x="636" y="145"/>
                  </a:lnTo>
                  <a:lnTo>
                    <a:pt x="632" y="142"/>
                  </a:lnTo>
                  <a:lnTo>
                    <a:pt x="630" y="137"/>
                  </a:lnTo>
                  <a:lnTo>
                    <a:pt x="629" y="130"/>
                  </a:lnTo>
                  <a:lnTo>
                    <a:pt x="625" y="115"/>
                  </a:lnTo>
                  <a:lnTo>
                    <a:pt x="623" y="110"/>
                  </a:lnTo>
                  <a:lnTo>
                    <a:pt x="622" y="107"/>
                  </a:lnTo>
                  <a:lnTo>
                    <a:pt x="622" y="107"/>
                  </a:lnTo>
                  <a:lnTo>
                    <a:pt x="619" y="104"/>
                  </a:lnTo>
                  <a:lnTo>
                    <a:pt x="615" y="101"/>
                  </a:lnTo>
                  <a:lnTo>
                    <a:pt x="603" y="98"/>
                  </a:lnTo>
                  <a:lnTo>
                    <a:pt x="598" y="97"/>
                  </a:lnTo>
                  <a:lnTo>
                    <a:pt x="592" y="98"/>
                  </a:lnTo>
                  <a:lnTo>
                    <a:pt x="588" y="100"/>
                  </a:lnTo>
                  <a:lnTo>
                    <a:pt x="586" y="101"/>
                  </a:lnTo>
                  <a:lnTo>
                    <a:pt x="586" y="101"/>
                  </a:lnTo>
                  <a:lnTo>
                    <a:pt x="585" y="104"/>
                  </a:lnTo>
                  <a:lnTo>
                    <a:pt x="582" y="105"/>
                  </a:lnTo>
                  <a:lnTo>
                    <a:pt x="578" y="107"/>
                  </a:lnTo>
                  <a:lnTo>
                    <a:pt x="573" y="108"/>
                  </a:lnTo>
                  <a:lnTo>
                    <a:pt x="572" y="110"/>
                  </a:lnTo>
                  <a:lnTo>
                    <a:pt x="572" y="113"/>
                  </a:lnTo>
                  <a:lnTo>
                    <a:pt x="572" y="113"/>
                  </a:lnTo>
                  <a:lnTo>
                    <a:pt x="572" y="115"/>
                  </a:lnTo>
                  <a:lnTo>
                    <a:pt x="573" y="117"/>
                  </a:lnTo>
                  <a:lnTo>
                    <a:pt x="581" y="117"/>
                  </a:lnTo>
                  <a:lnTo>
                    <a:pt x="581" y="117"/>
                  </a:lnTo>
                  <a:lnTo>
                    <a:pt x="583" y="117"/>
                  </a:lnTo>
                  <a:lnTo>
                    <a:pt x="586" y="120"/>
                  </a:lnTo>
                  <a:lnTo>
                    <a:pt x="589" y="127"/>
                  </a:lnTo>
                  <a:lnTo>
                    <a:pt x="589" y="127"/>
                  </a:lnTo>
                  <a:lnTo>
                    <a:pt x="591" y="130"/>
                  </a:lnTo>
                  <a:lnTo>
                    <a:pt x="593" y="130"/>
                  </a:lnTo>
                  <a:lnTo>
                    <a:pt x="601" y="131"/>
                  </a:lnTo>
                  <a:lnTo>
                    <a:pt x="615" y="128"/>
                  </a:lnTo>
                  <a:lnTo>
                    <a:pt x="615" y="128"/>
                  </a:lnTo>
                  <a:lnTo>
                    <a:pt x="619" y="130"/>
                  </a:lnTo>
                  <a:lnTo>
                    <a:pt x="619" y="132"/>
                  </a:lnTo>
                  <a:lnTo>
                    <a:pt x="618" y="134"/>
                  </a:lnTo>
                  <a:lnTo>
                    <a:pt x="613" y="134"/>
                  </a:lnTo>
                  <a:lnTo>
                    <a:pt x="613" y="134"/>
                  </a:lnTo>
                  <a:lnTo>
                    <a:pt x="609" y="132"/>
                  </a:lnTo>
                  <a:lnTo>
                    <a:pt x="606" y="134"/>
                  </a:lnTo>
                  <a:lnTo>
                    <a:pt x="603" y="135"/>
                  </a:lnTo>
                  <a:lnTo>
                    <a:pt x="601" y="135"/>
                  </a:lnTo>
                  <a:lnTo>
                    <a:pt x="601" y="135"/>
                  </a:lnTo>
                  <a:lnTo>
                    <a:pt x="592" y="135"/>
                  </a:lnTo>
                  <a:lnTo>
                    <a:pt x="589" y="137"/>
                  </a:lnTo>
                  <a:lnTo>
                    <a:pt x="591" y="138"/>
                  </a:lnTo>
                  <a:lnTo>
                    <a:pt x="591" y="138"/>
                  </a:lnTo>
                  <a:lnTo>
                    <a:pt x="596" y="144"/>
                  </a:lnTo>
                  <a:lnTo>
                    <a:pt x="599" y="147"/>
                  </a:lnTo>
                  <a:lnTo>
                    <a:pt x="601" y="152"/>
                  </a:lnTo>
                  <a:lnTo>
                    <a:pt x="601" y="152"/>
                  </a:lnTo>
                  <a:lnTo>
                    <a:pt x="601" y="155"/>
                  </a:lnTo>
                  <a:lnTo>
                    <a:pt x="602" y="157"/>
                  </a:lnTo>
                  <a:lnTo>
                    <a:pt x="606" y="158"/>
                  </a:lnTo>
                  <a:lnTo>
                    <a:pt x="609" y="155"/>
                  </a:lnTo>
                  <a:lnTo>
                    <a:pt x="610" y="154"/>
                  </a:lnTo>
                  <a:lnTo>
                    <a:pt x="612" y="152"/>
                  </a:lnTo>
                  <a:lnTo>
                    <a:pt x="612" y="152"/>
                  </a:lnTo>
                  <a:lnTo>
                    <a:pt x="612" y="151"/>
                  </a:lnTo>
                  <a:lnTo>
                    <a:pt x="612" y="150"/>
                  </a:lnTo>
                  <a:lnTo>
                    <a:pt x="615" y="151"/>
                  </a:lnTo>
                  <a:lnTo>
                    <a:pt x="620" y="154"/>
                  </a:lnTo>
                  <a:lnTo>
                    <a:pt x="628" y="157"/>
                  </a:lnTo>
                  <a:lnTo>
                    <a:pt x="628" y="157"/>
                  </a:lnTo>
                  <a:lnTo>
                    <a:pt x="633" y="160"/>
                  </a:lnTo>
                  <a:lnTo>
                    <a:pt x="635" y="162"/>
                  </a:lnTo>
                  <a:lnTo>
                    <a:pt x="636" y="164"/>
                  </a:lnTo>
                  <a:lnTo>
                    <a:pt x="642" y="165"/>
                  </a:lnTo>
                  <a:lnTo>
                    <a:pt x="642" y="165"/>
                  </a:lnTo>
                  <a:lnTo>
                    <a:pt x="652" y="167"/>
                  </a:lnTo>
                  <a:lnTo>
                    <a:pt x="665" y="169"/>
                  </a:lnTo>
                  <a:lnTo>
                    <a:pt x="677" y="175"/>
                  </a:lnTo>
                  <a:lnTo>
                    <a:pt x="687" y="181"/>
                  </a:lnTo>
                  <a:lnTo>
                    <a:pt x="687" y="181"/>
                  </a:lnTo>
                  <a:lnTo>
                    <a:pt x="692" y="185"/>
                  </a:lnTo>
                  <a:lnTo>
                    <a:pt x="693" y="189"/>
                  </a:lnTo>
                  <a:lnTo>
                    <a:pt x="693" y="194"/>
                  </a:lnTo>
                  <a:lnTo>
                    <a:pt x="696" y="199"/>
                  </a:lnTo>
                  <a:lnTo>
                    <a:pt x="696" y="199"/>
                  </a:lnTo>
                  <a:lnTo>
                    <a:pt x="700" y="204"/>
                  </a:lnTo>
                  <a:lnTo>
                    <a:pt x="702" y="208"/>
                  </a:lnTo>
                  <a:lnTo>
                    <a:pt x="702" y="211"/>
                  </a:lnTo>
                  <a:lnTo>
                    <a:pt x="700" y="212"/>
                  </a:lnTo>
                  <a:lnTo>
                    <a:pt x="699" y="212"/>
                  </a:lnTo>
                  <a:lnTo>
                    <a:pt x="696" y="214"/>
                  </a:lnTo>
                  <a:lnTo>
                    <a:pt x="696" y="214"/>
                  </a:lnTo>
                  <a:lnTo>
                    <a:pt x="689" y="215"/>
                  </a:lnTo>
                  <a:lnTo>
                    <a:pt x="684" y="218"/>
                  </a:lnTo>
                  <a:lnTo>
                    <a:pt x="680" y="222"/>
                  </a:lnTo>
                  <a:lnTo>
                    <a:pt x="680" y="224"/>
                  </a:lnTo>
                  <a:lnTo>
                    <a:pt x="680" y="226"/>
                  </a:lnTo>
                  <a:lnTo>
                    <a:pt x="680" y="226"/>
                  </a:lnTo>
                  <a:lnTo>
                    <a:pt x="683" y="226"/>
                  </a:lnTo>
                  <a:lnTo>
                    <a:pt x="686" y="228"/>
                  </a:lnTo>
                  <a:lnTo>
                    <a:pt x="697" y="226"/>
                  </a:lnTo>
                  <a:lnTo>
                    <a:pt x="717" y="224"/>
                  </a:lnTo>
                  <a:lnTo>
                    <a:pt x="717" y="224"/>
                  </a:lnTo>
                  <a:lnTo>
                    <a:pt x="721" y="225"/>
                  </a:lnTo>
                  <a:lnTo>
                    <a:pt x="724" y="228"/>
                  </a:lnTo>
                  <a:lnTo>
                    <a:pt x="729" y="232"/>
                  </a:lnTo>
                  <a:lnTo>
                    <a:pt x="734" y="238"/>
                  </a:lnTo>
                  <a:lnTo>
                    <a:pt x="734" y="135"/>
                  </a:lnTo>
                  <a:lnTo>
                    <a:pt x="734" y="135"/>
                  </a:lnTo>
                  <a:lnTo>
                    <a:pt x="702" y="124"/>
                  </a:lnTo>
                  <a:lnTo>
                    <a:pt x="687" y="118"/>
                  </a:lnTo>
                  <a:lnTo>
                    <a:pt x="680" y="117"/>
                  </a:lnTo>
                  <a:lnTo>
                    <a:pt x="680" y="117"/>
                  </a:lnTo>
                  <a:close/>
                  <a:moveTo>
                    <a:pt x="474" y="236"/>
                  </a:moveTo>
                  <a:lnTo>
                    <a:pt x="474" y="236"/>
                  </a:lnTo>
                  <a:lnTo>
                    <a:pt x="470" y="239"/>
                  </a:lnTo>
                  <a:lnTo>
                    <a:pt x="470" y="239"/>
                  </a:lnTo>
                  <a:lnTo>
                    <a:pt x="468" y="242"/>
                  </a:lnTo>
                  <a:lnTo>
                    <a:pt x="467" y="243"/>
                  </a:lnTo>
                  <a:lnTo>
                    <a:pt x="467" y="243"/>
                  </a:lnTo>
                  <a:lnTo>
                    <a:pt x="465" y="243"/>
                  </a:lnTo>
                  <a:lnTo>
                    <a:pt x="464" y="243"/>
                  </a:lnTo>
                  <a:lnTo>
                    <a:pt x="461" y="241"/>
                  </a:lnTo>
                  <a:lnTo>
                    <a:pt x="461" y="241"/>
                  </a:lnTo>
                  <a:lnTo>
                    <a:pt x="455" y="245"/>
                  </a:lnTo>
                  <a:lnTo>
                    <a:pt x="451" y="251"/>
                  </a:lnTo>
                  <a:lnTo>
                    <a:pt x="451" y="255"/>
                  </a:lnTo>
                  <a:lnTo>
                    <a:pt x="453" y="258"/>
                  </a:lnTo>
                  <a:lnTo>
                    <a:pt x="454" y="259"/>
                  </a:lnTo>
                  <a:lnTo>
                    <a:pt x="454" y="259"/>
                  </a:lnTo>
                  <a:lnTo>
                    <a:pt x="457" y="259"/>
                  </a:lnTo>
                  <a:lnTo>
                    <a:pt x="458" y="259"/>
                  </a:lnTo>
                  <a:lnTo>
                    <a:pt x="464" y="256"/>
                  </a:lnTo>
                  <a:lnTo>
                    <a:pt x="470" y="252"/>
                  </a:lnTo>
                  <a:lnTo>
                    <a:pt x="474" y="248"/>
                  </a:lnTo>
                  <a:lnTo>
                    <a:pt x="474" y="248"/>
                  </a:lnTo>
                  <a:lnTo>
                    <a:pt x="477" y="245"/>
                  </a:lnTo>
                  <a:lnTo>
                    <a:pt x="477" y="245"/>
                  </a:lnTo>
                  <a:lnTo>
                    <a:pt x="478" y="243"/>
                  </a:lnTo>
                  <a:lnTo>
                    <a:pt x="478" y="243"/>
                  </a:lnTo>
                  <a:lnTo>
                    <a:pt x="480" y="242"/>
                  </a:lnTo>
                  <a:lnTo>
                    <a:pt x="480" y="242"/>
                  </a:lnTo>
                  <a:lnTo>
                    <a:pt x="474" y="236"/>
                  </a:lnTo>
                  <a:lnTo>
                    <a:pt x="474" y="236"/>
                  </a:lnTo>
                  <a:close/>
                  <a:moveTo>
                    <a:pt x="343" y="115"/>
                  </a:moveTo>
                  <a:lnTo>
                    <a:pt x="343" y="115"/>
                  </a:lnTo>
                  <a:lnTo>
                    <a:pt x="347" y="110"/>
                  </a:lnTo>
                  <a:lnTo>
                    <a:pt x="350" y="104"/>
                  </a:lnTo>
                  <a:lnTo>
                    <a:pt x="352" y="97"/>
                  </a:lnTo>
                  <a:lnTo>
                    <a:pt x="352" y="90"/>
                  </a:lnTo>
                  <a:lnTo>
                    <a:pt x="352" y="90"/>
                  </a:lnTo>
                  <a:lnTo>
                    <a:pt x="353" y="87"/>
                  </a:lnTo>
                  <a:lnTo>
                    <a:pt x="354" y="84"/>
                  </a:lnTo>
                  <a:lnTo>
                    <a:pt x="363" y="81"/>
                  </a:lnTo>
                  <a:lnTo>
                    <a:pt x="370" y="78"/>
                  </a:lnTo>
                  <a:lnTo>
                    <a:pt x="376" y="77"/>
                  </a:lnTo>
                  <a:lnTo>
                    <a:pt x="376" y="77"/>
                  </a:lnTo>
                  <a:lnTo>
                    <a:pt x="377" y="76"/>
                  </a:lnTo>
                  <a:lnTo>
                    <a:pt x="377" y="73"/>
                  </a:lnTo>
                  <a:lnTo>
                    <a:pt x="374" y="70"/>
                  </a:lnTo>
                  <a:lnTo>
                    <a:pt x="370" y="66"/>
                  </a:lnTo>
                  <a:lnTo>
                    <a:pt x="366" y="64"/>
                  </a:lnTo>
                  <a:lnTo>
                    <a:pt x="366" y="64"/>
                  </a:lnTo>
                  <a:lnTo>
                    <a:pt x="363" y="61"/>
                  </a:lnTo>
                  <a:lnTo>
                    <a:pt x="362" y="57"/>
                  </a:lnTo>
                  <a:lnTo>
                    <a:pt x="362" y="54"/>
                  </a:lnTo>
                  <a:lnTo>
                    <a:pt x="360" y="51"/>
                  </a:lnTo>
                  <a:lnTo>
                    <a:pt x="360" y="51"/>
                  </a:lnTo>
                  <a:lnTo>
                    <a:pt x="356" y="47"/>
                  </a:lnTo>
                  <a:lnTo>
                    <a:pt x="353" y="43"/>
                  </a:lnTo>
                  <a:lnTo>
                    <a:pt x="353" y="39"/>
                  </a:lnTo>
                  <a:lnTo>
                    <a:pt x="353" y="37"/>
                  </a:lnTo>
                  <a:lnTo>
                    <a:pt x="354" y="37"/>
                  </a:lnTo>
                  <a:lnTo>
                    <a:pt x="354" y="37"/>
                  </a:lnTo>
                  <a:lnTo>
                    <a:pt x="356" y="36"/>
                  </a:lnTo>
                  <a:lnTo>
                    <a:pt x="357" y="34"/>
                  </a:lnTo>
                  <a:lnTo>
                    <a:pt x="356" y="31"/>
                  </a:lnTo>
                  <a:lnTo>
                    <a:pt x="354" y="27"/>
                  </a:lnTo>
                  <a:lnTo>
                    <a:pt x="354" y="26"/>
                  </a:lnTo>
                  <a:lnTo>
                    <a:pt x="356" y="24"/>
                  </a:lnTo>
                  <a:lnTo>
                    <a:pt x="356" y="24"/>
                  </a:lnTo>
                  <a:lnTo>
                    <a:pt x="359" y="23"/>
                  </a:lnTo>
                  <a:lnTo>
                    <a:pt x="359" y="23"/>
                  </a:lnTo>
                  <a:lnTo>
                    <a:pt x="350" y="22"/>
                  </a:lnTo>
                  <a:lnTo>
                    <a:pt x="350" y="22"/>
                  </a:lnTo>
                  <a:lnTo>
                    <a:pt x="343" y="22"/>
                  </a:lnTo>
                  <a:lnTo>
                    <a:pt x="335" y="22"/>
                  </a:lnTo>
                  <a:lnTo>
                    <a:pt x="332" y="23"/>
                  </a:lnTo>
                  <a:lnTo>
                    <a:pt x="329" y="24"/>
                  </a:lnTo>
                  <a:lnTo>
                    <a:pt x="326" y="27"/>
                  </a:lnTo>
                  <a:lnTo>
                    <a:pt x="326" y="31"/>
                  </a:lnTo>
                  <a:lnTo>
                    <a:pt x="326" y="31"/>
                  </a:lnTo>
                  <a:lnTo>
                    <a:pt x="326" y="36"/>
                  </a:lnTo>
                  <a:lnTo>
                    <a:pt x="325" y="37"/>
                  </a:lnTo>
                  <a:lnTo>
                    <a:pt x="322" y="40"/>
                  </a:lnTo>
                  <a:lnTo>
                    <a:pt x="317" y="43"/>
                  </a:lnTo>
                  <a:lnTo>
                    <a:pt x="316" y="44"/>
                  </a:lnTo>
                  <a:lnTo>
                    <a:pt x="316" y="46"/>
                  </a:lnTo>
                  <a:lnTo>
                    <a:pt x="316" y="46"/>
                  </a:lnTo>
                  <a:lnTo>
                    <a:pt x="316" y="50"/>
                  </a:lnTo>
                  <a:lnTo>
                    <a:pt x="315" y="53"/>
                  </a:lnTo>
                  <a:lnTo>
                    <a:pt x="312" y="56"/>
                  </a:lnTo>
                  <a:lnTo>
                    <a:pt x="312" y="61"/>
                  </a:lnTo>
                  <a:lnTo>
                    <a:pt x="312" y="61"/>
                  </a:lnTo>
                  <a:lnTo>
                    <a:pt x="312" y="66"/>
                  </a:lnTo>
                  <a:lnTo>
                    <a:pt x="309" y="67"/>
                  </a:lnTo>
                  <a:lnTo>
                    <a:pt x="303" y="68"/>
                  </a:lnTo>
                  <a:lnTo>
                    <a:pt x="298" y="70"/>
                  </a:lnTo>
                  <a:lnTo>
                    <a:pt x="298" y="70"/>
                  </a:lnTo>
                  <a:lnTo>
                    <a:pt x="292" y="71"/>
                  </a:lnTo>
                  <a:lnTo>
                    <a:pt x="290" y="71"/>
                  </a:lnTo>
                  <a:lnTo>
                    <a:pt x="288" y="68"/>
                  </a:lnTo>
                  <a:lnTo>
                    <a:pt x="282" y="67"/>
                  </a:lnTo>
                  <a:lnTo>
                    <a:pt x="282" y="67"/>
                  </a:lnTo>
                  <a:lnTo>
                    <a:pt x="276" y="68"/>
                  </a:lnTo>
                  <a:lnTo>
                    <a:pt x="273" y="70"/>
                  </a:lnTo>
                  <a:lnTo>
                    <a:pt x="269" y="73"/>
                  </a:lnTo>
                  <a:lnTo>
                    <a:pt x="266" y="74"/>
                  </a:lnTo>
                  <a:lnTo>
                    <a:pt x="266" y="74"/>
                  </a:lnTo>
                  <a:lnTo>
                    <a:pt x="261" y="74"/>
                  </a:lnTo>
                  <a:lnTo>
                    <a:pt x="255" y="74"/>
                  </a:lnTo>
                  <a:lnTo>
                    <a:pt x="249" y="74"/>
                  </a:lnTo>
                  <a:lnTo>
                    <a:pt x="245" y="76"/>
                  </a:lnTo>
                  <a:lnTo>
                    <a:pt x="245" y="76"/>
                  </a:lnTo>
                  <a:lnTo>
                    <a:pt x="243" y="77"/>
                  </a:lnTo>
                  <a:lnTo>
                    <a:pt x="242" y="76"/>
                  </a:lnTo>
                  <a:lnTo>
                    <a:pt x="239" y="74"/>
                  </a:lnTo>
                  <a:lnTo>
                    <a:pt x="235" y="71"/>
                  </a:lnTo>
                  <a:lnTo>
                    <a:pt x="232" y="70"/>
                  </a:lnTo>
                  <a:lnTo>
                    <a:pt x="232" y="70"/>
                  </a:lnTo>
                  <a:lnTo>
                    <a:pt x="231" y="68"/>
                  </a:lnTo>
                  <a:lnTo>
                    <a:pt x="229" y="66"/>
                  </a:lnTo>
                  <a:lnTo>
                    <a:pt x="226" y="59"/>
                  </a:lnTo>
                  <a:lnTo>
                    <a:pt x="226" y="59"/>
                  </a:lnTo>
                  <a:lnTo>
                    <a:pt x="225" y="59"/>
                  </a:lnTo>
                  <a:lnTo>
                    <a:pt x="225" y="59"/>
                  </a:lnTo>
                  <a:lnTo>
                    <a:pt x="222" y="60"/>
                  </a:lnTo>
                  <a:lnTo>
                    <a:pt x="221" y="61"/>
                  </a:lnTo>
                  <a:lnTo>
                    <a:pt x="215" y="68"/>
                  </a:lnTo>
                  <a:lnTo>
                    <a:pt x="214" y="76"/>
                  </a:lnTo>
                  <a:lnTo>
                    <a:pt x="214" y="78"/>
                  </a:lnTo>
                  <a:lnTo>
                    <a:pt x="215" y="81"/>
                  </a:lnTo>
                  <a:lnTo>
                    <a:pt x="215" y="81"/>
                  </a:lnTo>
                  <a:lnTo>
                    <a:pt x="219" y="87"/>
                  </a:lnTo>
                  <a:lnTo>
                    <a:pt x="221" y="93"/>
                  </a:lnTo>
                  <a:lnTo>
                    <a:pt x="222" y="98"/>
                  </a:lnTo>
                  <a:lnTo>
                    <a:pt x="224" y="104"/>
                  </a:lnTo>
                  <a:lnTo>
                    <a:pt x="224" y="104"/>
                  </a:lnTo>
                  <a:lnTo>
                    <a:pt x="226" y="107"/>
                  </a:lnTo>
                  <a:lnTo>
                    <a:pt x="232" y="110"/>
                  </a:lnTo>
                  <a:lnTo>
                    <a:pt x="235" y="114"/>
                  </a:lnTo>
                  <a:lnTo>
                    <a:pt x="236" y="117"/>
                  </a:lnTo>
                  <a:lnTo>
                    <a:pt x="238" y="120"/>
                  </a:lnTo>
                  <a:lnTo>
                    <a:pt x="238" y="120"/>
                  </a:lnTo>
                  <a:lnTo>
                    <a:pt x="239" y="128"/>
                  </a:lnTo>
                  <a:lnTo>
                    <a:pt x="242" y="135"/>
                  </a:lnTo>
                  <a:lnTo>
                    <a:pt x="248" y="141"/>
                  </a:lnTo>
                  <a:lnTo>
                    <a:pt x="249" y="141"/>
                  </a:lnTo>
                  <a:lnTo>
                    <a:pt x="252" y="141"/>
                  </a:lnTo>
                  <a:lnTo>
                    <a:pt x="252" y="141"/>
                  </a:lnTo>
                  <a:lnTo>
                    <a:pt x="256" y="140"/>
                  </a:lnTo>
                  <a:lnTo>
                    <a:pt x="261" y="141"/>
                  </a:lnTo>
                  <a:lnTo>
                    <a:pt x="263" y="144"/>
                  </a:lnTo>
                  <a:lnTo>
                    <a:pt x="265" y="147"/>
                  </a:lnTo>
                  <a:lnTo>
                    <a:pt x="265" y="147"/>
                  </a:lnTo>
                  <a:lnTo>
                    <a:pt x="266" y="148"/>
                  </a:lnTo>
                  <a:lnTo>
                    <a:pt x="269" y="148"/>
                  </a:lnTo>
                  <a:lnTo>
                    <a:pt x="275" y="147"/>
                  </a:lnTo>
                  <a:lnTo>
                    <a:pt x="282" y="145"/>
                  </a:lnTo>
                  <a:lnTo>
                    <a:pt x="286" y="145"/>
                  </a:lnTo>
                  <a:lnTo>
                    <a:pt x="286" y="145"/>
                  </a:lnTo>
                  <a:lnTo>
                    <a:pt x="298" y="148"/>
                  </a:lnTo>
                  <a:lnTo>
                    <a:pt x="303" y="151"/>
                  </a:lnTo>
                  <a:lnTo>
                    <a:pt x="306" y="152"/>
                  </a:lnTo>
                  <a:lnTo>
                    <a:pt x="307" y="154"/>
                  </a:lnTo>
                  <a:lnTo>
                    <a:pt x="307" y="154"/>
                  </a:lnTo>
                  <a:lnTo>
                    <a:pt x="307" y="155"/>
                  </a:lnTo>
                  <a:lnTo>
                    <a:pt x="309" y="157"/>
                  </a:lnTo>
                  <a:lnTo>
                    <a:pt x="316" y="155"/>
                  </a:lnTo>
                  <a:lnTo>
                    <a:pt x="330" y="151"/>
                  </a:lnTo>
                  <a:lnTo>
                    <a:pt x="330" y="151"/>
                  </a:lnTo>
                  <a:lnTo>
                    <a:pt x="333" y="148"/>
                  </a:lnTo>
                  <a:lnTo>
                    <a:pt x="335" y="144"/>
                  </a:lnTo>
                  <a:lnTo>
                    <a:pt x="336" y="134"/>
                  </a:lnTo>
                  <a:lnTo>
                    <a:pt x="339" y="123"/>
                  </a:lnTo>
                  <a:lnTo>
                    <a:pt x="340" y="118"/>
                  </a:lnTo>
                  <a:lnTo>
                    <a:pt x="343" y="115"/>
                  </a:lnTo>
                  <a:lnTo>
                    <a:pt x="343" y="115"/>
                  </a:lnTo>
                  <a:close/>
                  <a:moveTo>
                    <a:pt x="379" y="248"/>
                  </a:moveTo>
                  <a:lnTo>
                    <a:pt x="379" y="248"/>
                  </a:lnTo>
                  <a:lnTo>
                    <a:pt x="381" y="251"/>
                  </a:lnTo>
                  <a:lnTo>
                    <a:pt x="384" y="252"/>
                  </a:lnTo>
                  <a:lnTo>
                    <a:pt x="389" y="253"/>
                  </a:lnTo>
                  <a:lnTo>
                    <a:pt x="393" y="255"/>
                  </a:lnTo>
                  <a:lnTo>
                    <a:pt x="393" y="255"/>
                  </a:lnTo>
                  <a:lnTo>
                    <a:pt x="396" y="258"/>
                  </a:lnTo>
                  <a:lnTo>
                    <a:pt x="401" y="259"/>
                  </a:lnTo>
                  <a:lnTo>
                    <a:pt x="406" y="259"/>
                  </a:lnTo>
                  <a:lnTo>
                    <a:pt x="407" y="258"/>
                  </a:lnTo>
                  <a:lnTo>
                    <a:pt x="407" y="256"/>
                  </a:lnTo>
                  <a:lnTo>
                    <a:pt x="407" y="256"/>
                  </a:lnTo>
                  <a:lnTo>
                    <a:pt x="406" y="253"/>
                  </a:lnTo>
                  <a:lnTo>
                    <a:pt x="403" y="251"/>
                  </a:lnTo>
                  <a:lnTo>
                    <a:pt x="391" y="246"/>
                  </a:lnTo>
                  <a:lnTo>
                    <a:pt x="381" y="246"/>
                  </a:lnTo>
                  <a:lnTo>
                    <a:pt x="379" y="246"/>
                  </a:lnTo>
                  <a:lnTo>
                    <a:pt x="379" y="248"/>
                  </a:lnTo>
                  <a:lnTo>
                    <a:pt x="379" y="248"/>
                  </a:lnTo>
                  <a:close/>
                  <a:moveTo>
                    <a:pt x="354" y="225"/>
                  </a:moveTo>
                  <a:lnTo>
                    <a:pt x="354" y="225"/>
                  </a:lnTo>
                  <a:lnTo>
                    <a:pt x="352" y="226"/>
                  </a:lnTo>
                  <a:lnTo>
                    <a:pt x="347" y="228"/>
                  </a:lnTo>
                  <a:lnTo>
                    <a:pt x="343" y="228"/>
                  </a:lnTo>
                  <a:lnTo>
                    <a:pt x="340" y="226"/>
                  </a:lnTo>
                  <a:lnTo>
                    <a:pt x="340" y="226"/>
                  </a:lnTo>
                  <a:lnTo>
                    <a:pt x="337" y="225"/>
                  </a:lnTo>
                  <a:lnTo>
                    <a:pt x="336" y="225"/>
                  </a:lnTo>
                  <a:lnTo>
                    <a:pt x="333" y="228"/>
                  </a:lnTo>
                  <a:lnTo>
                    <a:pt x="332" y="231"/>
                  </a:lnTo>
                  <a:lnTo>
                    <a:pt x="332" y="235"/>
                  </a:lnTo>
                  <a:lnTo>
                    <a:pt x="332" y="235"/>
                  </a:lnTo>
                  <a:lnTo>
                    <a:pt x="335" y="236"/>
                  </a:lnTo>
                  <a:lnTo>
                    <a:pt x="340" y="239"/>
                  </a:lnTo>
                  <a:lnTo>
                    <a:pt x="347" y="241"/>
                  </a:lnTo>
                  <a:lnTo>
                    <a:pt x="350" y="241"/>
                  </a:lnTo>
                  <a:lnTo>
                    <a:pt x="356" y="239"/>
                  </a:lnTo>
                  <a:lnTo>
                    <a:pt x="356" y="239"/>
                  </a:lnTo>
                  <a:lnTo>
                    <a:pt x="363" y="236"/>
                  </a:lnTo>
                  <a:lnTo>
                    <a:pt x="370" y="235"/>
                  </a:lnTo>
                  <a:lnTo>
                    <a:pt x="374" y="235"/>
                  </a:lnTo>
                  <a:lnTo>
                    <a:pt x="377" y="233"/>
                  </a:lnTo>
                  <a:lnTo>
                    <a:pt x="379" y="232"/>
                  </a:lnTo>
                  <a:lnTo>
                    <a:pt x="379" y="232"/>
                  </a:lnTo>
                  <a:lnTo>
                    <a:pt x="377" y="229"/>
                  </a:lnTo>
                  <a:lnTo>
                    <a:pt x="376" y="228"/>
                  </a:lnTo>
                  <a:lnTo>
                    <a:pt x="367" y="225"/>
                  </a:lnTo>
                  <a:lnTo>
                    <a:pt x="359" y="224"/>
                  </a:lnTo>
                  <a:lnTo>
                    <a:pt x="356" y="224"/>
                  </a:lnTo>
                  <a:lnTo>
                    <a:pt x="354" y="225"/>
                  </a:lnTo>
                  <a:lnTo>
                    <a:pt x="354" y="22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239" name="Freeform 357"/>
            <p:cNvSpPr>
              <a:spLocks noEditPoints="1"/>
            </p:cNvSpPr>
            <p:nvPr/>
          </p:nvSpPr>
          <p:spPr bwMode="gray">
            <a:xfrm>
              <a:off x="6891407" y="3843057"/>
              <a:ext cx="74976" cy="25463"/>
            </a:xfrm>
            <a:custGeom>
              <a:avLst/>
              <a:gdLst/>
              <a:ahLst/>
              <a:cxnLst>
                <a:cxn ang="0">
                  <a:pos x="6" y="14"/>
                </a:cxn>
                <a:cxn ang="0">
                  <a:pos x="6" y="14"/>
                </a:cxn>
                <a:cxn ang="0">
                  <a:pos x="0" y="16"/>
                </a:cxn>
                <a:cxn ang="0">
                  <a:pos x="0" y="16"/>
                </a:cxn>
                <a:cxn ang="0">
                  <a:pos x="3" y="18"/>
                </a:cxn>
                <a:cxn ang="0">
                  <a:pos x="4" y="18"/>
                </a:cxn>
                <a:cxn ang="0">
                  <a:pos x="6" y="18"/>
                </a:cxn>
                <a:cxn ang="0">
                  <a:pos x="6" y="18"/>
                </a:cxn>
                <a:cxn ang="0">
                  <a:pos x="7" y="17"/>
                </a:cxn>
                <a:cxn ang="0">
                  <a:pos x="9" y="14"/>
                </a:cxn>
                <a:cxn ang="0">
                  <a:pos x="9" y="14"/>
                </a:cxn>
                <a:cxn ang="0">
                  <a:pos x="6" y="14"/>
                </a:cxn>
                <a:cxn ang="0">
                  <a:pos x="6" y="14"/>
                </a:cxn>
                <a:cxn ang="0">
                  <a:pos x="6" y="14"/>
                </a:cxn>
                <a:cxn ang="0">
                  <a:pos x="6" y="14"/>
                </a:cxn>
                <a:cxn ang="0">
                  <a:pos x="29" y="3"/>
                </a:cxn>
                <a:cxn ang="0">
                  <a:pos x="29" y="3"/>
                </a:cxn>
                <a:cxn ang="0">
                  <a:pos x="24" y="3"/>
                </a:cxn>
                <a:cxn ang="0">
                  <a:pos x="21" y="6"/>
                </a:cxn>
                <a:cxn ang="0">
                  <a:pos x="14" y="11"/>
                </a:cxn>
                <a:cxn ang="0">
                  <a:pos x="14" y="11"/>
                </a:cxn>
                <a:cxn ang="0">
                  <a:pos x="13" y="11"/>
                </a:cxn>
                <a:cxn ang="0">
                  <a:pos x="13" y="11"/>
                </a:cxn>
                <a:cxn ang="0">
                  <a:pos x="19" y="17"/>
                </a:cxn>
                <a:cxn ang="0">
                  <a:pos x="19" y="17"/>
                </a:cxn>
                <a:cxn ang="0">
                  <a:pos x="27" y="13"/>
                </a:cxn>
                <a:cxn ang="0">
                  <a:pos x="39" y="8"/>
                </a:cxn>
                <a:cxn ang="0">
                  <a:pos x="47" y="4"/>
                </a:cxn>
                <a:cxn ang="0">
                  <a:pos x="53" y="1"/>
                </a:cxn>
                <a:cxn ang="0">
                  <a:pos x="53" y="1"/>
                </a:cxn>
                <a:cxn ang="0">
                  <a:pos x="51" y="1"/>
                </a:cxn>
                <a:cxn ang="0">
                  <a:pos x="50" y="0"/>
                </a:cxn>
                <a:cxn ang="0">
                  <a:pos x="44" y="1"/>
                </a:cxn>
                <a:cxn ang="0">
                  <a:pos x="36" y="1"/>
                </a:cxn>
                <a:cxn ang="0">
                  <a:pos x="29" y="3"/>
                </a:cxn>
                <a:cxn ang="0">
                  <a:pos x="29" y="3"/>
                </a:cxn>
              </a:cxnLst>
              <a:rect l="0" t="0" r="r" b="b"/>
              <a:pathLst>
                <a:path w="53" h="18">
                  <a:moveTo>
                    <a:pt x="6" y="14"/>
                  </a:moveTo>
                  <a:lnTo>
                    <a:pt x="6" y="14"/>
                  </a:lnTo>
                  <a:lnTo>
                    <a:pt x="0" y="16"/>
                  </a:lnTo>
                  <a:lnTo>
                    <a:pt x="0" y="16"/>
                  </a:lnTo>
                  <a:lnTo>
                    <a:pt x="3" y="18"/>
                  </a:lnTo>
                  <a:lnTo>
                    <a:pt x="4" y="18"/>
                  </a:lnTo>
                  <a:lnTo>
                    <a:pt x="6" y="18"/>
                  </a:lnTo>
                  <a:lnTo>
                    <a:pt x="6" y="18"/>
                  </a:lnTo>
                  <a:lnTo>
                    <a:pt x="7" y="17"/>
                  </a:lnTo>
                  <a:lnTo>
                    <a:pt x="9" y="14"/>
                  </a:lnTo>
                  <a:lnTo>
                    <a:pt x="9" y="14"/>
                  </a:lnTo>
                  <a:lnTo>
                    <a:pt x="6" y="14"/>
                  </a:lnTo>
                  <a:lnTo>
                    <a:pt x="6" y="14"/>
                  </a:lnTo>
                  <a:lnTo>
                    <a:pt x="6" y="14"/>
                  </a:lnTo>
                  <a:lnTo>
                    <a:pt x="6" y="14"/>
                  </a:lnTo>
                  <a:close/>
                  <a:moveTo>
                    <a:pt x="29" y="3"/>
                  </a:moveTo>
                  <a:lnTo>
                    <a:pt x="29" y="3"/>
                  </a:lnTo>
                  <a:lnTo>
                    <a:pt x="24" y="3"/>
                  </a:lnTo>
                  <a:lnTo>
                    <a:pt x="21" y="6"/>
                  </a:lnTo>
                  <a:lnTo>
                    <a:pt x="14" y="11"/>
                  </a:lnTo>
                  <a:lnTo>
                    <a:pt x="14" y="11"/>
                  </a:lnTo>
                  <a:lnTo>
                    <a:pt x="13" y="11"/>
                  </a:lnTo>
                  <a:lnTo>
                    <a:pt x="13" y="11"/>
                  </a:lnTo>
                  <a:lnTo>
                    <a:pt x="19" y="17"/>
                  </a:lnTo>
                  <a:lnTo>
                    <a:pt x="19" y="17"/>
                  </a:lnTo>
                  <a:lnTo>
                    <a:pt x="27" y="13"/>
                  </a:lnTo>
                  <a:lnTo>
                    <a:pt x="39" y="8"/>
                  </a:lnTo>
                  <a:lnTo>
                    <a:pt x="47" y="4"/>
                  </a:lnTo>
                  <a:lnTo>
                    <a:pt x="53" y="1"/>
                  </a:lnTo>
                  <a:lnTo>
                    <a:pt x="53" y="1"/>
                  </a:lnTo>
                  <a:lnTo>
                    <a:pt x="51" y="1"/>
                  </a:lnTo>
                  <a:lnTo>
                    <a:pt x="50" y="0"/>
                  </a:lnTo>
                  <a:lnTo>
                    <a:pt x="44" y="1"/>
                  </a:lnTo>
                  <a:lnTo>
                    <a:pt x="36" y="1"/>
                  </a:lnTo>
                  <a:lnTo>
                    <a:pt x="29" y="3"/>
                  </a:lnTo>
                  <a:lnTo>
                    <a:pt x="29"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240" name="Freeform 358"/>
            <p:cNvSpPr>
              <a:spLocks noEditPoints="1"/>
            </p:cNvSpPr>
            <p:nvPr/>
          </p:nvSpPr>
          <p:spPr bwMode="gray">
            <a:xfrm>
              <a:off x="4257368" y="2485013"/>
              <a:ext cx="257462" cy="285755"/>
            </a:xfrm>
            <a:custGeom>
              <a:avLst/>
              <a:gdLst/>
              <a:ahLst/>
              <a:cxnLst>
                <a:cxn ang="0">
                  <a:pos x="107" y="175"/>
                </a:cxn>
                <a:cxn ang="0">
                  <a:pos x="94" y="180"/>
                </a:cxn>
                <a:cxn ang="0">
                  <a:pos x="110" y="190"/>
                </a:cxn>
                <a:cxn ang="0">
                  <a:pos x="128" y="202"/>
                </a:cxn>
                <a:cxn ang="0">
                  <a:pos x="132" y="190"/>
                </a:cxn>
                <a:cxn ang="0">
                  <a:pos x="139" y="175"/>
                </a:cxn>
                <a:cxn ang="0">
                  <a:pos x="127" y="175"/>
                </a:cxn>
                <a:cxn ang="0">
                  <a:pos x="26" y="122"/>
                </a:cxn>
                <a:cxn ang="0">
                  <a:pos x="26" y="132"/>
                </a:cxn>
                <a:cxn ang="0">
                  <a:pos x="28" y="151"/>
                </a:cxn>
                <a:cxn ang="0">
                  <a:pos x="36" y="159"/>
                </a:cxn>
                <a:cxn ang="0">
                  <a:pos x="47" y="152"/>
                </a:cxn>
                <a:cxn ang="0">
                  <a:pos x="50" y="126"/>
                </a:cxn>
                <a:cxn ang="0">
                  <a:pos x="34" y="121"/>
                </a:cxn>
                <a:cxn ang="0">
                  <a:pos x="146" y="106"/>
                </a:cxn>
                <a:cxn ang="0">
                  <a:pos x="131" y="102"/>
                </a:cxn>
                <a:cxn ang="0">
                  <a:pos x="112" y="74"/>
                </a:cxn>
                <a:cxn ang="0">
                  <a:pos x="91" y="55"/>
                </a:cxn>
                <a:cxn ang="0">
                  <a:pos x="92" y="38"/>
                </a:cxn>
                <a:cxn ang="0">
                  <a:pos x="98" y="30"/>
                </a:cxn>
                <a:cxn ang="0">
                  <a:pos x="91" y="7"/>
                </a:cxn>
                <a:cxn ang="0">
                  <a:pos x="78" y="1"/>
                </a:cxn>
                <a:cxn ang="0">
                  <a:pos x="65" y="5"/>
                </a:cxn>
                <a:cxn ang="0">
                  <a:pos x="60" y="8"/>
                </a:cxn>
                <a:cxn ang="0">
                  <a:pos x="54" y="11"/>
                </a:cxn>
                <a:cxn ang="0">
                  <a:pos x="45" y="14"/>
                </a:cxn>
                <a:cxn ang="0">
                  <a:pos x="40" y="18"/>
                </a:cxn>
                <a:cxn ang="0">
                  <a:pos x="30" y="17"/>
                </a:cxn>
                <a:cxn ang="0">
                  <a:pos x="21" y="22"/>
                </a:cxn>
                <a:cxn ang="0">
                  <a:pos x="4" y="30"/>
                </a:cxn>
                <a:cxn ang="0">
                  <a:pos x="4" y="38"/>
                </a:cxn>
                <a:cxn ang="0">
                  <a:pos x="0" y="42"/>
                </a:cxn>
                <a:cxn ang="0">
                  <a:pos x="4" y="54"/>
                </a:cxn>
                <a:cxn ang="0">
                  <a:pos x="14" y="59"/>
                </a:cxn>
                <a:cxn ang="0">
                  <a:pos x="14" y="67"/>
                </a:cxn>
                <a:cxn ang="0">
                  <a:pos x="28" y="57"/>
                </a:cxn>
                <a:cxn ang="0">
                  <a:pos x="53" y="61"/>
                </a:cxn>
                <a:cxn ang="0">
                  <a:pos x="61" y="74"/>
                </a:cxn>
                <a:cxn ang="0">
                  <a:pos x="75" y="94"/>
                </a:cxn>
                <a:cxn ang="0">
                  <a:pos x="98" y="112"/>
                </a:cxn>
                <a:cxn ang="0">
                  <a:pos x="119" y="123"/>
                </a:cxn>
                <a:cxn ang="0">
                  <a:pos x="135" y="136"/>
                </a:cxn>
                <a:cxn ang="0">
                  <a:pos x="142" y="143"/>
                </a:cxn>
                <a:cxn ang="0">
                  <a:pos x="146" y="160"/>
                </a:cxn>
                <a:cxn ang="0">
                  <a:pos x="144" y="176"/>
                </a:cxn>
                <a:cxn ang="0">
                  <a:pos x="154" y="163"/>
                </a:cxn>
                <a:cxn ang="0">
                  <a:pos x="162" y="155"/>
                </a:cxn>
                <a:cxn ang="0">
                  <a:pos x="158" y="146"/>
                </a:cxn>
                <a:cxn ang="0">
                  <a:pos x="159" y="133"/>
                </a:cxn>
                <a:cxn ang="0">
                  <a:pos x="179" y="141"/>
                </a:cxn>
                <a:cxn ang="0">
                  <a:pos x="179" y="129"/>
                </a:cxn>
              </a:cxnLst>
              <a:rect l="0" t="0" r="r" b="b"/>
              <a:pathLst>
                <a:path w="182" h="202">
                  <a:moveTo>
                    <a:pt x="127" y="175"/>
                  </a:moveTo>
                  <a:lnTo>
                    <a:pt x="127" y="175"/>
                  </a:lnTo>
                  <a:lnTo>
                    <a:pt x="115" y="176"/>
                  </a:lnTo>
                  <a:lnTo>
                    <a:pt x="111" y="176"/>
                  </a:lnTo>
                  <a:lnTo>
                    <a:pt x="107" y="175"/>
                  </a:lnTo>
                  <a:lnTo>
                    <a:pt x="107" y="175"/>
                  </a:lnTo>
                  <a:lnTo>
                    <a:pt x="102" y="173"/>
                  </a:lnTo>
                  <a:lnTo>
                    <a:pt x="98" y="175"/>
                  </a:lnTo>
                  <a:lnTo>
                    <a:pt x="94" y="178"/>
                  </a:lnTo>
                  <a:lnTo>
                    <a:pt x="94" y="180"/>
                  </a:lnTo>
                  <a:lnTo>
                    <a:pt x="94" y="180"/>
                  </a:lnTo>
                  <a:lnTo>
                    <a:pt x="95" y="183"/>
                  </a:lnTo>
                  <a:lnTo>
                    <a:pt x="98" y="185"/>
                  </a:lnTo>
                  <a:lnTo>
                    <a:pt x="102" y="188"/>
                  </a:lnTo>
                  <a:lnTo>
                    <a:pt x="110" y="190"/>
                  </a:lnTo>
                  <a:lnTo>
                    <a:pt x="110" y="190"/>
                  </a:lnTo>
                  <a:lnTo>
                    <a:pt x="117" y="193"/>
                  </a:lnTo>
                  <a:lnTo>
                    <a:pt x="122" y="196"/>
                  </a:lnTo>
                  <a:lnTo>
                    <a:pt x="125" y="200"/>
                  </a:lnTo>
                  <a:lnTo>
                    <a:pt x="128" y="202"/>
                  </a:lnTo>
                  <a:lnTo>
                    <a:pt x="128" y="202"/>
                  </a:lnTo>
                  <a:lnTo>
                    <a:pt x="131" y="200"/>
                  </a:lnTo>
                  <a:lnTo>
                    <a:pt x="132" y="197"/>
                  </a:lnTo>
                  <a:lnTo>
                    <a:pt x="134" y="195"/>
                  </a:lnTo>
                  <a:lnTo>
                    <a:pt x="132" y="190"/>
                  </a:lnTo>
                  <a:lnTo>
                    <a:pt x="132" y="190"/>
                  </a:lnTo>
                  <a:lnTo>
                    <a:pt x="132" y="185"/>
                  </a:lnTo>
                  <a:lnTo>
                    <a:pt x="135" y="180"/>
                  </a:lnTo>
                  <a:lnTo>
                    <a:pt x="139" y="175"/>
                  </a:lnTo>
                  <a:lnTo>
                    <a:pt x="139" y="175"/>
                  </a:lnTo>
                  <a:lnTo>
                    <a:pt x="139" y="175"/>
                  </a:lnTo>
                  <a:lnTo>
                    <a:pt x="137" y="173"/>
                  </a:lnTo>
                  <a:lnTo>
                    <a:pt x="132" y="173"/>
                  </a:lnTo>
                  <a:lnTo>
                    <a:pt x="127" y="175"/>
                  </a:lnTo>
                  <a:lnTo>
                    <a:pt x="127" y="175"/>
                  </a:lnTo>
                  <a:close/>
                  <a:moveTo>
                    <a:pt x="34" y="121"/>
                  </a:moveTo>
                  <a:lnTo>
                    <a:pt x="34" y="121"/>
                  </a:lnTo>
                  <a:lnTo>
                    <a:pt x="31" y="122"/>
                  </a:lnTo>
                  <a:lnTo>
                    <a:pt x="27" y="122"/>
                  </a:lnTo>
                  <a:lnTo>
                    <a:pt x="26" y="122"/>
                  </a:lnTo>
                  <a:lnTo>
                    <a:pt x="23" y="123"/>
                  </a:lnTo>
                  <a:lnTo>
                    <a:pt x="23" y="123"/>
                  </a:lnTo>
                  <a:lnTo>
                    <a:pt x="23" y="125"/>
                  </a:lnTo>
                  <a:lnTo>
                    <a:pt x="23" y="128"/>
                  </a:lnTo>
                  <a:lnTo>
                    <a:pt x="26" y="132"/>
                  </a:lnTo>
                  <a:lnTo>
                    <a:pt x="28" y="138"/>
                  </a:lnTo>
                  <a:lnTo>
                    <a:pt x="30" y="141"/>
                  </a:lnTo>
                  <a:lnTo>
                    <a:pt x="28" y="143"/>
                  </a:lnTo>
                  <a:lnTo>
                    <a:pt x="28" y="143"/>
                  </a:lnTo>
                  <a:lnTo>
                    <a:pt x="28" y="151"/>
                  </a:lnTo>
                  <a:lnTo>
                    <a:pt x="30" y="158"/>
                  </a:lnTo>
                  <a:lnTo>
                    <a:pt x="31" y="160"/>
                  </a:lnTo>
                  <a:lnTo>
                    <a:pt x="34" y="160"/>
                  </a:lnTo>
                  <a:lnTo>
                    <a:pt x="36" y="159"/>
                  </a:lnTo>
                  <a:lnTo>
                    <a:pt x="36" y="159"/>
                  </a:lnTo>
                  <a:lnTo>
                    <a:pt x="40" y="156"/>
                  </a:lnTo>
                  <a:lnTo>
                    <a:pt x="43" y="155"/>
                  </a:lnTo>
                  <a:lnTo>
                    <a:pt x="44" y="155"/>
                  </a:lnTo>
                  <a:lnTo>
                    <a:pt x="47" y="152"/>
                  </a:lnTo>
                  <a:lnTo>
                    <a:pt x="47" y="152"/>
                  </a:lnTo>
                  <a:lnTo>
                    <a:pt x="48" y="148"/>
                  </a:lnTo>
                  <a:lnTo>
                    <a:pt x="48" y="141"/>
                  </a:lnTo>
                  <a:lnTo>
                    <a:pt x="48" y="133"/>
                  </a:lnTo>
                  <a:lnTo>
                    <a:pt x="50" y="126"/>
                  </a:lnTo>
                  <a:lnTo>
                    <a:pt x="50" y="126"/>
                  </a:lnTo>
                  <a:lnTo>
                    <a:pt x="50" y="123"/>
                  </a:lnTo>
                  <a:lnTo>
                    <a:pt x="48" y="122"/>
                  </a:lnTo>
                  <a:lnTo>
                    <a:pt x="44" y="119"/>
                  </a:lnTo>
                  <a:lnTo>
                    <a:pt x="40" y="119"/>
                  </a:lnTo>
                  <a:lnTo>
                    <a:pt x="34" y="121"/>
                  </a:lnTo>
                  <a:lnTo>
                    <a:pt x="34" y="121"/>
                  </a:lnTo>
                  <a:close/>
                  <a:moveTo>
                    <a:pt x="151" y="114"/>
                  </a:moveTo>
                  <a:lnTo>
                    <a:pt x="151" y="114"/>
                  </a:lnTo>
                  <a:lnTo>
                    <a:pt x="148" y="109"/>
                  </a:lnTo>
                  <a:lnTo>
                    <a:pt x="146" y="106"/>
                  </a:lnTo>
                  <a:lnTo>
                    <a:pt x="144" y="104"/>
                  </a:lnTo>
                  <a:lnTo>
                    <a:pt x="139" y="104"/>
                  </a:lnTo>
                  <a:lnTo>
                    <a:pt x="139" y="104"/>
                  </a:lnTo>
                  <a:lnTo>
                    <a:pt x="135" y="104"/>
                  </a:lnTo>
                  <a:lnTo>
                    <a:pt x="131" y="102"/>
                  </a:lnTo>
                  <a:lnTo>
                    <a:pt x="124" y="96"/>
                  </a:lnTo>
                  <a:lnTo>
                    <a:pt x="118" y="88"/>
                  </a:lnTo>
                  <a:lnTo>
                    <a:pt x="114" y="78"/>
                  </a:lnTo>
                  <a:lnTo>
                    <a:pt x="114" y="78"/>
                  </a:lnTo>
                  <a:lnTo>
                    <a:pt x="112" y="74"/>
                  </a:lnTo>
                  <a:lnTo>
                    <a:pt x="110" y="69"/>
                  </a:lnTo>
                  <a:lnTo>
                    <a:pt x="102" y="64"/>
                  </a:lnTo>
                  <a:lnTo>
                    <a:pt x="97" y="59"/>
                  </a:lnTo>
                  <a:lnTo>
                    <a:pt x="94" y="58"/>
                  </a:lnTo>
                  <a:lnTo>
                    <a:pt x="91" y="55"/>
                  </a:lnTo>
                  <a:lnTo>
                    <a:pt x="91" y="55"/>
                  </a:lnTo>
                  <a:lnTo>
                    <a:pt x="91" y="50"/>
                  </a:lnTo>
                  <a:lnTo>
                    <a:pt x="91" y="47"/>
                  </a:lnTo>
                  <a:lnTo>
                    <a:pt x="92" y="42"/>
                  </a:lnTo>
                  <a:lnTo>
                    <a:pt x="92" y="38"/>
                  </a:lnTo>
                  <a:lnTo>
                    <a:pt x="92" y="38"/>
                  </a:lnTo>
                  <a:lnTo>
                    <a:pt x="91" y="35"/>
                  </a:lnTo>
                  <a:lnTo>
                    <a:pt x="92" y="34"/>
                  </a:lnTo>
                  <a:lnTo>
                    <a:pt x="98" y="30"/>
                  </a:lnTo>
                  <a:lnTo>
                    <a:pt x="98" y="30"/>
                  </a:lnTo>
                  <a:lnTo>
                    <a:pt x="100" y="18"/>
                  </a:lnTo>
                  <a:lnTo>
                    <a:pt x="100" y="8"/>
                  </a:lnTo>
                  <a:lnTo>
                    <a:pt x="100" y="8"/>
                  </a:lnTo>
                  <a:lnTo>
                    <a:pt x="91" y="7"/>
                  </a:lnTo>
                  <a:lnTo>
                    <a:pt x="91" y="7"/>
                  </a:lnTo>
                  <a:lnTo>
                    <a:pt x="90" y="3"/>
                  </a:lnTo>
                  <a:lnTo>
                    <a:pt x="88" y="0"/>
                  </a:lnTo>
                  <a:lnTo>
                    <a:pt x="88" y="0"/>
                  </a:lnTo>
                  <a:lnTo>
                    <a:pt x="82" y="0"/>
                  </a:lnTo>
                  <a:lnTo>
                    <a:pt x="78" y="1"/>
                  </a:lnTo>
                  <a:lnTo>
                    <a:pt x="75" y="1"/>
                  </a:lnTo>
                  <a:lnTo>
                    <a:pt x="75" y="1"/>
                  </a:lnTo>
                  <a:lnTo>
                    <a:pt x="71" y="4"/>
                  </a:lnTo>
                  <a:lnTo>
                    <a:pt x="68" y="5"/>
                  </a:lnTo>
                  <a:lnTo>
                    <a:pt x="65" y="5"/>
                  </a:lnTo>
                  <a:lnTo>
                    <a:pt x="65" y="5"/>
                  </a:lnTo>
                  <a:lnTo>
                    <a:pt x="64" y="4"/>
                  </a:lnTo>
                  <a:lnTo>
                    <a:pt x="61" y="7"/>
                  </a:lnTo>
                  <a:lnTo>
                    <a:pt x="61" y="7"/>
                  </a:lnTo>
                  <a:lnTo>
                    <a:pt x="60" y="8"/>
                  </a:lnTo>
                  <a:lnTo>
                    <a:pt x="60" y="10"/>
                  </a:lnTo>
                  <a:lnTo>
                    <a:pt x="58" y="11"/>
                  </a:lnTo>
                  <a:lnTo>
                    <a:pt x="58" y="11"/>
                  </a:lnTo>
                  <a:lnTo>
                    <a:pt x="55" y="10"/>
                  </a:lnTo>
                  <a:lnTo>
                    <a:pt x="54" y="11"/>
                  </a:lnTo>
                  <a:lnTo>
                    <a:pt x="54" y="13"/>
                  </a:lnTo>
                  <a:lnTo>
                    <a:pt x="54" y="13"/>
                  </a:lnTo>
                  <a:lnTo>
                    <a:pt x="53" y="14"/>
                  </a:lnTo>
                  <a:lnTo>
                    <a:pt x="50" y="15"/>
                  </a:lnTo>
                  <a:lnTo>
                    <a:pt x="45" y="14"/>
                  </a:lnTo>
                  <a:lnTo>
                    <a:pt x="45" y="14"/>
                  </a:lnTo>
                  <a:lnTo>
                    <a:pt x="43" y="15"/>
                  </a:lnTo>
                  <a:lnTo>
                    <a:pt x="41" y="15"/>
                  </a:lnTo>
                  <a:lnTo>
                    <a:pt x="40" y="18"/>
                  </a:lnTo>
                  <a:lnTo>
                    <a:pt x="40" y="18"/>
                  </a:lnTo>
                  <a:lnTo>
                    <a:pt x="40" y="22"/>
                  </a:lnTo>
                  <a:lnTo>
                    <a:pt x="38" y="24"/>
                  </a:lnTo>
                  <a:lnTo>
                    <a:pt x="36" y="24"/>
                  </a:lnTo>
                  <a:lnTo>
                    <a:pt x="36" y="24"/>
                  </a:lnTo>
                  <a:lnTo>
                    <a:pt x="30" y="17"/>
                  </a:lnTo>
                  <a:lnTo>
                    <a:pt x="28" y="14"/>
                  </a:lnTo>
                  <a:lnTo>
                    <a:pt x="27" y="13"/>
                  </a:lnTo>
                  <a:lnTo>
                    <a:pt x="27" y="13"/>
                  </a:lnTo>
                  <a:lnTo>
                    <a:pt x="24" y="18"/>
                  </a:lnTo>
                  <a:lnTo>
                    <a:pt x="21" y="22"/>
                  </a:lnTo>
                  <a:lnTo>
                    <a:pt x="18" y="24"/>
                  </a:lnTo>
                  <a:lnTo>
                    <a:pt x="18" y="24"/>
                  </a:lnTo>
                  <a:lnTo>
                    <a:pt x="6" y="25"/>
                  </a:lnTo>
                  <a:lnTo>
                    <a:pt x="6" y="25"/>
                  </a:lnTo>
                  <a:lnTo>
                    <a:pt x="4" y="30"/>
                  </a:lnTo>
                  <a:lnTo>
                    <a:pt x="7" y="32"/>
                  </a:lnTo>
                  <a:lnTo>
                    <a:pt x="7" y="32"/>
                  </a:lnTo>
                  <a:lnTo>
                    <a:pt x="7" y="34"/>
                  </a:lnTo>
                  <a:lnTo>
                    <a:pt x="7" y="35"/>
                  </a:lnTo>
                  <a:lnTo>
                    <a:pt x="4" y="38"/>
                  </a:lnTo>
                  <a:lnTo>
                    <a:pt x="4" y="38"/>
                  </a:lnTo>
                  <a:lnTo>
                    <a:pt x="0" y="40"/>
                  </a:lnTo>
                  <a:lnTo>
                    <a:pt x="0" y="41"/>
                  </a:lnTo>
                  <a:lnTo>
                    <a:pt x="0" y="42"/>
                  </a:lnTo>
                  <a:lnTo>
                    <a:pt x="0" y="42"/>
                  </a:lnTo>
                  <a:lnTo>
                    <a:pt x="4" y="47"/>
                  </a:lnTo>
                  <a:lnTo>
                    <a:pt x="6" y="48"/>
                  </a:lnTo>
                  <a:lnTo>
                    <a:pt x="6" y="51"/>
                  </a:lnTo>
                  <a:lnTo>
                    <a:pt x="6" y="51"/>
                  </a:lnTo>
                  <a:lnTo>
                    <a:pt x="4" y="54"/>
                  </a:lnTo>
                  <a:lnTo>
                    <a:pt x="4" y="57"/>
                  </a:lnTo>
                  <a:lnTo>
                    <a:pt x="6" y="58"/>
                  </a:lnTo>
                  <a:lnTo>
                    <a:pt x="8" y="58"/>
                  </a:lnTo>
                  <a:lnTo>
                    <a:pt x="8" y="58"/>
                  </a:lnTo>
                  <a:lnTo>
                    <a:pt x="14" y="59"/>
                  </a:lnTo>
                  <a:lnTo>
                    <a:pt x="16" y="59"/>
                  </a:lnTo>
                  <a:lnTo>
                    <a:pt x="16" y="61"/>
                  </a:lnTo>
                  <a:lnTo>
                    <a:pt x="16" y="61"/>
                  </a:lnTo>
                  <a:lnTo>
                    <a:pt x="14" y="67"/>
                  </a:lnTo>
                  <a:lnTo>
                    <a:pt x="14" y="67"/>
                  </a:lnTo>
                  <a:lnTo>
                    <a:pt x="23" y="64"/>
                  </a:lnTo>
                  <a:lnTo>
                    <a:pt x="23" y="64"/>
                  </a:lnTo>
                  <a:lnTo>
                    <a:pt x="24" y="62"/>
                  </a:lnTo>
                  <a:lnTo>
                    <a:pt x="27" y="59"/>
                  </a:lnTo>
                  <a:lnTo>
                    <a:pt x="28" y="57"/>
                  </a:lnTo>
                  <a:lnTo>
                    <a:pt x="33" y="55"/>
                  </a:lnTo>
                  <a:lnTo>
                    <a:pt x="33" y="55"/>
                  </a:lnTo>
                  <a:lnTo>
                    <a:pt x="40" y="55"/>
                  </a:lnTo>
                  <a:lnTo>
                    <a:pt x="47" y="57"/>
                  </a:lnTo>
                  <a:lnTo>
                    <a:pt x="53" y="61"/>
                  </a:lnTo>
                  <a:lnTo>
                    <a:pt x="55" y="64"/>
                  </a:lnTo>
                  <a:lnTo>
                    <a:pt x="55" y="64"/>
                  </a:lnTo>
                  <a:lnTo>
                    <a:pt x="60" y="69"/>
                  </a:lnTo>
                  <a:lnTo>
                    <a:pt x="61" y="74"/>
                  </a:lnTo>
                  <a:lnTo>
                    <a:pt x="61" y="74"/>
                  </a:lnTo>
                  <a:lnTo>
                    <a:pt x="61" y="78"/>
                  </a:lnTo>
                  <a:lnTo>
                    <a:pt x="64" y="82"/>
                  </a:lnTo>
                  <a:lnTo>
                    <a:pt x="68" y="88"/>
                  </a:lnTo>
                  <a:lnTo>
                    <a:pt x="75" y="94"/>
                  </a:lnTo>
                  <a:lnTo>
                    <a:pt x="75" y="94"/>
                  </a:lnTo>
                  <a:lnTo>
                    <a:pt x="84" y="99"/>
                  </a:lnTo>
                  <a:lnTo>
                    <a:pt x="88" y="104"/>
                  </a:lnTo>
                  <a:lnTo>
                    <a:pt x="94" y="109"/>
                  </a:lnTo>
                  <a:lnTo>
                    <a:pt x="98" y="112"/>
                  </a:lnTo>
                  <a:lnTo>
                    <a:pt x="98" y="112"/>
                  </a:lnTo>
                  <a:lnTo>
                    <a:pt x="107" y="115"/>
                  </a:lnTo>
                  <a:lnTo>
                    <a:pt x="110" y="116"/>
                  </a:lnTo>
                  <a:lnTo>
                    <a:pt x="114" y="119"/>
                  </a:lnTo>
                  <a:lnTo>
                    <a:pt x="114" y="119"/>
                  </a:lnTo>
                  <a:lnTo>
                    <a:pt x="119" y="123"/>
                  </a:lnTo>
                  <a:lnTo>
                    <a:pt x="127" y="128"/>
                  </a:lnTo>
                  <a:lnTo>
                    <a:pt x="127" y="128"/>
                  </a:lnTo>
                  <a:lnTo>
                    <a:pt x="131" y="131"/>
                  </a:lnTo>
                  <a:lnTo>
                    <a:pt x="132" y="133"/>
                  </a:lnTo>
                  <a:lnTo>
                    <a:pt x="135" y="136"/>
                  </a:lnTo>
                  <a:lnTo>
                    <a:pt x="138" y="138"/>
                  </a:lnTo>
                  <a:lnTo>
                    <a:pt x="138" y="138"/>
                  </a:lnTo>
                  <a:lnTo>
                    <a:pt x="141" y="139"/>
                  </a:lnTo>
                  <a:lnTo>
                    <a:pt x="142" y="141"/>
                  </a:lnTo>
                  <a:lnTo>
                    <a:pt x="142" y="143"/>
                  </a:lnTo>
                  <a:lnTo>
                    <a:pt x="144" y="146"/>
                  </a:lnTo>
                  <a:lnTo>
                    <a:pt x="144" y="146"/>
                  </a:lnTo>
                  <a:lnTo>
                    <a:pt x="145" y="151"/>
                  </a:lnTo>
                  <a:lnTo>
                    <a:pt x="146" y="155"/>
                  </a:lnTo>
                  <a:lnTo>
                    <a:pt x="146" y="160"/>
                  </a:lnTo>
                  <a:lnTo>
                    <a:pt x="145" y="165"/>
                  </a:lnTo>
                  <a:lnTo>
                    <a:pt x="145" y="165"/>
                  </a:lnTo>
                  <a:lnTo>
                    <a:pt x="142" y="168"/>
                  </a:lnTo>
                  <a:lnTo>
                    <a:pt x="142" y="172"/>
                  </a:lnTo>
                  <a:lnTo>
                    <a:pt x="144" y="176"/>
                  </a:lnTo>
                  <a:lnTo>
                    <a:pt x="145" y="178"/>
                  </a:lnTo>
                  <a:lnTo>
                    <a:pt x="145" y="178"/>
                  </a:lnTo>
                  <a:lnTo>
                    <a:pt x="148" y="176"/>
                  </a:lnTo>
                  <a:lnTo>
                    <a:pt x="149" y="172"/>
                  </a:lnTo>
                  <a:lnTo>
                    <a:pt x="154" y="163"/>
                  </a:lnTo>
                  <a:lnTo>
                    <a:pt x="154" y="163"/>
                  </a:lnTo>
                  <a:lnTo>
                    <a:pt x="155" y="160"/>
                  </a:lnTo>
                  <a:lnTo>
                    <a:pt x="156" y="159"/>
                  </a:lnTo>
                  <a:lnTo>
                    <a:pt x="159" y="158"/>
                  </a:lnTo>
                  <a:lnTo>
                    <a:pt x="162" y="155"/>
                  </a:lnTo>
                  <a:lnTo>
                    <a:pt x="162" y="155"/>
                  </a:lnTo>
                  <a:lnTo>
                    <a:pt x="164" y="152"/>
                  </a:lnTo>
                  <a:lnTo>
                    <a:pt x="164" y="151"/>
                  </a:lnTo>
                  <a:lnTo>
                    <a:pt x="161" y="149"/>
                  </a:lnTo>
                  <a:lnTo>
                    <a:pt x="158" y="146"/>
                  </a:lnTo>
                  <a:lnTo>
                    <a:pt x="155" y="142"/>
                  </a:lnTo>
                  <a:lnTo>
                    <a:pt x="155" y="142"/>
                  </a:lnTo>
                  <a:lnTo>
                    <a:pt x="155" y="139"/>
                  </a:lnTo>
                  <a:lnTo>
                    <a:pt x="155" y="138"/>
                  </a:lnTo>
                  <a:lnTo>
                    <a:pt x="159" y="133"/>
                  </a:lnTo>
                  <a:lnTo>
                    <a:pt x="165" y="132"/>
                  </a:lnTo>
                  <a:lnTo>
                    <a:pt x="168" y="133"/>
                  </a:lnTo>
                  <a:lnTo>
                    <a:pt x="171" y="135"/>
                  </a:lnTo>
                  <a:lnTo>
                    <a:pt x="171" y="135"/>
                  </a:lnTo>
                  <a:lnTo>
                    <a:pt x="179" y="141"/>
                  </a:lnTo>
                  <a:lnTo>
                    <a:pt x="182" y="139"/>
                  </a:lnTo>
                  <a:lnTo>
                    <a:pt x="182" y="135"/>
                  </a:lnTo>
                  <a:lnTo>
                    <a:pt x="182" y="135"/>
                  </a:lnTo>
                  <a:lnTo>
                    <a:pt x="182" y="132"/>
                  </a:lnTo>
                  <a:lnTo>
                    <a:pt x="179" y="129"/>
                  </a:lnTo>
                  <a:lnTo>
                    <a:pt x="169" y="122"/>
                  </a:lnTo>
                  <a:lnTo>
                    <a:pt x="151" y="114"/>
                  </a:lnTo>
                  <a:lnTo>
                    <a:pt x="151" y="11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241" name="Freeform 359"/>
            <p:cNvSpPr>
              <a:spLocks/>
            </p:cNvSpPr>
            <p:nvPr/>
          </p:nvSpPr>
          <p:spPr bwMode="gray">
            <a:xfrm>
              <a:off x="4516245" y="2589696"/>
              <a:ext cx="26878" cy="35366"/>
            </a:xfrm>
            <a:custGeom>
              <a:avLst/>
              <a:gdLst/>
              <a:ahLst/>
              <a:cxnLst>
                <a:cxn ang="0">
                  <a:pos x="6" y="0"/>
                </a:cxn>
                <a:cxn ang="0">
                  <a:pos x="6" y="0"/>
                </a:cxn>
                <a:cxn ang="0">
                  <a:pos x="2" y="7"/>
                </a:cxn>
                <a:cxn ang="0">
                  <a:pos x="0" y="12"/>
                </a:cxn>
                <a:cxn ang="0">
                  <a:pos x="0" y="12"/>
                </a:cxn>
                <a:cxn ang="0">
                  <a:pos x="0" y="17"/>
                </a:cxn>
                <a:cxn ang="0">
                  <a:pos x="0" y="17"/>
                </a:cxn>
                <a:cxn ang="0">
                  <a:pos x="12" y="25"/>
                </a:cxn>
                <a:cxn ang="0">
                  <a:pos x="12" y="25"/>
                </a:cxn>
                <a:cxn ang="0">
                  <a:pos x="12" y="25"/>
                </a:cxn>
                <a:cxn ang="0">
                  <a:pos x="12" y="25"/>
                </a:cxn>
                <a:cxn ang="0">
                  <a:pos x="15" y="18"/>
                </a:cxn>
                <a:cxn ang="0">
                  <a:pos x="18" y="15"/>
                </a:cxn>
                <a:cxn ang="0">
                  <a:pos x="19" y="14"/>
                </a:cxn>
                <a:cxn ang="0">
                  <a:pos x="19" y="14"/>
                </a:cxn>
                <a:cxn ang="0">
                  <a:pos x="6" y="0"/>
                </a:cxn>
                <a:cxn ang="0">
                  <a:pos x="6" y="0"/>
                </a:cxn>
              </a:cxnLst>
              <a:rect l="0" t="0" r="r" b="b"/>
              <a:pathLst>
                <a:path w="19" h="25">
                  <a:moveTo>
                    <a:pt x="6" y="0"/>
                  </a:moveTo>
                  <a:lnTo>
                    <a:pt x="6" y="0"/>
                  </a:lnTo>
                  <a:lnTo>
                    <a:pt x="2" y="7"/>
                  </a:lnTo>
                  <a:lnTo>
                    <a:pt x="0" y="12"/>
                  </a:lnTo>
                  <a:lnTo>
                    <a:pt x="0" y="12"/>
                  </a:lnTo>
                  <a:lnTo>
                    <a:pt x="0" y="17"/>
                  </a:lnTo>
                  <a:lnTo>
                    <a:pt x="0" y="17"/>
                  </a:lnTo>
                  <a:lnTo>
                    <a:pt x="12" y="25"/>
                  </a:lnTo>
                  <a:lnTo>
                    <a:pt x="12" y="25"/>
                  </a:lnTo>
                  <a:lnTo>
                    <a:pt x="12" y="25"/>
                  </a:lnTo>
                  <a:lnTo>
                    <a:pt x="12" y="25"/>
                  </a:lnTo>
                  <a:lnTo>
                    <a:pt x="15" y="18"/>
                  </a:lnTo>
                  <a:lnTo>
                    <a:pt x="18" y="15"/>
                  </a:lnTo>
                  <a:lnTo>
                    <a:pt x="19" y="14"/>
                  </a:lnTo>
                  <a:lnTo>
                    <a:pt x="19" y="14"/>
                  </a:lnTo>
                  <a:lnTo>
                    <a:pt x="6" y="0"/>
                  </a:lnTo>
                  <a:lnTo>
                    <a:pt x="6"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sp>
          <p:nvSpPr>
            <p:cNvPr id="242" name="Freeform 360"/>
            <p:cNvSpPr>
              <a:spLocks/>
            </p:cNvSpPr>
            <p:nvPr/>
          </p:nvSpPr>
          <p:spPr bwMode="gray">
            <a:xfrm>
              <a:off x="4523319" y="2509062"/>
              <a:ext cx="90536" cy="111756"/>
            </a:xfrm>
            <a:custGeom>
              <a:avLst/>
              <a:gdLst/>
              <a:ahLst/>
              <a:cxnLst>
                <a:cxn ang="0">
                  <a:pos x="58" y="52"/>
                </a:cxn>
                <a:cxn ang="0">
                  <a:pos x="55" y="47"/>
                </a:cxn>
                <a:cxn ang="0">
                  <a:pos x="58" y="42"/>
                </a:cxn>
                <a:cxn ang="0">
                  <a:pos x="59" y="40"/>
                </a:cxn>
                <a:cxn ang="0">
                  <a:pos x="58" y="34"/>
                </a:cxn>
                <a:cxn ang="0">
                  <a:pos x="58" y="33"/>
                </a:cxn>
                <a:cxn ang="0">
                  <a:pos x="51" y="30"/>
                </a:cxn>
                <a:cxn ang="0">
                  <a:pos x="41" y="28"/>
                </a:cxn>
                <a:cxn ang="0">
                  <a:pos x="40" y="23"/>
                </a:cxn>
                <a:cxn ang="0">
                  <a:pos x="40" y="18"/>
                </a:cxn>
                <a:cxn ang="0">
                  <a:pos x="38" y="18"/>
                </a:cxn>
                <a:cxn ang="0">
                  <a:pos x="34" y="17"/>
                </a:cxn>
                <a:cxn ang="0">
                  <a:pos x="32" y="13"/>
                </a:cxn>
                <a:cxn ang="0">
                  <a:pos x="30" y="7"/>
                </a:cxn>
                <a:cxn ang="0">
                  <a:pos x="27" y="3"/>
                </a:cxn>
                <a:cxn ang="0">
                  <a:pos x="28" y="3"/>
                </a:cxn>
                <a:cxn ang="0">
                  <a:pos x="23" y="1"/>
                </a:cxn>
                <a:cxn ang="0">
                  <a:pos x="17" y="0"/>
                </a:cxn>
                <a:cxn ang="0">
                  <a:pos x="0" y="5"/>
                </a:cxn>
                <a:cxn ang="0">
                  <a:pos x="1" y="11"/>
                </a:cxn>
                <a:cxn ang="0">
                  <a:pos x="4" y="14"/>
                </a:cxn>
                <a:cxn ang="0">
                  <a:pos x="7" y="17"/>
                </a:cxn>
                <a:cxn ang="0">
                  <a:pos x="8" y="25"/>
                </a:cxn>
                <a:cxn ang="0">
                  <a:pos x="10" y="33"/>
                </a:cxn>
                <a:cxn ang="0">
                  <a:pos x="10" y="48"/>
                </a:cxn>
                <a:cxn ang="0">
                  <a:pos x="8" y="51"/>
                </a:cxn>
                <a:cxn ang="0">
                  <a:pos x="5" y="52"/>
                </a:cxn>
                <a:cxn ang="0">
                  <a:pos x="1" y="57"/>
                </a:cxn>
                <a:cxn ang="0">
                  <a:pos x="14" y="71"/>
                </a:cxn>
                <a:cxn ang="0">
                  <a:pos x="15" y="71"/>
                </a:cxn>
                <a:cxn ang="0">
                  <a:pos x="24" y="75"/>
                </a:cxn>
                <a:cxn ang="0">
                  <a:pos x="30" y="79"/>
                </a:cxn>
                <a:cxn ang="0">
                  <a:pos x="57" y="75"/>
                </a:cxn>
                <a:cxn ang="0">
                  <a:pos x="58" y="69"/>
                </a:cxn>
                <a:cxn ang="0">
                  <a:pos x="61" y="64"/>
                </a:cxn>
                <a:cxn ang="0">
                  <a:pos x="62" y="64"/>
                </a:cxn>
                <a:cxn ang="0">
                  <a:pos x="64" y="62"/>
                </a:cxn>
                <a:cxn ang="0">
                  <a:pos x="58" y="52"/>
                </a:cxn>
              </a:cxnLst>
              <a:rect l="0" t="0" r="r" b="b"/>
              <a:pathLst>
                <a:path w="64" h="79">
                  <a:moveTo>
                    <a:pt x="58" y="52"/>
                  </a:moveTo>
                  <a:lnTo>
                    <a:pt x="58" y="52"/>
                  </a:lnTo>
                  <a:lnTo>
                    <a:pt x="55" y="50"/>
                  </a:lnTo>
                  <a:lnTo>
                    <a:pt x="55" y="47"/>
                  </a:lnTo>
                  <a:lnTo>
                    <a:pt x="57" y="44"/>
                  </a:lnTo>
                  <a:lnTo>
                    <a:pt x="58" y="42"/>
                  </a:lnTo>
                  <a:lnTo>
                    <a:pt x="58" y="42"/>
                  </a:lnTo>
                  <a:lnTo>
                    <a:pt x="59" y="40"/>
                  </a:lnTo>
                  <a:lnTo>
                    <a:pt x="59" y="38"/>
                  </a:lnTo>
                  <a:lnTo>
                    <a:pt x="58" y="34"/>
                  </a:lnTo>
                  <a:lnTo>
                    <a:pt x="58" y="34"/>
                  </a:lnTo>
                  <a:lnTo>
                    <a:pt x="58" y="33"/>
                  </a:lnTo>
                  <a:lnTo>
                    <a:pt x="55" y="31"/>
                  </a:lnTo>
                  <a:lnTo>
                    <a:pt x="51" y="30"/>
                  </a:lnTo>
                  <a:lnTo>
                    <a:pt x="41" y="28"/>
                  </a:lnTo>
                  <a:lnTo>
                    <a:pt x="41" y="28"/>
                  </a:lnTo>
                  <a:lnTo>
                    <a:pt x="40" y="27"/>
                  </a:lnTo>
                  <a:lnTo>
                    <a:pt x="40" y="23"/>
                  </a:lnTo>
                  <a:lnTo>
                    <a:pt x="40" y="20"/>
                  </a:lnTo>
                  <a:lnTo>
                    <a:pt x="40" y="18"/>
                  </a:lnTo>
                  <a:lnTo>
                    <a:pt x="38" y="18"/>
                  </a:lnTo>
                  <a:lnTo>
                    <a:pt x="38" y="18"/>
                  </a:lnTo>
                  <a:lnTo>
                    <a:pt x="35" y="18"/>
                  </a:lnTo>
                  <a:lnTo>
                    <a:pt x="34" y="17"/>
                  </a:lnTo>
                  <a:lnTo>
                    <a:pt x="32" y="13"/>
                  </a:lnTo>
                  <a:lnTo>
                    <a:pt x="32" y="13"/>
                  </a:lnTo>
                  <a:lnTo>
                    <a:pt x="32" y="10"/>
                  </a:lnTo>
                  <a:lnTo>
                    <a:pt x="30" y="7"/>
                  </a:lnTo>
                  <a:lnTo>
                    <a:pt x="28" y="5"/>
                  </a:lnTo>
                  <a:lnTo>
                    <a:pt x="27" y="3"/>
                  </a:lnTo>
                  <a:lnTo>
                    <a:pt x="27" y="3"/>
                  </a:lnTo>
                  <a:lnTo>
                    <a:pt x="28" y="3"/>
                  </a:lnTo>
                  <a:lnTo>
                    <a:pt x="28" y="3"/>
                  </a:lnTo>
                  <a:lnTo>
                    <a:pt x="23" y="1"/>
                  </a:lnTo>
                  <a:lnTo>
                    <a:pt x="23" y="1"/>
                  </a:lnTo>
                  <a:lnTo>
                    <a:pt x="17" y="0"/>
                  </a:lnTo>
                  <a:lnTo>
                    <a:pt x="17" y="0"/>
                  </a:lnTo>
                  <a:lnTo>
                    <a:pt x="0" y="5"/>
                  </a:lnTo>
                  <a:lnTo>
                    <a:pt x="0" y="5"/>
                  </a:lnTo>
                  <a:lnTo>
                    <a:pt x="1" y="11"/>
                  </a:lnTo>
                  <a:lnTo>
                    <a:pt x="3" y="13"/>
                  </a:lnTo>
                  <a:lnTo>
                    <a:pt x="4" y="14"/>
                  </a:lnTo>
                  <a:lnTo>
                    <a:pt x="4" y="14"/>
                  </a:lnTo>
                  <a:lnTo>
                    <a:pt x="7" y="17"/>
                  </a:lnTo>
                  <a:lnTo>
                    <a:pt x="7" y="20"/>
                  </a:lnTo>
                  <a:lnTo>
                    <a:pt x="8" y="25"/>
                  </a:lnTo>
                  <a:lnTo>
                    <a:pt x="8" y="25"/>
                  </a:lnTo>
                  <a:lnTo>
                    <a:pt x="10" y="33"/>
                  </a:lnTo>
                  <a:lnTo>
                    <a:pt x="10" y="40"/>
                  </a:lnTo>
                  <a:lnTo>
                    <a:pt x="10" y="48"/>
                  </a:lnTo>
                  <a:lnTo>
                    <a:pt x="8" y="50"/>
                  </a:lnTo>
                  <a:lnTo>
                    <a:pt x="8" y="51"/>
                  </a:lnTo>
                  <a:lnTo>
                    <a:pt x="8" y="51"/>
                  </a:lnTo>
                  <a:lnTo>
                    <a:pt x="5" y="52"/>
                  </a:lnTo>
                  <a:lnTo>
                    <a:pt x="1" y="57"/>
                  </a:lnTo>
                  <a:lnTo>
                    <a:pt x="1" y="57"/>
                  </a:lnTo>
                  <a:lnTo>
                    <a:pt x="14" y="71"/>
                  </a:lnTo>
                  <a:lnTo>
                    <a:pt x="14" y="71"/>
                  </a:lnTo>
                  <a:lnTo>
                    <a:pt x="15" y="71"/>
                  </a:lnTo>
                  <a:lnTo>
                    <a:pt x="15" y="71"/>
                  </a:lnTo>
                  <a:lnTo>
                    <a:pt x="18" y="72"/>
                  </a:lnTo>
                  <a:lnTo>
                    <a:pt x="24" y="75"/>
                  </a:lnTo>
                  <a:lnTo>
                    <a:pt x="30" y="79"/>
                  </a:lnTo>
                  <a:lnTo>
                    <a:pt x="30" y="79"/>
                  </a:lnTo>
                  <a:lnTo>
                    <a:pt x="57" y="75"/>
                  </a:lnTo>
                  <a:lnTo>
                    <a:pt x="57" y="75"/>
                  </a:lnTo>
                  <a:lnTo>
                    <a:pt x="58" y="69"/>
                  </a:lnTo>
                  <a:lnTo>
                    <a:pt x="58" y="69"/>
                  </a:lnTo>
                  <a:lnTo>
                    <a:pt x="59" y="65"/>
                  </a:lnTo>
                  <a:lnTo>
                    <a:pt x="61" y="64"/>
                  </a:lnTo>
                  <a:lnTo>
                    <a:pt x="62" y="64"/>
                  </a:lnTo>
                  <a:lnTo>
                    <a:pt x="62" y="64"/>
                  </a:lnTo>
                  <a:lnTo>
                    <a:pt x="64" y="62"/>
                  </a:lnTo>
                  <a:lnTo>
                    <a:pt x="64" y="62"/>
                  </a:lnTo>
                  <a:lnTo>
                    <a:pt x="62" y="60"/>
                  </a:lnTo>
                  <a:lnTo>
                    <a:pt x="58" y="52"/>
                  </a:lnTo>
                  <a:lnTo>
                    <a:pt x="58" y="5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3F3F3F"/>
                </a:solidFill>
                <a:latin typeface="Tw Cen MT"/>
              </a:endParaRPr>
            </a:p>
          </p:txBody>
        </p:sp>
      </p:grpSp>
      <p:sp>
        <p:nvSpPr>
          <p:cNvPr id="2" name="TextBox 1">
            <a:extLst>
              <a:ext uri="{FF2B5EF4-FFF2-40B4-BE49-F238E27FC236}">
                <a16:creationId xmlns:a16="http://schemas.microsoft.com/office/drawing/2014/main" id="{CA25E061-2179-4722-B84E-550CFF96372C}"/>
              </a:ext>
            </a:extLst>
          </p:cNvPr>
          <p:cNvSpPr txBox="1"/>
          <p:nvPr/>
        </p:nvSpPr>
        <p:spPr>
          <a:xfrm>
            <a:off x="914638" y="2463633"/>
            <a:ext cx="3473630" cy="984885"/>
          </a:xfrm>
          <a:prstGeom prst="rect">
            <a:avLst/>
          </a:prstGeom>
          <a:noFill/>
        </p:spPr>
        <p:txBody>
          <a:bodyPr wrap="square" lIns="0" tIns="0" rIns="0" bIns="0" rtlCol="0">
            <a:spAutoFit/>
          </a:bodyPr>
          <a:lstStyle/>
          <a:p>
            <a:pPr>
              <a:spcBef>
                <a:spcPts val="600"/>
              </a:spcBef>
            </a:pPr>
            <a:r>
              <a:rPr lang="en-US" sz="1600" b="1" dirty="0">
                <a:solidFill>
                  <a:schemeClr val="tx2"/>
                </a:solidFill>
              </a:rPr>
              <a:t>N. Am: </a:t>
            </a:r>
            <a:r>
              <a:rPr lang="en-US" sz="1600" dirty="0" err="1">
                <a:solidFill>
                  <a:schemeClr val="tx2"/>
                </a:solidFill>
              </a:rPr>
              <a:t>Jhangiani</a:t>
            </a:r>
            <a:r>
              <a:rPr lang="en-US" sz="1600" dirty="0">
                <a:solidFill>
                  <a:schemeClr val="tx2"/>
                </a:solidFill>
              </a:rPr>
              <a:t> et al, As good or better than commercial textbooks: Students’ perceptions &amp; outcomes from using open digital &amp; open print textbooks, 2018</a:t>
            </a:r>
          </a:p>
        </p:txBody>
      </p:sp>
      <p:sp>
        <p:nvSpPr>
          <p:cNvPr id="243" name="TextBox 242">
            <a:extLst>
              <a:ext uri="{FF2B5EF4-FFF2-40B4-BE49-F238E27FC236}">
                <a16:creationId xmlns:a16="http://schemas.microsoft.com/office/drawing/2014/main" id="{083BFEA1-621B-4757-BA8E-203E9BC5A25A}"/>
              </a:ext>
            </a:extLst>
          </p:cNvPr>
          <p:cNvSpPr txBox="1"/>
          <p:nvPr/>
        </p:nvSpPr>
        <p:spPr>
          <a:xfrm>
            <a:off x="5119006" y="4572857"/>
            <a:ext cx="2855980" cy="984885"/>
          </a:xfrm>
          <a:prstGeom prst="rect">
            <a:avLst/>
          </a:prstGeom>
          <a:noFill/>
        </p:spPr>
        <p:txBody>
          <a:bodyPr wrap="square" lIns="0" tIns="0" rIns="0" bIns="0" rtlCol="0">
            <a:spAutoFit/>
          </a:bodyPr>
          <a:lstStyle/>
          <a:p>
            <a:pPr>
              <a:spcBef>
                <a:spcPts val="600"/>
              </a:spcBef>
            </a:pPr>
            <a:r>
              <a:rPr lang="en-US" sz="1600" b="1" dirty="0">
                <a:solidFill>
                  <a:schemeClr val="tx2"/>
                </a:solidFill>
              </a:rPr>
              <a:t>Africa: </a:t>
            </a:r>
            <a:r>
              <a:rPr lang="pt-BR" sz="1600" dirty="0">
                <a:solidFill>
                  <a:schemeClr val="tx2"/>
                </a:solidFill>
              </a:rPr>
              <a:t>Pete et al, </a:t>
            </a:r>
            <a:r>
              <a:rPr lang="en-US" sz="1600" dirty="0">
                <a:solidFill>
                  <a:schemeClr val="tx2"/>
                </a:solidFill>
              </a:rPr>
              <a:t>Differentiation in Access to, &amp; the Use &amp; Sharing of OER among Students &amp; Lecturers at Kenyan Universities, 2017</a:t>
            </a:r>
          </a:p>
        </p:txBody>
      </p:sp>
      <p:sp>
        <p:nvSpPr>
          <p:cNvPr id="244" name="TextBox 243">
            <a:extLst>
              <a:ext uri="{FF2B5EF4-FFF2-40B4-BE49-F238E27FC236}">
                <a16:creationId xmlns:a16="http://schemas.microsoft.com/office/drawing/2014/main" id="{3E56065B-3843-4FCD-8D67-9A44D7DA11D8}"/>
              </a:ext>
            </a:extLst>
          </p:cNvPr>
          <p:cNvSpPr txBox="1"/>
          <p:nvPr/>
        </p:nvSpPr>
        <p:spPr>
          <a:xfrm>
            <a:off x="5222591" y="2278964"/>
            <a:ext cx="3184492" cy="492443"/>
          </a:xfrm>
          <a:prstGeom prst="rect">
            <a:avLst/>
          </a:prstGeom>
          <a:noFill/>
        </p:spPr>
        <p:txBody>
          <a:bodyPr wrap="square" lIns="0" tIns="0" rIns="0" bIns="0" rtlCol="0">
            <a:spAutoFit/>
          </a:bodyPr>
          <a:lstStyle/>
          <a:p>
            <a:pPr>
              <a:spcBef>
                <a:spcPts val="600"/>
              </a:spcBef>
            </a:pPr>
            <a:r>
              <a:rPr lang="en-US" sz="1600" b="1" dirty="0">
                <a:solidFill>
                  <a:schemeClr val="tx2"/>
                </a:solidFill>
              </a:rPr>
              <a:t>Eur: </a:t>
            </a:r>
            <a:r>
              <a:rPr lang="en-US" sz="1600" dirty="0">
                <a:solidFill>
                  <a:schemeClr val="tx2"/>
                </a:solidFill>
              </a:rPr>
              <a:t>dos Santos et al, Policy Approaches to Open Education, 2017</a:t>
            </a:r>
          </a:p>
        </p:txBody>
      </p:sp>
      <p:sp>
        <p:nvSpPr>
          <p:cNvPr id="245" name="TextBox 244">
            <a:extLst>
              <a:ext uri="{FF2B5EF4-FFF2-40B4-BE49-F238E27FC236}">
                <a16:creationId xmlns:a16="http://schemas.microsoft.com/office/drawing/2014/main" id="{0FA69298-B8A1-4267-922E-5C377CC9BBAD}"/>
              </a:ext>
            </a:extLst>
          </p:cNvPr>
          <p:cNvSpPr txBox="1"/>
          <p:nvPr/>
        </p:nvSpPr>
        <p:spPr>
          <a:xfrm>
            <a:off x="7233830" y="3991924"/>
            <a:ext cx="4094789" cy="492443"/>
          </a:xfrm>
          <a:prstGeom prst="rect">
            <a:avLst/>
          </a:prstGeom>
          <a:noFill/>
        </p:spPr>
        <p:txBody>
          <a:bodyPr wrap="square" lIns="0" tIns="0" rIns="0" bIns="0" rtlCol="0">
            <a:spAutoFit/>
          </a:bodyPr>
          <a:lstStyle/>
          <a:p>
            <a:pPr>
              <a:spcBef>
                <a:spcPts val="600"/>
              </a:spcBef>
            </a:pPr>
            <a:r>
              <a:rPr lang="en-US" sz="1600" b="1" dirty="0">
                <a:solidFill>
                  <a:schemeClr val="tx2"/>
                </a:solidFill>
              </a:rPr>
              <a:t>S/SE Asia: </a:t>
            </a:r>
            <a:r>
              <a:rPr lang="en-US" sz="1600" dirty="0">
                <a:solidFill>
                  <a:schemeClr val="tx2"/>
                </a:solidFill>
              </a:rPr>
              <a:t>Mishra, Promoting Use and Contribution of Open Educational Resources, 2017</a:t>
            </a:r>
          </a:p>
        </p:txBody>
      </p:sp>
      <p:sp>
        <p:nvSpPr>
          <p:cNvPr id="246" name="TextBox 245">
            <a:extLst>
              <a:ext uri="{FF2B5EF4-FFF2-40B4-BE49-F238E27FC236}">
                <a16:creationId xmlns:a16="http://schemas.microsoft.com/office/drawing/2014/main" id="{07336FDF-56E9-486F-8B47-207514418BA0}"/>
              </a:ext>
            </a:extLst>
          </p:cNvPr>
          <p:cNvSpPr txBox="1"/>
          <p:nvPr/>
        </p:nvSpPr>
        <p:spPr>
          <a:xfrm>
            <a:off x="8471456" y="4841852"/>
            <a:ext cx="2934409" cy="984885"/>
          </a:xfrm>
          <a:prstGeom prst="rect">
            <a:avLst/>
          </a:prstGeom>
          <a:noFill/>
        </p:spPr>
        <p:txBody>
          <a:bodyPr wrap="square" lIns="0" tIns="0" rIns="0" bIns="0" rtlCol="0">
            <a:spAutoFit/>
          </a:bodyPr>
          <a:lstStyle/>
          <a:p>
            <a:pPr>
              <a:spcBef>
                <a:spcPts val="600"/>
              </a:spcBef>
            </a:pPr>
            <a:r>
              <a:rPr lang="en-US" sz="1600" b="1" dirty="0">
                <a:solidFill>
                  <a:schemeClr val="tx2"/>
                </a:solidFill>
              </a:rPr>
              <a:t>Oceania: </a:t>
            </a:r>
            <a:r>
              <a:rPr lang="en-US" sz="1600" dirty="0" err="1">
                <a:solidFill>
                  <a:schemeClr val="tx2"/>
                </a:solidFill>
              </a:rPr>
              <a:t>Bossu</a:t>
            </a:r>
            <a:r>
              <a:rPr lang="en-US" sz="1600" dirty="0">
                <a:solidFill>
                  <a:schemeClr val="tx2"/>
                </a:solidFill>
              </a:rPr>
              <a:t> &amp; Stagg, The potential role of Open Educational Practice policy in transforming Australian higher education, 2018</a:t>
            </a:r>
          </a:p>
        </p:txBody>
      </p:sp>
      <p:sp>
        <p:nvSpPr>
          <p:cNvPr id="247" name="TextBox 246">
            <a:extLst>
              <a:ext uri="{FF2B5EF4-FFF2-40B4-BE49-F238E27FC236}">
                <a16:creationId xmlns:a16="http://schemas.microsoft.com/office/drawing/2014/main" id="{7D9589C5-E4C0-4608-9E99-93C0DD0DDA34}"/>
              </a:ext>
            </a:extLst>
          </p:cNvPr>
          <p:cNvSpPr txBox="1"/>
          <p:nvPr/>
        </p:nvSpPr>
        <p:spPr>
          <a:xfrm>
            <a:off x="1113723" y="4260054"/>
            <a:ext cx="3641914" cy="738664"/>
          </a:xfrm>
          <a:prstGeom prst="rect">
            <a:avLst/>
          </a:prstGeom>
          <a:noFill/>
        </p:spPr>
        <p:txBody>
          <a:bodyPr wrap="square" lIns="0" tIns="0" rIns="0" bIns="0" rtlCol="0">
            <a:spAutoFit/>
          </a:bodyPr>
          <a:lstStyle/>
          <a:p>
            <a:pPr>
              <a:spcBef>
                <a:spcPts val="600"/>
              </a:spcBef>
            </a:pPr>
            <a:r>
              <a:rPr lang="en-US" sz="1600" b="1" dirty="0">
                <a:solidFill>
                  <a:schemeClr val="tx2"/>
                </a:solidFill>
              </a:rPr>
              <a:t>C./S. Am: </a:t>
            </a:r>
            <a:r>
              <a:rPr lang="en-US" sz="1600" dirty="0">
                <a:solidFill>
                  <a:schemeClr val="tx2"/>
                </a:solidFill>
              </a:rPr>
              <a:t>Toledo et al, Public expenditure in education in L. Am: </a:t>
            </a:r>
            <a:r>
              <a:rPr lang="en-US" sz="1600" dirty="0" err="1">
                <a:solidFill>
                  <a:schemeClr val="tx2"/>
                </a:solidFill>
              </a:rPr>
              <a:t>Rec.s</a:t>
            </a:r>
            <a:r>
              <a:rPr lang="en-US" sz="1600" dirty="0">
                <a:solidFill>
                  <a:schemeClr val="tx2"/>
                </a:solidFill>
              </a:rPr>
              <a:t> to serve the purposes of the Paris OER Declaration, 2014 </a:t>
            </a:r>
          </a:p>
        </p:txBody>
      </p:sp>
      <p:sp>
        <p:nvSpPr>
          <p:cNvPr id="248" name="TextBox 247">
            <a:extLst>
              <a:ext uri="{FF2B5EF4-FFF2-40B4-BE49-F238E27FC236}">
                <a16:creationId xmlns:a16="http://schemas.microsoft.com/office/drawing/2014/main" id="{1BA8FC71-2D02-4B8A-A436-34FA42730ED8}"/>
              </a:ext>
            </a:extLst>
          </p:cNvPr>
          <p:cNvSpPr txBox="1"/>
          <p:nvPr/>
        </p:nvSpPr>
        <p:spPr>
          <a:xfrm>
            <a:off x="4454585" y="3046631"/>
            <a:ext cx="3794603" cy="738664"/>
          </a:xfrm>
          <a:prstGeom prst="rect">
            <a:avLst/>
          </a:prstGeom>
          <a:noFill/>
        </p:spPr>
        <p:txBody>
          <a:bodyPr wrap="square" lIns="0" tIns="0" rIns="0" bIns="0" rtlCol="0">
            <a:spAutoFit/>
          </a:bodyPr>
          <a:lstStyle/>
          <a:p>
            <a:pPr>
              <a:spcBef>
                <a:spcPts val="600"/>
              </a:spcBef>
            </a:pPr>
            <a:r>
              <a:rPr lang="en-US" sz="1600" b="1" dirty="0">
                <a:solidFill>
                  <a:schemeClr val="tx2"/>
                </a:solidFill>
              </a:rPr>
              <a:t>Mid East: </a:t>
            </a:r>
            <a:r>
              <a:rPr lang="en-US" sz="1600" dirty="0">
                <a:solidFill>
                  <a:schemeClr val="tx2"/>
                </a:solidFill>
              </a:rPr>
              <a:t>Bali &amp; </a:t>
            </a:r>
            <a:r>
              <a:rPr lang="en-US" sz="1600" dirty="0" err="1">
                <a:solidFill>
                  <a:schemeClr val="tx2"/>
                </a:solidFill>
              </a:rPr>
              <a:t>Caines</a:t>
            </a:r>
            <a:r>
              <a:rPr lang="en-US" sz="1600" dirty="0">
                <a:solidFill>
                  <a:schemeClr val="tx2"/>
                </a:solidFill>
              </a:rPr>
              <a:t>, A call for promoting ownership, equity, &amp; agency in faculty development via connected learning, 2018</a:t>
            </a:r>
          </a:p>
        </p:txBody>
      </p:sp>
      <p:sp>
        <p:nvSpPr>
          <p:cNvPr id="249" name="TextBox 248">
            <a:extLst>
              <a:ext uri="{FF2B5EF4-FFF2-40B4-BE49-F238E27FC236}">
                <a16:creationId xmlns:a16="http://schemas.microsoft.com/office/drawing/2014/main" id="{55C569EB-11A7-4203-8378-9A8FD8F3DC9C}"/>
              </a:ext>
            </a:extLst>
          </p:cNvPr>
          <p:cNvSpPr txBox="1"/>
          <p:nvPr/>
        </p:nvSpPr>
        <p:spPr>
          <a:xfrm>
            <a:off x="8528782" y="2446219"/>
            <a:ext cx="3097957" cy="1231106"/>
          </a:xfrm>
          <a:prstGeom prst="rect">
            <a:avLst/>
          </a:prstGeom>
          <a:noFill/>
        </p:spPr>
        <p:txBody>
          <a:bodyPr wrap="square" lIns="0" tIns="0" rIns="0" bIns="0" rtlCol="0">
            <a:spAutoFit/>
          </a:bodyPr>
          <a:lstStyle/>
          <a:p>
            <a:pPr>
              <a:spcBef>
                <a:spcPts val="600"/>
              </a:spcBef>
            </a:pPr>
            <a:r>
              <a:rPr lang="en-US" sz="1600" b="1" dirty="0">
                <a:solidFill>
                  <a:schemeClr val="tx2"/>
                </a:solidFill>
              </a:rPr>
              <a:t>E. Asia: </a:t>
            </a:r>
            <a:r>
              <a:rPr lang="en-US" sz="1600" dirty="0" err="1">
                <a:solidFill>
                  <a:schemeClr val="tx2"/>
                </a:solidFill>
              </a:rPr>
              <a:t>Zagdragchaa</a:t>
            </a:r>
            <a:r>
              <a:rPr lang="en-US" sz="1600" dirty="0">
                <a:solidFill>
                  <a:schemeClr val="tx2"/>
                </a:solidFill>
              </a:rPr>
              <a:t> &amp; Trotter, Cultural–historical factors influencing OER adoption in Mongolia’s higher education sector, 2017 (ed. Hodgkinson-Williamson &amp; </a:t>
            </a:r>
            <a:r>
              <a:rPr lang="en-US" sz="1600" dirty="0" err="1">
                <a:solidFill>
                  <a:schemeClr val="tx2"/>
                </a:solidFill>
              </a:rPr>
              <a:t>Arinto</a:t>
            </a:r>
            <a:r>
              <a:rPr lang="en-US" sz="1600" dirty="0">
                <a:solidFill>
                  <a:schemeClr val="tx2"/>
                </a:solidFill>
              </a:rPr>
              <a:t>)</a:t>
            </a:r>
          </a:p>
        </p:txBody>
      </p:sp>
      <p:sp>
        <p:nvSpPr>
          <p:cNvPr id="250" name="TextBox 249">
            <a:extLst>
              <a:ext uri="{FF2B5EF4-FFF2-40B4-BE49-F238E27FC236}">
                <a16:creationId xmlns:a16="http://schemas.microsoft.com/office/drawing/2014/main" id="{A9B0949C-63AC-4C7C-A6F8-58B3B05DA1E6}"/>
              </a:ext>
            </a:extLst>
          </p:cNvPr>
          <p:cNvSpPr txBox="1"/>
          <p:nvPr/>
        </p:nvSpPr>
        <p:spPr>
          <a:xfrm>
            <a:off x="632124" y="6040151"/>
            <a:ext cx="10471979" cy="492443"/>
          </a:xfrm>
          <a:prstGeom prst="rect">
            <a:avLst/>
          </a:prstGeom>
          <a:noFill/>
        </p:spPr>
        <p:txBody>
          <a:bodyPr wrap="square" lIns="0" tIns="0" rIns="0" bIns="0" rtlCol="0">
            <a:spAutoFit/>
          </a:bodyPr>
          <a:lstStyle/>
          <a:p>
            <a:pPr>
              <a:spcBef>
                <a:spcPts val="600"/>
              </a:spcBef>
            </a:pPr>
            <a:r>
              <a:rPr lang="en-US" sz="1600" b="1" dirty="0">
                <a:solidFill>
                  <a:schemeClr val="tx2"/>
                </a:solidFill>
              </a:rPr>
              <a:t>Multi-region/global: </a:t>
            </a:r>
            <a:r>
              <a:rPr lang="en-US" sz="1600" dirty="0">
                <a:solidFill>
                  <a:schemeClr val="tx2"/>
                </a:solidFill>
              </a:rPr>
              <a:t>Hodgkinson-Williams &amp; </a:t>
            </a:r>
            <a:r>
              <a:rPr lang="en-US" sz="1600" dirty="0" err="1">
                <a:solidFill>
                  <a:schemeClr val="tx2"/>
                </a:solidFill>
              </a:rPr>
              <a:t>Arinto</a:t>
            </a:r>
            <a:r>
              <a:rPr lang="en-US" sz="1600" dirty="0">
                <a:solidFill>
                  <a:schemeClr val="tx2"/>
                </a:solidFill>
              </a:rPr>
              <a:t>, Adoption and Impact of OER in the Global South, 2017</a:t>
            </a:r>
            <a:br>
              <a:rPr lang="en-US" sz="1600" dirty="0">
                <a:solidFill>
                  <a:schemeClr val="tx2"/>
                </a:solidFill>
              </a:rPr>
            </a:br>
            <a:r>
              <a:rPr lang="en-US" sz="1600" dirty="0">
                <a:solidFill>
                  <a:schemeClr val="tx2"/>
                </a:solidFill>
              </a:rPr>
              <a:t>Cronin &amp; Maclaren, Conceptualising OEP: A review of theoretical and empirical literature in Open Educational Practices, 2018</a:t>
            </a:r>
          </a:p>
        </p:txBody>
      </p:sp>
    </p:spTree>
    <p:extLst>
      <p:ext uri="{BB962C8B-B14F-4D97-AF65-F5344CB8AC3E}">
        <p14:creationId xmlns:p14="http://schemas.microsoft.com/office/powerpoint/2010/main" val="72767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Experts suggest near-term priority research areas, and note major gaps in </a:t>
            </a:r>
            <a:br>
              <a:rPr lang="en-US" dirty="0"/>
            </a:br>
            <a:r>
              <a:rPr lang="en-US" dirty="0"/>
              <a:t>K-12 &amp; non-North American contexts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54387857"/>
              </p:ext>
            </p:extLst>
          </p:nvPr>
        </p:nvGraphicFramePr>
        <p:xfrm>
          <a:off x="748146" y="1661380"/>
          <a:ext cx="10839797" cy="4946913"/>
        </p:xfrm>
        <a:graphic>
          <a:graphicData uri="http://schemas.openxmlformats.org/drawingml/2006/table">
            <a:tbl>
              <a:tblPr firstRow="1" bandRow="1">
                <a:tableStyleId>{5C22544A-7EE6-4342-B048-85BDC9FD1C3A}</a:tableStyleId>
              </a:tblPr>
              <a:tblGrid>
                <a:gridCol w="3755739">
                  <a:extLst>
                    <a:ext uri="{9D8B030D-6E8A-4147-A177-3AD203B41FA5}">
                      <a16:colId xmlns:a16="http://schemas.microsoft.com/office/drawing/2014/main" val="20000"/>
                    </a:ext>
                  </a:extLst>
                </a:gridCol>
                <a:gridCol w="2777891">
                  <a:extLst>
                    <a:ext uri="{9D8B030D-6E8A-4147-A177-3AD203B41FA5}">
                      <a16:colId xmlns:a16="http://schemas.microsoft.com/office/drawing/2014/main" val="20001"/>
                    </a:ext>
                  </a:extLst>
                </a:gridCol>
                <a:gridCol w="4306167">
                  <a:extLst>
                    <a:ext uri="{9D8B030D-6E8A-4147-A177-3AD203B41FA5}">
                      <a16:colId xmlns:a16="http://schemas.microsoft.com/office/drawing/2014/main" val="20002"/>
                    </a:ext>
                  </a:extLst>
                </a:gridCol>
              </a:tblGrid>
              <a:tr h="573033">
                <a:tc>
                  <a:txBody>
                    <a:bodyPr/>
                    <a:lstStyle/>
                    <a:p>
                      <a:pPr algn="ctr"/>
                      <a:r>
                        <a:rPr lang="en-US" sz="2200" b="1" cap="none" baseline="0" dirty="0">
                          <a:solidFill>
                            <a:schemeClr val="accent3"/>
                          </a:solidFill>
                          <a:latin typeface="+mj-lt"/>
                        </a:rPr>
                        <a:t>Teaching and learning</a:t>
                      </a:r>
                    </a:p>
                  </a:txBody>
                  <a:tcPr anchor="ctr">
                    <a:lnL w="12700" cmpd="sng">
                      <a:noFill/>
                    </a:lnL>
                    <a:lnR w="12700" cap="flat" cmpd="sng" algn="ctr">
                      <a:solidFill>
                        <a:schemeClr val="bg2">
                          <a:lumMod val="75000"/>
                        </a:schemeClr>
                      </a:solidFill>
                      <a:prstDash val="solid"/>
                      <a:round/>
                      <a:headEnd type="none" w="med" len="med"/>
                      <a:tailEnd type="none" w="med" len="med"/>
                    </a:lnR>
                    <a:lnT w="38100" cap="flat" cmpd="sng" algn="ctr">
                      <a:solidFill>
                        <a:schemeClr val="bg2">
                          <a:lumMod val="75000"/>
                        </a:schemeClr>
                      </a:solidFill>
                      <a:prstDash val="solid"/>
                      <a:round/>
                      <a:headEnd type="none" w="med" len="med"/>
                      <a:tailEnd type="none" w="med" len="med"/>
                    </a:lnT>
                    <a:lnB w="381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cap="none" baseline="0" dirty="0">
                          <a:solidFill>
                            <a:schemeClr val="accent3"/>
                          </a:solidFill>
                          <a:latin typeface="+mj-lt"/>
                        </a:rPr>
                        <a:t>Policy and practice</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38100" cap="flat" cmpd="sng" algn="ctr">
                      <a:solidFill>
                        <a:schemeClr val="bg2">
                          <a:lumMod val="75000"/>
                        </a:schemeClr>
                      </a:solidFill>
                      <a:prstDash val="solid"/>
                      <a:round/>
                      <a:headEnd type="none" w="med" len="med"/>
                      <a:tailEnd type="none" w="med" len="med"/>
                    </a:lnT>
                    <a:lnB w="381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cap="none" baseline="0" dirty="0">
                          <a:solidFill>
                            <a:schemeClr val="accent3"/>
                          </a:solidFill>
                          <a:latin typeface="+mj-lt"/>
                        </a:rPr>
                        <a:t>Implementation</a:t>
                      </a:r>
                    </a:p>
                  </a:txBody>
                  <a:tcPr anchor="ctr">
                    <a:lnL w="12700" cap="flat" cmpd="sng" algn="ctr">
                      <a:solidFill>
                        <a:schemeClr val="bg2">
                          <a:lumMod val="75000"/>
                        </a:schemeClr>
                      </a:solidFill>
                      <a:prstDash val="solid"/>
                      <a:round/>
                      <a:headEnd type="none" w="med" len="med"/>
                      <a:tailEnd type="none" w="med" len="med"/>
                    </a:lnL>
                    <a:lnR w="12700" cmpd="sng">
                      <a:noFill/>
                    </a:lnR>
                    <a:lnT w="38100" cap="flat" cmpd="sng" algn="ctr">
                      <a:solidFill>
                        <a:schemeClr val="bg2">
                          <a:lumMod val="75000"/>
                        </a:schemeClr>
                      </a:solidFill>
                      <a:prstDash val="solid"/>
                      <a:round/>
                      <a:headEnd type="none" w="med" len="med"/>
                      <a:tailEnd type="none" w="med" len="med"/>
                    </a:lnT>
                    <a:lnB w="381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37593">
                <a:tc>
                  <a:txBody>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700" dirty="0">
                          <a:solidFill>
                            <a:schemeClr val="tx2"/>
                          </a:solidFill>
                          <a:latin typeface="+mn-lt"/>
                        </a:rPr>
                        <a:t>Can </a:t>
                      </a:r>
                      <a:r>
                        <a:rPr lang="en-US" sz="1700" b="0" dirty="0">
                          <a:solidFill>
                            <a:schemeClr val="accent3"/>
                          </a:solidFill>
                          <a:latin typeface="+mn-lt"/>
                        </a:rPr>
                        <a:t>more rigorous </a:t>
                      </a:r>
                      <a:r>
                        <a:rPr lang="en-US" sz="1700" dirty="0">
                          <a:solidFill>
                            <a:schemeClr val="tx2"/>
                          </a:solidFill>
                          <a:latin typeface="+mn-lt"/>
                        </a:rPr>
                        <a:t>research (controls, larger samples) validate OER impacts on learning outcomes?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700" dirty="0">
                          <a:solidFill>
                            <a:schemeClr val="tx2"/>
                          </a:solidFill>
                          <a:latin typeface="+mn-lt"/>
                        </a:rPr>
                        <a:t>How does OER affect </a:t>
                      </a:r>
                      <a:r>
                        <a:rPr lang="en-US" sz="1700" b="0" dirty="0">
                          <a:solidFill>
                            <a:schemeClr val="accent3"/>
                          </a:solidFill>
                          <a:latin typeface="+mn-lt"/>
                        </a:rPr>
                        <a:t>teaching practices</a:t>
                      </a:r>
                      <a:r>
                        <a:rPr lang="en-US" sz="1700" b="1" dirty="0">
                          <a:solidFill>
                            <a:schemeClr val="accent3"/>
                          </a:solidFill>
                          <a:latin typeface="+mn-lt"/>
                        </a:rPr>
                        <a:t> </a:t>
                      </a:r>
                      <a:r>
                        <a:rPr lang="en-US" sz="1700" dirty="0">
                          <a:solidFill>
                            <a:schemeClr val="tx2"/>
                          </a:solidFill>
                          <a:latin typeface="+mn-lt"/>
                        </a:rPr>
                        <a:t>and enable open pedagogy (or not)? What constitutes open educational practices? How can OER connect with digital pedagogy?</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700" dirty="0">
                          <a:solidFill>
                            <a:schemeClr val="tx2"/>
                          </a:solidFill>
                          <a:latin typeface="+mn-lt"/>
                        </a:rPr>
                        <a:t>How can OER support innovative learning design for </a:t>
                      </a:r>
                      <a:r>
                        <a:rPr lang="en-US" sz="1700" b="0" dirty="0">
                          <a:solidFill>
                            <a:schemeClr val="accent3"/>
                          </a:solidFill>
                          <a:latin typeface="+mn-lt"/>
                        </a:rPr>
                        <a:t>underserved groups</a:t>
                      </a:r>
                      <a:r>
                        <a:rPr lang="en-US" sz="1700" b="1" dirty="0">
                          <a:solidFill>
                            <a:schemeClr val="accent3"/>
                          </a:solidFill>
                          <a:latin typeface="+mn-lt"/>
                        </a:rPr>
                        <a:t> </a:t>
                      </a:r>
                      <a:r>
                        <a:rPr lang="en-US" sz="1700" dirty="0">
                          <a:solidFill>
                            <a:schemeClr val="tx2"/>
                          </a:solidFill>
                          <a:latin typeface="+mn-lt"/>
                        </a:rPr>
                        <a:t>(e.g., indigenous, high poverty, transgender) and link diversity, equity, and inclusion with deeper learning?</a:t>
                      </a:r>
                    </a:p>
                  </a:txBody>
                  <a:tcPr marL="182880" marT="91440" marB="91440" horzOverflow="overflow">
                    <a:lnL w="12700" cmpd="sng">
                      <a:noFill/>
                    </a:lnL>
                    <a:lnR w="12700" cap="flat" cmpd="sng" algn="ctr">
                      <a:solidFill>
                        <a:schemeClr val="bg2">
                          <a:lumMod val="75000"/>
                        </a:schemeClr>
                      </a:solidFill>
                      <a:prstDash val="solid"/>
                      <a:round/>
                      <a:headEnd type="none" w="med" len="med"/>
                      <a:tailEnd type="none" w="med" len="med"/>
                    </a:lnR>
                    <a:lnT w="381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700" dirty="0">
                          <a:solidFill>
                            <a:schemeClr val="tx2"/>
                          </a:solidFill>
                          <a:latin typeface="+mn-lt"/>
                        </a:rPr>
                        <a:t>What are the </a:t>
                      </a:r>
                      <a:r>
                        <a:rPr lang="en-US" sz="1700" b="0" dirty="0">
                          <a:solidFill>
                            <a:schemeClr val="accent3"/>
                          </a:solidFill>
                          <a:latin typeface="+mn-lt"/>
                        </a:rPr>
                        <a:t>broader linked policies</a:t>
                      </a:r>
                      <a:r>
                        <a:rPr lang="en-US" sz="1700" b="0" dirty="0">
                          <a:solidFill>
                            <a:schemeClr val="accent2"/>
                          </a:solidFill>
                          <a:latin typeface="+mn-lt"/>
                        </a:rPr>
                        <a:t> </a:t>
                      </a:r>
                      <a:r>
                        <a:rPr lang="en-US" sz="1700" dirty="0">
                          <a:solidFill>
                            <a:schemeClr val="tx2"/>
                          </a:solidFill>
                          <a:latin typeface="+mn-lt"/>
                        </a:rPr>
                        <a:t>that enable open educational practices, in conjunction with direct OER policies?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700" dirty="0">
                          <a:solidFill>
                            <a:schemeClr val="tx2"/>
                          </a:solidFill>
                          <a:latin typeface="+mn-lt"/>
                        </a:rPr>
                        <a:t>How do governments, institutions, and programs handle </a:t>
                      </a:r>
                      <a:r>
                        <a:rPr lang="en-US" sz="1700" b="0" dirty="0">
                          <a:solidFill>
                            <a:schemeClr val="accent3"/>
                          </a:solidFill>
                          <a:latin typeface="+mn-lt"/>
                        </a:rPr>
                        <a:t>procurement, administrative, and financing </a:t>
                      </a:r>
                      <a:r>
                        <a:rPr lang="en-US" sz="1700" dirty="0">
                          <a:solidFill>
                            <a:schemeClr val="tx2"/>
                          </a:solidFill>
                          <a:latin typeface="+mn-lt"/>
                        </a:rPr>
                        <a:t>challenges when adopting OER?</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700" dirty="0">
                          <a:solidFill>
                            <a:schemeClr val="tx2"/>
                          </a:solidFill>
                          <a:latin typeface="+mn-lt"/>
                        </a:rPr>
                        <a:t>What are </a:t>
                      </a:r>
                      <a:r>
                        <a:rPr lang="en-US" sz="1700" b="0" dirty="0">
                          <a:solidFill>
                            <a:schemeClr val="accent3"/>
                          </a:solidFill>
                          <a:latin typeface="+mn-lt"/>
                        </a:rPr>
                        <a:t>adoption rates </a:t>
                      </a:r>
                      <a:r>
                        <a:rPr lang="en-US" sz="1700" dirty="0">
                          <a:solidFill>
                            <a:schemeClr val="tx2"/>
                          </a:solidFill>
                          <a:latin typeface="+mn-lt"/>
                        </a:rPr>
                        <a:t>for OER, and what is the potential future reach?</a:t>
                      </a:r>
                    </a:p>
                  </a:txBody>
                  <a:tcPr marL="182880" marT="91440" marB="91440" horzOverflow="overflow">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381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700" dirty="0">
                          <a:solidFill>
                            <a:schemeClr val="tx2"/>
                          </a:solidFill>
                          <a:latin typeface="+mn-lt"/>
                        </a:rPr>
                        <a:t>What have been the impacts of </a:t>
                      </a:r>
                      <a:r>
                        <a:rPr lang="en-US" sz="1700" b="0" dirty="0">
                          <a:solidFill>
                            <a:schemeClr val="accent3"/>
                          </a:solidFill>
                          <a:latin typeface="+mn-lt"/>
                        </a:rPr>
                        <a:t>past OER projects </a:t>
                      </a:r>
                      <a:r>
                        <a:rPr lang="en-US" sz="1700" dirty="0">
                          <a:solidFill>
                            <a:schemeClr val="tx2"/>
                          </a:solidFill>
                          <a:latin typeface="+mn-lt"/>
                        </a:rPr>
                        <a:t>(e.g., TESSA, The Virtual University for Small States of the Commonwealth), and have they been sustained? What are the challenges? Do champions remain?</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700" dirty="0">
                          <a:solidFill>
                            <a:schemeClr val="tx2"/>
                          </a:solidFill>
                          <a:latin typeface="+mn-lt"/>
                        </a:rPr>
                        <a:t>How can OER research support a </a:t>
                      </a:r>
                      <a:r>
                        <a:rPr lang="en-US" sz="1700" b="0" dirty="0">
                          <a:solidFill>
                            <a:schemeClr val="accent3"/>
                          </a:solidFill>
                          <a:latin typeface="+mn-lt"/>
                        </a:rPr>
                        <a:t>test-and-learn</a:t>
                      </a:r>
                      <a:r>
                        <a:rPr lang="en-US" sz="1700" b="1" dirty="0">
                          <a:solidFill>
                            <a:schemeClr val="tx2"/>
                          </a:solidFill>
                          <a:latin typeface="+mn-lt"/>
                        </a:rPr>
                        <a:t> </a:t>
                      </a:r>
                      <a:r>
                        <a:rPr lang="en-US" sz="1700" dirty="0">
                          <a:solidFill>
                            <a:schemeClr val="tx2"/>
                          </a:solidFill>
                          <a:latin typeface="+mn-lt"/>
                        </a:rPr>
                        <a:t>approach that builds on the best current knowledge to develop new approaches, test hypotheses on those approaches, and improve based on findings?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700" dirty="0">
                          <a:solidFill>
                            <a:schemeClr val="tx2"/>
                          </a:solidFill>
                          <a:latin typeface="+mn-lt"/>
                        </a:rPr>
                        <a:t>How can OER grapple with </a:t>
                      </a:r>
                      <a:r>
                        <a:rPr lang="en-US" sz="1700" b="0" dirty="0">
                          <a:solidFill>
                            <a:schemeClr val="accent3"/>
                          </a:solidFill>
                          <a:latin typeface="+mn-lt"/>
                        </a:rPr>
                        <a:t>implementation challenges </a:t>
                      </a:r>
                      <a:r>
                        <a:rPr lang="en-US" sz="1700" dirty="0">
                          <a:solidFill>
                            <a:schemeClr val="tx2"/>
                          </a:solidFill>
                          <a:latin typeface="+mn-lt"/>
                        </a:rPr>
                        <a:t>like student privacy and use of technology? What does </a:t>
                      </a:r>
                      <a:r>
                        <a:rPr lang="en-US" sz="1700" b="0" dirty="0">
                          <a:solidFill>
                            <a:schemeClr val="accent3"/>
                          </a:solidFill>
                          <a:latin typeface="+mn-lt"/>
                        </a:rPr>
                        <a:t>student engagement </a:t>
                      </a:r>
                      <a:r>
                        <a:rPr lang="en-US" sz="1700" dirty="0">
                          <a:solidFill>
                            <a:schemeClr val="tx2"/>
                          </a:solidFill>
                          <a:latin typeface="+mn-lt"/>
                        </a:rPr>
                        <a:t>look like with OER?</a:t>
                      </a:r>
                    </a:p>
                  </a:txBody>
                  <a:tcPr marL="182880" marT="91440" marB="91440" horzOverflow="overflow">
                    <a:lnL w="12700" cap="flat" cmpd="sng" algn="ctr">
                      <a:solidFill>
                        <a:schemeClr val="bg2">
                          <a:lumMod val="75000"/>
                        </a:schemeClr>
                      </a:solidFill>
                      <a:prstDash val="solid"/>
                      <a:round/>
                      <a:headEnd type="none" w="med" len="med"/>
                      <a:tailEnd type="none" w="med" len="med"/>
                    </a:lnL>
                    <a:lnR w="12700" cmpd="sng">
                      <a:noFill/>
                    </a:lnR>
                    <a:lnT w="381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9276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Next steps for the field</a:t>
            </a:r>
          </a:p>
        </p:txBody>
      </p:sp>
      <p:sp>
        <p:nvSpPr>
          <p:cNvPr id="4" name="Text Placeholder 3"/>
          <p:cNvSpPr>
            <a:spLocks noGrp="1"/>
          </p:cNvSpPr>
          <p:nvPr>
            <p:ph type="body" sz="quarter" idx="13"/>
          </p:nvPr>
        </p:nvSpPr>
        <p:spPr>
          <a:xfrm>
            <a:off x="5560874" y="2027139"/>
            <a:ext cx="5716489" cy="3200400"/>
          </a:xfrm>
        </p:spPr>
        <p:txBody>
          <a:bodyPr/>
          <a:lstStyle/>
          <a:p>
            <a:pPr lvl="1"/>
            <a:r>
              <a:rPr lang="en-US" dirty="0">
                <a:solidFill>
                  <a:schemeClr val="accent3"/>
                </a:solidFill>
              </a:rPr>
              <a:t>Develop and pursue shared research priorities, </a:t>
            </a:r>
            <a:r>
              <a:rPr lang="en-US" dirty="0"/>
              <a:t>such as open pedagogy, innovation for underserved learners, and student engagement</a:t>
            </a:r>
          </a:p>
          <a:p>
            <a:pPr lvl="1"/>
            <a:r>
              <a:rPr lang="en-US" dirty="0">
                <a:solidFill>
                  <a:schemeClr val="accent3"/>
                </a:solidFill>
              </a:rPr>
              <a:t>Build on the research database </a:t>
            </a:r>
            <a:r>
              <a:rPr lang="en-US" dirty="0"/>
              <a:t>by adding pieces you believe are valuable to highlight for the field</a:t>
            </a:r>
          </a:p>
          <a:p>
            <a:pPr lvl="1"/>
            <a:r>
              <a:rPr lang="en-US" dirty="0">
                <a:solidFill>
                  <a:schemeClr val="accent3"/>
                </a:solidFill>
              </a:rPr>
              <a:t>Connect with researchers in adjacent fields</a:t>
            </a:r>
            <a:r>
              <a:rPr lang="en-US" b="1" dirty="0">
                <a:solidFill>
                  <a:schemeClr val="accent3"/>
                </a:solidFill>
              </a:rPr>
              <a:t> </a:t>
            </a:r>
            <a:r>
              <a:rPr lang="en-US" dirty="0"/>
              <a:t>(e.g., MOOCs, digital learning) to share methodologies and identify potential data and research synergies</a:t>
            </a:r>
          </a:p>
          <a:p>
            <a:pPr lvl="1"/>
            <a:endParaRPr lang="en-US" dirty="0"/>
          </a:p>
        </p:txBody>
      </p:sp>
      <p:pic>
        <p:nvPicPr>
          <p:cNvPr id="15" name="Picture Placeholder 14">
            <a:extLst>
              <a:ext uri="{FF2B5EF4-FFF2-40B4-BE49-F238E27FC236}">
                <a16:creationId xmlns:a16="http://schemas.microsoft.com/office/drawing/2014/main" id="{C669E743-74D1-43B9-9D6D-1191C5B01B25}"/>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914638" y="1403684"/>
            <a:ext cx="4116004" cy="4114800"/>
          </a:xfrm>
        </p:spPr>
      </p:pic>
      <p:sp>
        <p:nvSpPr>
          <p:cNvPr id="5" name="TextBox 4">
            <a:extLst>
              <a:ext uri="{FF2B5EF4-FFF2-40B4-BE49-F238E27FC236}">
                <a16:creationId xmlns:a16="http://schemas.microsoft.com/office/drawing/2014/main" id="{1CCF9781-BA2E-484D-AED7-516FF2F5C30F}"/>
              </a:ext>
            </a:extLst>
          </p:cNvPr>
          <p:cNvSpPr txBox="1"/>
          <p:nvPr/>
        </p:nvSpPr>
        <p:spPr>
          <a:xfrm>
            <a:off x="258762" y="5694220"/>
            <a:ext cx="11125163" cy="738664"/>
          </a:xfrm>
          <a:prstGeom prst="rect">
            <a:avLst/>
          </a:prstGeom>
          <a:noFill/>
        </p:spPr>
        <p:txBody>
          <a:bodyPr wrap="square" rtlCol="0">
            <a:spAutoFit/>
          </a:bodyPr>
          <a:lstStyle/>
          <a:p>
            <a:pPr algn="ctr"/>
            <a:r>
              <a:rPr lang="en-US" sz="2400" dirty="0">
                <a:solidFill>
                  <a:schemeClr val="accent3"/>
                </a:solidFill>
                <a:latin typeface="Tw Cen MT" panose="020B0602020104020603" pitchFamily="34" charset="0"/>
              </a:rPr>
              <a:t>To view and contribute to the research database, visit:</a:t>
            </a:r>
            <a:br>
              <a:rPr lang="en-US" sz="2400" dirty="0">
                <a:solidFill>
                  <a:schemeClr val="accent3"/>
                </a:solidFill>
                <a:latin typeface="Tw Cen MT" panose="020B0602020104020603" pitchFamily="34" charset="0"/>
              </a:rPr>
            </a:br>
            <a:r>
              <a:rPr lang="en-US" dirty="0">
                <a:solidFill>
                  <a:schemeClr val="accent3"/>
                </a:solidFill>
                <a:latin typeface="Tw Cen MT" panose="020B0602020104020603" pitchFamily="34" charset="0"/>
                <a:hlinkClick r:id="rId4"/>
              </a:rPr>
              <a:t>https://docs.google.com/spreadsheets/d/1FDOb_W8KzvQ1Z4lGZcLYquJsWBYg6ZgYEjpFbxBShWI/edit?usp=sharing</a:t>
            </a:r>
            <a:r>
              <a:rPr lang="en-US" dirty="0">
                <a:solidFill>
                  <a:schemeClr val="accent3"/>
                </a:solidFill>
                <a:latin typeface="Tw Cen MT" panose="020B0602020104020603" pitchFamily="34" charset="0"/>
              </a:rPr>
              <a:t> </a:t>
            </a:r>
            <a:endParaRPr lang="en-US" sz="2400" dirty="0">
              <a:solidFill>
                <a:schemeClr val="tx2"/>
              </a:solidFill>
            </a:endParaRPr>
          </a:p>
        </p:txBody>
      </p:sp>
      <p:sp>
        <p:nvSpPr>
          <p:cNvPr id="6" name="TextBox 5">
            <a:extLst>
              <a:ext uri="{FF2B5EF4-FFF2-40B4-BE49-F238E27FC236}">
                <a16:creationId xmlns:a16="http://schemas.microsoft.com/office/drawing/2014/main" id="{34E40FEE-F5B7-48EC-A3AB-FB1A072F1DDB}"/>
              </a:ext>
            </a:extLst>
          </p:cNvPr>
          <p:cNvSpPr txBox="1"/>
          <p:nvPr/>
        </p:nvSpPr>
        <p:spPr>
          <a:xfrm>
            <a:off x="101600" y="6541700"/>
            <a:ext cx="3131127" cy="215444"/>
          </a:xfrm>
          <a:prstGeom prst="rect">
            <a:avLst/>
          </a:prstGeom>
          <a:noFill/>
        </p:spPr>
        <p:txBody>
          <a:bodyPr wrap="square" lIns="0" tIns="0" rIns="0" bIns="0" rtlCol="0">
            <a:spAutoFit/>
          </a:bodyPr>
          <a:lstStyle/>
          <a:p>
            <a:r>
              <a:rPr lang="en-US" sz="1400" dirty="0"/>
              <a:t>Photo by </a:t>
            </a:r>
            <a:r>
              <a:rPr lang="en-US" sz="1400" dirty="0" err="1">
                <a:hlinkClick r:id="rId5"/>
              </a:rPr>
              <a:t>Nikhita</a:t>
            </a:r>
            <a:r>
              <a:rPr lang="en-US" sz="1400" dirty="0">
                <a:hlinkClick r:id="rId5"/>
              </a:rPr>
              <a:t> S</a:t>
            </a:r>
            <a:r>
              <a:rPr lang="en-US" sz="1400" dirty="0"/>
              <a:t> on </a:t>
            </a:r>
            <a:r>
              <a:rPr lang="en-US" sz="1400" dirty="0" err="1">
                <a:hlinkClick r:id="rId6"/>
              </a:rPr>
              <a:t>Unsplash</a:t>
            </a:r>
            <a:endParaRPr lang="en-US" sz="1400" dirty="0"/>
          </a:p>
        </p:txBody>
      </p:sp>
    </p:spTree>
    <p:extLst>
      <p:ext uri="{BB962C8B-B14F-4D97-AF65-F5344CB8AC3E}">
        <p14:creationId xmlns:p14="http://schemas.microsoft.com/office/powerpoint/2010/main" val="303808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solidFill>
                  <a:schemeClr val="accent6">
                    <a:lumMod val="75000"/>
                  </a:schemeClr>
                </a:solidFill>
              </a:rPr>
              <a:t>Hewlett context</a:t>
            </a:r>
          </a:p>
          <a:p>
            <a:pPr algn="l"/>
            <a:r>
              <a:rPr lang="en-US" dirty="0">
                <a:solidFill>
                  <a:schemeClr val="accent6">
                    <a:lumMod val="75000"/>
                  </a:schemeClr>
                </a:solidFill>
              </a:rPr>
              <a:t>Research</a:t>
            </a:r>
          </a:p>
          <a:p>
            <a:pPr algn="l"/>
            <a:r>
              <a:rPr lang="en-US" dirty="0"/>
              <a:t>Funders</a:t>
            </a:r>
          </a:p>
          <a:p>
            <a:pPr algn="l"/>
            <a:r>
              <a:rPr lang="en-US" dirty="0">
                <a:solidFill>
                  <a:schemeClr val="accent6">
                    <a:lumMod val="75000"/>
                  </a:schemeClr>
                </a:solidFill>
              </a:rPr>
              <a:t>Field</a:t>
            </a:r>
          </a:p>
          <a:p>
            <a:pPr algn="l"/>
            <a:r>
              <a:rPr lang="en-US" dirty="0">
                <a:solidFill>
                  <a:schemeClr val="accent6">
                    <a:lumMod val="75000"/>
                  </a:schemeClr>
                </a:solidFill>
              </a:rPr>
              <a:t>Next steps</a:t>
            </a:r>
          </a:p>
        </p:txBody>
      </p:sp>
    </p:spTree>
    <p:extLst>
      <p:ext uri="{BB962C8B-B14F-4D97-AF65-F5344CB8AC3E}">
        <p14:creationId xmlns:p14="http://schemas.microsoft.com/office/powerpoint/2010/main" val="241064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9DCA8B-9055-4246-9862-43D420EA93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38013" y="2069869"/>
            <a:ext cx="4867776" cy="2604198"/>
          </a:xfrm>
          <a:prstGeom prst="rect">
            <a:avLst/>
          </a:prstGeom>
        </p:spPr>
      </p:pic>
      <p:sp>
        <p:nvSpPr>
          <p:cNvPr id="10" name="Rectangle 9">
            <a:extLst>
              <a:ext uri="{FF2B5EF4-FFF2-40B4-BE49-F238E27FC236}">
                <a16:creationId xmlns:a16="http://schemas.microsoft.com/office/drawing/2014/main" id="{115F8887-1BBB-40E5-B098-F537E11D70E8}"/>
              </a:ext>
            </a:extLst>
          </p:cNvPr>
          <p:cNvSpPr/>
          <p:nvPr/>
        </p:nvSpPr>
        <p:spPr>
          <a:xfrm>
            <a:off x="5871156" y="2981493"/>
            <a:ext cx="1148234" cy="120522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A491A4-B7A4-4F3E-B544-7FC8C11B3991}"/>
              </a:ext>
            </a:extLst>
          </p:cNvPr>
          <p:cNvSpPr>
            <a:spLocks noGrp="1"/>
          </p:cNvSpPr>
          <p:nvPr>
            <p:ph type="title"/>
          </p:nvPr>
        </p:nvSpPr>
        <p:spPr/>
        <p:txBody>
          <a:bodyPr/>
          <a:lstStyle/>
          <a:p>
            <a:r>
              <a:rPr lang="en-US" dirty="0"/>
              <a:t>Current and potential new funders must be convened if the field is to have diverse support</a:t>
            </a:r>
            <a:endParaRPr lang="en-US" strike="sngStrike" dirty="0"/>
          </a:p>
        </p:txBody>
      </p:sp>
      <p:sp>
        <p:nvSpPr>
          <p:cNvPr id="7" name="Text Placeholder 6">
            <a:extLst>
              <a:ext uri="{FF2B5EF4-FFF2-40B4-BE49-F238E27FC236}">
                <a16:creationId xmlns:a16="http://schemas.microsoft.com/office/drawing/2014/main" id="{19C5B7E9-C70E-4037-B703-70582A73E340}"/>
              </a:ext>
            </a:extLst>
          </p:cNvPr>
          <p:cNvSpPr>
            <a:spLocks noGrp="1"/>
          </p:cNvSpPr>
          <p:nvPr>
            <p:ph idx="1"/>
          </p:nvPr>
        </p:nvSpPr>
        <p:spPr>
          <a:xfrm>
            <a:off x="7581061" y="2235764"/>
            <a:ext cx="3731204" cy="3200400"/>
          </a:xfrm>
        </p:spPr>
        <p:txBody>
          <a:bodyPr/>
          <a:lstStyle/>
          <a:p>
            <a:pPr>
              <a:spcBef>
                <a:spcPts val="1200"/>
              </a:spcBef>
            </a:pPr>
            <a:r>
              <a:rPr lang="en-US" sz="2000" dirty="0"/>
              <a:t>The OER World Map’s funder list is sparse</a:t>
            </a:r>
          </a:p>
          <a:p>
            <a:pPr>
              <a:spcBef>
                <a:spcPts val="1200"/>
              </a:spcBef>
            </a:pPr>
            <a:r>
              <a:rPr lang="en-US" sz="2000" dirty="0"/>
              <a:t>Early analysis suggests Hewlett is the only consistent funder of field development</a:t>
            </a:r>
          </a:p>
          <a:p>
            <a:pPr>
              <a:spcBef>
                <a:spcPts val="1200"/>
              </a:spcBef>
            </a:pPr>
            <a:r>
              <a:rPr lang="en-US" sz="2000" dirty="0"/>
              <a:t>Funders may support OER through funding for other priorities</a:t>
            </a:r>
          </a:p>
          <a:p>
            <a:pPr>
              <a:spcBef>
                <a:spcPts val="1200"/>
              </a:spcBef>
            </a:pPr>
            <a:r>
              <a:rPr lang="en-US" sz="2000" dirty="0"/>
              <a:t>Recruiting regional funders may encourage greater focus on scaling usage</a:t>
            </a:r>
          </a:p>
        </p:txBody>
      </p:sp>
      <p:pic>
        <p:nvPicPr>
          <p:cNvPr id="8" name="Picture 7">
            <a:extLst>
              <a:ext uri="{FF2B5EF4-FFF2-40B4-BE49-F238E27FC236}">
                <a16:creationId xmlns:a16="http://schemas.microsoft.com/office/drawing/2014/main" id="{37D36E3C-EF0F-404F-911E-E52B7423494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53357" y="2694994"/>
            <a:ext cx="3111682" cy="3306770"/>
          </a:xfrm>
          <a:prstGeom prst="rect">
            <a:avLst/>
          </a:prstGeom>
          <a:ln w="57150">
            <a:solidFill>
              <a:schemeClr val="accent2"/>
            </a:solidFill>
          </a:ln>
        </p:spPr>
      </p:pic>
    </p:spTree>
    <p:extLst>
      <p:ext uri="{BB962C8B-B14F-4D97-AF65-F5344CB8AC3E}">
        <p14:creationId xmlns:p14="http://schemas.microsoft.com/office/powerpoint/2010/main" val="1789030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1762-A1AB-4474-B04F-161FCE7CCA0F}"/>
              </a:ext>
            </a:extLst>
          </p:cNvPr>
          <p:cNvSpPr>
            <a:spLocks noGrp="1"/>
          </p:cNvSpPr>
          <p:nvPr>
            <p:ph type="title"/>
          </p:nvPr>
        </p:nvSpPr>
        <p:spPr>
          <a:xfrm>
            <a:off x="810197" y="540084"/>
            <a:ext cx="10571606" cy="914400"/>
          </a:xfrm>
        </p:spPr>
        <p:txBody>
          <a:bodyPr/>
          <a:lstStyle/>
          <a:p>
            <a:r>
              <a:rPr lang="en-US" dirty="0">
                <a:latin typeface="Tw Cen MT" panose="020B0602020104020603" pitchFamily="34" charset="0"/>
              </a:rPr>
              <a:t>Interviewees surfaced a scattering of funders they believe are interested in </a:t>
            </a:r>
            <a:r>
              <a:rPr lang="en-US" dirty="0" err="1">
                <a:latin typeface="Tw Cen MT" panose="020B0602020104020603" pitchFamily="34" charset="0"/>
              </a:rPr>
              <a:t>oer</a:t>
            </a:r>
            <a:r>
              <a:rPr lang="en-US" dirty="0">
                <a:latin typeface="Tw Cen MT" panose="020B0602020104020603" pitchFamily="34" charset="0"/>
              </a:rPr>
              <a:t>…</a:t>
            </a:r>
          </a:p>
        </p:txBody>
      </p:sp>
      <p:sp>
        <p:nvSpPr>
          <p:cNvPr id="21" name="TextBox 20">
            <a:extLst>
              <a:ext uri="{FF2B5EF4-FFF2-40B4-BE49-F238E27FC236}">
                <a16:creationId xmlns:a16="http://schemas.microsoft.com/office/drawing/2014/main" id="{E06FAE63-7633-418E-A467-ECC87FA7C43E}"/>
              </a:ext>
            </a:extLst>
          </p:cNvPr>
          <p:cNvSpPr txBox="1"/>
          <p:nvPr/>
        </p:nvSpPr>
        <p:spPr>
          <a:xfrm>
            <a:off x="2053603" y="1295118"/>
            <a:ext cx="2367367" cy="400110"/>
          </a:xfrm>
          <a:prstGeom prst="rect">
            <a:avLst/>
          </a:prstGeom>
          <a:noFill/>
        </p:spPr>
        <p:txBody>
          <a:bodyPr wrap="square" rtlCol="0">
            <a:spAutoFit/>
          </a:bodyPr>
          <a:lstStyle/>
          <a:p>
            <a:pPr algn="ctr"/>
            <a:r>
              <a:rPr lang="en-US" sz="2000" b="1" dirty="0">
                <a:solidFill>
                  <a:schemeClr val="tx2"/>
                </a:solidFill>
                <a:latin typeface="Tw Cen MT" panose="020B0602020104020603" pitchFamily="34" charset="0"/>
              </a:rPr>
              <a:t>Philanthropy</a:t>
            </a:r>
          </a:p>
        </p:txBody>
      </p:sp>
      <p:sp>
        <p:nvSpPr>
          <p:cNvPr id="22" name="TextBox 21">
            <a:extLst>
              <a:ext uri="{FF2B5EF4-FFF2-40B4-BE49-F238E27FC236}">
                <a16:creationId xmlns:a16="http://schemas.microsoft.com/office/drawing/2014/main" id="{764A0D8A-8F88-4969-8570-AFF1A2D801AB}"/>
              </a:ext>
            </a:extLst>
          </p:cNvPr>
          <p:cNvSpPr txBox="1"/>
          <p:nvPr/>
        </p:nvSpPr>
        <p:spPr>
          <a:xfrm>
            <a:off x="7641115" y="1295118"/>
            <a:ext cx="3926560" cy="400110"/>
          </a:xfrm>
          <a:prstGeom prst="rect">
            <a:avLst/>
          </a:prstGeom>
          <a:noFill/>
        </p:spPr>
        <p:txBody>
          <a:bodyPr wrap="square" rtlCol="0">
            <a:spAutoFit/>
          </a:bodyPr>
          <a:lstStyle/>
          <a:p>
            <a:pPr algn="ctr"/>
            <a:r>
              <a:rPr lang="en-US" sz="2000" b="1" dirty="0">
                <a:solidFill>
                  <a:schemeClr val="tx2"/>
                </a:solidFill>
                <a:latin typeface="Tw Cen MT" panose="020B0602020104020603" pitchFamily="34" charset="0"/>
              </a:rPr>
              <a:t>Government/IGO/ institutional</a:t>
            </a:r>
          </a:p>
        </p:txBody>
      </p:sp>
      <p:pic>
        <p:nvPicPr>
          <p:cNvPr id="26" name="Picture 8" descr="Image result for lemann foundation">
            <a:extLst>
              <a:ext uri="{FF2B5EF4-FFF2-40B4-BE49-F238E27FC236}">
                <a16:creationId xmlns:a16="http://schemas.microsoft.com/office/drawing/2014/main" id="{91CF45B7-8E14-4068-B1CC-610DCFC6F10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3073" y="1759451"/>
            <a:ext cx="1882259" cy="584775"/>
          </a:xfrm>
          <a:prstGeom prst="rect">
            <a:avLst/>
          </a:prstGeom>
          <a:noFill/>
          <a:extLst>
            <a:ext uri="{909E8E84-426E-40dd-AFC4-6F175D3DCCD1}">
              <a14:hiddenFill xmlns:a14="http://schemas.microsoft.com/office/drawing/2010/main" xmlns="">
                <a:solidFill>
                  <a:srgbClr val="FFFFFF"/>
                </a:solidFill>
              </a14:hiddenFill>
            </a:ext>
          </a:extLst>
        </p:spPr>
      </p:pic>
      <p:sp>
        <p:nvSpPr>
          <p:cNvPr id="29" name="TextBox 28">
            <a:extLst>
              <a:ext uri="{FF2B5EF4-FFF2-40B4-BE49-F238E27FC236}">
                <a16:creationId xmlns:a16="http://schemas.microsoft.com/office/drawing/2014/main" id="{51A19BF5-8ED5-4802-88D9-985E900E126C}"/>
              </a:ext>
            </a:extLst>
          </p:cNvPr>
          <p:cNvSpPr txBox="1"/>
          <p:nvPr/>
        </p:nvSpPr>
        <p:spPr>
          <a:xfrm>
            <a:off x="264785" y="2371159"/>
            <a:ext cx="3098834" cy="646331"/>
          </a:xfrm>
          <a:prstGeom prst="rect">
            <a:avLst/>
          </a:prstGeom>
          <a:noFill/>
        </p:spPr>
        <p:txBody>
          <a:bodyPr wrap="square" rtlCol="0">
            <a:spAutoFit/>
          </a:bodyPr>
          <a:lstStyle/>
          <a:p>
            <a:pPr algn="ctr"/>
            <a:r>
              <a:rPr lang="en-US" dirty="0">
                <a:solidFill>
                  <a:schemeClr val="tx2"/>
                </a:solidFill>
                <a:latin typeface="Tw Cen MT" panose="020B0602020104020603" pitchFamily="34" charset="0"/>
              </a:rPr>
              <a:t>Brazil: Standards-aligned content for teachers</a:t>
            </a:r>
          </a:p>
        </p:txBody>
      </p:sp>
      <p:pic>
        <p:nvPicPr>
          <p:cNvPr id="30" name="Picture 6" descr="Image result for unesco">
            <a:extLst>
              <a:ext uri="{FF2B5EF4-FFF2-40B4-BE49-F238E27FC236}">
                <a16:creationId xmlns:a16="http://schemas.microsoft.com/office/drawing/2014/main" id="{B26AABA6-35BC-471A-A8C2-8224D525414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22025" y="1518707"/>
            <a:ext cx="1370113" cy="1271465"/>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14" descr="Image result for samsung foundation">
            <a:extLst>
              <a:ext uri="{FF2B5EF4-FFF2-40B4-BE49-F238E27FC236}">
                <a16:creationId xmlns:a16="http://schemas.microsoft.com/office/drawing/2014/main" id="{CEAD3741-837F-4D94-BC1B-43FE4D2422A6}"/>
              </a:ext>
            </a:extLst>
          </p:cNvPr>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11346" y="3323235"/>
            <a:ext cx="1805712" cy="599788"/>
          </a:xfrm>
          <a:prstGeom prst="rect">
            <a:avLst/>
          </a:prstGeom>
          <a:noFill/>
          <a:extLst>
            <a:ext uri="{909E8E84-426E-40dd-AFC4-6F175D3DCCD1}">
              <a14:hiddenFill xmlns:a14="http://schemas.microsoft.com/office/drawing/2010/main" xmlns="">
                <a:solidFill>
                  <a:srgbClr val="FFFFFF"/>
                </a:solidFill>
              </a14:hiddenFill>
            </a:ext>
          </a:extLst>
        </p:spPr>
      </p:pic>
      <p:sp>
        <p:nvSpPr>
          <p:cNvPr id="32" name="TextBox 31">
            <a:extLst>
              <a:ext uri="{FF2B5EF4-FFF2-40B4-BE49-F238E27FC236}">
                <a16:creationId xmlns:a16="http://schemas.microsoft.com/office/drawing/2014/main" id="{DC200B8D-A497-4751-8F7B-E5570AA09373}"/>
              </a:ext>
            </a:extLst>
          </p:cNvPr>
          <p:cNvSpPr txBox="1"/>
          <p:nvPr/>
        </p:nvSpPr>
        <p:spPr>
          <a:xfrm>
            <a:off x="341971" y="3923023"/>
            <a:ext cx="2944463" cy="646331"/>
          </a:xfrm>
          <a:prstGeom prst="rect">
            <a:avLst/>
          </a:prstGeom>
          <a:noFill/>
        </p:spPr>
        <p:txBody>
          <a:bodyPr wrap="square" rtlCol="0">
            <a:spAutoFit/>
          </a:bodyPr>
          <a:lstStyle/>
          <a:p>
            <a:pPr algn="ctr"/>
            <a:r>
              <a:rPr lang="en-US" dirty="0">
                <a:solidFill>
                  <a:schemeClr val="tx2"/>
                </a:solidFill>
                <a:latin typeface="Tw Cen MT" panose="020B0602020104020603" pitchFamily="34" charset="0"/>
              </a:rPr>
              <a:t>Korea: Innovative hardware for education delivery</a:t>
            </a:r>
          </a:p>
        </p:txBody>
      </p:sp>
      <p:pic>
        <p:nvPicPr>
          <p:cNvPr id="33" name="Picture 2" descr="Image result for hong kong jockey club">
            <a:extLst>
              <a:ext uri="{FF2B5EF4-FFF2-40B4-BE49-F238E27FC236}">
                <a16:creationId xmlns:a16="http://schemas.microsoft.com/office/drawing/2014/main" id="{02BEE670-7915-43B0-9988-A5AA9166F230}"/>
              </a:ext>
            </a:extLst>
          </p:cNvPr>
          <p:cNvPicPr>
            <a:picLocks noChangeAspect="1" noChangeArrowheads="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33785" y="4918023"/>
            <a:ext cx="1960835" cy="938126"/>
          </a:xfrm>
          <a:prstGeom prst="rect">
            <a:avLst/>
          </a:prstGeom>
          <a:noFill/>
          <a:extLst>
            <a:ext uri="{909E8E84-426E-40dd-AFC4-6F175D3DCCD1}">
              <a14:hiddenFill xmlns:a14="http://schemas.microsoft.com/office/drawing/2010/main" xmlns="">
                <a:solidFill>
                  <a:srgbClr val="FFFFFF"/>
                </a:solidFill>
              </a14:hiddenFill>
            </a:ext>
          </a:extLst>
        </p:spPr>
      </p:pic>
      <p:sp>
        <p:nvSpPr>
          <p:cNvPr id="34" name="TextBox 33">
            <a:extLst>
              <a:ext uri="{FF2B5EF4-FFF2-40B4-BE49-F238E27FC236}">
                <a16:creationId xmlns:a16="http://schemas.microsoft.com/office/drawing/2014/main" id="{C92FD73F-0A1F-4394-B2BF-001862E66587}"/>
              </a:ext>
            </a:extLst>
          </p:cNvPr>
          <p:cNvSpPr txBox="1"/>
          <p:nvPr/>
        </p:nvSpPr>
        <p:spPr>
          <a:xfrm>
            <a:off x="130955" y="5761022"/>
            <a:ext cx="3366494" cy="646331"/>
          </a:xfrm>
          <a:prstGeom prst="rect">
            <a:avLst/>
          </a:prstGeom>
          <a:noFill/>
        </p:spPr>
        <p:txBody>
          <a:bodyPr wrap="square" rtlCol="0">
            <a:spAutoFit/>
          </a:bodyPr>
          <a:lstStyle/>
          <a:p>
            <a:pPr algn="ctr"/>
            <a:r>
              <a:rPr lang="en-US" dirty="0">
                <a:solidFill>
                  <a:schemeClr val="tx2"/>
                </a:solidFill>
                <a:latin typeface="Tw Cen MT" panose="020B0602020104020603" pitchFamily="34" charset="0"/>
              </a:rPr>
              <a:t>Hong Kong: OER programs at Open University Hong Kong</a:t>
            </a:r>
          </a:p>
        </p:txBody>
      </p:sp>
      <p:pic>
        <p:nvPicPr>
          <p:cNvPr id="35" name="Picture 4" descr="Image result for european union logo">
            <a:extLst>
              <a:ext uri="{FF2B5EF4-FFF2-40B4-BE49-F238E27FC236}">
                <a16:creationId xmlns:a16="http://schemas.microsoft.com/office/drawing/2014/main" id="{E4A93D11-5560-412F-8B06-A813C3046500}"/>
              </a:ext>
            </a:extLst>
          </p:cNvPr>
          <p:cNvPicPr>
            <a:picLocks noChangeAspect="1" noChangeArrowheads="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0207988" y="1866562"/>
            <a:ext cx="973603" cy="834777"/>
          </a:xfrm>
          <a:prstGeom prst="rect">
            <a:avLst/>
          </a:prstGeom>
          <a:noFill/>
          <a:extLst>
            <a:ext uri="{909E8E84-426E-40dd-AFC4-6F175D3DCCD1}">
              <a14:hiddenFill xmlns:a14="http://schemas.microsoft.com/office/drawing/2010/main" xmlns="">
                <a:solidFill>
                  <a:srgbClr val="FFFFFF"/>
                </a:solidFill>
              </a14:hiddenFill>
            </a:ext>
          </a:extLst>
        </p:spPr>
      </p:pic>
      <p:sp>
        <p:nvSpPr>
          <p:cNvPr id="36" name="TextBox 35">
            <a:extLst>
              <a:ext uri="{FF2B5EF4-FFF2-40B4-BE49-F238E27FC236}">
                <a16:creationId xmlns:a16="http://schemas.microsoft.com/office/drawing/2014/main" id="{33028F17-3EE5-45F6-B64A-E6F7D0E88500}"/>
              </a:ext>
            </a:extLst>
          </p:cNvPr>
          <p:cNvSpPr txBox="1"/>
          <p:nvPr/>
        </p:nvSpPr>
        <p:spPr>
          <a:xfrm>
            <a:off x="7935142" y="5678617"/>
            <a:ext cx="3625695" cy="707886"/>
          </a:xfrm>
          <a:prstGeom prst="rect">
            <a:avLst/>
          </a:prstGeom>
          <a:noFill/>
        </p:spPr>
        <p:txBody>
          <a:bodyPr wrap="square" rtlCol="0">
            <a:spAutoFit/>
          </a:bodyPr>
          <a:lstStyle/>
          <a:p>
            <a:pPr algn="ctr"/>
            <a:r>
              <a:rPr lang="en-US" sz="2000" b="1" dirty="0">
                <a:solidFill>
                  <a:schemeClr val="tx2"/>
                </a:solidFill>
                <a:latin typeface="Tw Cen MT" panose="020B0602020104020603" pitchFamily="34" charset="0"/>
              </a:rPr>
              <a:t>Open universities self-funding</a:t>
            </a:r>
            <a:br>
              <a:rPr lang="en-US" sz="2000" b="1" dirty="0">
                <a:solidFill>
                  <a:schemeClr val="tx2"/>
                </a:solidFill>
                <a:latin typeface="Tw Cen MT" panose="020B0602020104020603" pitchFamily="34" charset="0"/>
              </a:rPr>
            </a:br>
            <a:r>
              <a:rPr lang="en-US" sz="2000" dirty="0">
                <a:solidFill>
                  <a:schemeClr val="tx2"/>
                </a:solidFill>
                <a:latin typeface="Tw Cen MT" panose="020B0602020104020603" pitchFamily="34" charset="0"/>
              </a:rPr>
              <a:t>(e.g., Philippines, Korea)</a:t>
            </a:r>
          </a:p>
        </p:txBody>
      </p:sp>
      <p:sp>
        <p:nvSpPr>
          <p:cNvPr id="37" name="TextBox 36">
            <a:extLst>
              <a:ext uri="{FF2B5EF4-FFF2-40B4-BE49-F238E27FC236}">
                <a16:creationId xmlns:a16="http://schemas.microsoft.com/office/drawing/2014/main" id="{D55F3064-5931-4122-B21C-45AF2C574433}"/>
              </a:ext>
            </a:extLst>
          </p:cNvPr>
          <p:cNvSpPr txBox="1"/>
          <p:nvPr/>
        </p:nvSpPr>
        <p:spPr>
          <a:xfrm>
            <a:off x="9527913" y="2705191"/>
            <a:ext cx="2333751" cy="923330"/>
          </a:xfrm>
          <a:prstGeom prst="rect">
            <a:avLst/>
          </a:prstGeom>
          <a:noFill/>
        </p:spPr>
        <p:txBody>
          <a:bodyPr wrap="square" rtlCol="0">
            <a:spAutoFit/>
          </a:bodyPr>
          <a:lstStyle/>
          <a:p>
            <a:pPr algn="ctr"/>
            <a:r>
              <a:rPr lang="en-US" dirty="0">
                <a:solidFill>
                  <a:schemeClr val="tx2"/>
                </a:solidFill>
                <a:latin typeface="Tw Cen MT" panose="020B0602020104020603" pitchFamily="34" charset="0"/>
              </a:rPr>
              <a:t>Europe: OER as related to varied educational priorities</a:t>
            </a:r>
          </a:p>
        </p:txBody>
      </p:sp>
      <p:sp>
        <p:nvSpPr>
          <p:cNvPr id="39" name="TextBox 38">
            <a:extLst>
              <a:ext uri="{FF2B5EF4-FFF2-40B4-BE49-F238E27FC236}">
                <a16:creationId xmlns:a16="http://schemas.microsoft.com/office/drawing/2014/main" id="{BA807937-06C1-44C0-BEB1-CD18DB71A1B7}"/>
              </a:ext>
            </a:extLst>
          </p:cNvPr>
          <p:cNvSpPr txBox="1"/>
          <p:nvPr/>
        </p:nvSpPr>
        <p:spPr>
          <a:xfrm>
            <a:off x="8204259" y="4758983"/>
            <a:ext cx="3098834" cy="707886"/>
          </a:xfrm>
          <a:prstGeom prst="rect">
            <a:avLst/>
          </a:prstGeom>
          <a:noFill/>
        </p:spPr>
        <p:txBody>
          <a:bodyPr wrap="square" rtlCol="0">
            <a:spAutoFit/>
          </a:bodyPr>
          <a:lstStyle/>
          <a:p>
            <a:pPr algn="ctr"/>
            <a:r>
              <a:rPr lang="en-US" sz="2000" b="1" dirty="0">
                <a:solidFill>
                  <a:schemeClr val="tx2"/>
                </a:solidFill>
                <a:latin typeface="Tw Cen MT" panose="020B0602020104020603" pitchFamily="34" charset="0"/>
              </a:rPr>
              <a:t>Individual governments </a:t>
            </a:r>
            <a:r>
              <a:rPr lang="en-US" sz="2000" dirty="0">
                <a:solidFill>
                  <a:schemeClr val="tx2"/>
                </a:solidFill>
                <a:latin typeface="Tw Cen MT" panose="020B0602020104020603" pitchFamily="34" charset="0"/>
              </a:rPr>
              <a:t>(e.g., Mongolia, Canada)</a:t>
            </a:r>
          </a:p>
        </p:txBody>
      </p:sp>
      <p:pic>
        <p:nvPicPr>
          <p:cNvPr id="4102" name="Picture 6" descr="Image result for idrc">
            <a:extLst>
              <a:ext uri="{FF2B5EF4-FFF2-40B4-BE49-F238E27FC236}">
                <a16:creationId xmlns:a16="http://schemas.microsoft.com/office/drawing/2014/main" id="{57FCF80A-73EC-48C0-8D52-6135F4528FA3}"/>
              </a:ext>
            </a:extLst>
          </p:cNvPr>
          <p:cNvPicPr>
            <a:picLocks noChangeAspect="1" noChangeArrowheads="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586801" y="3776076"/>
            <a:ext cx="2333750" cy="523448"/>
          </a:xfrm>
          <a:prstGeom prst="rect">
            <a:avLst/>
          </a:prstGeom>
          <a:noFill/>
          <a:extLst>
            <a:ext uri="{909E8E84-426E-40dd-AFC4-6F175D3DCCD1}">
              <a14:hiddenFill xmlns:a14="http://schemas.microsoft.com/office/drawing/2010/main" xmlns="">
                <a:solidFill>
                  <a:srgbClr val="FFFFFF"/>
                </a:solidFill>
              </a14:hiddenFill>
            </a:ext>
          </a:extLst>
        </p:spPr>
      </p:pic>
      <p:sp>
        <p:nvSpPr>
          <p:cNvPr id="41" name="TextBox 40">
            <a:extLst>
              <a:ext uri="{FF2B5EF4-FFF2-40B4-BE49-F238E27FC236}">
                <a16:creationId xmlns:a16="http://schemas.microsoft.com/office/drawing/2014/main" id="{E61AD4E3-DFBB-404B-BA87-74C5AE89F7B6}"/>
              </a:ext>
            </a:extLst>
          </p:cNvPr>
          <p:cNvSpPr txBox="1"/>
          <p:nvPr/>
        </p:nvSpPr>
        <p:spPr>
          <a:xfrm>
            <a:off x="8070429" y="4252561"/>
            <a:ext cx="3366494" cy="369332"/>
          </a:xfrm>
          <a:prstGeom prst="rect">
            <a:avLst/>
          </a:prstGeom>
          <a:noFill/>
        </p:spPr>
        <p:txBody>
          <a:bodyPr wrap="square" rtlCol="0">
            <a:spAutoFit/>
          </a:bodyPr>
          <a:lstStyle/>
          <a:p>
            <a:pPr algn="ctr"/>
            <a:r>
              <a:rPr lang="en-US" dirty="0">
                <a:solidFill>
                  <a:schemeClr val="tx2"/>
                </a:solidFill>
                <a:latin typeface="Tw Cen MT" panose="020B0602020104020603" pitchFamily="34" charset="0"/>
              </a:rPr>
              <a:t>Global: OER research</a:t>
            </a:r>
          </a:p>
        </p:txBody>
      </p:sp>
      <p:sp>
        <p:nvSpPr>
          <p:cNvPr id="42" name="TextBox 41">
            <a:extLst>
              <a:ext uri="{FF2B5EF4-FFF2-40B4-BE49-F238E27FC236}">
                <a16:creationId xmlns:a16="http://schemas.microsoft.com/office/drawing/2014/main" id="{8BFD030E-E32B-4E14-8BEB-3E83289B529E}"/>
              </a:ext>
            </a:extLst>
          </p:cNvPr>
          <p:cNvSpPr txBox="1"/>
          <p:nvPr/>
        </p:nvSpPr>
        <p:spPr>
          <a:xfrm>
            <a:off x="7292687" y="2697549"/>
            <a:ext cx="2228788" cy="923330"/>
          </a:xfrm>
          <a:prstGeom prst="rect">
            <a:avLst/>
          </a:prstGeom>
          <a:noFill/>
        </p:spPr>
        <p:txBody>
          <a:bodyPr wrap="square" rtlCol="0">
            <a:spAutoFit/>
          </a:bodyPr>
          <a:lstStyle/>
          <a:p>
            <a:pPr algn="ctr"/>
            <a:r>
              <a:rPr lang="en-US" dirty="0">
                <a:solidFill>
                  <a:schemeClr val="tx2"/>
                </a:solidFill>
                <a:latin typeface="Tw Cen MT" panose="020B0602020104020603" pitchFamily="34" charset="0"/>
              </a:rPr>
              <a:t>Global: OER policy, programs, and collaboration</a:t>
            </a:r>
          </a:p>
        </p:txBody>
      </p:sp>
      <p:sp>
        <p:nvSpPr>
          <p:cNvPr id="12" name="Rectangle 11">
            <a:extLst>
              <a:ext uri="{FF2B5EF4-FFF2-40B4-BE49-F238E27FC236}">
                <a16:creationId xmlns:a16="http://schemas.microsoft.com/office/drawing/2014/main" id="{555915ED-39CC-43E8-BCC0-557D54DCF408}"/>
              </a:ext>
            </a:extLst>
          </p:cNvPr>
          <p:cNvSpPr/>
          <p:nvPr/>
        </p:nvSpPr>
        <p:spPr>
          <a:xfrm>
            <a:off x="3642027" y="4549278"/>
            <a:ext cx="4072809" cy="1785104"/>
          </a:xfrm>
          <a:prstGeom prst="rect">
            <a:avLst/>
          </a:prstGeom>
          <a:solidFill>
            <a:schemeClr val="accent6">
              <a:lumMod val="95000"/>
            </a:schemeClr>
          </a:solidFill>
        </p:spPr>
        <p:txBody>
          <a:bodyPr wrap="square">
            <a:spAutoFit/>
          </a:bodyPr>
          <a:lstStyle/>
          <a:p>
            <a:pPr algn="r">
              <a:spcBef>
                <a:spcPts val="600"/>
              </a:spcBef>
              <a:spcAft>
                <a:spcPts val="600"/>
              </a:spcAft>
            </a:pPr>
            <a:r>
              <a:rPr lang="en-US" sz="2000" dirty="0">
                <a:solidFill>
                  <a:schemeClr val="tx2"/>
                </a:solidFill>
                <a:latin typeface="Tw Cen MT" panose="020B0602020104020603" pitchFamily="34" charset="0"/>
              </a:rPr>
              <a:t>“To be honest, I think </a:t>
            </a:r>
            <a:r>
              <a:rPr lang="en-US" sz="2000" dirty="0">
                <a:solidFill>
                  <a:schemeClr val="accent3"/>
                </a:solidFill>
                <a:latin typeface="Tw Cen MT" panose="020B0602020104020603" pitchFamily="34" charset="0"/>
              </a:rPr>
              <a:t>OER is underfunded</a:t>
            </a:r>
            <a:r>
              <a:rPr lang="en-US" sz="2000" dirty="0">
                <a:solidFill>
                  <a:schemeClr val="tx2"/>
                </a:solidFill>
                <a:latin typeface="Tw Cen MT" panose="020B0602020104020603" pitchFamily="34" charset="0"/>
              </a:rPr>
              <a:t>. We haven’t come across anyone… aside from the usual suspects… doing great work here.”</a:t>
            </a:r>
          </a:p>
          <a:p>
            <a:pPr algn="r">
              <a:spcBef>
                <a:spcPts val="600"/>
              </a:spcBef>
              <a:spcAft>
                <a:spcPts val="600"/>
              </a:spcAft>
            </a:pPr>
            <a:r>
              <a:rPr lang="en-US" sz="2000" dirty="0">
                <a:solidFill>
                  <a:schemeClr val="accent2"/>
                </a:solidFill>
                <a:latin typeface="Tw Cen MT" panose="020B0602020104020603" pitchFamily="34" charset="0"/>
              </a:rPr>
              <a:t>-Former OER funder</a:t>
            </a:r>
          </a:p>
        </p:txBody>
      </p:sp>
      <p:pic>
        <p:nvPicPr>
          <p:cNvPr id="4104" name="Picture 8" descr="Image result for leverhulme">
            <a:extLst>
              <a:ext uri="{FF2B5EF4-FFF2-40B4-BE49-F238E27FC236}">
                <a16:creationId xmlns:a16="http://schemas.microsoft.com/office/drawing/2014/main" id="{5BB2BE86-38A7-4C3E-889A-CAEF5129ECF9}"/>
              </a:ext>
            </a:extLst>
          </p:cNvPr>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88565" y="3181161"/>
            <a:ext cx="2266007" cy="757224"/>
          </a:xfrm>
          <a:prstGeom prst="rect">
            <a:avLst/>
          </a:prstGeom>
          <a:noFill/>
          <a:extLst>
            <a:ext uri="{909E8E84-426E-40dd-AFC4-6F175D3DCCD1}">
              <a14:hiddenFill xmlns:a14="http://schemas.microsoft.com/office/drawing/2010/main" xmlns="">
                <a:solidFill>
                  <a:srgbClr val="FFFFFF"/>
                </a:solidFill>
              </a14:hiddenFill>
            </a:ext>
          </a:extLst>
        </p:spPr>
      </p:pic>
      <p:sp>
        <p:nvSpPr>
          <p:cNvPr id="45" name="TextBox 44">
            <a:extLst>
              <a:ext uri="{FF2B5EF4-FFF2-40B4-BE49-F238E27FC236}">
                <a16:creationId xmlns:a16="http://schemas.microsoft.com/office/drawing/2014/main" id="{94E9196D-1127-49A1-878A-83E978102CB0}"/>
              </a:ext>
            </a:extLst>
          </p:cNvPr>
          <p:cNvSpPr txBox="1"/>
          <p:nvPr/>
        </p:nvSpPr>
        <p:spPr>
          <a:xfrm>
            <a:off x="3238321" y="3780078"/>
            <a:ext cx="3366494" cy="369332"/>
          </a:xfrm>
          <a:prstGeom prst="rect">
            <a:avLst/>
          </a:prstGeom>
          <a:noFill/>
        </p:spPr>
        <p:txBody>
          <a:bodyPr wrap="square" rtlCol="0">
            <a:spAutoFit/>
          </a:bodyPr>
          <a:lstStyle/>
          <a:p>
            <a:pPr algn="ctr"/>
            <a:r>
              <a:rPr lang="en-US" dirty="0">
                <a:solidFill>
                  <a:schemeClr val="tx2"/>
                </a:solidFill>
                <a:latin typeface="Tw Cen MT" panose="020B0602020104020603" pitchFamily="34" charset="0"/>
              </a:rPr>
              <a:t>Global: Open world learning</a:t>
            </a:r>
          </a:p>
        </p:txBody>
      </p:sp>
      <p:pic>
        <p:nvPicPr>
          <p:cNvPr id="4106" name="Picture 10" descr="Image result for wellcome foundation">
            <a:extLst>
              <a:ext uri="{FF2B5EF4-FFF2-40B4-BE49-F238E27FC236}">
                <a16:creationId xmlns:a16="http://schemas.microsoft.com/office/drawing/2014/main" id="{B68C5404-5DBB-44CE-9217-1D4D4108F833}"/>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524318" y="1759451"/>
            <a:ext cx="792431" cy="792431"/>
          </a:xfrm>
          <a:prstGeom prst="rect">
            <a:avLst/>
          </a:prstGeom>
          <a:noFill/>
          <a:extLst>
            <a:ext uri="{909E8E84-426E-40dd-AFC4-6F175D3DCCD1}">
              <a14:hiddenFill xmlns:a14="http://schemas.microsoft.com/office/drawing/2010/main" xmlns="">
                <a:solidFill>
                  <a:srgbClr val="FFFFFF"/>
                </a:solidFill>
              </a14:hiddenFill>
            </a:ext>
          </a:extLst>
        </p:spPr>
      </p:pic>
      <p:sp>
        <p:nvSpPr>
          <p:cNvPr id="47" name="TextBox 46">
            <a:extLst>
              <a:ext uri="{FF2B5EF4-FFF2-40B4-BE49-F238E27FC236}">
                <a16:creationId xmlns:a16="http://schemas.microsoft.com/office/drawing/2014/main" id="{725BE5EE-7BF2-4184-9EA2-DECE7BA4247C}"/>
              </a:ext>
            </a:extLst>
          </p:cNvPr>
          <p:cNvSpPr txBox="1"/>
          <p:nvPr/>
        </p:nvSpPr>
        <p:spPr>
          <a:xfrm>
            <a:off x="3237287" y="2575413"/>
            <a:ext cx="3366494" cy="369332"/>
          </a:xfrm>
          <a:prstGeom prst="rect">
            <a:avLst/>
          </a:prstGeom>
          <a:noFill/>
        </p:spPr>
        <p:txBody>
          <a:bodyPr wrap="square" rtlCol="0">
            <a:spAutoFit/>
          </a:bodyPr>
          <a:lstStyle/>
          <a:p>
            <a:pPr algn="ctr"/>
            <a:r>
              <a:rPr lang="en-US" dirty="0">
                <a:solidFill>
                  <a:schemeClr val="tx2"/>
                </a:solidFill>
                <a:latin typeface="Tw Cen MT" panose="020B0602020104020603" pitchFamily="34" charset="0"/>
              </a:rPr>
              <a:t>Global: Open science</a:t>
            </a:r>
          </a:p>
        </p:txBody>
      </p:sp>
    </p:spTree>
    <p:extLst>
      <p:ext uri="{BB962C8B-B14F-4D97-AF65-F5344CB8AC3E}">
        <p14:creationId xmlns:p14="http://schemas.microsoft.com/office/powerpoint/2010/main" val="161432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OER must reach funders who currently do not see themselves as “OER funders” where they are</a:t>
            </a:r>
          </a:p>
        </p:txBody>
      </p:sp>
      <p:sp>
        <p:nvSpPr>
          <p:cNvPr id="7" name="Rectangle 6">
            <a:extLst>
              <a:ext uri="{FF2B5EF4-FFF2-40B4-BE49-F238E27FC236}">
                <a16:creationId xmlns:a16="http://schemas.microsoft.com/office/drawing/2014/main" id="{E8297775-A96B-4954-828D-4089E8159635}"/>
              </a:ext>
            </a:extLst>
          </p:cNvPr>
          <p:cNvSpPr/>
          <p:nvPr/>
        </p:nvSpPr>
        <p:spPr>
          <a:xfrm>
            <a:off x="885106" y="2642205"/>
            <a:ext cx="4572000" cy="2985433"/>
          </a:xfrm>
          <a:prstGeom prst="rect">
            <a:avLst/>
          </a:prstGeom>
          <a:solidFill>
            <a:schemeClr val="accent6">
              <a:lumMod val="20000"/>
              <a:lumOff val="80000"/>
            </a:schemeClr>
          </a:solidFill>
        </p:spPr>
        <p:txBody>
          <a:bodyPr wrap="square" anchor="ctr">
            <a:spAutoFit/>
          </a:bodyPr>
          <a:lstStyle/>
          <a:p>
            <a:pPr algn="r">
              <a:spcBef>
                <a:spcPts val="600"/>
              </a:spcBef>
              <a:spcAft>
                <a:spcPts val="600"/>
              </a:spcAft>
            </a:pPr>
            <a:r>
              <a:rPr lang="en-US" sz="2000" dirty="0">
                <a:solidFill>
                  <a:schemeClr val="tx2"/>
                </a:solidFill>
                <a:latin typeface="Tw Cen MT" panose="020B0602020104020603" pitchFamily="34" charset="0"/>
              </a:rPr>
              <a:t>When I apply for funding, I often have to come at it sideways. </a:t>
            </a:r>
            <a:r>
              <a:rPr lang="en-US" sz="2000" dirty="0">
                <a:solidFill>
                  <a:schemeClr val="accent3"/>
                </a:solidFill>
                <a:latin typeface="Tw Cen MT" panose="020B0602020104020603" pitchFamily="34" charset="0"/>
              </a:rPr>
              <a:t>There aren’t often calls that say “OER funding,” </a:t>
            </a:r>
            <a:r>
              <a:rPr lang="en-US" sz="2000" dirty="0">
                <a:solidFill>
                  <a:schemeClr val="tx2"/>
                </a:solidFill>
                <a:latin typeface="Tw Cen MT" panose="020B0602020104020603" pitchFamily="34" charset="0"/>
              </a:rPr>
              <a:t>but if you look at it a certain way, an open approach can be a solution to the problem (e.g., public engagement, health, citizenship, etc.). There is </a:t>
            </a:r>
            <a:r>
              <a:rPr lang="en-US" sz="2000" dirty="0">
                <a:solidFill>
                  <a:schemeClr val="accent3"/>
                </a:solidFill>
                <a:latin typeface="Tw Cen MT" panose="020B0602020104020603" pitchFamily="34" charset="0"/>
              </a:rPr>
              <a:t>big money around for other things of which openness might be a strand</a:t>
            </a:r>
            <a:r>
              <a:rPr lang="en-US" sz="2000" dirty="0">
                <a:solidFill>
                  <a:schemeClr val="tx2"/>
                </a:solidFill>
                <a:latin typeface="Tw Cen MT" panose="020B0602020104020603" pitchFamily="34" charset="0"/>
              </a:rPr>
              <a:t>.</a:t>
            </a:r>
          </a:p>
          <a:p>
            <a:pPr algn="r">
              <a:spcBef>
                <a:spcPts val="600"/>
              </a:spcBef>
              <a:spcAft>
                <a:spcPts val="600"/>
              </a:spcAft>
            </a:pPr>
            <a:r>
              <a:rPr lang="en-US" dirty="0">
                <a:solidFill>
                  <a:schemeClr val="accent2"/>
                </a:solidFill>
                <a:latin typeface="Tw Cen MT" panose="020B0602020104020603" pitchFamily="34" charset="0"/>
              </a:rPr>
              <a:t>-OER researcher and advocate</a:t>
            </a:r>
          </a:p>
        </p:txBody>
      </p:sp>
      <p:sp>
        <p:nvSpPr>
          <p:cNvPr id="8" name="Freeform 105">
            <a:extLst>
              <a:ext uri="{FF2B5EF4-FFF2-40B4-BE49-F238E27FC236}">
                <a16:creationId xmlns:a16="http://schemas.microsoft.com/office/drawing/2014/main" id="{7674F122-0640-4107-8BE6-3DFCB85DB556}"/>
              </a:ext>
            </a:extLst>
          </p:cNvPr>
          <p:cNvSpPr>
            <a:spLocks noChangeArrowheads="1"/>
          </p:cNvSpPr>
          <p:nvPr/>
        </p:nvSpPr>
        <p:spPr bwMode="ltGray">
          <a:xfrm>
            <a:off x="4465481" y="1842040"/>
            <a:ext cx="991625" cy="800165"/>
          </a:xfrm>
          <a:custGeom>
            <a:avLst/>
            <a:gdLst>
              <a:gd name="T0" fmla="*/ 3750 w 8406"/>
              <a:gd name="T1" fmla="*/ 750 h 6782"/>
              <a:gd name="T2" fmla="*/ 3750 w 8406"/>
              <a:gd name="T3" fmla="*/ 750 h 6782"/>
              <a:gd name="T4" fmla="*/ 2781 w 8406"/>
              <a:gd name="T5" fmla="*/ 1313 h 6782"/>
              <a:gd name="T6" fmla="*/ 2031 w 8406"/>
              <a:gd name="T7" fmla="*/ 1969 h 6782"/>
              <a:gd name="T8" fmla="*/ 1500 w 8406"/>
              <a:gd name="T9" fmla="*/ 2751 h 6782"/>
              <a:gd name="T10" fmla="*/ 1250 w 8406"/>
              <a:gd name="T11" fmla="*/ 3843 h 6782"/>
              <a:gd name="T12" fmla="*/ 1844 w 8406"/>
              <a:gd name="T13" fmla="*/ 3843 h 6782"/>
              <a:gd name="T14" fmla="*/ 3063 w 8406"/>
              <a:gd name="T15" fmla="*/ 4218 h 6782"/>
              <a:gd name="T16" fmla="*/ 3531 w 8406"/>
              <a:gd name="T17" fmla="*/ 5343 h 6782"/>
              <a:gd name="T18" fmla="*/ 3125 w 8406"/>
              <a:gd name="T19" fmla="*/ 6343 h 6782"/>
              <a:gd name="T20" fmla="*/ 2031 w 8406"/>
              <a:gd name="T21" fmla="*/ 6781 h 6782"/>
              <a:gd name="T22" fmla="*/ 469 w 8406"/>
              <a:gd name="T23" fmla="*/ 6093 h 6782"/>
              <a:gd name="T24" fmla="*/ 0 w 8406"/>
              <a:gd name="T25" fmla="*/ 4218 h 6782"/>
              <a:gd name="T26" fmla="*/ 375 w 8406"/>
              <a:gd name="T27" fmla="*/ 2719 h 6782"/>
              <a:gd name="T28" fmla="*/ 1219 w 8406"/>
              <a:gd name="T29" fmla="*/ 1532 h 6782"/>
              <a:gd name="T30" fmla="*/ 2313 w 8406"/>
              <a:gd name="T31" fmla="*/ 594 h 6782"/>
              <a:gd name="T32" fmla="*/ 3281 w 8406"/>
              <a:gd name="T33" fmla="*/ 0 h 6782"/>
              <a:gd name="T34" fmla="*/ 3750 w 8406"/>
              <a:gd name="T35" fmla="*/ 750 h 6782"/>
              <a:gd name="T36" fmla="*/ 8405 w 8406"/>
              <a:gd name="T37" fmla="*/ 750 h 6782"/>
              <a:gd name="T38" fmla="*/ 8405 w 8406"/>
              <a:gd name="T39" fmla="*/ 750 h 6782"/>
              <a:gd name="T40" fmla="*/ 7437 w 8406"/>
              <a:gd name="T41" fmla="*/ 1313 h 6782"/>
              <a:gd name="T42" fmla="*/ 6718 w 8406"/>
              <a:gd name="T43" fmla="*/ 1969 h 6782"/>
              <a:gd name="T44" fmla="*/ 6155 w 8406"/>
              <a:gd name="T45" fmla="*/ 2782 h 6782"/>
              <a:gd name="T46" fmla="*/ 5905 w 8406"/>
              <a:gd name="T47" fmla="*/ 3843 h 6782"/>
              <a:gd name="T48" fmla="*/ 6499 w 8406"/>
              <a:gd name="T49" fmla="*/ 3843 h 6782"/>
              <a:gd name="T50" fmla="*/ 7718 w 8406"/>
              <a:gd name="T51" fmla="*/ 4218 h 6782"/>
              <a:gd name="T52" fmla="*/ 8187 w 8406"/>
              <a:gd name="T53" fmla="*/ 5343 h 6782"/>
              <a:gd name="T54" fmla="*/ 7780 w 8406"/>
              <a:gd name="T55" fmla="*/ 6343 h 6782"/>
              <a:gd name="T56" fmla="*/ 6687 w 8406"/>
              <a:gd name="T57" fmla="*/ 6781 h 6782"/>
              <a:gd name="T58" fmla="*/ 5155 w 8406"/>
              <a:gd name="T59" fmla="*/ 6093 h 6782"/>
              <a:gd name="T60" fmla="*/ 4687 w 8406"/>
              <a:gd name="T61" fmla="*/ 4218 h 6782"/>
              <a:gd name="T62" fmla="*/ 5030 w 8406"/>
              <a:gd name="T63" fmla="*/ 2719 h 6782"/>
              <a:gd name="T64" fmla="*/ 5874 w 8406"/>
              <a:gd name="T65" fmla="*/ 1532 h 6782"/>
              <a:gd name="T66" fmla="*/ 6968 w 8406"/>
              <a:gd name="T67" fmla="*/ 594 h 6782"/>
              <a:gd name="T68" fmla="*/ 7968 w 8406"/>
              <a:gd name="T69" fmla="*/ 0 h 6782"/>
              <a:gd name="T70" fmla="*/ 8405 w 8406"/>
              <a:gd name="T71" fmla="*/ 750 h 6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06" h="6782">
                <a:moveTo>
                  <a:pt x="3750" y="750"/>
                </a:moveTo>
                <a:lnTo>
                  <a:pt x="3750" y="750"/>
                </a:lnTo>
                <a:cubicBezTo>
                  <a:pt x="3344" y="969"/>
                  <a:pt x="3031" y="1157"/>
                  <a:pt x="2781" y="1313"/>
                </a:cubicBezTo>
                <a:cubicBezTo>
                  <a:pt x="2531" y="1501"/>
                  <a:pt x="2281" y="1688"/>
                  <a:pt x="2031" y="1969"/>
                </a:cubicBezTo>
                <a:cubicBezTo>
                  <a:pt x="1813" y="2219"/>
                  <a:pt x="1625" y="2501"/>
                  <a:pt x="1500" y="2751"/>
                </a:cubicBezTo>
                <a:cubicBezTo>
                  <a:pt x="1375" y="3032"/>
                  <a:pt x="1281" y="3406"/>
                  <a:pt x="1250" y="3843"/>
                </a:cubicBezTo>
                <a:cubicBezTo>
                  <a:pt x="1844" y="3843"/>
                  <a:pt x="1844" y="3843"/>
                  <a:pt x="1844" y="3843"/>
                </a:cubicBezTo>
                <a:cubicBezTo>
                  <a:pt x="2375" y="3843"/>
                  <a:pt x="2781" y="3968"/>
                  <a:pt x="3063" y="4218"/>
                </a:cubicBezTo>
                <a:cubicBezTo>
                  <a:pt x="3375" y="4468"/>
                  <a:pt x="3531" y="4843"/>
                  <a:pt x="3531" y="5343"/>
                </a:cubicBezTo>
                <a:cubicBezTo>
                  <a:pt x="3531" y="5687"/>
                  <a:pt x="3375" y="6031"/>
                  <a:pt x="3125" y="6343"/>
                </a:cubicBezTo>
                <a:cubicBezTo>
                  <a:pt x="2844" y="6625"/>
                  <a:pt x="2500" y="6781"/>
                  <a:pt x="2031" y="6781"/>
                </a:cubicBezTo>
                <a:cubicBezTo>
                  <a:pt x="1313" y="6781"/>
                  <a:pt x="781" y="6562"/>
                  <a:pt x="469" y="6093"/>
                </a:cubicBezTo>
                <a:cubicBezTo>
                  <a:pt x="156" y="5593"/>
                  <a:pt x="0" y="4968"/>
                  <a:pt x="0" y="4218"/>
                </a:cubicBezTo>
                <a:cubicBezTo>
                  <a:pt x="0" y="3656"/>
                  <a:pt x="125" y="3157"/>
                  <a:pt x="375" y="2719"/>
                </a:cubicBezTo>
                <a:cubicBezTo>
                  <a:pt x="594" y="2282"/>
                  <a:pt x="875" y="1876"/>
                  <a:pt x="1219" y="1532"/>
                </a:cubicBezTo>
                <a:cubicBezTo>
                  <a:pt x="1563" y="1157"/>
                  <a:pt x="1938" y="844"/>
                  <a:pt x="2313" y="594"/>
                </a:cubicBezTo>
                <a:cubicBezTo>
                  <a:pt x="2719" y="344"/>
                  <a:pt x="3031" y="157"/>
                  <a:pt x="3281" y="0"/>
                </a:cubicBezTo>
                <a:lnTo>
                  <a:pt x="3750" y="750"/>
                </a:lnTo>
                <a:close/>
                <a:moveTo>
                  <a:pt x="8405" y="750"/>
                </a:moveTo>
                <a:lnTo>
                  <a:pt x="8405" y="750"/>
                </a:lnTo>
                <a:cubicBezTo>
                  <a:pt x="7999" y="969"/>
                  <a:pt x="7687" y="1157"/>
                  <a:pt x="7437" y="1313"/>
                </a:cubicBezTo>
                <a:cubicBezTo>
                  <a:pt x="7218" y="1501"/>
                  <a:pt x="6968" y="1688"/>
                  <a:pt x="6718" y="1969"/>
                </a:cubicBezTo>
                <a:cubicBezTo>
                  <a:pt x="6468" y="2219"/>
                  <a:pt x="6280" y="2501"/>
                  <a:pt x="6155" y="2782"/>
                </a:cubicBezTo>
                <a:cubicBezTo>
                  <a:pt x="6030" y="3032"/>
                  <a:pt x="5937" y="3406"/>
                  <a:pt x="5905" y="3843"/>
                </a:cubicBezTo>
                <a:cubicBezTo>
                  <a:pt x="6499" y="3843"/>
                  <a:pt x="6499" y="3843"/>
                  <a:pt x="6499" y="3843"/>
                </a:cubicBezTo>
                <a:cubicBezTo>
                  <a:pt x="7030" y="3843"/>
                  <a:pt x="7437" y="3968"/>
                  <a:pt x="7718" y="4218"/>
                </a:cubicBezTo>
                <a:cubicBezTo>
                  <a:pt x="8030" y="4468"/>
                  <a:pt x="8187" y="4843"/>
                  <a:pt x="8187" y="5343"/>
                </a:cubicBezTo>
                <a:cubicBezTo>
                  <a:pt x="8187" y="5687"/>
                  <a:pt x="8062" y="6031"/>
                  <a:pt x="7780" y="6343"/>
                </a:cubicBezTo>
                <a:cubicBezTo>
                  <a:pt x="7530" y="6625"/>
                  <a:pt x="7155" y="6781"/>
                  <a:pt x="6687" y="6781"/>
                </a:cubicBezTo>
                <a:cubicBezTo>
                  <a:pt x="5968" y="6781"/>
                  <a:pt x="5468" y="6562"/>
                  <a:pt x="5155" y="6093"/>
                </a:cubicBezTo>
                <a:cubicBezTo>
                  <a:pt x="4843" y="5593"/>
                  <a:pt x="4687" y="4968"/>
                  <a:pt x="4687" y="4218"/>
                </a:cubicBezTo>
                <a:cubicBezTo>
                  <a:pt x="4687" y="3656"/>
                  <a:pt x="4780" y="3157"/>
                  <a:pt x="5030" y="2719"/>
                </a:cubicBezTo>
                <a:cubicBezTo>
                  <a:pt x="5280" y="2282"/>
                  <a:pt x="5562" y="1876"/>
                  <a:pt x="5874" y="1532"/>
                </a:cubicBezTo>
                <a:cubicBezTo>
                  <a:pt x="6218" y="1157"/>
                  <a:pt x="6593" y="844"/>
                  <a:pt x="6968" y="594"/>
                </a:cubicBezTo>
                <a:cubicBezTo>
                  <a:pt x="7374" y="344"/>
                  <a:pt x="7687" y="157"/>
                  <a:pt x="7968" y="0"/>
                </a:cubicBezTo>
                <a:lnTo>
                  <a:pt x="8405" y="750"/>
                </a:lnTo>
                <a:close/>
              </a:path>
            </a:pathLst>
          </a:custGeom>
          <a:solidFill>
            <a:schemeClr val="accent3"/>
          </a:solidFill>
          <a:ln>
            <a:noFill/>
          </a:ln>
          <a:effectLst/>
        </p:spPr>
        <p:txBody>
          <a:bodyPr wrap="none" anchor="ctr"/>
          <a:lstStyle/>
          <a:p>
            <a:endParaRPr lang="en-US"/>
          </a:p>
        </p:txBody>
      </p:sp>
      <p:sp>
        <p:nvSpPr>
          <p:cNvPr id="11" name="Freeform 105">
            <a:extLst>
              <a:ext uri="{FF2B5EF4-FFF2-40B4-BE49-F238E27FC236}">
                <a16:creationId xmlns:a16="http://schemas.microsoft.com/office/drawing/2014/main" id="{788DEC39-CE2A-4E3B-8367-589B0EBECDA0}"/>
              </a:ext>
            </a:extLst>
          </p:cNvPr>
          <p:cNvSpPr>
            <a:spLocks noChangeArrowheads="1"/>
          </p:cNvSpPr>
          <p:nvPr/>
        </p:nvSpPr>
        <p:spPr bwMode="ltGray">
          <a:xfrm>
            <a:off x="10284390" y="1842040"/>
            <a:ext cx="991625" cy="800165"/>
          </a:xfrm>
          <a:custGeom>
            <a:avLst/>
            <a:gdLst>
              <a:gd name="T0" fmla="*/ 3750 w 8406"/>
              <a:gd name="T1" fmla="*/ 750 h 6782"/>
              <a:gd name="T2" fmla="*/ 3750 w 8406"/>
              <a:gd name="T3" fmla="*/ 750 h 6782"/>
              <a:gd name="T4" fmla="*/ 2781 w 8406"/>
              <a:gd name="T5" fmla="*/ 1313 h 6782"/>
              <a:gd name="T6" fmla="*/ 2031 w 8406"/>
              <a:gd name="T7" fmla="*/ 1969 h 6782"/>
              <a:gd name="T8" fmla="*/ 1500 w 8406"/>
              <a:gd name="T9" fmla="*/ 2751 h 6782"/>
              <a:gd name="T10" fmla="*/ 1250 w 8406"/>
              <a:gd name="T11" fmla="*/ 3843 h 6782"/>
              <a:gd name="T12" fmla="*/ 1844 w 8406"/>
              <a:gd name="T13" fmla="*/ 3843 h 6782"/>
              <a:gd name="T14" fmla="*/ 3063 w 8406"/>
              <a:gd name="T15" fmla="*/ 4218 h 6782"/>
              <a:gd name="T16" fmla="*/ 3531 w 8406"/>
              <a:gd name="T17" fmla="*/ 5343 h 6782"/>
              <a:gd name="T18" fmla="*/ 3125 w 8406"/>
              <a:gd name="T19" fmla="*/ 6343 h 6782"/>
              <a:gd name="T20" fmla="*/ 2031 w 8406"/>
              <a:gd name="T21" fmla="*/ 6781 h 6782"/>
              <a:gd name="T22" fmla="*/ 469 w 8406"/>
              <a:gd name="T23" fmla="*/ 6093 h 6782"/>
              <a:gd name="T24" fmla="*/ 0 w 8406"/>
              <a:gd name="T25" fmla="*/ 4218 h 6782"/>
              <a:gd name="T26" fmla="*/ 375 w 8406"/>
              <a:gd name="T27" fmla="*/ 2719 h 6782"/>
              <a:gd name="T28" fmla="*/ 1219 w 8406"/>
              <a:gd name="T29" fmla="*/ 1532 h 6782"/>
              <a:gd name="T30" fmla="*/ 2313 w 8406"/>
              <a:gd name="T31" fmla="*/ 594 h 6782"/>
              <a:gd name="T32" fmla="*/ 3281 w 8406"/>
              <a:gd name="T33" fmla="*/ 0 h 6782"/>
              <a:gd name="T34" fmla="*/ 3750 w 8406"/>
              <a:gd name="T35" fmla="*/ 750 h 6782"/>
              <a:gd name="T36" fmla="*/ 8405 w 8406"/>
              <a:gd name="T37" fmla="*/ 750 h 6782"/>
              <a:gd name="T38" fmla="*/ 8405 w 8406"/>
              <a:gd name="T39" fmla="*/ 750 h 6782"/>
              <a:gd name="T40" fmla="*/ 7437 w 8406"/>
              <a:gd name="T41" fmla="*/ 1313 h 6782"/>
              <a:gd name="T42" fmla="*/ 6718 w 8406"/>
              <a:gd name="T43" fmla="*/ 1969 h 6782"/>
              <a:gd name="T44" fmla="*/ 6155 w 8406"/>
              <a:gd name="T45" fmla="*/ 2782 h 6782"/>
              <a:gd name="T46" fmla="*/ 5905 w 8406"/>
              <a:gd name="T47" fmla="*/ 3843 h 6782"/>
              <a:gd name="T48" fmla="*/ 6499 w 8406"/>
              <a:gd name="T49" fmla="*/ 3843 h 6782"/>
              <a:gd name="T50" fmla="*/ 7718 w 8406"/>
              <a:gd name="T51" fmla="*/ 4218 h 6782"/>
              <a:gd name="T52" fmla="*/ 8187 w 8406"/>
              <a:gd name="T53" fmla="*/ 5343 h 6782"/>
              <a:gd name="T54" fmla="*/ 7780 w 8406"/>
              <a:gd name="T55" fmla="*/ 6343 h 6782"/>
              <a:gd name="T56" fmla="*/ 6687 w 8406"/>
              <a:gd name="T57" fmla="*/ 6781 h 6782"/>
              <a:gd name="T58" fmla="*/ 5155 w 8406"/>
              <a:gd name="T59" fmla="*/ 6093 h 6782"/>
              <a:gd name="T60" fmla="*/ 4687 w 8406"/>
              <a:gd name="T61" fmla="*/ 4218 h 6782"/>
              <a:gd name="T62" fmla="*/ 5030 w 8406"/>
              <a:gd name="T63" fmla="*/ 2719 h 6782"/>
              <a:gd name="T64" fmla="*/ 5874 w 8406"/>
              <a:gd name="T65" fmla="*/ 1532 h 6782"/>
              <a:gd name="T66" fmla="*/ 6968 w 8406"/>
              <a:gd name="T67" fmla="*/ 594 h 6782"/>
              <a:gd name="T68" fmla="*/ 7968 w 8406"/>
              <a:gd name="T69" fmla="*/ 0 h 6782"/>
              <a:gd name="T70" fmla="*/ 8405 w 8406"/>
              <a:gd name="T71" fmla="*/ 750 h 6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06" h="6782">
                <a:moveTo>
                  <a:pt x="3750" y="750"/>
                </a:moveTo>
                <a:lnTo>
                  <a:pt x="3750" y="750"/>
                </a:lnTo>
                <a:cubicBezTo>
                  <a:pt x="3344" y="969"/>
                  <a:pt x="3031" y="1157"/>
                  <a:pt x="2781" y="1313"/>
                </a:cubicBezTo>
                <a:cubicBezTo>
                  <a:pt x="2531" y="1501"/>
                  <a:pt x="2281" y="1688"/>
                  <a:pt x="2031" y="1969"/>
                </a:cubicBezTo>
                <a:cubicBezTo>
                  <a:pt x="1813" y="2219"/>
                  <a:pt x="1625" y="2501"/>
                  <a:pt x="1500" y="2751"/>
                </a:cubicBezTo>
                <a:cubicBezTo>
                  <a:pt x="1375" y="3032"/>
                  <a:pt x="1281" y="3406"/>
                  <a:pt x="1250" y="3843"/>
                </a:cubicBezTo>
                <a:cubicBezTo>
                  <a:pt x="1844" y="3843"/>
                  <a:pt x="1844" y="3843"/>
                  <a:pt x="1844" y="3843"/>
                </a:cubicBezTo>
                <a:cubicBezTo>
                  <a:pt x="2375" y="3843"/>
                  <a:pt x="2781" y="3968"/>
                  <a:pt x="3063" y="4218"/>
                </a:cubicBezTo>
                <a:cubicBezTo>
                  <a:pt x="3375" y="4468"/>
                  <a:pt x="3531" y="4843"/>
                  <a:pt x="3531" y="5343"/>
                </a:cubicBezTo>
                <a:cubicBezTo>
                  <a:pt x="3531" y="5687"/>
                  <a:pt x="3375" y="6031"/>
                  <a:pt x="3125" y="6343"/>
                </a:cubicBezTo>
                <a:cubicBezTo>
                  <a:pt x="2844" y="6625"/>
                  <a:pt x="2500" y="6781"/>
                  <a:pt x="2031" y="6781"/>
                </a:cubicBezTo>
                <a:cubicBezTo>
                  <a:pt x="1313" y="6781"/>
                  <a:pt x="781" y="6562"/>
                  <a:pt x="469" y="6093"/>
                </a:cubicBezTo>
                <a:cubicBezTo>
                  <a:pt x="156" y="5593"/>
                  <a:pt x="0" y="4968"/>
                  <a:pt x="0" y="4218"/>
                </a:cubicBezTo>
                <a:cubicBezTo>
                  <a:pt x="0" y="3656"/>
                  <a:pt x="125" y="3157"/>
                  <a:pt x="375" y="2719"/>
                </a:cubicBezTo>
                <a:cubicBezTo>
                  <a:pt x="594" y="2282"/>
                  <a:pt x="875" y="1876"/>
                  <a:pt x="1219" y="1532"/>
                </a:cubicBezTo>
                <a:cubicBezTo>
                  <a:pt x="1563" y="1157"/>
                  <a:pt x="1938" y="844"/>
                  <a:pt x="2313" y="594"/>
                </a:cubicBezTo>
                <a:cubicBezTo>
                  <a:pt x="2719" y="344"/>
                  <a:pt x="3031" y="157"/>
                  <a:pt x="3281" y="0"/>
                </a:cubicBezTo>
                <a:lnTo>
                  <a:pt x="3750" y="750"/>
                </a:lnTo>
                <a:close/>
                <a:moveTo>
                  <a:pt x="8405" y="750"/>
                </a:moveTo>
                <a:lnTo>
                  <a:pt x="8405" y="750"/>
                </a:lnTo>
                <a:cubicBezTo>
                  <a:pt x="7999" y="969"/>
                  <a:pt x="7687" y="1157"/>
                  <a:pt x="7437" y="1313"/>
                </a:cubicBezTo>
                <a:cubicBezTo>
                  <a:pt x="7218" y="1501"/>
                  <a:pt x="6968" y="1688"/>
                  <a:pt x="6718" y="1969"/>
                </a:cubicBezTo>
                <a:cubicBezTo>
                  <a:pt x="6468" y="2219"/>
                  <a:pt x="6280" y="2501"/>
                  <a:pt x="6155" y="2782"/>
                </a:cubicBezTo>
                <a:cubicBezTo>
                  <a:pt x="6030" y="3032"/>
                  <a:pt x="5937" y="3406"/>
                  <a:pt x="5905" y="3843"/>
                </a:cubicBezTo>
                <a:cubicBezTo>
                  <a:pt x="6499" y="3843"/>
                  <a:pt x="6499" y="3843"/>
                  <a:pt x="6499" y="3843"/>
                </a:cubicBezTo>
                <a:cubicBezTo>
                  <a:pt x="7030" y="3843"/>
                  <a:pt x="7437" y="3968"/>
                  <a:pt x="7718" y="4218"/>
                </a:cubicBezTo>
                <a:cubicBezTo>
                  <a:pt x="8030" y="4468"/>
                  <a:pt x="8187" y="4843"/>
                  <a:pt x="8187" y="5343"/>
                </a:cubicBezTo>
                <a:cubicBezTo>
                  <a:pt x="8187" y="5687"/>
                  <a:pt x="8062" y="6031"/>
                  <a:pt x="7780" y="6343"/>
                </a:cubicBezTo>
                <a:cubicBezTo>
                  <a:pt x="7530" y="6625"/>
                  <a:pt x="7155" y="6781"/>
                  <a:pt x="6687" y="6781"/>
                </a:cubicBezTo>
                <a:cubicBezTo>
                  <a:pt x="5968" y="6781"/>
                  <a:pt x="5468" y="6562"/>
                  <a:pt x="5155" y="6093"/>
                </a:cubicBezTo>
                <a:cubicBezTo>
                  <a:pt x="4843" y="5593"/>
                  <a:pt x="4687" y="4968"/>
                  <a:pt x="4687" y="4218"/>
                </a:cubicBezTo>
                <a:cubicBezTo>
                  <a:pt x="4687" y="3656"/>
                  <a:pt x="4780" y="3157"/>
                  <a:pt x="5030" y="2719"/>
                </a:cubicBezTo>
                <a:cubicBezTo>
                  <a:pt x="5280" y="2282"/>
                  <a:pt x="5562" y="1876"/>
                  <a:pt x="5874" y="1532"/>
                </a:cubicBezTo>
                <a:cubicBezTo>
                  <a:pt x="6218" y="1157"/>
                  <a:pt x="6593" y="844"/>
                  <a:pt x="6968" y="594"/>
                </a:cubicBezTo>
                <a:cubicBezTo>
                  <a:pt x="7374" y="344"/>
                  <a:pt x="7687" y="157"/>
                  <a:pt x="7968" y="0"/>
                </a:cubicBezTo>
                <a:lnTo>
                  <a:pt x="8405" y="750"/>
                </a:lnTo>
                <a:close/>
              </a:path>
            </a:pathLst>
          </a:custGeom>
          <a:solidFill>
            <a:schemeClr val="accent3"/>
          </a:solidFill>
          <a:ln>
            <a:noFill/>
          </a:ln>
          <a:effectLst/>
        </p:spPr>
        <p:txBody>
          <a:bodyPr wrap="none" anchor="ctr"/>
          <a:lstStyle/>
          <a:p>
            <a:endParaRPr lang="en-US"/>
          </a:p>
        </p:txBody>
      </p:sp>
      <p:sp>
        <p:nvSpPr>
          <p:cNvPr id="12" name="Rectangle 11">
            <a:extLst>
              <a:ext uri="{FF2B5EF4-FFF2-40B4-BE49-F238E27FC236}">
                <a16:creationId xmlns:a16="http://schemas.microsoft.com/office/drawing/2014/main" id="{6F298F7E-99CC-46FC-9213-61683300AC60}"/>
              </a:ext>
            </a:extLst>
          </p:cNvPr>
          <p:cNvSpPr/>
          <p:nvPr/>
        </p:nvSpPr>
        <p:spPr>
          <a:xfrm>
            <a:off x="6350924" y="2642205"/>
            <a:ext cx="4925091" cy="3293209"/>
          </a:xfrm>
          <a:prstGeom prst="rect">
            <a:avLst/>
          </a:prstGeom>
          <a:noFill/>
        </p:spPr>
        <p:txBody>
          <a:bodyPr wrap="square" anchor="ctr">
            <a:spAutoFit/>
          </a:bodyPr>
          <a:lstStyle/>
          <a:p>
            <a:pPr algn="r">
              <a:spcBef>
                <a:spcPts val="600"/>
              </a:spcBef>
              <a:spcAft>
                <a:spcPts val="600"/>
              </a:spcAft>
            </a:pPr>
            <a:r>
              <a:rPr lang="en-US" sz="2000" dirty="0">
                <a:solidFill>
                  <a:schemeClr val="tx2"/>
                </a:solidFill>
                <a:latin typeface="Tw Cen MT" panose="020B0602020104020603" pitchFamily="34" charset="0"/>
                <a:ea typeface="Times New Roman" panose="02020603050405020304" pitchFamily="18" charset="0"/>
                <a:cs typeface="Garamond" panose="02020404030301010803" pitchFamily="18" charset="0"/>
              </a:rPr>
              <a:t>By and large, individuals drive [OER] initiatives at institutional levels and even beyond. </a:t>
            </a:r>
            <a:r>
              <a:rPr lang="en-US" sz="2000" dirty="0">
                <a:solidFill>
                  <a:schemeClr val="tx2"/>
                </a:solidFill>
                <a:latin typeface="Tw Cen MT" panose="020B0602020104020603" pitchFamily="34" charset="0"/>
              </a:rPr>
              <a:t>Once champions go away, or when new technology comes in, the interest dies. </a:t>
            </a:r>
            <a:r>
              <a:rPr lang="en-US" sz="2000" dirty="0">
                <a:solidFill>
                  <a:schemeClr val="accent3"/>
                </a:solidFill>
                <a:latin typeface="Tw Cen MT" panose="020B0602020104020603" pitchFamily="34" charset="0"/>
              </a:rPr>
              <a:t>You need constant refreshing of interest and excitement</a:t>
            </a:r>
            <a:r>
              <a:rPr lang="en-US" sz="2000" dirty="0">
                <a:solidFill>
                  <a:schemeClr val="tx2"/>
                </a:solidFill>
                <a:latin typeface="Tw Cen MT" panose="020B0602020104020603" pitchFamily="34" charset="0"/>
              </a:rPr>
              <a:t>. There are external drivers, like Hewlett for example, who say ‘this is a great initiative in the interest of humanity, keep tackling it’; but </a:t>
            </a:r>
            <a:r>
              <a:rPr lang="en-US" sz="2000" dirty="0">
                <a:solidFill>
                  <a:schemeClr val="accent3"/>
                </a:solidFill>
                <a:latin typeface="Tw Cen MT" panose="020B0602020104020603" pitchFamily="34" charset="0"/>
              </a:rPr>
              <a:t>you don’t get that kind of interest [in general]</a:t>
            </a:r>
            <a:r>
              <a:rPr lang="en-US" sz="2000" dirty="0">
                <a:solidFill>
                  <a:schemeClr val="tx2"/>
                </a:solidFill>
                <a:latin typeface="Tw Cen MT" panose="020B0602020104020603" pitchFamily="34" charset="0"/>
              </a:rPr>
              <a:t>.</a:t>
            </a:r>
          </a:p>
          <a:p>
            <a:pPr algn="r">
              <a:spcBef>
                <a:spcPts val="600"/>
              </a:spcBef>
              <a:spcAft>
                <a:spcPts val="600"/>
              </a:spcAft>
            </a:pPr>
            <a:r>
              <a:rPr lang="en-US" dirty="0">
                <a:solidFill>
                  <a:schemeClr val="accent2"/>
                </a:solidFill>
                <a:latin typeface="Tw Cen MT" panose="020B0602020104020603" pitchFamily="34" charset="0"/>
              </a:rPr>
              <a:t>-Higher education OER advocate</a:t>
            </a:r>
          </a:p>
        </p:txBody>
      </p:sp>
    </p:spTree>
    <p:extLst>
      <p:ext uri="{BB962C8B-B14F-4D97-AF65-F5344CB8AC3E}">
        <p14:creationId xmlns:p14="http://schemas.microsoft.com/office/powerpoint/2010/main" val="331636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B2544-7BE2-446E-9DA4-48B39F9D7742}"/>
              </a:ext>
            </a:extLst>
          </p:cNvPr>
          <p:cNvSpPr>
            <a:spLocks noGrp="1"/>
          </p:cNvSpPr>
          <p:nvPr>
            <p:ph type="title"/>
          </p:nvPr>
        </p:nvSpPr>
        <p:spPr/>
        <p:txBody>
          <a:bodyPr/>
          <a:lstStyle/>
          <a:p>
            <a:r>
              <a:rPr lang="en-US" dirty="0"/>
              <a:t>Funders could be engaged on a wide range of topics</a:t>
            </a:r>
          </a:p>
        </p:txBody>
      </p:sp>
      <p:graphicFrame>
        <p:nvGraphicFramePr>
          <p:cNvPr id="6" name="Table 5">
            <a:extLst>
              <a:ext uri="{FF2B5EF4-FFF2-40B4-BE49-F238E27FC236}">
                <a16:creationId xmlns:a16="http://schemas.microsoft.com/office/drawing/2014/main" id="{D55DA4BD-5562-4B44-AB63-7CFA65A3A26A}"/>
              </a:ext>
            </a:extLst>
          </p:cNvPr>
          <p:cNvGraphicFramePr>
            <a:graphicFrameLocks noGrp="1"/>
          </p:cNvGraphicFramePr>
          <p:nvPr>
            <p:extLst>
              <p:ext uri="{D42A27DB-BD31-4B8C-83A1-F6EECF244321}">
                <p14:modId xmlns:p14="http://schemas.microsoft.com/office/powerpoint/2010/main" val="1339787463"/>
              </p:ext>
            </p:extLst>
          </p:nvPr>
        </p:nvGraphicFramePr>
        <p:xfrm>
          <a:off x="600808" y="1403684"/>
          <a:ext cx="10990384" cy="4754880"/>
        </p:xfrm>
        <a:graphic>
          <a:graphicData uri="http://schemas.openxmlformats.org/drawingml/2006/table">
            <a:tbl>
              <a:tblPr firstRow="1" bandRow="1">
                <a:tableStyleId>{5C22544A-7EE6-4342-B048-85BDC9FD1C3A}</a:tableStyleId>
              </a:tblPr>
              <a:tblGrid>
                <a:gridCol w="2146282">
                  <a:extLst>
                    <a:ext uri="{9D8B030D-6E8A-4147-A177-3AD203B41FA5}">
                      <a16:colId xmlns:a16="http://schemas.microsoft.com/office/drawing/2014/main" val="2037004055"/>
                    </a:ext>
                  </a:extLst>
                </a:gridCol>
                <a:gridCol w="8844102">
                  <a:extLst>
                    <a:ext uri="{9D8B030D-6E8A-4147-A177-3AD203B41FA5}">
                      <a16:colId xmlns:a16="http://schemas.microsoft.com/office/drawing/2014/main" val="2639452973"/>
                    </a:ext>
                  </a:extLst>
                </a:gridCol>
              </a:tblGrid>
              <a:tr h="758624">
                <a:tc>
                  <a:txBody>
                    <a:bodyPr/>
                    <a:lstStyle/>
                    <a:p>
                      <a:r>
                        <a:rPr lang="en-US" sz="1800" b="1" dirty="0">
                          <a:solidFill>
                            <a:schemeClr val="accent2"/>
                          </a:solidFill>
                          <a:latin typeface="Tw Cen MT" panose="020B0602020104020603" pitchFamily="34" charset="0"/>
                        </a:rPr>
                        <a:t>Open access and inclusion</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dirty="0">
                          <a:solidFill>
                            <a:schemeClr val="tx2"/>
                          </a:solidFill>
                          <a:latin typeface="Tw Cen MT" panose="020B0602020104020603" pitchFamily="34" charset="0"/>
                        </a:rPr>
                        <a:t>“OER is a base for inclusion. MOOCs have a very different profile of users. We have a much more inclusive demographic of users around OER. That sometimes gets missed – if you genuinely drop all the barriers, you can very quickly get away from serving only the more privileged base.” </a:t>
                      </a:r>
                      <a:r>
                        <a:rPr lang="en-US" sz="1600" b="0" i="1" dirty="0">
                          <a:solidFill>
                            <a:schemeClr val="tx2"/>
                          </a:solidFill>
                          <a:latin typeface="Tw Cen MT" panose="020B0602020104020603" pitchFamily="34" charset="0"/>
                        </a:rPr>
                        <a:t>–OER advocate in Europe</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7560718"/>
                  </a:ext>
                </a:extLst>
              </a:tr>
              <a:tr h="1348665">
                <a:tc>
                  <a:txBody>
                    <a:bodyPr/>
                    <a:lstStyle/>
                    <a:p>
                      <a:r>
                        <a:rPr lang="en-US" sz="1800" b="1" dirty="0">
                          <a:solidFill>
                            <a:schemeClr val="accent2"/>
                          </a:solidFill>
                          <a:latin typeface="Tw Cen MT" panose="020B0602020104020603" pitchFamily="34" charset="0"/>
                        </a:rPr>
                        <a:t>Novel technology</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600" b="0" dirty="0">
                          <a:solidFill>
                            <a:schemeClr val="tx2"/>
                          </a:solidFill>
                          <a:latin typeface="Tw Cen MT" panose="020B0602020104020603" pitchFamily="34" charset="0"/>
                        </a:rPr>
                        <a:t>“There’s a lot of adoption because people are really into EdTech.”</a:t>
                      </a:r>
                      <a:br>
                        <a:rPr lang="en-US" sz="1600" b="0" dirty="0">
                          <a:solidFill>
                            <a:schemeClr val="tx2"/>
                          </a:solidFill>
                          <a:latin typeface="Tw Cen MT" panose="020B0602020104020603" pitchFamily="34" charset="0"/>
                        </a:rPr>
                      </a:br>
                      <a:r>
                        <a:rPr lang="en-US" sz="1600" b="0" i="1" dirty="0">
                          <a:solidFill>
                            <a:schemeClr val="tx2"/>
                          </a:solidFill>
                          <a:latin typeface="Tw Cen MT" panose="020B0602020104020603" pitchFamily="34" charset="0"/>
                        </a:rPr>
                        <a:t>-Global policy advocate</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1600" b="0" dirty="0">
                          <a:solidFill>
                            <a:schemeClr val="tx2"/>
                          </a:solidFill>
                          <a:latin typeface="Tw Cen MT" panose="020B0602020104020603" pitchFamily="34" charset="0"/>
                        </a:rPr>
                        <a:t>“My sense is the European Commission is moving on and viewing open education as the last couple years’ thing, and is looking more at blockchain for education. I think education innovation will be their focus. A case can be made that OER fits into that, but it won’t be called OER.” </a:t>
                      </a:r>
                      <a:r>
                        <a:rPr lang="en-US" sz="1600" b="0" i="1" dirty="0">
                          <a:solidFill>
                            <a:schemeClr val="tx2"/>
                          </a:solidFill>
                          <a:latin typeface="Tw Cen MT" panose="020B0602020104020603" pitchFamily="34" charset="0"/>
                        </a:rPr>
                        <a:t>-Advocate &amp; researcher in Europe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7938807"/>
                  </a:ext>
                </a:extLst>
              </a:tr>
              <a:tr h="533847">
                <a:tc>
                  <a:txBody>
                    <a:bodyPr/>
                    <a:lstStyle/>
                    <a:p>
                      <a:r>
                        <a:rPr lang="en-US" sz="1800" b="1" dirty="0">
                          <a:solidFill>
                            <a:schemeClr val="accent2"/>
                          </a:solidFill>
                          <a:latin typeface="Tw Cen MT" panose="020B0602020104020603" pitchFamily="34" charset="0"/>
                        </a:rPr>
                        <a:t>High-quality content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dirty="0">
                          <a:solidFill>
                            <a:schemeClr val="tx2"/>
                          </a:solidFill>
                          <a:latin typeface="Tw Cen MT" panose="020B0602020104020603" pitchFamily="34" charset="0"/>
                        </a:rPr>
                        <a:t>“We won’t fund OER by itself. It’s a strategy to help with the standards – good quality materials aligned with standards.” </a:t>
                      </a:r>
                      <a:r>
                        <a:rPr lang="en-US" sz="1600" b="0" i="1" dirty="0">
                          <a:solidFill>
                            <a:schemeClr val="tx2"/>
                          </a:solidFill>
                          <a:latin typeface="Tw Cen MT" panose="020B0602020104020603" pitchFamily="34" charset="0"/>
                        </a:rPr>
                        <a:t>-Funder in Latin America</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7484238"/>
                  </a:ext>
                </a:extLst>
              </a:tr>
              <a:tr h="983402">
                <a:tc>
                  <a:txBody>
                    <a:bodyPr/>
                    <a:lstStyle/>
                    <a:p>
                      <a:r>
                        <a:rPr lang="en-US" sz="1800" b="1" dirty="0">
                          <a:solidFill>
                            <a:schemeClr val="accent2"/>
                          </a:solidFill>
                          <a:latin typeface="Tw Cen MT" panose="020B0602020104020603" pitchFamily="34" charset="0"/>
                        </a:rPr>
                        <a:t>Access to content in local languages</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2"/>
                          </a:solidFill>
                          <a:latin typeface="Tw Cen MT" panose="020B0602020104020603" pitchFamily="34" charset="0"/>
                          <a:ea typeface="Times New Roman" panose="02020603050405020304" pitchFamily="18" charset="0"/>
                          <a:cs typeface="Arial" panose="020B0604020202020204" pitchFamily="34" charset="0"/>
                        </a:rPr>
                        <a:t>“We haven’t really heard about OER, and I don’t think others in Central America really think about OER beyond free access. The core of the problem is language. Most resources are in English. That leaves 98% of the population outside the picture.”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dirty="0">
                          <a:solidFill>
                            <a:schemeClr val="tx2"/>
                          </a:solidFill>
                          <a:latin typeface="Tw Cen MT" panose="020B0602020104020603" pitchFamily="34" charset="0"/>
                          <a:ea typeface="Times New Roman" panose="02020603050405020304" pitchFamily="18" charset="0"/>
                          <a:cs typeface="Arial" panose="020B0604020202020204" pitchFamily="34" charset="0"/>
                        </a:rPr>
                        <a:t>-Funder in Latin America</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5282227"/>
                  </a:ext>
                </a:extLst>
              </a:tr>
              <a:tr h="758624">
                <a:tc>
                  <a:txBody>
                    <a:bodyPr/>
                    <a:lstStyle/>
                    <a:p>
                      <a:r>
                        <a:rPr lang="en-US" sz="1800" b="1" dirty="0">
                          <a:solidFill>
                            <a:schemeClr val="accent2"/>
                          </a:solidFill>
                          <a:latin typeface="Tw Cen MT" panose="020B0602020104020603" pitchFamily="34" charset="0"/>
                        </a:rPr>
                        <a:t>MOOCs</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dirty="0">
                          <a:solidFill>
                            <a:schemeClr val="tx2"/>
                          </a:solidFill>
                          <a:latin typeface="Tw Cen MT" panose="020B0602020104020603" pitchFamily="34" charset="0"/>
                        </a:rPr>
                        <a:t>“Higher ed institutions have been attracted to using MOOCs not necessarily for open purposes, but more for marketing to people to get fees for credit. Wouldn’t it be interesting if universities with MOOC platforms also consider free licensing of the content in MOOCs?” </a:t>
                      </a:r>
                      <a:r>
                        <a:rPr lang="en-US" sz="1600" b="0" i="1" dirty="0">
                          <a:solidFill>
                            <a:schemeClr val="tx2"/>
                          </a:solidFill>
                          <a:latin typeface="Tw Cen MT" panose="020B0602020104020603" pitchFamily="34" charset="0"/>
                        </a:rPr>
                        <a:t>-OER leader in Asia</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6988980"/>
                  </a:ext>
                </a:extLst>
              </a:tr>
            </a:tbl>
          </a:graphicData>
        </a:graphic>
      </p:graphicFrame>
    </p:spTree>
    <p:extLst>
      <p:ext uri="{BB962C8B-B14F-4D97-AF65-F5344CB8AC3E}">
        <p14:creationId xmlns:p14="http://schemas.microsoft.com/office/powerpoint/2010/main" val="905627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Next steps for the field</a:t>
            </a:r>
          </a:p>
        </p:txBody>
      </p:sp>
      <p:sp>
        <p:nvSpPr>
          <p:cNvPr id="4" name="Text Placeholder 3"/>
          <p:cNvSpPr>
            <a:spLocks noGrp="1"/>
          </p:cNvSpPr>
          <p:nvPr>
            <p:ph type="body" sz="quarter" idx="13"/>
          </p:nvPr>
        </p:nvSpPr>
        <p:spPr>
          <a:xfrm>
            <a:off x="4887884" y="1302764"/>
            <a:ext cx="6622236" cy="4878591"/>
          </a:xfrm>
        </p:spPr>
        <p:txBody>
          <a:bodyPr/>
          <a:lstStyle/>
          <a:p>
            <a:pPr lvl="1"/>
            <a:r>
              <a:rPr lang="en-US" dirty="0">
                <a:solidFill>
                  <a:schemeClr val="accent3"/>
                </a:solidFill>
              </a:rPr>
              <a:t>Bolster government funding </a:t>
            </a:r>
            <a:r>
              <a:rPr lang="en-US" dirty="0"/>
              <a:t>by supporting adoption of the UNESCO Recommendation on OER in Nov. 2019 and helping governments identify strong OER investment opportunities to fulfill the UNESCO commitment</a:t>
            </a:r>
          </a:p>
          <a:p>
            <a:pPr lvl="1"/>
            <a:r>
              <a:rPr lang="en-US" dirty="0">
                <a:solidFill>
                  <a:schemeClr val="accent3"/>
                </a:solidFill>
              </a:rPr>
              <a:t>Broaden appeals for funding </a:t>
            </a:r>
            <a:r>
              <a:rPr lang="en-US" dirty="0"/>
              <a:t>to include links to related goals with substantial backing, such as open access in higher education and high-quality content in primary/secondary</a:t>
            </a:r>
          </a:p>
        </p:txBody>
      </p:sp>
      <p:pic>
        <p:nvPicPr>
          <p:cNvPr id="9" name="Picture Placeholder 8">
            <a:extLst>
              <a:ext uri="{FF2B5EF4-FFF2-40B4-BE49-F238E27FC236}">
                <a16:creationId xmlns:a16="http://schemas.microsoft.com/office/drawing/2014/main" id="{81047027-6A83-496F-BA46-6B4999F8C2F5}"/>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5" name="TextBox 4">
            <a:extLst>
              <a:ext uri="{FF2B5EF4-FFF2-40B4-BE49-F238E27FC236}">
                <a16:creationId xmlns:a16="http://schemas.microsoft.com/office/drawing/2014/main" id="{96D847CD-BA9E-469B-BE02-015429A544A7}"/>
              </a:ext>
            </a:extLst>
          </p:cNvPr>
          <p:cNvSpPr txBox="1"/>
          <p:nvPr/>
        </p:nvSpPr>
        <p:spPr>
          <a:xfrm>
            <a:off x="101600" y="6368716"/>
            <a:ext cx="4495800" cy="430887"/>
          </a:xfrm>
          <a:prstGeom prst="rect">
            <a:avLst/>
          </a:prstGeom>
          <a:noFill/>
        </p:spPr>
        <p:txBody>
          <a:bodyPr wrap="square" lIns="0" tIns="0" rIns="0" bIns="0" rtlCol="0">
            <a:spAutoFit/>
          </a:bodyPr>
          <a:lstStyle/>
          <a:p>
            <a:pPr lvl="0">
              <a:defRPr/>
            </a:pPr>
            <a:r>
              <a:rPr lang="en-US" sz="1400" dirty="0"/>
              <a:t>Photo courtesy of Allison Shelley/The Verbatim Agency for </a:t>
            </a:r>
            <a:r>
              <a:rPr lang="en-US" sz="1400" dirty="0">
                <a:hlinkClick r:id="rId4"/>
              </a:rPr>
              <a:t>American Education: Images of Teachers and Students in Action</a:t>
            </a:r>
            <a:endParaRPr lang="en-US" sz="1400" dirty="0"/>
          </a:p>
        </p:txBody>
      </p:sp>
    </p:spTree>
    <p:extLst>
      <p:ext uri="{BB962C8B-B14F-4D97-AF65-F5344CB8AC3E}">
        <p14:creationId xmlns:p14="http://schemas.microsoft.com/office/powerpoint/2010/main" val="245123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pPr algn="l"/>
            <a:r>
              <a:rPr lang="en-US" dirty="0"/>
              <a:t>Hewlett context</a:t>
            </a:r>
          </a:p>
          <a:p>
            <a:pPr algn="l"/>
            <a:r>
              <a:rPr lang="en-US" dirty="0">
                <a:solidFill>
                  <a:schemeClr val="accent6">
                    <a:lumMod val="75000"/>
                  </a:schemeClr>
                </a:solidFill>
              </a:rPr>
              <a:t>Research</a:t>
            </a:r>
          </a:p>
          <a:p>
            <a:pPr algn="l"/>
            <a:r>
              <a:rPr lang="en-US" dirty="0">
                <a:solidFill>
                  <a:schemeClr val="accent6">
                    <a:lumMod val="75000"/>
                  </a:schemeClr>
                </a:solidFill>
              </a:rPr>
              <a:t>Funders</a:t>
            </a:r>
          </a:p>
          <a:p>
            <a:pPr algn="l"/>
            <a:r>
              <a:rPr lang="en-US" dirty="0">
                <a:solidFill>
                  <a:schemeClr val="accent6">
                    <a:lumMod val="75000"/>
                  </a:schemeClr>
                </a:solidFill>
              </a:rPr>
              <a:t>Field</a:t>
            </a:r>
          </a:p>
          <a:p>
            <a:pPr algn="l"/>
            <a:r>
              <a:rPr lang="en-US" dirty="0">
                <a:solidFill>
                  <a:schemeClr val="accent6">
                    <a:lumMod val="75000"/>
                  </a:schemeClr>
                </a:solidFill>
              </a:rPr>
              <a:t>Next steps</a:t>
            </a:r>
          </a:p>
        </p:txBody>
      </p:sp>
    </p:spTree>
    <p:extLst>
      <p:ext uri="{BB962C8B-B14F-4D97-AF65-F5344CB8AC3E}">
        <p14:creationId xmlns:p14="http://schemas.microsoft.com/office/powerpoint/2010/main" val="220567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solidFill>
                  <a:schemeClr val="accent6">
                    <a:lumMod val="75000"/>
                  </a:schemeClr>
                </a:solidFill>
              </a:rPr>
              <a:t>Hewlett context</a:t>
            </a:r>
          </a:p>
          <a:p>
            <a:pPr algn="l"/>
            <a:r>
              <a:rPr lang="en-US" dirty="0">
                <a:solidFill>
                  <a:schemeClr val="accent6">
                    <a:lumMod val="75000"/>
                  </a:schemeClr>
                </a:solidFill>
              </a:rPr>
              <a:t>Research</a:t>
            </a:r>
          </a:p>
          <a:p>
            <a:pPr algn="l"/>
            <a:r>
              <a:rPr lang="en-US" dirty="0">
                <a:solidFill>
                  <a:schemeClr val="accent6">
                    <a:lumMod val="75000"/>
                  </a:schemeClr>
                </a:solidFill>
              </a:rPr>
              <a:t>Funders</a:t>
            </a:r>
          </a:p>
          <a:p>
            <a:pPr algn="l"/>
            <a:r>
              <a:rPr lang="en-US" dirty="0"/>
              <a:t>Field</a:t>
            </a:r>
          </a:p>
          <a:p>
            <a:pPr algn="l"/>
            <a:r>
              <a:rPr lang="en-US" dirty="0">
                <a:solidFill>
                  <a:schemeClr val="accent6">
                    <a:lumMod val="75000"/>
                  </a:schemeClr>
                </a:solidFill>
              </a:rPr>
              <a:t>Next steps</a:t>
            </a:r>
          </a:p>
        </p:txBody>
      </p:sp>
    </p:spTree>
    <p:extLst>
      <p:ext uri="{BB962C8B-B14F-4D97-AF65-F5344CB8AC3E}">
        <p14:creationId xmlns:p14="http://schemas.microsoft.com/office/powerpoint/2010/main" val="292175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strong field contains five key elements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4154005125"/>
              </p:ext>
            </p:extLst>
          </p:nvPr>
        </p:nvGraphicFramePr>
        <p:xfrm>
          <a:off x="1301917" y="1006444"/>
          <a:ext cx="9902197" cy="5340733"/>
        </p:xfrm>
        <a:graphic>
          <a:graphicData uri="http://schemas.openxmlformats.org/drawingml/2006/table">
            <a:tbl>
              <a:tblPr firstRow="1" bandRow="1">
                <a:tableStyleId>{5C22544A-7EE6-4342-B048-85BDC9FD1C3A}</a:tableStyleId>
              </a:tblPr>
              <a:tblGrid>
                <a:gridCol w="2474301">
                  <a:extLst>
                    <a:ext uri="{9D8B030D-6E8A-4147-A177-3AD203B41FA5}">
                      <a16:colId xmlns:a16="http://schemas.microsoft.com/office/drawing/2014/main" val="20000"/>
                    </a:ext>
                  </a:extLst>
                </a:gridCol>
                <a:gridCol w="7427896">
                  <a:extLst>
                    <a:ext uri="{9D8B030D-6E8A-4147-A177-3AD203B41FA5}">
                      <a16:colId xmlns:a16="http://schemas.microsoft.com/office/drawing/2014/main" val="20001"/>
                    </a:ext>
                  </a:extLst>
                </a:gridCol>
              </a:tblGrid>
              <a:tr h="264207">
                <a:tc>
                  <a:txBody>
                    <a:bodyPr/>
                    <a:lstStyle/>
                    <a:p>
                      <a:pPr algn="ctr"/>
                      <a:r>
                        <a:rPr lang="en-US" sz="2200" b="1" cap="none" baseline="0" dirty="0">
                          <a:solidFill>
                            <a:schemeClr val="accent3"/>
                          </a:solidFill>
                          <a:latin typeface="+mj-lt"/>
                        </a:rPr>
                        <a:t>Characteristics of a strong field</a:t>
                      </a:r>
                    </a:p>
                  </a:txBody>
                  <a:tcPr anchor="ctr">
                    <a:lnL w="12700" cmpd="sng">
                      <a:noFill/>
                    </a:lnL>
                    <a:lnR w="12700" cap="flat" cmpd="sng" algn="ctr">
                      <a:solidFill>
                        <a:schemeClr val="bg2">
                          <a:lumMod val="75000"/>
                        </a:schemeClr>
                      </a:solidFill>
                      <a:prstDash val="solid"/>
                      <a:round/>
                      <a:headEnd type="none" w="med" len="med"/>
                      <a:tailEnd type="none" w="med" len="med"/>
                    </a:lnR>
                    <a:lnT w="38100" cap="flat" cmpd="sng" algn="ctr">
                      <a:solidFill>
                        <a:schemeClr val="bg2">
                          <a:lumMod val="75000"/>
                        </a:schemeClr>
                      </a:solidFill>
                      <a:prstDash val="solid"/>
                      <a:round/>
                      <a:headEnd type="none" w="med" len="med"/>
                      <a:tailEnd type="none" w="med" len="med"/>
                    </a:lnT>
                    <a:lnB w="381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cap="none" baseline="0" dirty="0">
                          <a:solidFill>
                            <a:schemeClr val="accent3"/>
                          </a:solidFill>
                          <a:latin typeface="+mj-lt"/>
                        </a:rPr>
                        <a:t>Components</a:t>
                      </a:r>
                    </a:p>
                  </a:txBody>
                  <a:tcPr anchor="ctr">
                    <a:lnL w="12700"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2">
                          <a:lumMod val="75000"/>
                        </a:schemeClr>
                      </a:solidFill>
                      <a:prstDash val="solid"/>
                      <a:round/>
                      <a:headEnd type="none" w="med" len="med"/>
                      <a:tailEnd type="none" w="med" len="med"/>
                    </a:lnT>
                    <a:lnB w="381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70613">
                <a:tc>
                  <a:txBody>
                    <a:bodyPr/>
                    <a:lstStyle/>
                    <a:p>
                      <a:r>
                        <a:rPr lang="en-US" sz="2000" b="1" dirty="0">
                          <a:solidFill>
                            <a:schemeClr val="tx2"/>
                          </a:solidFill>
                          <a:latin typeface="Tw Cen MT" panose="020B0602020104020603" pitchFamily="34" charset="0"/>
                        </a:rPr>
                        <a:t>Shared identity</a:t>
                      </a:r>
                    </a:p>
                  </a:txBody>
                  <a:tcPr anchor="ctr">
                    <a:lnL w="12700" cmpd="sng">
                      <a:noFill/>
                    </a:lnL>
                    <a:lnR w="12700" cap="flat" cmpd="sng" algn="ctr">
                      <a:solidFill>
                        <a:schemeClr val="bg2">
                          <a:lumMod val="75000"/>
                        </a:schemeClr>
                      </a:solidFill>
                      <a:prstDash val="solid"/>
                      <a:round/>
                      <a:headEnd type="none" w="med" len="med"/>
                      <a:tailEnd type="none" w="med" len="med"/>
                    </a:lnR>
                    <a:lnT w="381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800" b="0" dirty="0">
                          <a:solidFill>
                            <a:schemeClr val="accent3"/>
                          </a:solidFill>
                          <a:latin typeface="Tw Cen MT" panose="020B0602020104020603" pitchFamily="34" charset="0"/>
                        </a:rPr>
                        <a:t>C</a:t>
                      </a:r>
                      <a:r>
                        <a:rPr lang="en-US" sz="1800" b="0" kern="1200" dirty="0">
                          <a:solidFill>
                            <a:schemeClr val="accent3"/>
                          </a:solidFill>
                          <a:effectLst/>
                          <a:latin typeface="Tw Cen MT" panose="020B0602020104020603" pitchFamily="34" charset="0"/>
                          <a:ea typeface="+mn-ea"/>
                          <a:cs typeface="+mn-cs"/>
                        </a:rPr>
                        <a:t>ommunity alignment </a:t>
                      </a:r>
                      <a:r>
                        <a:rPr lang="en-US" sz="1800" b="0" kern="1200" dirty="0">
                          <a:solidFill>
                            <a:schemeClr val="tx2"/>
                          </a:solidFill>
                          <a:effectLst/>
                          <a:latin typeface="Tw Cen MT" panose="020B0602020104020603" pitchFamily="34" charset="0"/>
                          <a:ea typeface="+mn-ea"/>
                          <a:cs typeface="+mn-cs"/>
                        </a:rPr>
                        <a:t>around a common purpose and values</a:t>
                      </a:r>
                      <a:endParaRPr lang="en-US" sz="1800" b="0" dirty="0">
                        <a:solidFill>
                          <a:schemeClr val="tx2"/>
                        </a:solidFill>
                        <a:latin typeface="Tw Cen MT" panose="020B0602020104020603" pitchFamily="34" charset="0"/>
                      </a:endParaRPr>
                    </a:p>
                  </a:txBody>
                  <a:tcPr marL="182880" marT="91440" marB="91440" anchor="ctr" horzOverflow="overflow">
                    <a:lnL w="12700"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70613">
                <a:tc>
                  <a:txBody>
                    <a:bodyPr/>
                    <a:lstStyle/>
                    <a:p>
                      <a:r>
                        <a:rPr lang="en-US" sz="2000" b="1" dirty="0">
                          <a:solidFill>
                            <a:schemeClr val="tx2"/>
                          </a:solidFill>
                          <a:latin typeface="Tw Cen MT" panose="020B0602020104020603" pitchFamily="34" charset="0"/>
                        </a:rPr>
                        <a:t>Standards of practice</a:t>
                      </a:r>
                    </a:p>
                  </a:txBody>
                  <a:tcPr anchor="ctr">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Bef>
                          <a:spcPts val="300"/>
                        </a:spcBef>
                        <a:buFont typeface="Arial" panose="020B0604020202020204" pitchFamily="34" charset="0"/>
                        <a:buNone/>
                      </a:pPr>
                      <a:r>
                        <a:rPr lang="en-US" sz="1800" b="0" kern="1200" dirty="0">
                          <a:solidFill>
                            <a:schemeClr val="accent3"/>
                          </a:solidFill>
                          <a:effectLst/>
                          <a:latin typeface="Tw Cen MT" panose="020B0602020104020603" pitchFamily="34" charset="0"/>
                          <a:ea typeface="+mn-ea"/>
                          <a:cs typeface="+mn-cs"/>
                        </a:rPr>
                        <a:t>Codification of standards </a:t>
                      </a:r>
                      <a:r>
                        <a:rPr lang="en-US" sz="1800" b="0" kern="1200" dirty="0">
                          <a:solidFill>
                            <a:schemeClr val="tx2"/>
                          </a:solidFill>
                          <a:effectLst/>
                          <a:latin typeface="Tw Cen MT" panose="020B0602020104020603" pitchFamily="34" charset="0"/>
                          <a:ea typeface="+mn-ea"/>
                          <a:cs typeface="+mn-cs"/>
                        </a:rPr>
                        <a:t>of practice </a:t>
                      </a:r>
                    </a:p>
                    <a:p>
                      <a:pPr marL="0" marR="0" lvl="0" indent="0" algn="l" defTabSz="4572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800" b="0" dirty="0">
                          <a:solidFill>
                            <a:schemeClr val="accent3"/>
                          </a:solidFill>
                          <a:latin typeface="Tw Cen MT" panose="020B0602020104020603" pitchFamily="34" charset="0"/>
                        </a:rPr>
                        <a:t>Exemplary models and resources </a:t>
                      </a:r>
                      <a:r>
                        <a:rPr lang="en-US" sz="1800" b="0" dirty="0">
                          <a:solidFill>
                            <a:schemeClr val="tx2"/>
                          </a:solidFill>
                          <a:latin typeface="Tw Cen MT" panose="020B0602020104020603" pitchFamily="34" charset="0"/>
                        </a:rPr>
                        <a:t>(e.g., how-to guides)</a:t>
                      </a:r>
                    </a:p>
                    <a:p>
                      <a:pPr marL="0" marR="0" lvl="0" indent="0" algn="l" defTabSz="4572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800" b="0" dirty="0">
                          <a:solidFill>
                            <a:schemeClr val="accent3"/>
                          </a:solidFill>
                          <a:latin typeface="Tw Cen MT" panose="020B0602020104020603" pitchFamily="34" charset="0"/>
                        </a:rPr>
                        <a:t>Professional development </a:t>
                      </a:r>
                      <a:r>
                        <a:rPr lang="en-US" sz="1800" b="0" dirty="0">
                          <a:solidFill>
                            <a:schemeClr val="tx2"/>
                          </a:solidFill>
                          <a:latin typeface="Tw Cen MT" panose="020B0602020104020603" pitchFamily="34" charset="0"/>
                        </a:rPr>
                        <a:t>for implementers </a:t>
                      </a:r>
                    </a:p>
                  </a:txBody>
                  <a:tcPr marL="182880" marT="91440" marB="91440" anchor="ctr" horzOverflow="overflow">
                    <a:lnL w="12700"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7061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2"/>
                          </a:solidFill>
                          <a:latin typeface="Tw Cen MT" panose="020B0602020104020603" pitchFamily="34" charset="0"/>
                        </a:rPr>
                        <a:t>Knowledge base</a:t>
                      </a:r>
                    </a:p>
                  </a:txBody>
                  <a:tcPr anchor="ctr">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2813" rtl="0" eaLnBrk="1" fontAlgn="base" latinLnBrk="0" hangingPunct="1">
                        <a:lnSpc>
                          <a:spcPct val="100000"/>
                        </a:lnSpc>
                        <a:spcBef>
                          <a:spcPts val="300"/>
                        </a:spcBef>
                        <a:spcAft>
                          <a:spcPts val="600"/>
                        </a:spcAft>
                        <a:buClrTx/>
                        <a:buSzTx/>
                        <a:buFontTx/>
                        <a:buNone/>
                        <a:tabLst/>
                        <a:defRPr/>
                      </a:pPr>
                      <a:r>
                        <a:rPr lang="en-US" sz="1800" b="0" dirty="0">
                          <a:solidFill>
                            <a:schemeClr val="accent3"/>
                          </a:solidFill>
                          <a:latin typeface="Tw Cen MT" panose="020B0602020104020603" pitchFamily="34" charset="0"/>
                        </a:rPr>
                        <a:t>Researchers </a:t>
                      </a:r>
                      <a:r>
                        <a:rPr lang="en-US" sz="1800" b="0" dirty="0">
                          <a:solidFill>
                            <a:schemeClr val="tx2"/>
                          </a:solidFill>
                          <a:latin typeface="Tw Cen MT" panose="020B0602020104020603" pitchFamily="34" charset="0"/>
                        </a:rPr>
                        <a:t>to study and advance practice</a:t>
                      </a:r>
                    </a:p>
                    <a:p>
                      <a:pPr marL="0" marR="0" lvl="0" indent="0" algn="l" defTabSz="912813" rtl="0" eaLnBrk="1" fontAlgn="base" latinLnBrk="0" hangingPunct="1">
                        <a:lnSpc>
                          <a:spcPct val="100000"/>
                        </a:lnSpc>
                        <a:spcBef>
                          <a:spcPts val="300"/>
                        </a:spcBef>
                        <a:spcAft>
                          <a:spcPts val="600"/>
                        </a:spcAft>
                        <a:buClrTx/>
                        <a:buSzTx/>
                        <a:buFontTx/>
                        <a:buNone/>
                        <a:tabLst/>
                        <a:defRPr/>
                      </a:pPr>
                      <a:r>
                        <a:rPr lang="en-US" sz="1800" b="0" dirty="0">
                          <a:solidFill>
                            <a:schemeClr val="accent3"/>
                          </a:solidFill>
                          <a:latin typeface="Tw Cen MT" panose="020B0602020104020603" pitchFamily="34" charset="0"/>
                        </a:rPr>
                        <a:t>Credible evidence </a:t>
                      </a:r>
                      <a:r>
                        <a:rPr lang="en-US" sz="1800" b="0" dirty="0">
                          <a:solidFill>
                            <a:schemeClr val="tx2"/>
                          </a:solidFill>
                          <a:latin typeface="Tw Cen MT" panose="020B0602020104020603" pitchFamily="34" charset="0"/>
                        </a:rPr>
                        <a:t>that practice achieves desired outcomes</a:t>
                      </a:r>
                    </a:p>
                    <a:p>
                      <a:pPr marL="0" marR="0" lvl="0" indent="0" algn="l" defTabSz="912813" rtl="0" eaLnBrk="1" fontAlgn="base" latinLnBrk="0" hangingPunct="1">
                        <a:lnSpc>
                          <a:spcPct val="100000"/>
                        </a:lnSpc>
                        <a:spcBef>
                          <a:spcPts val="300"/>
                        </a:spcBef>
                        <a:spcAft>
                          <a:spcPts val="600"/>
                        </a:spcAft>
                        <a:buClrTx/>
                        <a:buSzTx/>
                        <a:buFontTx/>
                        <a:buNone/>
                        <a:tabLst/>
                        <a:defRPr/>
                      </a:pPr>
                      <a:r>
                        <a:rPr lang="en-US" sz="1800" b="0" dirty="0">
                          <a:solidFill>
                            <a:schemeClr val="accent3"/>
                          </a:solidFill>
                          <a:latin typeface="Tw Cen MT" panose="020B0602020104020603" pitchFamily="34" charset="0"/>
                        </a:rPr>
                        <a:t>Vehicles</a:t>
                      </a:r>
                      <a:r>
                        <a:rPr lang="en-US" sz="1800" b="0" dirty="0">
                          <a:solidFill>
                            <a:schemeClr val="tx2"/>
                          </a:solidFill>
                          <a:latin typeface="Tw Cen MT" panose="020B0602020104020603" pitchFamily="34" charset="0"/>
                        </a:rPr>
                        <a:t> to collect, analyze, and disseminate knowledge</a:t>
                      </a:r>
                    </a:p>
                  </a:txBody>
                  <a:tcPr marL="182880" marT="91440" marB="91440" anchor="ctr" horzOverflow="overflow">
                    <a:lnL w="12700"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4918640"/>
                  </a:ext>
                </a:extLst>
              </a:tr>
              <a:tr h="57061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2"/>
                          </a:solidFill>
                          <a:latin typeface="Tw Cen MT" panose="020B0602020104020603" pitchFamily="34" charset="0"/>
                        </a:rPr>
                        <a:t>Leadership and grassroots support</a:t>
                      </a:r>
                    </a:p>
                  </a:txBody>
                  <a:tcPr anchor="ctr">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2813" rtl="0" eaLnBrk="1" fontAlgn="base" latinLnBrk="0" hangingPunct="1">
                        <a:lnSpc>
                          <a:spcPct val="100000"/>
                        </a:lnSpc>
                        <a:spcBef>
                          <a:spcPts val="300"/>
                        </a:spcBef>
                        <a:spcAft>
                          <a:spcPts val="600"/>
                        </a:spcAft>
                        <a:buClrTx/>
                        <a:buSzTx/>
                        <a:buFontTx/>
                        <a:buNone/>
                        <a:tabLst/>
                        <a:defRPr/>
                      </a:pPr>
                      <a:r>
                        <a:rPr lang="en-US" sz="1800" b="0" dirty="0">
                          <a:solidFill>
                            <a:schemeClr val="accent3"/>
                          </a:solidFill>
                          <a:latin typeface="Tw Cen MT" panose="020B0602020104020603" pitchFamily="34" charset="0"/>
                        </a:rPr>
                        <a:t>Influential leaders and exemplars </a:t>
                      </a:r>
                      <a:r>
                        <a:rPr lang="en-US" sz="1800" b="0" dirty="0">
                          <a:solidFill>
                            <a:schemeClr val="tx2"/>
                          </a:solidFill>
                          <a:latin typeface="Tw Cen MT" panose="020B0602020104020603" pitchFamily="34" charset="0"/>
                        </a:rPr>
                        <a:t>across the field</a:t>
                      </a:r>
                    </a:p>
                    <a:p>
                      <a:pPr marL="0" marR="0" lvl="0" indent="0" algn="l" defTabSz="912813" rtl="0" eaLnBrk="1" fontAlgn="base" latinLnBrk="0" hangingPunct="1">
                        <a:lnSpc>
                          <a:spcPct val="100000"/>
                        </a:lnSpc>
                        <a:spcBef>
                          <a:spcPts val="300"/>
                        </a:spcBef>
                        <a:spcAft>
                          <a:spcPts val="600"/>
                        </a:spcAft>
                        <a:buClrTx/>
                        <a:buSzTx/>
                        <a:buFontTx/>
                        <a:buNone/>
                        <a:tabLst/>
                        <a:defRPr/>
                      </a:pPr>
                      <a:r>
                        <a:rPr lang="en-US" sz="1800" b="0" dirty="0">
                          <a:solidFill>
                            <a:schemeClr val="accent3"/>
                          </a:solidFill>
                          <a:latin typeface="Tw Cen MT" panose="020B0602020104020603" pitchFamily="34" charset="0"/>
                        </a:rPr>
                        <a:t>Broad support and collaboration </a:t>
                      </a:r>
                      <a:r>
                        <a:rPr lang="en-US" sz="1800" b="0" dirty="0">
                          <a:solidFill>
                            <a:schemeClr val="tx2"/>
                          </a:solidFill>
                          <a:latin typeface="Tw Cen MT" panose="020B0602020104020603" pitchFamily="34" charset="0"/>
                        </a:rPr>
                        <a:t>from major constituencies </a:t>
                      </a:r>
                    </a:p>
                  </a:txBody>
                  <a:tcPr marL="182880" marT="91440" marB="91440" anchor="ctr" horzOverflow="overflow">
                    <a:lnL w="12700"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7751465"/>
                  </a:ext>
                </a:extLst>
              </a:tr>
              <a:tr h="570613">
                <a:tc>
                  <a:txBody>
                    <a:bodyPr/>
                    <a:lstStyle/>
                    <a:p>
                      <a:r>
                        <a:rPr lang="en-US" sz="2000" b="1" dirty="0">
                          <a:solidFill>
                            <a:schemeClr val="tx2"/>
                          </a:solidFill>
                          <a:latin typeface="Tw Cen MT" panose="020B0602020104020603" pitchFamily="34" charset="0"/>
                        </a:rPr>
                        <a:t>Funding and supporting policy</a:t>
                      </a:r>
                    </a:p>
                  </a:txBody>
                  <a:tcPr anchor="ctr">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2813" rtl="0" eaLnBrk="1" fontAlgn="base" latinLnBrk="0" hangingPunct="1">
                        <a:lnSpc>
                          <a:spcPct val="100000"/>
                        </a:lnSpc>
                        <a:spcBef>
                          <a:spcPts val="300"/>
                        </a:spcBef>
                        <a:spcAft>
                          <a:spcPts val="600"/>
                        </a:spcAft>
                        <a:buClrTx/>
                        <a:buSzTx/>
                        <a:buFontTx/>
                        <a:buNone/>
                        <a:tabLst/>
                        <a:defRPr/>
                      </a:pPr>
                      <a:r>
                        <a:rPr lang="en-US" sz="1800" b="0" dirty="0">
                          <a:solidFill>
                            <a:schemeClr val="accent3"/>
                          </a:solidFill>
                          <a:latin typeface="Tw Cen MT" panose="020B0602020104020603" pitchFamily="34" charset="0"/>
                        </a:rPr>
                        <a:t>Policy environment </a:t>
                      </a:r>
                      <a:r>
                        <a:rPr lang="en-US" sz="1800" b="0" dirty="0">
                          <a:solidFill>
                            <a:schemeClr val="tx2"/>
                          </a:solidFill>
                          <a:latin typeface="Tw Cen MT" panose="020B0602020104020603" pitchFamily="34" charset="0"/>
                        </a:rPr>
                        <a:t>that encourages model practices</a:t>
                      </a:r>
                    </a:p>
                    <a:p>
                      <a:pPr marL="0" marR="0" lvl="0" indent="0" algn="l" defTabSz="912813" rtl="0" eaLnBrk="1" fontAlgn="base" latinLnBrk="0" hangingPunct="1">
                        <a:lnSpc>
                          <a:spcPct val="100000"/>
                        </a:lnSpc>
                        <a:spcBef>
                          <a:spcPts val="300"/>
                        </a:spcBef>
                        <a:spcAft>
                          <a:spcPts val="600"/>
                        </a:spcAft>
                        <a:buClrTx/>
                        <a:buSzTx/>
                        <a:buFontTx/>
                        <a:buNone/>
                        <a:tabLst/>
                        <a:defRPr/>
                      </a:pPr>
                      <a:r>
                        <a:rPr lang="en-US" sz="1800" b="0" dirty="0">
                          <a:solidFill>
                            <a:schemeClr val="accent3"/>
                          </a:solidFill>
                          <a:latin typeface="Tw Cen MT" panose="020B0602020104020603" pitchFamily="34" charset="0"/>
                        </a:rPr>
                        <a:t>Funding streams </a:t>
                      </a:r>
                      <a:r>
                        <a:rPr lang="en-US" sz="1800" b="0" dirty="0">
                          <a:solidFill>
                            <a:schemeClr val="tx2"/>
                          </a:solidFill>
                          <a:latin typeface="Tw Cen MT" panose="020B0602020104020603" pitchFamily="34" charset="0"/>
                        </a:rPr>
                        <a:t>from diverse sources</a:t>
                      </a:r>
                    </a:p>
                  </a:txBody>
                  <a:tcPr marL="182880" marT="91440" marB="91440" anchor="ctr" horzOverflow="overflow">
                    <a:lnL w="12700"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8514458"/>
                  </a:ext>
                </a:extLst>
              </a:tr>
            </a:tbl>
          </a:graphicData>
        </a:graphic>
      </p:graphicFrame>
      <p:sp>
        <p:nvSpPr>
          <p:cNvPr id="4" name="Text Placeholder 2">
            <a:extLst>
              <a:ext uri="{FF2B5EF4-FFF2-40B4-BE49-F238E27FC236}">
                <a16:creationId xmlns:a16="http://schemas.microsoft.com/office/drawing/2014/main" id="{99A8DDB3-8BB5-4399-B2ED-4E702B625A21}"/>
              </a:ext>
            </a:extLst>
          </p:cNvPr>
          <p:cNvSpPr txBox="1">
            <a:spLocks/>
          </p:cNvSpPr>
          <p:nvPr/>
        </p:nvSpPr>
        <p:spPr>
          <a:xfrm>
            <a:off x="5703441" y="6346143"/>
            <a:ext cx="5186642" cy="354700"/>
          </a:xfrm>
          <a:prstGeom prst="rect">
            <a:avLst/>
          </a:prstGeom>
        </p:spPr>
        <p:txBody>
          <a:bodyPr r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dirty="0">
                <a:solidFill>
                  <a:schemeClr val="bg1">
                    <a:lumMod val="65000"/>
                  </a:schemeClr>
                </a:solidFill>
                <a:latin typeface="Tw Cen MT" panose="020B0602020104020603" pitchFamily="34" charset="0"/>
              </a:rPr>
              <a:t>Adapted from The Bridgespan Group, </a:t>
            </a:r>
            <a:r>
              <a:rPr lang="en-US" sz="1400" i="1" dirty="0">
                <a:solidFill>
                  <a:schemeClr val="bg1">
                    <a:lumMod val="65000"/>
                  </a:schemeClr>
                </a:solidFill>
                <a:latin typeface="Tw Cen MT" panose="020B0602020104020603" pitchFamily="34" charset="0"/>
              </a:rPr>
              <a:t>The Strong Field Framework</a:t>
            </a:r>
            <a:endParaRPr lang="en-US" sz="1400" dirty="0">
              <a:solidFill>
                <a:schemeClr val="bg1">
                  <a:lumMod val="65000"/>
                </a:schemeClr>
              </a:solidFill>
              <a:latin typeface="Tw Cen MT" panose="020B0602020104020603" pitchFamily="34" charset="0"/>
            </a:endParaRPr>
          </a:p>
        </p:txBody>
      </p:sp>
    </p:spTree>
    <p:extLst>
      <p:ext uri="{BB962C8B-B14F-4D97-AF65-F5344CB8AC3E}">
        <p14:creationId xmlns:p14="http://schemas.microsoft.com/office/powerpoint/2010/main" val="409159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BBC2A-FA8B-4C21-8775-07D8B1B411AF}"/>
              </a:ext>
            </a:extLst>
          </p:cNvPr>
          <p:cNvSpPr>
            <a:spLocks noGrp="1"/>
          </p:cNvSpPr>
          <p:nvPr>
            <p:ph type="title"/>
          </p:nvPr>
        </p:nvSpPr>
        <p:spPr>
          <a:xfrm>
            <a:off x="914638" y="489284"/>
            <a:ext cx="10362725" cy="914400"/>
          </a:xfrm>
        </p:spPr>
        <p:txBody>
          <a:bodyPr/>
          <a:lstStyle/>
          <a:p>
            <a:r>
              <a:rPr lang="en-US" dirty="0"/>
              <a:t>Experts say the field has strong leaders, but needs more funders and implementation support</a:t>
            </a:r>
          </a:p>
        </p:txBody>
      </p:sp>
      <p:sp>
        <p:nvSpPr>
          <p:cNvPr id="9" name="Text Placeholder 8">
            <a:extLst>
              <a:ext uri="{FF2B5EF4-FFF2-40B4-BE49-F238E27FC236}">
                <a16:creationId xmlns:a16="http://schemas.microsoft.com/office/drawing/2014/main" id="{CD6F19AD-8B11-4460-BDB9-1E847329F665}"/>
              </a:ext>
            </a:extLst>
          </p:cNvPr>
          <p:cNvSpPr>
            <a:spLocks noGrp="1"/>
          </p:cNvSpPr>
          <p:nvPr>
            <p:ph idx="1"/>
          </p:nvPr>
        </p:nvSpPr>
        <p:spPr>
          <a:xfrm>
            <a:off x="6590805" y="2286000"/>
            <a:ext cx="4769685" cy="3200400"/>
          </a:xfrm>
        </p:spPr>
        <p:txBody>
          <a:bodyPr/>
          <a:lstStyle/>
          <a:p>
            <a:pPr>
              <a:spcBef>
                <a:spcPts val="1800"/>
              </a:spcBef>
            </a:pPr>
            <a:r>
              <a:rPr lang="en-US" sz="2000" dirty="0"/>
              <a:t>OER has strong champions around the world who have rallied core support</a:t>
            </a:r>
          </a:p>
          <a:p>
            <a:pPr>
              <a:spcBef>
                <a:spcPts val="1800"/>
              </a:spcBef>
            </a:pPr>
            <a:r>
              <a:rPr lang="en-US" sz="2000" dirty="0"/>
              <a:t>However, the lack of “OER funders” and awareness in the broader education community hinders potential to scale</a:t>
            </a:r>
          </a:p>
          <a:p>
            <a:pPr>
              <a:spcBef>
                <a:spcPts val="1800"/>
              </a:spcBef>
            </a:pPr>
            <a:r>
              <a:rPr lang="en-US" sz="2000" dirty="0"/>
              <a:t>There is a disconnect between academics and practitioners; practitioners say they believe there is academic evidence, but it is hard to find and digest and they instead thirst for simplified implementation guidance</a:t>
            </a:r>
          </a:p>
        </p:txBody>
      </p:sp>
      <p:sp>
        <p:nvSpPr>
          <p:cNvPr id="5" name="Text Placeholder 7">
            <a:extLst>
              <a:ext uri="{FF2B5EF4-FFF2-40B4-BE49-F238E27FC236}">
                <a16:creationId xmlns:a16="http://schemas.microsoft.com/office/drawing/2014/main" id="{57A08E1C-9212-4456-9A03-E2CE3F595D42}"/>
              </a:ext>
            </a:extLst>
          </p:cNvPr>
          <p:cNvSpPr txBox="1">
            <a:spLocks/>
          </p:cNvSpPr>
          <p:nvPr/>
        </p:nvSpPr>
        <p:spPr>
          <a:xfrm>
            <a:off x="464454" y="1495124"/>
            <a:ext cx="11441793" cy="6667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2"/>
                </a:solidFill>
                <a:latin typeface="Tw Cen MT" panose="020B0602020104020603" pitchFamily="34" charset="0"/>
              </a:rPr>
              <a:t>Please rate the strength of the OER field on the following characteristics</a:t>
            </a:r>
            <a:br>
              <a:rPr lang="en-US" sz="2000" dirty="0">
                <a:solidFill>
                  <a:schemeClr val="tx2"/>
                </a:solidFill>
                <a:latin typeface="Tw Cen MT" panose="020B0602020104020603" pitchFamily="34" charset="0"/>
              </a:rPr>
            </a:br>
            <a:r>
              <a:rPr lang="en-US" sz="1800" dirty="0">
                <a:solidFill>
                  <a:schemeClr val="accent2"/>
                </a:solidFill>
                <a:latin typeface="Tw Cen MT" panose="020B0602020104020603" pitchFamily="34" charset="0"/>
              </a:rPr>
              <a:t>(Oct 2018 interviews, N=8; 1=lowest, 7=highest)</a:t>
            </a:r>
            <a:endParaRPr lang="en-US" sz="2000" dirty="0">
              <a:solidFill>
                <a:schemeClr val="accent2"/>
              </a:solidFill>
              <a:latin typeface="Tw Cen MT" panose="020B0602020104020603" pitchFamily="34" charset="0"/>
            </a:endParaRPr>
          </a:p>
        </p:txBody>
      </p:sp>
      <p:graphicFrame>
        <p:nvGraphicFramePr>
          <p:cNvPr id="6" name="Chart 5">
            <a:extLst>
              <a:ext uri="{FF2B5EF4-FFF2-40B4-BE49-F238E27FC236}">
                <a16:creationId xmlns:a16="http://schemas.microsoft.com/office/drawing/2014/main" id="{FFA85EB5-6C1D-4180-ABE0-CD7554D65C15}"/>
              </a:ext>
            </a:extLst>
          </p:cNvPr>
          <p:cNvGraphicFramePr/>
          <p:nvPr>
            <p:extLst>
              <p:ext uri="{D42A27DB-BD31-4B8C-83A1-F6EECF244321}">
                <p14:modId xmlns:p14="http://schemas.microsoft.com/office/powerpoint/2010/main" val="1471941380"/>
              </p:ext>
            </p:extLst>
          </p:nvPr>
        </p:nvGraphicFramePr>
        <p:xfrm>
          <a:off x="464454" y="2003539"/>
          <a:ext cx="5805717" cy="46032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647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577B31-E1F9-42E9-B75E-C8D80DDDF4CE}"/>
              </a:ext>
            </a:extLst>
          </p:cNvPr>
          <p:cNvSpPr/>
          <p:nvPr/>
        </p:nvSpPr>
        <p:spPr>
          <a:xfrm>
            <a:off x="5262203" y="1769874"/>
            <a:ext cx="6313830" cy="4247317"/>
          </a:xfrm>
          <a:prstGeom prst="rect">
            <a:avLst/>
          </a:prstGeom>
          <a:noFill/>
        </p:spPr>
        <p:txBody>
          <a:bodyPr wrap="square">
            <a:spAutoFit/>
          </a:bodyPr>
          <a:lstStyle/>
          <a:p>
            <a:pPr algn="r">
              <a:spcBef>
                <a:spcPts val="600"/>
              </a:spcBef>
            </a:pPr>
            <a:r>
              <a:rPr lang="en-US" sz="2000" dirty="0">
                <a:solidFill>
                  <a:schemeClr val="tx2"/>
                </a:solidFill>
                <a:latin typeface="Tw Cen MT" panose="020B0602020104020603" pitchFamily="34" charset="0"/>
              </a:rPr>
              <a:t>“</a:t>
            </a:r>
            <a:r>
              <a:rPr lang="en-US" sz="2000" dirty="0">
                <a:solidFill>
                  <a:schemeClr val="accent3"/>
                </a:solidFill>
                <a:latin typeface="Tw Cen MT" panose="020B0602020104020603" pitchFamily="34" charset="0"/>
              </a:rPr>
              <a:t>I don’t think shared values is a goal. </a:t>
            </a:r>
            <a:r>
              <a:rPr lang="en-US" sz="2000" dirty="0">
                <a:solidFill>
                  <a:schemeClr val="tx2"/>
                </a:solidFill>
                <a:latin typeface="Tw Cen MT" panose="020B0602020104020603" pitchFamily="34" charset="0"/>
              </a:rPr>
              <a:t>It is counterproductive to try to frame OER as something that is a shared purpose or value. Right now, there should be a shared purpose/value in the OER field because we’re a relatively small field. And so far </a:t>
            </a:r>
            <a:r>
              <a:rPr lang="en-US" sz="2000" dirty="0">
                <a:solidFill>
                  <a:schemeClr val="accent3"/>
                </a:solidFill>
                <a:latin typeface="Tw Cen MT" panose="020B0602020104020603" pitchFamily="34" charset="0"/>
              </a:rPr>
              <a:t>we’ve been successful in this small community of caring about open, tech, commons, and sharing. </a:t>
            </a:r>
            <a:endParaRPr lang="en-US" sz="2000" dirty="0">
              <a:solidFill>
                <a:schemeClr val="tx2"/>
              </a:solidFill>
              <a:latin typeface="Tw Cen MT" panose="020B0602020104020603" pitchFamily="34" charset="0"/>
            </a:endParaRPr>
          </a:p>
          <a:p>
            <a:pPr algn="r">
              <a:spcBef>
                <a:spcPts val="600"/>
              </a:spcBef>
            </a:pPr>
            <a:r>
              <a:rPr lang="en-US" sz="2000" dirty="0">
                <a:solidFill>
                  <a:schemeClr val="tx2"/>
                </a:solidFill>
                <a:latin typeface="Tw Cen MT" panose="020B0602020104020603" pitchFamily="34" charset="0"/>
              </a:rPr>
              <a:t>But if we say we have 3% market share right now, which is probably wildly ambitious as an estimate, and our goal is to get to 50%, it is almost impossible to get from 3% to 50% by convincing 47% of people to care about what we care about. </a:t>
            </a:r>
            <a:r>
              <a:rPr lang="en-US" sz="2000" dirty="0">
                <a:solidFill>
                  <a:schemeClr val="accent3"/>
                </a:solidFill>
                <a:latin typeface="Tw Cen MT" panose="020B0602020104020603" pitchFamily="34" charset="0"/>
              </a:rPr>
              <a:t>It will actually be convincing people that OER is a useful or neutral tool for what they care about.</a:t>
            </a:r>
            <a:r>
              <a:rPr lang="en-US" sz="2000" dirty="0">
                <a:solidFill>
                  <a:schemeClr val="tx2"/>
                </a:solidFill>
                <a:latin typeface="Tw Cen MT" panose="020B0602020104020603" pitchFamily="34" charset="0"/>
              </a:rPr>
              <a:t>”</a:t>
            </a:r>
          </a:p>
          <a:p>
            <a:pPr algn="r">
              <a:spcBef>
                <a:spcPts val="600"/>
              </a:spcBef>
            </a:pPr>
            <a:r>
              <a:rPr lang="en-US" sz="2000" dirty="0">
                <a:solidFill>
                  <a:schemeClr val="accent2"/>
                </a:solidFill>
                <a:latin typeface="Tw Cen MT" panose="020B0602020104020603" pitchFamily="34" charset="0"/>
              </a:rPr>
              <a:t>-Global OER advocate</a:t>
            </a:r>
          </a:p>
        </p:txBody>
      </p:sp>
      <p:pic>
        <p:nvPicPr>
          <p:cNvPr id="8" name="Picture Placeholder 7">
            <a:extLst>
              <a:ext uri="{FF2B5EF4-FFF2-40B4-BE49-F238E27FC236}">
                <a16:creationId xmlns:a16="http://schemas.microsoft.com/office/drawing/2014/main" id="{8641E12B-34A4-4942-A035-D437EF370CC7}"/>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914638" y="1764349"/>
            <a:ext cx="4116004" cy="4114800"/>
          </a:xfrm>
        </p:spPr>
      </p:pic>
      <p:sp>
        <p:nvSpPr>
          <p:cNvPr id="2" name="Title 1"/>
          <p:cNvSpPr>
            <a:spLocks noGrp="1"/>
          </p:cNvSpPr>
          <p:nvPr>
            <p:ph type="title"/>
          </p:nvPr>
        </p:nvSpPr>
        <p:spPr/>
        <p:txBody>
          <a:bodyPr/>
          <a:lstStyle/>
          <a:p>
            <a:r>
              <a:rPr lang="en-US" dirty="0"/>
              <a:t>As it matures, the field’s needs may deviate from the framework</a:t>
            </a:r>
            <a:endParaRPr lang="en-US" sz="3200" dirty="0"/>
          </a:p>
        </p:txBody>
      </p:sp>
      <p:sp>
        <p:nvSpPr>
          <p:cNvPr id="13" name="Freeform 105">
            <a:extLst>
              <a:ext uri="{FF2B5EF4-FFF2-40B4-BE49-F238E27FC236}">
                <a16:creationId xmlns:a16="http://schemas.microsoft.com/office/drawing/2014/main" id="{2169DBE2-CDF9-4569-9AD8-F02A247A4B07}"/>
              </a:ext>
            </a:extLst>
          </p:cNvPr>
          <p:cNvSpPr>
            <a:spLocks noChangeArrowheads="1"/>
          </p:cNvSpPr>
          <p:nvPr/>
        </p:nvSpPr>
        <p:spPr bwMode="ltGray">
          <a:xfrm>
            <a:off x="10584408" y="964184"/>
            <a:ext cx="991625" cy="800165"/>
          </a:xfrm>
          <a:custGeom>
            <a:avLst/>
            <a:gdLst>
              <a:gd name="T0" fmla="*/ 3750 w 8406"/>
              <a:gd name="T1" fmla="*/ 750 h 6782"/>
              <a:gd name="T2" fmla="*/ 3750 w 8406"/>
              <a:gd name="T3" fmla="*/ 750 h 6782"/>
              <a:gd name="T4" fmla="*/ 2781 w 8406"/>
              <a:gd name="T5" fmla="*/ 1313 h 6782"/>
              <a:gd name="T6" fmla="*/ 2031 w 8406"/>
              <a:gd name="T7" fmla="*/ 1969 h 6782"/>
              <a:gd name="T8" fmla="*/ 1500 w 8406"/>
              <a:gd name="T9" fmla="*/ 2751 h 6782"/>
              <a:gd name="T10" fmla="*/ 1250 w 8406"/>
              <a:gd name="T11" fmla="*/ 3843 h 6782"/>
              <a:gd name="T12" fmla="*/ 1844 w 8406"/>
              <a:gd name="T13" fmla="*/ 3843 h 6782"/>
              <a:gd name="T14" fmla="*/ 3063 w 8406"/>
              <a:gd name="T15" fmla="*/ 4218 h 6782"/>
              <a:gd name="T16" fmla="*/ 3531 w 8406"/>
              <a:gd name="T17" fmla="*/ 5343 h 6782"/>
              <a:gd name="T18" fmla="*/ 3125 w 8406"/>
              <a:gd name="T19" fmla="*/ 6343 h 6782"/>
              <a:gd name="T20" fmla="*/ 2031 w 8406"/>
              <a:gd name="T21" fmla="*/ 6781 h 6782"/>
              <a:gd name="T22" fmla="*/ 469 w 8406"/>
              <a:gd name="T23" fmla="*/ 6093 h 6782"/>
              <a:gd name="T24" fmla="*/ 0 w 8406"/>
              <a:gd name="T25" fmla="*/ 4218 h 6782"/>
              <a:gd name="T26" fmla="*/ 375 w 8406"/>
              <a:gd name="T27" fmla="*/ 2719 h 6782"/>
              <a:gd name="T28" fmla="*/ 1219 w 8406"/>
              <a:gd name="T29" fmla="*/ 1532 h 6782"/>
              <a:gd name="T30" fmla="*/ 2313 w 8406"/>
              <a:gd name="T31" fmla="*/ 594 h 6782"/>
              <a:gd name="T32" fmla="*/ 3281 w 8406"/>
              <a:gd name="T33" fmla="*/ 0 h 6782"/>
              <a:gd name="T34" fmla="*/ 3750 w 8406"/>
              <a:gd name="T35" fmla="*/ 750 h 6782"/>
              <a:gd name="T36" fmla="*/ 8405 w 8406"/>
              <a:gd name="T37" fmla="*/ 750 h 6782"/>
              <a:gd name="T38" fmla="*/ 8405 w 8406"/>
              <a:gd name="T39" fmla="*/ 750 h 6782"/>
              <a:gd name="T40" fmla="*/ 7437 w 8406"/>
              <a:gd name="T41" fmla="*/ 1313 h 6782"/>
              <a:gd name="T42" fmla="*/ 6718 w 8406"/>
              <a:gd name="T43" fmla="*/ 1969 h 6782"/>
              <a:gd name="T44" fmla="*/ 6155 w 8406"/>
              <a:gd name="T45" fmla="*/ 2782 h 6782"/>
              <a:gd name="T46" fmla="*/ 5905 w 8406"/>
              <a:gd name="T47" fmla="*/ 3843 h 6782"/>
              <a:gd name="T48" fmla="*/ 6499 w 8406"/>
              <a:gd name="T49" fmla="*/ 3843 h 6782"/>
              <a:gd name="T50" fmla="*/ 7718 w 8406"/>
              <a:gd name="T51" fmla="*/ 4218 h 6782"/>
              <a:gd name="T52" fmla="*/ 8187 w 8406"/>
              <a:gd name="T53" fmla="*/ 5343 h 6782"/>
              <a:gd name="T54" fmla="*/ 7780 w 8406"/>
              <a:gd name="T55" fmla="*/ 6343 h 6782"/>
              <a:gd name="T56" fmla="*/ 6687 w 8406"/>
              <a:gd name="T57" fmla="*/ 6781 h 6782"/>
              <a:gd name="T58" fmla="*/ 5155 w 8406"/>
              <a:gd name="T59" fmla="*/ 6093 h 6782"/>
              <a:gd name="T60" fmla="*/ 4687 w 8406"/>
              <a:gd name="T61" fmla="*/ 4218 h 6782"/>
              <a:gd name="T62" fmla="*/ 5030 w 8406"/>
              <a:gd name="T63" fmla="*/ 2719 h 6782"/>
              <a:gd name="T64" fmla="*/ 5874 w 8406"/>
              <a:gd name="T65" fmla="*/ 1532 h 6782"/>
              <a:gd name="T66" fmla="*/ 6968 w 8406"/>
              <a:gd name="T67" fmla="*/ 594 h 6782"/>
              <a:gd name="T68" fmla="*/ 7968 w 8406"/>
              <a:gd name="T69" fmla="*/ 0 h 6782"/>
              <a:gd name="T70" fmla="*/ 8405 w 8406"/>
              <a:gd name="T71" fmla="*/ 750 h 6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06" h="6782">
                <a:moveTo>
                  <a:pt x="3750" y="750"/>
                </a:moveTo>
                <a:lnTo>
                  <a:pt x="3750" y="750"/>
                </a:lnTo>
                <a:cubicBezTo>
                  <a:pt x="3344" y="969"/>
                  <a:pt x="3031" y="1157"/>
                  <a:pt x="2781" y="1313"/>
                </a:cubicBezTo>
                <a:cubicBezTo>
                  <a:pt x="2531" y="1501"/>
                  <a:pt x="2281" y="1688"/>
                  <a:pt x="2031" y="1969"/>
                </a:cubicBezTo>
                <a:cubicBezTo>
                  <a:pt x="1813" y="2219"/>
                  <a:pt x="1625" y="2501"/>
                  <a:pt x="1500" y="2751"/>
                </a:cubicBezTo>
                <a:cubicBezTo>
                  <a:pt x="1375" y="3032"/>
                  <a:pt x="1281" y="3406"/>
                  <a:pt x="1250" y="3843"/>
                </a:cubicBezTo>
                <a:cubicBezTo>
                  <a:pt x="1844" y="3843"/>
                  <a:pt x="1844" y="3843"/>
                  <a:pt x="1844" y="3843"/>
                </a:cubicBezTo>
                <a:cubicBezTo>
                  <a:pt x="2375" y="3843"/>
                  <a:pt x="2781" y="3968"/>
                  <a:pt x="3063" y="4218"/>
                </a:cubicBezTo>
                <a:cubicBezTo>
                  <a:pt x="3375" y="4468"/>
                  <a:pt x="3531" y="4843"/>
                  <a:pt x="3531" y="5343"/>
                </a:cubicBezTo>
                <a:cubicBezTo>
                  <a:pt x="3531" y="5687"/>
                  <a:pt x="3375" y="6031"/>
                  <a:pt x="3125" y="6343"/>
                </a:cubicBezTo>
                <a:cubicBezTo>
                  <a:pt x="2844" y="6625"/>
                  <a:pt x="2500" y="6781"/>
                  <a:pt x="2031" y="6781"/>
                </a:cubicBezTo>
                <a:cubicBezTo>
                  <a:pt x="1313" y="6781"/>
                  <a:pt x="781" y="6562"/>
                  <a:pt x="469" y="6093"/>
                </a:cubicBezTo>
                <a:cubicBezTo>
                  <a:pt x="156" y="5593"/>
                  <a:pt x="0" y="4968"/>
                  <a:pt x="0" y="4218"/>
                </a:cubicBezTo>
                <a:cubicBezTo>
                  <a:pt x="0" y="3656"/>
                  <a:pt x="125" y="3157"/>
                  <a:pt x="375" y="2719"/>
                </a:cubicBezTo>
                <a:cubicBezTo>
                  <a:pt x="594" y="2282"/>
                  <a:pt x="875" y="1876"/>
                  <a:pt x="1219" y="1532"/>
                </a:cubicBezTo>
                <a:cubicBezTo>
                  <a:pt x="1563" y="1157"/>
                  <a:pt x="1938" y="844"/>
                  <a:pt x="2313" y="594"/>
                </a:cubicBezTo>
                <a:cubicBezTo>
                  <a:pt x="2719" y="344"/>
                  <a:pt x="3031" y="157"/>
                  <a:pt x="3281" y="0"/>
                </a:cubicBezTo>
                <a:lnTo>
                  <a:pt x="3750" y="750"/>
                </a:lnTo>
                <a:close/>
                <a:moveTo>
                  <a:pt x="8405" y="750"/>
                </a:moveTo>
                <a:lnTo>
                  <a:pt x="8405" y="750"/>
                </a:lnTo>
                <a:cubicBezTo>
                  <a:pt x="7999" y="969"/>
                  <a:pt x="7687" y="1157"/>
                  <a:pt x="7437" y="1313"/>
                </a:cubicBezTo>
                <a:cubicBezTo>
                  <a:pt x="7218" y="1501"/>
                  <a:pt x="6968" y="1688"/>
                  <a:pt x="6718" y="1969"/>
                </a:cubicBezTo>
                <a:cubicBezTo>
                  <a:pt x="6468" y="2219"/>
                  <a:pt x="6280" y="2501"/>
                  <a:pt x="6155" y="2782"/>
                </a:cubicBezTo>
                <a:cubicBezTo>
                  <a:pt x="6030" y="3032"/>
                  <a:pt x="5937" y="3406"/>
                  <a:pt x="5905" y="3843"/>
                </a:cubicBezTo>
                <a:cubicBezTo>
                  <a:pt x="6499" y="3843"/>
                  <a:pt x="6499" y="3843"/>
                  <a:pt x="6499" y="3843"/>
                </a:cubicBezTo>
                <a:cubicBezTo>
                  <a:pt x="7030" y="3843"/>
                  <a:pt x="7437" y="3968"/>
                  <a:pt x="7718" y="4218"/>
                </a:cubicBezTo>
                <a:cubicBezTo>
                  <a:pt x="8030" y="4468"/>
                  <a:pt x="8187" y="4843"/>
                  <a:pt x="8187" y="5343"/>
                </a:cubicBezTo>
                <a:cubicBezTo>
                  <a:pt x="8187" y="5687"/>
                  <a:pt x="8062" y="6031"/>
                  <a:pt x="7780" y="6343"/>
                </a:cubicBezTo>
                <a:cubicBezTo>
                  <a:pt x="7530" y="6625"/>
                  <a:pt x="7155" y="6781"/>
                  <a:pt x="6687" y="6781"/>
                </a:cubicBezTo>
                <a:cubicBezTo>
                  <a:pt x="5968" y="6781"/>
                  <a:pt x="5468" y="6562"/>
                  <a:pt x="5155" y="6093"/>
                </a:cubicBezTo>
                <a:cubicBezTo>
                  <a:pt x="4843" y="5593"/>
                  <a:pt x="4687" y="4968"/>
                  <a:pt x="4687" y="4218"/>
                </a:cubicBezTo>
                <a:cubicBezTo>
                  <a:pt x="4687" y="3656"/>
                  <a:pt x="4780" y="3157"/>
                  <a:pt x="5030" y="2719"/>
                </a:cubicBezTo>
                <a:cubicBezTo>
                  <a:pt x="5280" y="2282"/>
                  <a:pt x="5562" y="1876"/>
                  <a:pt x="5874" y="1532"/>
                </a:cubicBezTo>
                <a:cubicBezTo>
                  <a:pt x="6218" y="1157"/>
                  <a:pt x="6593" y="844"/>
                  <a:pt x="6968" y="594"/>
                </a:cubicBezTo>
                <a:cubicBezTo>
                  <a:pt x="7374" y="344"/>
                  <a:pt x="7687" y="157"/>
                  <a:pt x="7968" y="0"/>
                </a:cubicBezTo>
                <a:lnTo>
                  <a:pt x="8405" y="750"/>
                </a:lnTo>
                <a:close/>
              </a:path>
            </a:pathLst>
          </a:custGeom>
          <a:solidFill>
            <a:schemeClr val="accent3"/>
          </a:solidFill>
          <a:ln>
            <a:noFill/>
          </a:ln>
          <a:effectLst/>
        </p:spPr>
        <p:txBody>
          <a:bodyPr wrap="none" anchor="ctr"/>
          <a:lstStyle/>
          <a:p>
            <a:endParaRPr lang="en-US"/>
          </a:p>
        </p:txBody>
      </p:sp>
      <p:sp>
        <p:nvSpPr>
          <p:cNvPr id="6" name="TextBox 5">
            <a:extLst>
              <a:ext uri="{FF2B5EF4-FFF2-40B4-BE49-F238E27FC236}">
                <a16:creationId xmlns:a16="http://schemas.microsoft.com/office/drawing/2014/main" id="{48B21DEA-5873-42A0-9C35-638327712CC3}"/>
              </a:ext>
            </a:extLst>
          </p:cNvPr>
          <p:cNvSpPr txBox="1"/>
          <p:nvPr/>
        </p:nvSpPr>
        <p:spPr>
          <a:xfrm>
            <a:off x="101600" y="6541700"/>
            <a:ext cx="3131127" cy="215444"/>
          </a:xfrm>
          <a:prstGeom prst="rect">
            <a:avLst/>
          </a:prstGeom>
          <a:noFill/>
        </p:spPr>
        <p:txBody>
          <a:bodyPr wrap="square" lIns="0" tIns="0" rIns="0" bIns="0" rtlCol="0">
            <a:spAutoFit/>
          </a:bodyPr>
          <a:lstStyle/>
          <a:p>
            <a:r>
              <a:rPr lang="en-US" sz="1400" dirty="0"/>
              <a:t>Photo by </a:t>
            </a:r>
            <a:r>
              <a:rPr lang="en-US" sz="1400" dirty="0">
                <a:hlinkClick r:id="rId4"/>
              </a:rPr>
              <a:t>Samuel Zeller</a:t>
            </a:r>
            <a:r>
              <a:rPr lang="en-US" sz="1400" dirty="0"/>
              <a:t> on </a:t>
            </a:r>
            <a:r>
              <a:rPr lang="en-US" sz="1400" dirty="0" err="1">
                <a:hlinkClick r:id="rId5"/>
              </a:rPr>
              <a:t>Unsplash</a:t>
            </a:r>
            <a:endParaRPr lang="en-US" sz="1400" dirty="0"/>
          </a:p>
        </p:txBody>
      </p:sp>
    </p:spTree>
    <p:extLst>
      <p:ext uri="{BB962C8B-B14F-4D97-AF65-F5344CB8AC3E}">
        <p14:creationId xmlns:p14="http://schemas.microsoft.com/office/powerpoint/2010/main" val="142251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4F2B85-9EAA-4074-A472-24BC2F93F2F7}"/>
              </a:ext>
            </a:extLst>
          </p:cNvPr>
          <p:cNvSpPr>
            <a:spLocks noGrp="1"/>
          </p:cNvSpPr>
          <p:nvPr>
            <p:ph type="title"/>
          </p:nvPr>
        </p:nvSpPr>
        <p:spPr>
          <a:xfrm>
            <a:off x="804514" y="489284"/>
            <a:ext cx="10582971" cy="914400"/>
          </a:xfrm>
        </p:spPr>
        <p:txBody>
          <a:bodyPr/>
          <a:lstStyle/>
          <a:p>
            <a:r>
              <a:rPr lang="en-US" dirty="0"/>
              <a:t>the field should prioritize overcoming key bottlenecks &amp; seizing timely opportunities</a:t>
            </a:r>
          </a:p>
        </p:txBody>
      </p:sp>
      <p:graphicFrame>
        <p:nvGraphicFramePr>
          <p:cNvPr id="5" name="Content Placeholder 2">
            <a:extLst>
              <a:ext uri="{FF2B5EF4-FFF2-40B4-BE49-F238E27FC236}">
                <a16:creationId xmlns:a16="http://schemas.microsoft.com/office/drawing/2014/main" id="{C0D0E840-FD06-49B9-8A2D-DBB2577E1170}"/>
              </a:ext>
            </a:extLst>
          </p:cNvPr>
          <p:cNvGraphicFramePr>
            <a:graphicFrameLocks/>
          </p:cNvGraphicFramePr>
          <p:nvPr>
            <p:extLst>
              <p:ext uri="{D42A27DB-BD31-4B8C-83A1-F6EECF244321}">
                <p14:modId xmlns:p14="http://schemas.microsoft.com/office/powerpoint/2010/main" val="2502384401"/>
              </p:ext>
            </p:extLst>
          </p:nvPr>
        </p:nvGraphicFramePr>
        <p:xfrm>
          <a:off x="750375" y="1239428"/>
          <a:ext cx="10582971" cy="5242560"/>
        </p:xfrm>
        <a:graphic>
          <a:graphicData uri="http://schemas.openxmlformats.org/drawingml/2006/table">
            <a:tbl>
              <a:tblPr firstRow="1" bandRow="1">
                <a:tableStyleId>{5C22544A-7EE6-4342-B048-85BDC9FD1C3A}</a:tableStyleId>
              </a:tblPr>
              <a:tblGrid>
                <a:gridCol w="1992824">
                  <a:extLst>
                    <a:ext uri="{9D8B030D-6E8A-4147-A177-3AD203B41FA5}">
                      <a16:colId xmlns:a16="http://schemas.microsoft.com/office/drawing/2014/main" val="20000"/>
                    </a:ext>
                  </a:extLst>
                </a:gridCol>
                <a:gridCol w="1424083">
                  <a:extLst>
                    <a:ext uri="{9D8B030D-6E8A-4147-A177-3AD203B41FA5}">
                      <a16:colId xmlns:a16="http://schemas.microsoft.com/office/drawing/2014/main" val="2718480684"/>
                    </a:ext>
                  </a:extLst>
                </a:gridCol>
                <a:gridCol w="1133408">
                  <a:extLst>
                    <a:ext uri="{9D8B030D-6E8A-4147-A177-3AD203B41FA5}">
                      <a16:colId xmlns:a16="http://schemas.microsoft.com/office/drawing/2014/main" val="3885293115"/>
                    </a:ext>
                  </a:extLst>
                </a:gridCol>
                <a:gridCol w="6032656">
                  <a:extLst>
                    <a:ext uri="{9D8B030D-6E8A-4147-A177-3AD203B41FA5}">
                      <a16:colId xmlns:a16="http://schemas.microsoft.com/office/drawing/2014/main" val="20001"/>
                    </a:ext>
                  </a:extLst>
                </a:gridCol>
              </a:tblGrid>
              <a:tr h="556540">
                <a:tc>
                  <a:txBody>
                    <a:bodyPr/>
                    <a:lstStyle/>
                    <a:p>
                      <a:pPr algn="ctr"/>
                      <a:r>
                        <a:rPr lang="en-US" sz="2000" b="1" cap="none" baseline="0" dirty="0">
                          <a:solidFill>
                            <a:schemeClr val="accent3"/>
                          </a:solidFill>
                          <a:latin typeface="+mj-lt"/>
                        </a:rPr>
                        <a:t>Characteristic</a:t>
                      </a:r>
                    </a:p>
                  </a:txBody>
                  <a:tcPr anchor="ctr">
                    <a:lnL w="12700" cmpd="sng">
                      <a:noFill/>
                    </a:lnL>
                    <a:lnR w="12700" cap="flat" cmpd="sng" algn="ctr">
                      <a:solidFill>
                        <a:schemeClr val="bg2">
                          <a:lumMod val="75000"/>
                        </a:schemeClr>
                      </a:solidFill>
                      <a:prstDash val="solid"/>
                      <a:round/>
                      <a:headEnd type="none" w="med" len="med"/>
                      <a:tailEnd type="none" w="med" len="med"/>
                    </a:lnR>
                    <a:lnT w="38100" cap="flat" cmpd="sng" algn="ctr">
                      <a:solidFill>
                        <a:schemeClr val="bg2">
                          <a:lumMod val="75000"/>
                        </a:schemeClr>
                      </a:solidFill>
                      <a:prstDash val="solid"/>
                      <a:round/>
                      <a:headEnd type="none" w="med" len="med"/>
                      <a:tailEnd type="none" w="med" len="med"/>
                    </a:lnT>
                    <a:lnB w="381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cap="none" baseline="0" dirty="0">
                          <a:solidFill>
                            <a:schemeClr val="accent3"/>
                          </a:solidFill>
                          <a:latin typeface="+mj-lt"/>
                        </a:rPr>
                        <a:t>Priority for new efforts</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38100" cap="flat" cmpd="sng" algn="ctr">
                      <a:solidFill>
                        <a:schemeClr val="bg2">
                          <a:lumMod val="75000"/>
                        </a:schemeClr>
                      </a:solidFill>
                      <a:prstDash val="solid"/>
                      <a:round/>
                      <a:headEnd type="none" w="med" len="med"/>
                      <a:tailEnd type="none" w="med" len="med"/>
                    </a:lnT>
                    <a:lnB w="381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cap="none" baseline="0" dirty="0">
                          <a:solidFill>
                            <a:schemeClr val="accent3"/>
                          </a:solidFill>
                          <a:latin typeface="+mj-lt"/>
                        </a:rPr>
                        <a:t>Current status</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38100" cap="flat" cmpd="sng" algn="ctr">
                      <a:solidFill>
                        <a:schemeClr val="bg2">
                          <a:lumMod val="75000"/>
                        </a:schemeClr>
                      </a:solidFill>
                      <a:prstDash val="solid"/>
                      <a:round/>
                      <a:headEnd type="none" w="med" len="med"/>
                      <a:tailEnd type="none" w="med" len="med"/>
                    </a:lnT>
                    <a:lnB w="381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cap="none" baseline="0" dirty="0">
                          <a:solidFill>
                            <a:schemeClr val="accent3"/>
                          </a:solidFill>
                          <a:latin typeface="+mj-lt"/>
                        </a:rPr>
                        <a:t>Components</a:t>
                      </a:r>
                    </a:p>
                  </a:txBody>
                  <a:tcPr anchor="ctr">
                    <a:lnL w="12700"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2">
                          <a:lumMod val="75000"/>
                        </a:schemeClr>
                      </a:solidFill>
                      <a:prstDash val="solid"/>
                      <a:round/>
                      <a:headEnd type="none" w="med" len="med"/>
                      <a:tailEnd type="none" w="med" len="med"/>
                    </a:lnT>
                    <a:lnB w="381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98514">
                <a:tc>
                  <a:txBody>
                    <a:bodyPr/>
                    <a:lstStyle/>
                    <a:p>
                      <a:r>
                        <a:rPr lang="en-US" sz="1800" b="1" dirty="0">
                          <a:solidFill>
                            <a:schemeClr val="tx2"/>
                          </a:solidFill>
                          <a:latin typeface="Tw Cen MT" panose="020B0602020104020603" pitchFamily="34" charset="0"/>
                        </a:rPr>
                        <a:t>Funding &amp; supporting policy</a:t>
                      </a:r>
                    </a:p>
                  </a:txBody>
                  <a:tcPr anchor="ctr">
                    <a:lnL w="12700" cmpd="sng">
                      <a:noFill/>
                    </a:lnL>
                    <a:lnR w="12700" cap="flat" cmpd="sng" algn="ctr">
                      <a:solidFill>
                        <a:schemeClr val="bg2">
                          <a:lumMod val="75000"/>
                        </a:schemeClr>
                      </a:solidFill>
                      <a:prstDash val="solid"/>
                      <a:round/>
                      <a:headEnd type="none" w="med" len="med"/>
                      <a:tailEnd type="none" w="med" len="med"/>
                    </a:lnR>
                    <a:lnT w="381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4000" b="0" dirty="0">
                          <a:solidFill>
                            <a:schemeClr val="tx2"/>
                          </a:solidFill>
                          <a:latin typeface="Century Gothic" panose="020B0502020202020204" pitchFamily="34" charset="0"/>
                        </a:rPr>
                        <a:t>●</a:t>
                      </a:r>
                      <a:endParaRPr lang="en-US" sz="4000" b="0" dirty="0">
                        <a:solidFill>
                          <a:schemeClr val="tx2"/>
                        </a:solidFill>
                        <a:latin typeface="Tw Cen MT" panose="020B0602020104020603" pitchFamily="34" charset="0"/>
                      </a:endParaRPr>
                    </a:p>
                  </a:txBody>
                  <a:tcPr marL="182880" marT="91440" marB="91440" anchor="ctr" horzOverflow="overflow">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381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b="0" dirty="0">
                          <a:solidFill>
                            <a:schemeClr val="tx1">
                              <a:lumMod val="40000"/>
                              <a:lumOff val="60000"/>
                            </a:schemeClr>
                          </a:solidFill>
                          <a:latin typeface="Century Gothic" panose="020B0502020202020204" pitchFamily="34" charset="0"/>
                        </a:rPr>
                        <a:t>▲</a:t>
                      </a:r>
                      <a:endParaRPr lang="en-US" sz="3200" b="0" dirty="0">
                        <a:solidFill>
                          <a:schemeClr val="tx1">
                            <a:lumMod val="40000"/>
                            <a:lumOff val="60000"/>
                          </a:schemeClr>
                        </a:solidFill>
                        <a:latin typeface="Tw Cen MT" panose="020B0602020104020603" pitchFamily="34" charset="0"/>
                      </a:endParaRPr>
                    </a:p>
                  </a:txBody>
                  <a:tcPr marL="182880" marT="91440" marB="91440" anchor="ctr" horzOverflow="overflow">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381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2813" rtl="0" eaLnBrk="1" fontAlgn="base" latinLnBrk="0" hangingPunct="1">
                        <a:lnSpc>
                          <a:spcPct val="100000"/>
                        </a:lnSpc>
                        <a:spcBef>
                          <a:spcPts val="300"/>
                        </a:spcBef>
                        <a:spcAft>
                          <a:spcPts val="600"/>
                        </a:spcAft>
                        <a:buClrTx/>
                        <a:buSzTx/>
                        <a:buFontTx/>
                        <a:buNone/>
                        <a:tabLst/>
                        <a:defRPr/>
                      </a:pPr>
                      <a:r>
                        <a:rPr lang="en-US" sz="1800" b="1" dirty="0">
                          <a:solidFill>
                            <a:schemeClr val="accent3"/>
                          </a:solidFill>
                          <a:latin typeface="Tw Cen MT" panose="020B0602020104020603" pitchFamily="34" charset="0"/>
                        </a:rPr>
                        <a:t>Opportunity: </a:t>
                      </a:r>
                      <a:r>
                        <a:rPr lang="en-US" sz="1800" b="0" dirty="0">
                          <a:solidFill>
                            <a:schemeClr val="accent3"/>
                          </a:solidFill>
                          <a:latin typeface="Tw Cen MT" panose="020B0602020104020603" pitchFamily="34" charset="0"/>
                        </a:rPr>
                        <a:t>Policy environment </a:t>
                      </a:r>
                      <a:r>
                        <a:rPr lang="en-US" sz="1800" b="0" dirty="0">
                          <a:solidFill>
                            <a:schemeClr val="tx2"/>
                          </a:solidFill>
                          <a:latin typeface="Tw Cen MT" panose="020B0602020104020603" pitchFamily="34" charset="0"/>
                        </a:rPr>
                        <a:t>is on the verge of a major breakthrough with the UNESCO recommendation</a:t>
                      </a:r>
                      <a:br>
                        <a:rPr lang="en-US" sz="1800" b="0" dirty="0">
                          <a:solidFill>
                            <a:schemeClr val="tx2"/>
                          </a:solidFill>
                          <a:latin typeface="Tw Cen MT" panose="020B0602020104020603" pitchFamily="34" charset="0"/>
                        </a:rPr>
                      </a:br>
                      <a:r>
                        <a:rPr lang="en-US" sz="1800" b="1" dirty="0">
                          <a:solidFill>
                            <a:schemeClr val="accent3"/>
                          </a:solidFill>
                          <a:latin typeface="Tw Cen MT" panose="020B0602020104020603" pitchFamily="34" charset="0"/>
                        </a:rPr>
                        <a:t>Bottleneck: </a:t>
                      </a:r>
                      <a:r>
                        <a:rPr lang="en-US" sz="1800" b="0" dirty="0">
                          <a:solidFill>
                            <a:schemeClr val="accent3"/>
                          </a:solidFill>
                          <a:latin typeface="Tw Cen MT" panose="020B0602020104020603" pitchFamily="34" charset="0"/>
                        </a:rPr>
                        <a:t>Funding streams </a:t>
                      </a:r>
                      <a:r>
                        <a:rPr lang="en-US" sz="1800" b="0" dirty="0">
                          <a:solidFill>
                            <a:schemeClr val="tx1"/>
                          </a:solidFill>
                          <a:latin typeface="Tw Cen MT" panose="020B0602020104020603" pitchFamily="34" charset="0"/>
                        </a:rPr>
                        <a:t>need diversification</a:t>
                      </a:r>
                      <a:endParaRPr lang="en-US" sz="1800" b="0" dirty="0">
                        <a:solidFill>
                          <a:schemeClr val="tx2"/>
                        </a:solidFill>
                        <a:latin typeface="Tw Cen MT" panose="020B0602020104020603" pitchFamily="34" charset="0"/>
                      </a:endParaRPr>
                    </a:p>
                  </a:txBody>
                  <a:tcPr marL="182880" marT="91440" marB="91440" anchor="ctr" horzOverflow="overflow">
                    <a:lnL w="12700"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3332453"/>
                  </a:ext>
                </a:extLst>
              </a:tr>
              <a:tr h="580737">
                <a:tc>
                  <a:txBody>
                    <a:bodyPr/>
                    <a:lstStyle/>
                    <a:p>
                      <a:r>
                        <a:rPr lang="en-US" sz="1800" b="1" dirty="0">
                          <a:solidFill>
                            <a:schemeClr val="tx2"/>
                          </a:solidFill>
                          <a:latin typeface="Tw Cen MT" panose="020B0602020104020603" pitchFamily="34" charset="0"/>
                        </a:rPr>
                        <a:t>Standards of practice</a:t>
                      </a:r>
                    </a:p>
                  </a:txBody>
                  <a:tcPr anchor="ctr">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4000" b="0" dirty="0">
                          <a:solidFill>
                            <a:schemeClr val="tx2"/>
                          </a:solidFill>
                          <a:latin typeface="Century Gothic" panose="020B0502020202020204" pitchFamily="34" charset="0"/>
                        </a:rPr>
                        <a:t>●</a:t>
                      </a:r>
                      <a:endParaRPr lang="en-US" sz="4000" b="0" dirty="0">
                        <a:solidFill>
                          <a:schemeClr val="tx2"/>
                        </a:solidFill>
                        <a:latin typeface="Tw Cen MT" panose="020B0602020104020603" pitchFamily="34" charset="0"/>
                      </a:endParaRPr>
                    </a:p>
                  </a:txBody>
                  <a:tcPr marL="182880" marT="91440" marB="91440" anchor="ctr" horzOverflow="overflow">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b="0" dirty="0">
                          <a:solidFill>
                            <a:schemeClr val="tx1">
                              <a:lumMod val="40000"/>
                              <a:lumOff val="60000"/>
                            </a:schemeClr>
                          </a:solidFill>
                          <a:latin typeface="Century Gothic" panose="020B0502020202020204" pitchFamily="34" charset="0"/>
                        </a:rPr>
                        <a:t>▲</a:t>
                      </a:r>
                      <a:endParaRPr lang="en-US" sz="3200" b="0" dirty="0">
                        <a:solidFill>
                          <a:schemeClr val="tx1">
                            <a:lumMod val="40000"/>
                            <a:lumOff val="60000"/>
                          </a:schemeClr>
                        </a:solidFill>
                        <a:latin typeface="Tw Cen MT" panose="020B0602020104020603" pitchFamily="34" charset="0"/>
                      </a:endParaRPr>
                    </a:p>
                  </a:txBody>
                  <a:tcPr marL="182880" marT="91440" marB="91440" anchor="ctr" horzOverflow="overflow">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Bef>
                          <a:spcPts val="300"/>
                        </a:spcBef>
                        <a:buFont typeface="Arial" panose="020B0604020202020204" pitchFamily="34" charset="0"/>
                        <a:buNone/>
                      </a:pPr>
                      <a:r>
                        <a:rPr lang="en-US" sz="1800" b="1" kern="1200" dirty="0">
                          <a:solidFill>
                            <a:schemeClr val="accent3"/>
                          </a:solidFill>
                          <a:effectLst/>
                          <a:latin typeface="Tw Cen MT" panose="020B0602020104020603" pitchFamily="34" charset="0"/>
                          <a:ea typeface="+mn-ea"/>
                          <a:cs typeface="+mn-cs"/>
                        </a:rPr>
                        <a:t>Bottleneck: </a:t>
                      </a:r>
                      <a:r>
                        <a:rPr lang="en-US" sz="1800" b="0" kern="1200" dirty="0">
                          <a:solidFill>
                            <a:schemeClr val="accent3"/>
                          </a:solidFill>
                          <a:effectLst/>
                          <a:latin typeface="Tw Cen MT" panose="020B0602020104020603" pitchFamily="34" charset="0"/>
                          <a:ea typeface="+mn-ea"/>
                          <a:cs typeface="+mn-cs"/>
                        </a:rPr>
                        <a:t>Standards of practice</a:t>
                      </a:r>
                      <a:r>
                        <a:rPr lang="en-US" sz="1800" b="0" kern="1200" dirty="0">
                          <a:solidFill>
                            <a:schemeClr val="tx2"/>
                          </a:solidFill>
                          <a:effectLst/>
                          <a:latin typeface="Tw Cen MT" panose="020B0602020104020603" pitchFamily="34" charset="0"/>
                          <a:ea typeface="+mn-ea"/>
                          <a:cs typeface="+mn-cs"/>
                        </a:rPr>
                        <a:t> and </a:t>
                      </a:r>
                      <a:r>
                        <a:rPr lang="en-US" sz="1800" b="0" kern="1200" dirty="0">
                          <a:solidFill>
                            <a:schemeClr val="accent3"/>
                          </a:solidFill>
                          <a:effectLst/>
                          <a:latin typeface="Tw Cen MT" panose="020B0602020104020603" pitchFamily="34" charset="0"/>
                          <a:ea typeface="+mn-ea"/>
                          <a:cs typeface="+mn-cs"/>
                        </a:rPr>
                        <a:t>professional development </a:t>
                      </a:r>
                      <a:r>
                        <a:rPr lang="en-US" sz="1800" b="0" kern="1200" dirty="0">
                          <a:solidFill>
                            <a:schemeClr val="tx2"/>
                          </a:solidFill>
                          <a:effectLst/>
                          <a:latin typeface="Tw Cen MT" panose="020B0602020104020603" pitchFamily="34" charset="0"/>
                          <a:ea typeface="+mn-ea"/>
                          <a:cs typeface="+mn-cs"/>
                        </a:rPr>
                        <a:t>are needed to help scale strong practice</a:t>
                      </a:r>
                      <a:endParaRPr lang="en-US" sz="1800" b="0" dirty="0">
                        <a:solidFill>
                          <a:schemeClr val="tx2"/>
                        </a:solidFill>
                        <a:latin typeface="Tw Cen MT" panose="020B0602020104020603" pitchFamily="34" charset="0"/>
                      </a:endParaRPr>
                    </a:p>
                  </a:txBody>
                  <a:tcPr marL="182880" marT="91440" marB="91440" anchor="ctr" horzOverflow="overflow">
                    <a:lnL w="12700"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985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tx2"/>
                          </a:solidFill>
                          <a:latin typeface="Tw Cen MT" panose="020B0602020104020603" pitchFamily="34" charset="0"/>
                        </a:rPr>
                        <a:t>Knowledge base</a:t>
                      </a:r>
                    </a:p>
                  </a:txBody>
                  <a:tcPr anchor="ctr">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600" b="0" dirty="0">
                          <a:solidFill>
                            <a:schemeClr val="tx2">
                              <a:lumMod val="60000"/>
                              <a:lumOff val="40000"/>
                            </a:schemeClr>
                          </a:solidFill>
                          <a:latin typeface="Century Gothic" panose="020B0502020202020204" pitchFamily="34" charset="0"/>
                        </a:rPr>
                        <a:t>■</a:t>
                      </a:r>
                      <a:endParaRPr kumimoji="0" lang="en-US" sz="3600" b="0" i="0" u="none" strike="noStrike" kern="1200" cap="none" spc="0" normalizeH="0" baseline="0" noProof="0" dirty="0">
                        <a:ln>
                          <a:noFill/>
                        </a:ln>
                        <a:solidFill>
                          <a:schemeClr val="tx2">
                            <a:lumMod val="60000"/>
                            <a:lumOff val="40000"/>
                          </a:schemeClr>
                        </a:solidFill>
                        <a:effectLst/>
                        <a:uLnTx/>
                        <a:uFillTx/>
                        <a:latin typeface="Tw Cen MT" panose="020B0602020104020603" pitchFamily="34" charset="0"/>
                        <a:ea typeface="+mn-ea"/>
                        <a:cs typeface="+mn-cs"/>
                      </a:endParaRPr>
                    </a:p>
                  </a:txBody>
                  <a:tcPr marL="182880" marT="91440" marB="91440" anchor="ctr" horzOverflow="overflow">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600" b="0" dirty="0">
                          <a:solidFill>
                            <a:schemeClr val="tx2">
                              <a:lumMod val="60000"/>
                              <a:lumOff val="40000"/>
                            </a:schemeClr>
                          </a:solidFill>
                          <a:latin typeface="Century Gothic" panose="020B0502020202020204" pitchFamily="34" charset="0"/>
                        </a:rPr>
                        <a:t>■</a:t>
                      </a:r>
                      <a:endParaRPr kumimoji="0" lang="en-US" sz="3600" b="0" i="0" u="none" strike="noStrike" kern="1200" cap="none" spc="0" normalizeH="0" baseline="0" noProof="0" dirty="0">
                        <a:ln>
                          <a:noFill/>
                        </a:ln>
                        <a:solidFill>
                          <a:schemeClr val="tx2">
                            <a:lumMod val="60000"/>
                            <a:lumOff val="40000"/>
                          </a:schemeClr>
                        </a:solidFill>
                        <a:effectLst/>
                        <a:uLnTx/>
                        <a:uFillTx/>
                        <a:latin typeface="Tw Cen MT" panose="020B0602020104020603" pitchFamily="34" charset="0"/>
                        <a:ea typeface="+mn-ea"/>
                        <a:cs typeface="+mn-cs"/>
                      </a:endParaRPr>
                    </a:p>
                  </a:txBody>
                  <a:tcPr marL="182880" marT="91440" marB="91440" anchor="ctr" horzOverflow="overflow">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2813" rtl="0" eaLnBrk="1" fontAlgn="base" latinLnBrk="0" hangingPunct="1">
                        <a:lnSpc>
                          <a:spcPct val="100000"/>
                        </a:lnSpc>
                        <a:spcBef>
                          <a:spcPts val="300"/>
                        </a:spcBef>
                        <a:spcAft>
                          <a:spcPts val="600"/>
                        </a:spcAft>
                        <a:buClrTx/>
                        <a:buSzTx/>
                        <a:buFontTx/>
                        <a:buNone/>
                        <a:tabLst/>
                        <a:defRPr/>
                      </a:pPr>
                      <a:r>
                        <a:rPr lang="en-US" sz="1800" b="1" dirty="0">
                          <a:solidFill>
                            <a:schemeClr val="accent3"/>
                          </a:solidFill>
                          <a:latin typeface="Tw Cen MT" panose="020B0602020104020603" pitchFamily="34" charset="0"/>
                        </a:rPr>
                        <a:t>Opportunity: </a:t>
                      </a:r>
                      <a:r>
                        <a:rPr lang="en-US" sz="1800" b="0" dirty="0">
                          <a:solidFill>
                            <a:schemeClr val="accent3"/>
                          </a:solidFill>
                          <a:latin typeface="Tw Cen MT" panose="020B0602020104020603" pitchFamily="34" charset="0"/>
                        </a:rPr>
                        <a:t>Researchers </a:t>
                      </a:r>
                      <a:r>
                        <a:rPr lang="en-US" sz="1800" b="0" dirty="0">
                          <a:solidFill>
                            <a:schemeClr val="tx2"/>
                          </a:solidFill>
                          <a:latin typeface="Tw Cen MT" panose="020B0602020104020603" pitchFamily="34" charset="0"/>
                        </a:rPr>
                        <a:t>are growing in number and diversity, and can build further </a:t>
                      </a:r>
                      <a:r>
                        <a:rPr lang="en-US" sz="1800" b="0" dirty="0">
                          <a:solidFill>
                            <a:schemeClr val="accent3"/>
                          </a:solidFill>
                          <a:latin typeface="Tw Cen MT" panose="020B0602020104020603" pitchFamily="34" charset="0"/>
                        </a:rPr>
                        <a:t>credible evidence </a:t>
                      </a:r>
                      <a:r>
                        <a:rPr lang="en-US" sz="1800" b="0" dirty="0">
                          <a:solidFill>
                            <a:schemeClr val="tx2"/>
                          </a:solidFill>
                          <a:latin typeface="Tw Cen MT" panose="020B0602020104020603" pitchFamily="34" charset="0"/>
                        </a:rPr>
                        <a:t>around areas like pedagogy and institutional impacts</a:t>
                      </a:r>
                    </a:p>
                  </a:txBody>
                  <a:tcPr marL="182880" marT="91440" marB="91440" anchor="ctr" horzOverflow="overflow">
                    <a:lnL w="12700"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4918640"/>
                  </a:ext>
                </a:extLst>
              </a:tr>
              <a:tr h="7985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tx2"/>
                          </a:solidFill>
                          <a:latin typeface="Tw Cen MT" panose="020B0602020104020603" pitchFamily="34" charset="0"/>
                        </a:rPr>
                        <a:t>Leadership &amp; grassroots support</a:t>
                      </a:r>
                    </a:p>
                  </a:txBody>
                  <a:tcPr anchor="ctr">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b="0" dirty="0">
                          <a:solidFill>
                            <a:schemeClr val="tx1">
                              <a:lumMod val="40000"/>
                              <a:lumOff val="60000"/>
                            </a:schemeClr>
                          </a:solidFill>
                          <a:latin typeface="Century Gothic" panose="020B0502020202020204" pitchFamily="34" charset="0"/>
                        </a:rPr>
                        <a:t>▲</a:t>
                      </a:r>
                      <a:endParaRPr lang="en-US" sz="3200" b="0" dirty="0">
                        <a:solidFill>
                          <a:schemeClr val="tx1">
                            <a:lumMod val="40000"/>
                            <a:lumOff val="60000"/>
                          </a:schemeClr>
                        </a:solidFill>
                        <a:latin typeface="Tw Cen MT" panose="020B0602020104020603" pitchFamily="34" charset="0"/>
                      </a:endParaRPr>
                    </a:p>
                  </a:txBody>
                  <a:tcPr marL="182880" marT="91440" marB="91440" anchor="ctr" horzOverflow="overflow">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chemeClr val="tx2"/>
                          </a:solidFill>
                          <a:effectLst/>
                          <a:uLnTx/>
                          <a:uFillTx/>
                          <a:latin typeface="Century Gothic" panose="020B0502020202020204" pitchFamily="34" charset="0"/>
                          <a:ea typeface="+mn-ea"/>
                          <a:cs typeface="+mn-cs"/>
                        </a:rPr>
                        <a:t>●</a:t>
                      </a:r>
                      <a:endParaRPr kumimoji="0" lang="en-US" sz="4000" b="0" i="0" u="none" strike="noStrike" kern="1200" cap="none" spc="0" normalizeH="0" baseline="0" noProof="0" dirty="0">
                        <a:ln>
                          <a:noFill/>
                        </a:ln>
                        <a:solidFill>
                          <a:schemeClr val="tx2"/>
                        </a:solidFill>
                        <a:effectLst/>
                        <a:uLnTx/>
                        <a:uFillTx/>
                        <a:latin typeface="Tw Cen MT" panose="020B0602020104020603" pitchFamily="34" charset="0"/>
                        <a:ea typeface="+mn-ea"/>
                        <a:cs typeface="+mn-cs"/>
                      </a:endParaRPr>
                    </a:p>
                  </a:txBody>
                  <a:tcPr marL="182880" marT="91440" marB="91440" anchor="ctr" horzOverflow="overflow">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2813" rtl="0" eaLnBrk="1" fontAlgn="base" latinLnBrk="0" hangingPunct="1">
                        <a:lnSpc>
                          <a:spcPct val="100000"/>
                        </a:lnSpc>
                        <a:spcBef>
                          <a:spcPts val="300"/>
                        </a:spcBef>
                        <a:spcAft>
                          <a:spcPts val="600"/>
                        </a:spcAft>
                        <a:buClrTx/>
                        <a:buSzTx/>
                        <a:buFontTx/>
                        <a:buNone/>
                        <a:tabLst/>
                        <a:defRPr/>
                      </a:pPr>
                      <a:r>
                        <a:rPr lang="en-US" sz="1800" b="0" dirty="0">
                          <a:solidFill>
                            <a:schemeClr val="tx2"/>
                          </a:solidFill>
                          <a:latin typeface="Tw Cen MT" panose="020B0602020104020603" pitchFamily="34" charset="0"/>
                        </a:rPr>
                        <a:t>A variety of work continues to develop and support </a:t>
                      </a:r>
                      <a:r>
                        <a:rPr lang="en-US" sz="1800" b="0" dirty="0">
                          <a:solidFill>
                            <a:schemeClr val="accent3"/>
                          </a:solidFill>
                          <a:latin typeface="Tw Cen MT" panose="020B0602020104020603" pitchFamily="34" charset="0"/>
                        </a:rPr>
                        <a:t>leaders and exemplars</a:t>
                      </a:r>
                      <a:r>
                        <a:rPr lang="en-US" sz="1800" b="0" dirty="0">
                          <a:solidFill>
                            <a:schemeClr val="tx2"/>
                          </a:solidFill>
                          <a:latin typeface="Tw Cen MT" panose="020B0602020104020603" pitchFamily="34" charset="0"/>
                        </a:rPr>
                        <a:t>;</a:t>
                      </a:r>
                      <a:r>
                        <a:rPr lang="en-US" sz="1800" b="0" dirty="0">
                          <a:solidFill>
                            <a:schemeClr val="accent3"/>
                          </a:solidFill>
                          <a:latin typeface="Tw Cen MT" panose="020B0602020104020603" pitchFamily="34" charset="0"/>
                        </a:rPr>
                        <a:t> broad support and collaboration </a:t>
                      </a:r>
                      <a:r>
                        <a:rPr lang="en-US" sz="1800" b="0" dirty="0">
                          <a:solidFill>
                            <a:schemeClr val="tx2"/>
                          </a:solidFill>
                          <a:latin typeface="Tw Cen MT" panose="020B0602020104020603" pitchFamily="34" charset="0"/>
                        </a:rPr>
                        <a:t>will benefit from investment in the above factors that underpin scale</a:t>
                      </a:r>
                    </a:p>
                  </a:txBody>
                  <a:tcPr marL="182880" marT="91440" marB="91440" anchor="ctr" horzOverflow="overflow">
                    <a:lnL w="12700"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6550927"/>
                  </a:ext>
                </a:extLst>
              </a:tr>
              <a:tr h="580737">
                <a:tc>
                  <a:txBody>
                    <a:bodyPr/>
                    <a:lstStyle/>
                    <a:p>
                      <a:r>
                        <a:rPr lang="en-US" sz="1800" b="1" dirty="0">
                          <a:solidFill>
                            <a:schemeClr val="tx2"/>
                          </a:solidFill>
                          <a:latin typeface="Tw Cen MT" panose="020B0602020104020603" pitchFamily="34" charset="0"/>
                        </a:rPr>
                        <a:t>Shared identity</a:t>
                      </a:r>
                    </a:p>
                  </a:txBody>
                  <a:tcPr anchor="ctr">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b="0" dirty="0">
                          <a:solidFill>
                            <a:schemeClr val="tx1">
                              <a:lumMod val="40000"/>
                              <a:lumOff val="60000"/>
                            </a:schemeClr>
                          </a:solidFill>
                          <a:latin typeface="Century Gothic" panose="020B0502020202020204" pitchFamily="34" charset="0"/>
                        </a:rPr>
                        <a:t>▲</a:t>
                      </a:r>
                      <a:endParaRPr lang="en-US" sz="3200" b="0" dirty="0">
                        <a:solidFill>
                          <a:schemeClr val="tx1">
                            <a:lumMod val="40000"/>
                            <a:lumOff val="60000"/>
                          </a:schemeClr>
                        </a:solidFill>
                        <a:latin typeface="Tw Cen MT" panose="020B0602020104020603" pitchFamily="34" charset="0"/>
                      </a:endParaRPr>
                    </a:p>
                  </a:txBody>
                  <a:tcPr marL="182880" marT="91440" marB="91440" anchor="ctr" horzOverflow="overflow">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600" b="0" dirty="0">
                          <a:solidFill>
                            <a:schemeClr val="tx2">
                              <a:lumMod val="60000"/>
                              <a:lumOff val="40000"/>
                            </a:schemeClr>
                          </a:solidFill>
                          <a:latin typeface="Century Gothic" panose="020B0502020202020204" pitchFamily="34" charset="0"/>
                        </a:rPr>
                        <a:t>■</a:t>
                      </a:r>
                      <a:endParaRPr kumimoji="0" lang="en-US" sz="3600" b="0" i="0" u="none" strike="noStrike" kern="1200" cap="none" spc="0" normalizeH="0" baseline="0" noProof="0" dirty="0">
                        <a:ln>
                          <a:noFill/>
                        </a:ln>
                        <a:solidFill>
                          <a:schemeClr val="tx2">
                            <a:lumMod val="60000"/>
                            <a:lumOff val="40000"/>
                          </a:schemeClr>
                        </a:solidFill>
                        <a:effectLst/>
                        <a:uLnTx/>
                        <a:uFillTx/>
                        <a:latin typeface="Tw Cen MT" panose="020B0602020104020603" pitchFamily="34" charset="0"/>
                        <a:ea typeface="+mn-ea"/>
                        <a:cs typeface="+mn-cs"/>
                      </a:endParaRPr>
                    </a:p>
                  </a:txBody>
                  <a:tcPr marL="182880" marT="91440" marB="91440" anchor="ctr" horzOverflow="overflow">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800" b="0" dirty="0">
                          <a:solidFill>
                            <a:schemeClr val="tx2"/>
                          </a:solidFill>
                          <a:latin typeface="Tw Cen MT" panose="020B0602020104020603" pitchFamily="34" charset="0"/>
                        </a:rPr>
                        <a:t>Open discussions of values are needed, but </a:t>
                      </a:r>
                      <a:r>
                        <a:rPr lang="en-US" sz="1800" b="0" kern="1200" dirty="0">
                          <a:solidFill>
                            <a:schemeClr val="accent3"/>
                          </a:solidFill>
                          <a:effectLst/>
                          <a:latin typeface="Tw Cen MT" panose="020B0602020104020603" pitchFamily="34" charset="0"/>
                          <a:ea typeface="+mn-ea"/>
                          <a:cs typeface="+mn-cs"/>
                        </a:rPr>
                        <a:t>alignment </a:t>
                      </a:r>
                      <a:r>
                        <a:rPr lang="en-US" sz="1800" b="0" kern="1200" dirty="0">
                          <a:solidFill>
                            <a:schemeClr val="tx2"/>
                          </a:solidFill>
                          <a:effectLst/>
                          <a:latin typeface="Tw Cen MT" panose="020B0602020104020603" pitchFamily="34" charset="0"/>
                          <a:ea typeface="+mn-ea"/>
                          <a:cs typeface="+mn-cs"/>
                        </a:rPr>
                        <a:t>should not be a goal in and of itself as the field grows and diversifies</a:t>
                      </a:r>
                      <a:endParaRPr lang="en-US" sz="1800" b="0" dirty="0">
                        <a:solidFill>
                          <a:schemeClr val="tx2"/>
                        </a:solidFill>
                        <a:latin typeface="Tw Cen MT" panose="020B0602020104020603" pitchFamily="34" charset="0"/>
                      </a:endParaRPr>
                    </a:p>
                  </a:txBody>
                  <a:tcPr marL="182880" marT="91440" marB="91440" anchor="ctr" horzOverflow="overflow">
                    <a:lnL w="12700"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8531221"/>
                  </a:ext>
                </a:extLst>
              </a:tr>
            </a:tbl>
          </a:graphicData>
        </a:graphic>
      </p:graphicFrame>
      <p:sp>
        <p:nvSpPr>
          <p:cNvPr id="6" name="TextBox 5">
            <a:extLst>
              <a:ext uri="{FF2B5EF4-FFF2-40B4-BE49-F238E27FC236}">
                <a16:creationId xmlns:a16="http://schemas.microsoft.com/office/drawing/2014/main" id="{3DBFF7FD-F0A9-4E1C-A271-CFED49974E23}"/>
              </a:ext>
            </a:extLst>
          </p:cNvPr>
          <p:cNvSpPr txBox="1"/>
          <p:nvPr/>
        </p:nvSpPr>
        <p:spPr>
          <a:xfrm>
            <a:off x="804514" y="6406038"/>
            <a:ext cx="5822302" cy="369332"/>
          </a:xfrm>
          <a:prstGeom prst="rect">
            <a:avLst/>
          </a:prstGeom>
          <a:noFill/>
        </p:spPr>
        <p:txBody>
          <a:bodyPr wrap="square" lIns="0" tIns="0" rIns="0" bIns="0" rtlCol="0">
            <a:spAutoFit/>
          </a:bodyPr>
          <a:lstStyle/>
          <a:p>
            <a:pPr>
              <a:spcBef>
                <a:spcPts val="600"/>
              </a:spcBef>
            </a:pPr>
            <a:r>
              <a:rPr lang="en-US" sz="2400" dirty="0">
                <a:solidFill>
                  <a:schemeClr val="tx2"/>
                </a:solidFill>
              </a:rPr>
              <a:t>●</a:t>
            </a:r>
            <a:r>
              <a:rPr lang="en-US" dirty="0">
                <a:solidFill>
                  <a:schemeClr val="tx2"/>
                </a:solidFill>
              </a:rPr>
              <a:t>=higher/stronger; </a:t>
            </a:r>
            <a:r>
              <a:rPr lang="en-US" sz="2400" dirty="0">
                <a:solidFill>
                  <a:schemeClr val="tx2">
                    <a:lumMod val="60000"/>
                    <a:lumOff val="40000"/>
                  </a:schemeClr>
                </a:solidFill>
                <a:latin typeface="Century Gothic" panose="020B0502020202020204" pitchFamily="34" charset="0"/>
              </a:rPr>
              <a:t>■</a:t>
            </a:r>
            <a:r>
              <a:rPr lang="en-US" dirty="0">
                <a:solidFill>
                  <a:schemeClr val="tx2"/>
                </a:solidFill>
              </a:rPr>
              <a:t>=medium; </a:t>
            </a:r>
            <a:r>
              <a:rPr lang="en-US" sz="2400" dirty="0">
                <a:solidFill>
                  <a:schemeClr val="tx1">
                    <a:lumMod val="40000"/>
                    <a:lumOff val="60000"/>
                  </a:schemeClr>
                </a:solidFill>
                <a:latin typeface="Century Gothic" panose="020B0502020202020204" pitchFamily="34" charset="0"/>
              </a:rPr>
              <a:t>▲</a:t>
            </a:r>
            <a:r>
              <a:rPr lang="en-US" dirty="0">
                <a:solidFill>
                  <a:schemeClr val="tx2"/>
                </a:solidFill>
              </a:rPr>
              <a:t>=lower/weaker</a:t>
            </a:r>
          </a:p>
        </p:txBody>
      </p:sp>
    </p:spTree>
    <p:extLst>
      <p:ext uri="{BB962C8B-B14F-4D97-AF65-F5344CB8AC3E}">
        <p14:creationId xmlns:p14="http://schemas.microsoft.com/office/powerpoint/2010/main" val="401173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B1324-355C-4FA1-9058-1E08E017592B}"/>
              </a:ext>
            </a:extLst>
          </p:cNvPr>
          <p:cNvSpPr>
            <a:spLocks noGrp="1"/>
          </p:cNvSpPr>
          <p:nvPr>
            <p:ph type="title"/>
          </p:nvPr>
        </p:nvSpPr>
        <p:spPr/>
        <p:txBody>
          <a:bodyPr/>
          <a:lstStyle/>
          <a:p>
            <a:r>
              <a:rPr lang="en-US" dirty="0"/>
              <a:t>The Open Education Leadership Summit generated a wealth of data on open initiatives around the world</a:t>
            </a:r>
          </a:p>
        </p:txBody>
      </p:sp>
      <p:sp>
        <p:nvSpPr>
          <p:cNvPr id="8" name="Text Placeholder 7">
            <a:extLst>
              <a:ext uri="{FF2B5EF4-FFF2-40B4-BE49-F238E27FC236}">
                <a16:creationId xmlns:a16="http://schemas.microsoft.com/office/drawing/2014/main" id="{EBF30E41-FE2F-4528-A8B8-15DD85E6F059}"/>
              </a:ext>
            </a:extLst>
          </p:cNvPr>
          <p:cNvSpPr>
            <a:spLocks noGrp="1"/>
          </p:cNvSpPr>
          <p:nvPr>
            <p:ph idx="1"/>
          </p:nvPr>
        </p:nvSpPr>
        <p:spPr>
          <a:xfrm>
            <a:off x="6096000" y="1759788"/>
            <a:ext cx="5181363" cy="3200400"/>
          </a:xfrm>
        </p:spPr>
        <p:txBody>
          <a:bodyPr/>
          <a:lstStyle/>
          <a:p>
            <a:pPr>
              <a:spcBef>
                <a:spcPts val="2400"/>
              </a:spcBef>
            </a:pPr>
            <a:r>
              <a:rPr lang="en-US" sz="1800" dirty="0"/>
              <a:t>176 government, institutional, and field leaders from 45 countries participated</a:t>
            </a:r>
          </a:p>
          <a:p>
            <a:pPr>
              <a:spcBef>
                <a:spcPts val="2400"/>
              </a:spcBef>
            </a:pPr>
            <a:r>
              <a:rPr lang="en-US" sz="1800" dirty="0"/>
              <a:t>Included more than just OER, considering a broader definition of “open education” (e.g., open science, open data, open access)</a:t>
            </a:r>
          </a:p>
          <a:p>
            <a:pPr>
              <a:spcBef>
                <a:spcPts val="2400"/>
              </a:spcBef>
            </a:pPr>
            <a:r>
              <a:rPr lang="en-US" sz="1800" dirty="0"/>
              <a:t>Attendees created personal roadmaps describing their open ed initiatives; 43 shared back their roadmaps for post-Summit analysis</a:t>
            </a:r>
          </a:p>
          <a:p>
            <a:pPr>
              <a:spcBef>
                <a:spcPts val="2400"/>
              </a:spcBef>
            </a:pPr>
            <a:r>
              <a:rPr lang="en-US" sz="1800" dirty="0"/>
              <a:t>Roadmaps reflect leaders’ self-selected priorities, not necessarily their comprehensive work and interests, so roadmaps likely underestimate the degree of interest across areas of open education</a:t>
            </a:r>
          </a:p>
        </p:txBody>
      </p:sp>
      <p:pic>
        <p:nvPicPr>
          <p:cNvPr id="5" name="Picture 4">
            <a:extLst>
              <a:ext uri="{FF2B5EF4-FFF2-40B4-BE49-F238E27FC236}">
                <a16:creationId xmlns:a16="http://schemas.microsoft.com/office/drawing/2014/main" id="{25180D10-F39C-4F4A-8B47-C86E91E2C3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3730" y="3058082"/>
            <a:ext cx="3991708" cy="2988791"/>
          </a:xfrm>
          <a:prstGeom prst="rect">
            <a:avLst/>
          </a:prstGeom>
          <a:ln>
            <a:solidFill>
              <a:schemeClr val="tx1"/>
            </a:solidFill>
          </a:ln>
        </p:spPr>
      </p:pic>
      <p:pic>
        <p:nvPicPr>
          <p:cNvPr id="6" name="Picture 5">
            <a:extLst>
              <a:ext uri="{FF2B5EF4-FFF2-40B4-BE49-F238E27FC236}">
                <a16:creationId xmlns:a16="http://schemas.microsoft.com/office/drawing/2014/main" id="{78B4DDED-76C0-4140-8B87-15C5723A15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24567" y="1843215"/>
            <a:ext cx="3616867" cy="2709263"/>
          </a:xfrm>
          <a:prstGeom prst="rect">
            <a:avLst/>
          </a:prstGeom>
          <a:ln>
            <a:solidFill>
              <a:schemeClr val="tx1"/>
            </a:solidFill>
          </a:ln>
        </p:spPr>
      </p:pic>
      <p:sp>
        <p:nvSpPr>
          <p:cNvPr id="7" name="TextBox 6">
            <a:extLst>
              <a:ext uri="{FF2B5EF4-FFF2-40B4-BE49-F238E27FC236}">
                <a16:creationId xmlns:a16="http://schemas.microsoft.com/office/drawing/2014/main" id="{34A67120-E10C-4419-A51A-32A612684DB0}"/>
              </a:ext>
            </a:extLst>
          </p:cNvPr>
          <p:cNvSpPr txBox="1"/>
          <p:nvPr/>
        </p:nvSpPr>
        <p:spPr>
          <a:xfrm>
            <a:off x="1650671" y="6186638"/>
            <a:ext cx="10223465" cy="523220"/>
          </a:xfrm>
          <a:prstGeom prst="rect">
            <a:avLst/>
          </a:prstGeom>
          <a:noFill/>
        </p:spPr>
        <p:txBody>
          <a:bodyPr wrap="square" rtlCol="0">
            <a:spAutoFit/>
          </a:bodyPr>
          <a:lstStyle/>
          <a:p>
            <a:r>
              <a:rPr lang="en-US" sz="1400" dirty="0">
                <a:latin typeface="+mj-lt"/>
              </a:rPr>
              <a:t>The Summit was convened on Dec. 3-4, 2018 in Paris by the International Council for Open and Distance Education, Open Education Consortium, the French Ministry of Higher Education, Research and Innovation, and the French Ministry of National Education and Youth</a:t>
            </a:r>
          </a:p>
        </p:txBody>
      </p:sp>
    </p:spTree>
    <p:extLst>
      <p:ext uri="{BB962C8B-B14F-4D97-AF65-F5344CB8AC3E}">
        <p14:creationId xmlns:p14="http://schemas.microsoft.com/office/powerpoint/2010/main" val="396740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AFC5FA-6BCF-4183-9571-282C56703772}"/>
              </a:ext>
            </a:extLst>
          </p:cNvPr>
          <p:cNvSpPr>
            <a:spLocks noGrp="1"/>
          </p:cNvSpPr>
          <p:nvPr>
            <p:ph type="title"/>
          </p:nvPr>
        </p:nvSpPr>
        <p:spPr>
          <a:xfrm>
            <a:off x="689545" y="489284"/>
            <a:ext cx="10812909" cy="914400"/>
          </a:xfrm>
        </p:spPr>
        <p:txBody>
          <a:bodyPr/>
          <a:lstStyle/>
          <a:p>
            <a:r>
              <a:rPr lang="en-US" dirty="0"/>
              <a:t>Those initiatives articulate a variety of interconnected benefits for open education</a:t>
            </a:r>
          </a:p>
        </p:txBody>
      </p:sp>
      <p:sp>
        <p:nvSpPr>
          <p:cNvPr id="6" name="Text Placeholder 5">
            <a:extLst>
              <a:ext uri="{FF2B5EF4-FFF2-40B4-BE49-F238E27FC236}">
                <a16:creationId xmlns:a16="http://schemas.microsoft.com/office/drawing/2014/main" id="{2F77A1C8-6ED2-4241-A643-46007591DE9B}"/>
              </a:ext>
            </a:extLst>
          </p:cNvPr>
          <p:cNvSpPr>
            <a:spLocks noGrp="1"/>
          </p:cNvSpPr>
          <p:nvPr>
            <p:ph idx="1"/>
          </p:nvPr>
        </p:nvSpPr>
        <p:spPr>
          <a:xfrm>
            <a:off x="6400800" y="1966747"/>
            <a:ext cx="4876563" cy="3200400"/>
          </a:xfrm>
        </p:spPr>
        <p:txBody>
          <a:bodyPr/>
          <a:lstStyle/>
          <a:p>
            <a:pPr>
              <a:spcBef>
                <a:spcPts val="2400"/>
              </a:spcBef>
            </a:pPr>
            <a:r>
              <a:rPr lang="en-US" sz="2000" dirty="0">
                <a:solidFill>
                  <a:schemeClr val="accent3"/>
                </a:solidFill>
              </a:rPr>
              <a:t>Two-thirds of leaders named access or inclusion </a:t>
            </a:r>
            <a:r>
              <a:rPr lang="en-US" sz="2000" dirty="0"/>
              <a:t>as a value of open education, though “access” differs by context (e.g., open access to knowledge, ability to enroll in postsecondary, etc.)</a:t>
            </a:r>
          </a:p>
          <a:p>
            <a:pPr>
              <a:spcBef>
                <a:spcPts val="2400"/>
              </a:spcBef>
            </a:pPr>
            <a:r>
              <a:rPr lang="en-US" sz="2000" dirty="0">
                <a:solidFill>
                  <a:schemeClr val="accent3"/>
                </a:solidFill>
              </a:rPr>
              <a:t>Cost savings are valued internationally: </a:t>
            </a:r>
            <a:r>
              <a:rPr lang="en-US" sz="2000" dirty="0"/>
              <a:t>60% of leaders who named cost are outside the US &amp; 35% outside North America (Europe, Africa, East Asia, Oceania)</a:t>
            </a:r>
          </a:p>
          <a:p>
            <a:pPr>
              <a:spcBef>
                <a:spcPts val="2400"/>
              </a:spcBef>
            </a:pPr>
            <a:r>
              <a:rPr lang="en-US" sz="2000" dirty="0">
                <a:solidFill>
                  <a:schemeClr val="accent3"/>
                </a:solidFill>
              </a:rPr>
              <a:t>Collaboration and fostering community within and across regions was a major theme</a:t>
            </a:r>
            <a:r>
              <a:rPr lang="en-US" sz="2000" dirty="0"/>
              <a:t>, as described on a subsequent slide</a:t>
            </a:r>
          </a:p>
        </p:txBody>
      </p:sp>
      <p:graphicFrame>
        <p:nvGraphicFramePr>
          <p:cNvPr id="7" name="Chart 6">
            <a:extLst>
              <a:ext uri="{FF2B5EF4-FFF2-40B4-BE49-F238E27FC236}">
                <a16:creationId xmlns:a16="http://schemas.microsoft.com/office/drawing/2014/main" id="{CDF01C1A-AF67-4485-85CA-75C9A71F9C45}"/>
              </a:ext>
            </a:extLst>
          </p:cNvPr>
          <p:cNvGraphicFramePr/>
          <p:nvPr>
            <p:extLst>
              <p:ext uri="{D42A27DB-BD31-4B8C-83A1-F6EECF244321}">
                <p14:modId xmlns:p14="http://schemas.microsoft.com/office/powerpoint/2010/main" val="3628323505"/>
              </p:ext>
            </p:extLst>
          </p:nvPr>
        </p:nvGraphicFramePr>
        <p:xfrm>
          <a:off x="464454" y="1907147"/>
          <a:ext cx="5805717" cy="460325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7">
            <a:extLst>
              <a:ext uri="{FF2B5EF4-FFF2-40B4-BE49-F238E27FC236}">
                <a16:creationId xmlns:a16="http://schemas.microsoft.com/office/drawing/2014/main" id="{883B5005-0ABB-4291-818F-73A9B02C2140}"/>
              </a:ext>
            </a:extLst>
          </p:cNvPr>
          <p:cNvSpPr txBox="1">
            <a:spLocks/>
          </p:cNvSpPr>
          <p:nvPr/>
        </p:nvSpPr>
        <p:spPr>
          <a:xfrm>
            <a:off x="464454" y="1368591"/>
            <a:ext cx="11441793" cy="6667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2"/>
                </a:solidFill>
                <a:latin typeface="Tw Cen MT" panose="020B0602020104020603" pitchFamily="34" charset="0"/>
              </a:rPr>
              <a:t>Percent of roadmaps listing benefits and values for open education</a:t>
            </a:r>
            <a:br>
              <a:rPr lang="en-US" sz="2400" dirty="0">
                <a:solidFill>
                  <a:schemeClr val="tx2"/>
                </a:solidFill>
                <a:latin typeface="Tw Cen MT" panose="020B0602020104020603" pitchFamily="34" charset="0"/>
              </a:rPr>
            </a:br>
            <a:r>
              <a:rPr lang="en-US" sz="1800" dirty="0">
                <a:solidFill>
                  <a:schemeClr val="accent2"/>
                </a:solidFill>
                <a:latin typeface="Tw Cen MT" panose="020B0602020104020603" pitchFamily="34" charset="0"/>
              </a:rPr>
              <a:t>(Open Ed. Leadership Summit roadmaps, N=43)</a:t>
            </a:r>
            <a:endParaRPr lang="en-US" sz="2000" dirty="0">
              <a:solidFill>
                <a:schemeClr val="accent2"/>
              </a:solidFill>
              <a:latin typeface="Tw Cen MT" panose="020B0602020104020603" pitchFamily="34" charset="0"/>
            </a:endParaRPr>
          </a:p>
        </p:txBody>
      </p:sp>
    </p:spTree>
    <p:extLst>
      <p:ext uri="{BB962C8B-B14F-4D97-AF65-F5344CB8AC3E}">
        <p14:creationId xmlns:p14="http://schemas.microsoft.com/office/powerpoint/2010/main" val="368940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81C23-9387-44D2-9BAF-7E4ABB353620}"/>
              </a:ext>
            </a:extLst>
          </p:cNvPr>
          <p:cNvSpPr>
            <a:spLocks noGrp="1"/>
          </p:cNvSpPr>
          <p:nvPr>
            <p:ph type="title"/>
          </p:nvPr>
        </p:nvSpPr>
        <p:spPr>
          <a:xfrm>
            <a:off x="689545" y="489284"/>
            <a:ext cx="10812909" cy="914400"/>
          </a:xfrm>
        </p:spPr>
        <p:txBody>
          <a:bodyPr/>
          <a:lstStyle/>
          <a:p>
            <a:r>
              <a:rPr lang="en-US" dirty="0"/>
              <a:t>Most open education leaders see their work as linking multiple facets of openness</a:t>
            </a:r>
          </a:p>
        </p:txBody>
      </p:sp>
      <p:sp>
        <p:nvSpPr>
          <p:cNvPr id="6" name="Text Placeholder 5">
            <a:extLst>
              <a:ext uri="{FF2B5EF4-FFF2-40B4-BE49-F238E27FC236}">
                <a16:creationId xmlns:a16="http://schemas.microsoft.com/office/drawing/2014/main" id="{CBF0DDFF-04B3-4D22-96AB-22F19D167B5D}"/>
              </a:ext>
            </a:extLst>
          </p:cNvPr>
          <p:cNvSpPr>
            <a:spLocks noGrp="1"/>
          </p:cNvSpPr>
          <p:nvPr>
            <p:ph idx="1"/>
          </p:nvPr>
        </p:nvSpPr>
        <p:spPr>
          <a:xfrm>
            <a:off x="6816435" y="1968989"/>
            <a:ext cx="4460927" cy="3200400"/>
          </a:xfrm>
        </p:spPr>
        <p:txBody>
          <a:bodyPr/>
          <a:lstStyle/>
          <a:p>
            <a:pPr>
              <a:spcBef>
                <a:spcPts val="2400"/>
              </a:spcBef>
            </a:pPr>
            <a:r>
              <a:rPr lang="en-US" sz="2000" dirty="0">
                <a:solidFill>
                  <a:schemeClr val="accent3"/>
                </a:solidFill>
              </a:rPr>
              <a:t>Two-thirds of roadmaps listed more than one type of asset </a:t>
            </a:r>
            <a:r>
              <a:rPr lang="en-US" sz="2000" dirty="0"/>
              <a:t>related to their initiatives (and may have even more, since roadmaps were not intended to be comprehensive)</a:t>
            </a:r>
          </a:p>
          <a:p>
            <a:pPr>
              <a:spcBef>
                <a:spcPts val="2400"/>
              </a:spcBef>
            </a:pPr>
            <a:r>
              <a:rPr lang="en-US" sz="2000" dirty="0">
                <a:solidFill>
                  <a:schemeClr val="accent3"/>
                </a:solidFill>
              </a:rPr>
              <a:t>MOOC creation and use </a:t>
            </a:r>
            <a:r>
              <a:rPr lang="en-US" sz="2000" dirty="0"/>
              <a:t>are priorities for two-thirds </a:t>
            </a:r>
            <a:r>
              <a:rPr lang="en-US" sz="2000" dirty="0">
                <a:solidFill>
                  <a:schemeClr val="tx2"/>
                </a:solidFill>
              </a:rPr>
              <a:t>of higher education institutions</a:t>
            </a:r>
          </a:p>
          <a:p>
            <a:pPr>
              <a:spcBef>
                <a:spcPts val="2400"/>
              </a:spcBef>
            </a:pPr>
            <a:r>
              <a:rPr lang="en-US" sz="2000" dirty="0">
                <a:solidFill>
                  <a:schemeClr val="accent3"/>
                </a:solidFill>
              </a:rPr>
              <a:t>Open access and open data </a:t>
            </a:r>
            <a:r>
              <a:rPr lang="en-US" sz="2000" dirty="0"/>
              <a:t>are also common areas of interest, particularly in higher education </a:t>
            </a:r>
          </a:p>
        </p:txBody>
      </p:sp>
      <p:graphicFrame>
        <p:nvGraphicFramePr>
          <p:cNvPr id="4" name="Chart 3">
            <a:extLst>
              <a:ext uri="{FF2B5EF4-FFF2-40B4-BE49-F238E27FC236}">
                <a16:creationId xmlns:a16="http://schemas.microsoft.com/office/drawing/2014/main" id="{59E538B2-A9A1-4BA9-A655-A7661AB032AA}"/>
              </a:ext>
            </a:extLst>
          </p:cNvPr>
          <p:cNvGraphicFramePr/>
          <p:nvPr>
            <p:extLst>
              <p:ext uri="{D42A27DB-BD31-4B8C-83A1-F6EECF244321}">
                <p14:modId xmlns:p14="http://schemas.microsoft.com/office/powerpoint/2010/main" val="292565152"/>
              </p:ext>
            </p:extLst>
          </p:nvPr>
        </p:nvGraphicFramePr>
        <p:xfrm>
          <a:off x="464454" y="1996697"/>
          <a:ext cx="5805717" cy="460325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7">
            <a:extLst>
              <a:ext uri="{FF2B5EF4-FFF2-40B4-BE49-F238E27FC236}">
                <a16:creationId xmlns:a16="http://schemas.microsoft.com/office/drawing/2014/main" id="{EB713F19-5104-4E42-A003-6C751E1613C4}"/>
              </a:ext>
            </a:extLst>
          </p:cNvPr>
          <p:cNvSpPr txBox="1">
            <a:spLocks/>
          </p:cNvSpPr>
          <p:nvPr/>
        </p:nvSpPr>
        <p:spPr>
          <a:xfrm>
            <a:off x="549274" y="1422517"/>
            <a:ext cx="5720897" cy="6667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2"/>
                </a:solidFill>
                <a:latin typeface="Tw Cen MT" panose="020B0602020104020603" pitchFamily="34" charset="0"/>
              </a:rPr>
              <a:t>Percent of roadmaps listing assets by type</a:t>
            </a:r>
            <a:br>
              <a:rPr lang="en-US" sz="2400" dirty="0">
                <a:solidFill>
                  <a:schemeClr val="tx2"/>
                </a:solidFill>
                <a:latin typeface="Tw Cen MT" panose="020B0602020104020603" pitchFamily="34" charset="0"/>
              </a:rPr>
            </a:br>
            <a:r>
              <a:rPr lang="en-US" sz="1800" dirty="0">
                <a:solidFill>
                  <a:schemeClr val="accent2"/>
                </a:solidFill>
                <a:latin typeface="Tw Cen MT" panose="020B0602020104020603" pitchFamily="34" charset="0"/>
              </a:rPr>
              <a:t>(Open Ed. Leadership Summit roadmaps, N=43)</a:t>
            </a:r>
            <a:endParaRPr lang="en-US" sz="2400" dirty="0">
              <a:solidFill>
                <a:schemeClr val="accent2"/>
              </a:solidFill>
              <a:latin typeface="Tw Cen MT" panose="020B0602020104020603" pitchFamily="34" charset="0"/>
            </a:endParaRPr>
          </a:p>
        </p:txBody>
      </p:sp>
    </p:spTree>
    <p:extLst>
      <p:ext uri="{BB962C8B-B14F-4D97-AF65-F5344CB8AC3E}">
        <p14:creationId xmlns:p14="http://schemas.microsoft.com/office/powerpoint/2010/main" val="77359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3"/>
          </p:nvPr>
        </p:nvSpPr>
        <p:spPr>
          <a:xfrm>
            <a:off x="780252" y="1828800"/>
            <a:ext cx="10497111" cy="3200400"/>
          </a:xfrm>
        </p:spPr>
        <p:txBody>
          <a:bodyPr/>
          <a:lstStyle/>
          <a:p>
            <a:pPr lvl="1"/>
            <a:r>
              <a:rPr lang="en-US" dirty="0">
                <a:solidFill>
                  <a:schemeClr val="accent3"/>
                </a:solidFill>
              </a:rPr>
              <a:t>Over 90% of roadmaps named offers to and needs from others, </a:t>
            </a:r>
            <a:r>
              <a:rPr lang="en-US" dirty="0"/>
              <a:t>spanning everything from content to expertise navigating institutional change to new technologies to grassroots support</a:t>
            </a:r>
          </a:p>
          <a:p>
            <a:pPr lvl="1"/>
            <a:r>
              <a:rPr lang="en-US" dirty="0">
                <a:solidFill>
                  <a:schemeClr val="accent3"/>
                </a:solidFill>
              </a:rPr>
              <a:t>Hunger for collaboration, including cross-regional partnership, was evident </a:t>
            </a:r>
            <a:r>
              <a:rPr lang="en-US" dirty="0"/>
              <a:t>in both the stated values of open education and the 13 collaborative roadmaps Summit participants produced (see next slide)</a:t>
            </a:r>
          </a:p>
          <a:p>
            <a:pPr lvl="1"/>
            <a:r>
              <a:rPr lang="en-US" dirty="0">
                <a:solidFill>
                  <a:schemeClr val="accent3"/>
                </a:solidFill>
              </a:rPr>
              <a:t>The field’s widening definition of open education encourages novel partnerships </a:t>
            </a:r>
            <a:r>
              <a:rPr lang="en-US" dirty="0"/>
              <a:t>that knit together the different substance, tools, and capacity often-siloed parts of the field have to offer</a:t>
            </a:r>
          </a:p>
        </p:txBody>
      </p:sp>
      <p:sp>
        <p:nvSpPr>
          <p:cNvPr id="3" name="Title 2"/>
          <p:cNvSpPr>
            <a:spLocks noGrp="1"/>
          </p:cNvSpPr>
          <p:nvPr>
            <p:ph type="title"/>
          </p:nvPr>
        </p:nvSpPr>
        <p:spPr/>
        <p:txBody>
          <a:bodyPr/>
          <a:lstStyle/>
          <a:p>
            <a:r>
              <a:rPr lang="en-US" dirty="0"/>
              <a:t>The Summit surfaced opportunities and desire for collaboration</a:t>
            </a:r>
          </a:p>
        </p:txBody>
      </p:sp>
    </p:spTree>
    <p:extLst>
      <p:ext uri="{BB962C8B-B14F-4D97-AF65-F5344CB8AC3E}">
        <p14:creationId xmlns:p14="http://schemas.microsoft.com/office/powerpoint/2010/main" val="46368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CFB65E-03E1-41B6-8AE1-04427D8B83AE}"/>
              </a:ext>
            </a:extLst>
          </p:cNvPr>
          <p:cNvSpPr>
            <a:spLocks noGrp="1"/>
          </p:cNvSpPr>
          <p:nvPr>
            <p:ph type="title"/>
          </p:nvPr>
        </p:nvSpPr>
        <p:spPr/>
        <p:txBody>
          <a:bodyPr/>
          <a:lstStyle/>
          <a:p>
            <a:r>
              <a:rPr lang="en-US" dirty="0"/>
              <a:t>collaborative roadmaps generated momentum for continued partnerships on diverse topics</a:t>
            </a:r>
          </a:p>
        </p:txBody>
      </p:sp>
      <p:sp>
        <p:nvSpPr>
          <p:cNvPr id="2" name="Content Placeholder 1">
            <a:extLst>
              <a:ext uri="{FF2B5EF4-FFF2-40B4-BE49-F238E27FC236}">
                <a16:creationId xmlns:a16="http://schemas.microsoft.com/office/drawing/2014/main" id="{C97EAFB4-AC28-4F3F-90E2-BD7609126950}"/>
              </a:ext>
            </a:extLst>
          </p:cNvPr>
          <p:cNvSpPr>
            <a:spLocks noGrp="1"/>
          </p:cNvSpPr>
          <p:nvPr>
            <p:ph idx="1"/>
          </p:nvPr>
        </p:nvSpPr>
        <p:spPr>
          <a:xfrm>
            <a:off x="1237516" y="1794680"/>
            <a:ext cx="10039847" cy="3951027"/>
          </a:xfrm>
        </p:spPr>
        <p:txBody>
          <a:bodyPr numCol="2"/>
          <a:lstStyle/>
          <a:p>
            <a:pPr fontAlgn="base"/>
            <a:r>
              <a:rPr lang="en-US" dirty="0"/>
              <a:t>MOOCs for peace and conflict resolution </a:t>
            </a:r>
          </a:p>
          <a:p>
            <a:pPr fontAlgn="base"/>
            <a:r>
              <a:rPr lang="en-US" dirty="0"/>
              <a:t>Moodle.net </a:t>
            </a:r>
          </a:p>
          <a:p>
            <a:pPr fontAlgn="base"/>
            <a:r>
              <a:rPr lang="en-US" dirty="0"/>
              <a:t>Multilingual OER and OER for language acquisition</a:t>
            </a:r>
          </a:p>
          <a:p>
            <a:pPr fontAlgn="base"/>
            <a:r>
              <a:rPr lang="en-US" dirty="0"/>
              <a:t>Nursing OER </a:t>
            </a:r>
          </a:p>
          <a:p>
            <a:pPr fontAlgn="base"/>
            <a:r>
              <a:rPr lang="en-US" dirty="0"/>
              <a:t>Open Education implementation and culture change </a:t>
            </a:r>
          </a:p>
          <a:p>
            <a:pPr fontAlgn="base"/>
            <a:r>
              <a:rPr lang="en-US" dirty="0"/>
              <a:t>Open Education policy and advocacy </a:t>
            </a:r>
          </a:p>
          <a:p>
            <a:pPr fontAlgn="base"/>
            <a:r>
              <a:rPr lang="en-US" dirty="0"/>
              <a:t>OER coaching </a:t>
            </a:r>
          </a:p>
          <a:p>
            <a:pPr fontAlgn="base"/>
            <a:r>
              <a:rPr lang="en-US" dirty="0"/>
              <a:t>Open assessments </a:t>
            </a:r>
          </a:p>
          <a:p>
            <a:pPr fontAlgn="base"/>
            <a:r>
              <a:rPr lang="en-US" dirty="0"/>
              <a:t>Open Education practices and pedagogy</a:t>
            </a:r>
          </a:p>
          <a:p>
            <a:pPr fontAlgn="base"/>
            <a:r>
              <a:rPr lang="en-US" dirty="0"/>
              <a:t>Open recognition &amp; badging </a:t>
            </a:r>
          </a:p>
          <a:p>
            <a:pPr fontAlgn="base"/>
            <a:r>
              <a:rPr lang="en-US" dirty="0"/>
              <a:t>Research on Open Education </a:t>
            </a:r>
          </a:p>
          <a:p>
            <a:pPr fontAlgn="base"/>
            <a:r>
              <a:rPr lang="en-US" dirty="0"/>
              <a:t>Sustainable Development Goals</a:t>
            </a:r>
          </a:p>
          <a:p>
            <a:pPr fontAlgn="base"/>
            <a:r>
              <a:rPr lang="en-US" dirty="0"/>
              <a:t>Use of OER in rural locations and the Global South </a:t>
            </a:r>
          </a:p>
        </p:txBody>
      </p:sp>
    </p:spTree>
    <p:extLst>
      <p:ext uri="{BB962C8B-B14F-4D97-AF65-F5344CB8AC3E}">
        <p14:creationId xmlns:p14="http://schemas.microsoft.com/office/powerpoint/2010/main" val="37363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Hewlett’s latest strategy in 2015 </a:t>
            </a:r>
            <a:br>
              <a:rPr lang="en-US" dirty="0"/>
            </a:br>
            <a:r>
              <a:rPr lang="en-US" dirty="0"/>
              <a:t>aimed to scale adoption</a:t>
            </a:r>
          </a:p>
        </p:txBody>
      </p:sp>
      <p:grpSp>
        <p:nvGrpSpPr>
          <p:cNvPr id="4" name="Group 3">
            <a:extLst>
              <a:ext uri="{FF2B5EF4-FFF2-40B4-BE49-F238E27FC236}">
                <a16:creationId xmlns:a16="http://schemas.microsoft.com/office/drawing/2014/main" id="{B1DD81F4-B485-41BB-9C8D-BD1B004EA920}"/>
              </a:ext>
            </a:extLst>
          </p:cNvPr>
          <p:cNvGrpSpPr/>
          <p:nvPr/>
        </p:nvGrpSpPr>
        <p:grpSpPr>
          <a:xfrm>
            <a:off x="1194350" y="1282914"/>
            <a:ext cx="9803299" cy="4834719"/>
            <a:chOff x="1194350" y="1403684"/>
            <a:chExt cx="9803299" cy="4834719"/>
          </a:xfrm>
        </p:grpSpPr>
        <p:pic>
          <p:nvPicPr>
            <p:cNvPr id="6" name="Picture 5">
              <a:extLst>
                <a:ext uri="{FF2B5EF4-FFF2-40B4-BE49-F238E27FC236}">
                  <a16:creationId xmlns:a16="http://schemas.microsoft.com/office/drawing/2014/main" id="{29C7F7C5-C95B-4C50-B8F5-3697F4A09452}"/>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94350" y="1403684"/>
              <a:ext cx="9803299" cy="4834719"/>
            </a:xfrm>
            <a:prstGeom prst="rect">
              <a:avLst/>
            </a:prstGeom>
          </p:spPr>
        </p:pic>
        <p:sp>
          <p:nvSpPr>
            <p:cNvPr id="2" name="Rectangle 1">
              <a:extLst>
                <a:ext uri="{FF2B5EF4-FFF2-40B4-BE49-F238E27FC236}">
                  <a16:creationId xmlns:a16="http://schemas.microsoft.com/office/drawing/2014/main" id="{31FA84FF-5ECD-400B-B159-F60D04F0D2B3}"/>
                </a:ext>
              </a:extLst>
            </p:cNvPr>
            <p:cNvSpPr/>
            <p:nvPr/>
          </p:nvSpPr>
          <p:spPr>
            <a:xfrm>
              <a:off x="5156046" y="4736578"/>
              <a:ext cx="67961" cy="9781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725A31C4-79C7-4CBF-9645-A34F2EA7D8AA}"/>
              </a:ext>
            </a:extLst>
          </p:cNvPr>
          <p:cNvSpPr txBox="1"/>
          <p:nvPr/>
        </p:nvSpPr>
        <p:spPr>
          <a:xfrm>
            <a:off x="965235" y="6238403"/>
            <a:ext cx="10261528" cy="369332"/>
          </a:xfrm>
          <a:prstGeom prst="rect">
            <a:avLst/>
          </a:prstGeom>
          <a:noFill/>
        </p:spPr>
        <p:txBody>
          <a:bodyPr wrap="square" rtlCol="0">
            <a:spAutoFit/>
          </a:bodyPr>
          <a:lstStyle/>
          <a:p>
            <a:pPr algn="ctr"/>
            <a:r>
              <a:rPr lang="en-US" dirty="0">
                <a:solidFill>
                  <a:schemeClr val="accent3"/>
                </a:solidFill>
                <a:latin typeface="Tw Cen MT" panose="020B0602020104020603" pitchFamily="34" charset="0"/>
              </a:rPr>
              <a:t>To view the strategy, visit: </a:t>
            </a:r>
            <a:r>
              <a:rPr lang="en-US" dirty="0">
                <a:solidFill>
                  <a:schemeClr val="tx2"/>
                </a:solidFill>
                <a:hlinkClick r:id="rId4"/>
              </a:rPr>
              <a:t>https://hewlett.org/wp-content/uploads/2017/02/OER-strategy-memo.pdf</a:t>
            </a:r>
            <a:r>
              <a:rPr lang="en-US" dirty="0">
                <a:solidFill>
                  <a:schemeClr val="tx2"/>
                </a:solidFill>
              </a:rPr>
              <a:t> </a:t>
            </a:r>
          </a:p>
        </p:txBody>
      </p:sp>
    </p:spTree>
    <p:extLst>
      <p:ext uri="{BB962C8B-B14F-4D97-AF65-F5344CB8AC3E}">
        <p14:creationId xmlns:p14="http://schemas.microsoft.com/office/powerpoint/2010/main" val="1537410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solidFill>
                  <a:schemeClr val="accent6">
                    <a:lumMod val="75000"/>
                  </a:schemeClr>
                </a:solidFill>
              </a:rPr>
              <a:t>Hewlett context</a:t>
            </a:r>
          </a:p>
          <a:p>
            <a:pPr algn="l"/>
            <a:r>
              <a:rPr lang="en-US" dirty="0">
                <a:solidFill>
                  <a:schemeClr val="accent6">
                    <a:lumMod val="75000"/>
                  </a:schemeClr>
                </a:solidFill>
              </a:rPr>
              <a:t>Research</a:t>
            </a:r>
          </a:p>
          <a:p>
            <a:pPr algn="l"/>
            <a:r>
              <a:rPr lang="en-US" dirty="0">
                <a:solidFill>
                  <a:schemeClr val="accent6">
                    <a:lumMod val="75000"/>
                  </a:schemeClr>
                </a:solidFill>
              </a:rPr>
              <a:t>Funders</a:t>
            </a:r>
          </a:p>
          <a:p>
            <a:pPr algn="l"/>
            <a:r>
              <a:rPr lang="en-US" dirty="0">
                <a:solidFill>
                  <a:schemeClr val="accent6">
                    <a:lumMod val="75000"/>
                  </a:schemeClr>
                </a:solidFill>
              </a:rPr>
              <a:t>Field</a:t>
            </a:r>
          </a:p>
          <a:p>
            <a:pPr algn="l"/>
            <a:r>
              <a:rPr lang="en-US" dirty="0"/>
              <a:t>Next steps</a:t>
            </a:r>
          </a:p>
        </p:txBody>
      </p:sp>
    </p:spTree>
    <p:extLst>
      <p:ext uri="{BB962C8B-B14F-4D97-AF65-F5344CB8AC3E}">
        <p14:creationId xmlns:p14="http://schemas.microsoft.com/office/powerpoint/2010/main" val="327368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Next steps for the field</a:t>
            </a:r>
          </a:p>
        </p:txBody>
      </p:sp>
      <p:sp>
        <p:nvSpPr>
          <p:cNvPr id="4" name="Text Placeholder 3"/>
          <p:cNvSpPr>
            <a:spLocks noGrp="1"/>
          </p:cNvSpPr>
          <p:nvPr>
            <p:ph type="body" sz="quarter" idx="13"/>
          </p:nvPr>
        </p:nvSpPr>
        <p:spPr>
          <a:xfrm>
            <a:off x="4887884" y="1302764"/>
            <a:ext cx="6622236" cy="4878591"/>
          </a:xfrm>
        </p:spPr>
        <p:txBody>
          <a:bodyPr/>
          <a:lstStyle/>
          <a:p>
            <a:pPr lvl="1"/>
            <a:r>
              <a:rPr lang="en-US" dirty="0">
                <a:solidFill>
                  <a:schemeClr val="accent3"/>
                </a:solidFill>
              </a:rPr>
              <a:t>Continue discussing what open education and pedagogy mean </a:t>
            </a:r>
            <a:r>
              <a:rPr lang="en-US" dirty="0"/>
              <a:t>at OER gatherings in the US and globally, and with teaching and learning experts</a:t>
            </a:r>
          </a:p>
          <a:p>
            <a:pPr lvl="1"/>
            <a:r>
              <a:rPr lang="en-US" dirty="0">
                <a:solidFill>
                  <a:schemeClr val="accent3"/>
                </a:solidFill>
              </a:rPr>
              <a:t>Use and contribute to the research compilation </a:t>
            </a:r>
            <a:r>
              <a:rPr lang="en-US" dirty="0"/>
              <a:t>when you need or find valuable research pieces related to OER and open education</a:t>
            </a:r>
          </a:p>
          <a:p>
            <a:pPr lvl="1"/>
            <a:r>
              <a:rPr lang="en-US" dirty="0">
                <a:solidFill>
                  <a:schemeClr val="accent3"/>
                </a:solidFill>
              </a:rPr>
              <a:t>Tell your peers about open education-related funding opportunities </a:t>
            </a:r>
            <a:r>
              <a:rPr lang="en-US" dirty="0"/>
              <a:t>that may be outside their traditional OER scope but have the potential to expand partnerships and sustainability</a:t>
            </a:r>
          </a:p>
        </p:txBody>
      </p:sp>
      <p:pic>
        <p:nvPicPr>
          <p:cNvPr id="7" name="Picture Placeholder 6">
            <a:extLst>
              <a:ext uri="{FF2B5EF4-FFF2-40B4-BE49-F238E27FC236}">
                <a16:creationId xmlns:a16="http://schemas.microsoft.com/office/drawing/2014/main" id="{EAB5B00C-F25E-4983-A805-B14123099406}"/>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771880" y="1836133"/>
            <a:ext cx="4116004" cy="4114800"/>
          </a:xfrm>
        </p:spPr>
      </p:pic>
      <p:sp>
        <p:nvSpPr>
          <p:cNvPr id="5" name="TextBox 4">
            <a:extLst>
              <a:ext uri="{FF2B5EF4-FFF2-40B4-BE49-F238E27FC236}">
                <a16:creationId xmlns:a16="http://schemas.microsoft.com/office/drawing/2014/main" id="{B5829748-3292-49ED-AE62-8F766C4020E5}"/>
              </a:ext>
            </a:extLst>
          </p:cNvPr>
          <p:cNvSpPr txBox="1"/>
          <p:nvPr/>
        </p:nvSpPr>
        <p:spPr>
          <a:xfrm>
            <a:off x="101600" y="6541700"/>
            <a:ext cx="3619500" cy="215444"/>
          </a:xfrm>
          <a:prstGeom prst="rect">
            <a:avLst/>
          </a:prstGeom>
          <a:noFill/>
        </p:spPr>
        <p:txBody>
          <a:bodyPr wrap="square" lIns="0" tIns="0" rIns="0" bIns="0" rtlCol="0">
            <a:spAutoFit/>
          </a:bodyPr>
          <a:lstStyle/>
          <a:p>
            <a:r>
              <a:rPr lang="en-US" sz="1400" dirty="0"/>
              <a:t>Photo by </a:t>
            </a:r>
            <a:r>
              <a:rPr lang="en-US" sz="1400" dirty="0">
                <a:hlinkClick r:id="rId4"/>
              </a:rPr>
              <a:t>Capturing the human heart.</a:t>
            </a:r>
            <a:r>
              <a:rPr lang="en-US" sz="1400" dirty="0"/>
              <a:t> on </a:t>
            </a:r>
            <a:r>
              <a:rPr lang="en-US" sz="1400" dirty="0" err="1">
                <a:hlinkClick r:id="rId5"/>
              </a:rPr>
              <a:t>Unsplash</a:t>
            </a:r>
            <a:endParaRPr lang="en-US" sz="1400" dirty="0"/>
          </a:p>
        </p:txBody>
      </p:sp>
    </p:spTree>
    <p:extLst>
      <p:ext uri="{BB962C8B-B14F-4D97-AF65-F5344CB8AC3E}">
        <p14:creationId xmlns:p14="http://schemas.microsoft.com/office/powerpoint/2010/main" val="39628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FB13F7-2781-4625-B3A4-FF6D860AF140}"/>
              </a:ext>
            </a:extLst>
          </p:cNvPr>
          <p:cNvSpPr txBox="1">
            <a:spLocks/>
          </p:cNvSpPr>
          <p:nvPr/>
        </p:nvSpPr>
        <p:spPr>
          <a:xfrm>
            <a:off x="1522808" y="3249962"/>
            <a:ext cx="9146382" cy="1114425"/>
          </a:xfrm>
          <a:prstGeom prst="rect">
            <a:avLst/>
          </a:prstGeom>
        </p:spPr>
        <p:txBody>
          <a:bodyPr/>
          <a:lstStyle>
            <a:lvl1pPr marL="127000" indent="-127000" algn="l" defTabSz="457200" rtl="0" eaLnBrk="1" latinLnBrk="0" hangingPunct="1">
              <a:spcBef>
                <a:spcPts val="1200"/>
              </a:spcBef>
              <a:buSzPct val="25000"/>
              <a:buFont typeface="Tw Cen MT" charset="-120"/>
              <a:buChar char=" "/>
              <a:tabLst/>
              <a:defRPr sz="2400" kern="1200">
                <a:solidFill>
                  <a:schemeClr val="tx2"/>
                </a:solidFill>
                <a:latin typeface="+mn-lt"/>
                <a:ea typeface="Tw Cen MT" charset="0"/>
                <a:cs typeface="Tw Cen MT" charset="0"/>
              </a:defRPr>
            </a:lvl1pPr>
            <a:lvl2pPr marL="742950" indent="-285750" algn="l" defTabSz="457200" rtl="0" eaLnBrk="1" latinLnBrk="0" hangingPunct="1">
              <a:spcBef>
                <a:spcPts val="1200"/>
              </a:spcBef>
              <a:buClr>
                <a:schemeClr val="accent2"/>
              </a:buClr>
              <a:buFont typeface="Tw Cen MT" charset="0"/>
              <a:buChar char="•"/>
              <a:defRPr sz="2400" kern="1200">
                <a:solidFill>
                  <a:schemeClr val="tx2"/>
                </a:solidFill>
                <a:latin typeface="+mn-lt"/>
                <a:ea typeface="Tw Cen MT" charset="0"/>
                <a:cs typeface="Tw Cen MT" charset="0"/>
              </a:defRPr>
            </a:lvl2pPr>
            <a:lvl3pPr marL="1143000" indent="-228600" algn="l" defTabSz="457200" rtl="0" eaLnBrk="1" latinLnBrk="0" hangingPunct="1">
              <a:spcBef>
                <a:spcPts val="1200"/>
              </a:spcBef>
              <a:buClr>
                <a:schemeClr val="accent1"/>
              </a:buClr>
              <a:buFont typeface="Tw Cen MT" charset="-120"/>
              <a:buChar char="–"/>
              <a:defRPr sz="2000" kern="1200">
                <a:solidFill>
                  <a:schemeClr val="tx2"/>
                </a:solidFill>
                <a:latin typeface="+mn-lt"/>
                <a:ea typeface="Tw Cen MT" charset="0"/>
                <a:cs typeface="Tw Cen MT" charset="0"/>
              </a:defRPr>
            </a:lvl3pPr>
            <a:lvl4pPr marL="1600200" indent="-228600" algn="l" defTabSz="457200" rtl="0" eaLnBrk="1" latinLnBrk="0" hangingPunct="1">
              <a:spcBef>
                <a:spcPts val="1200"/>
              </a:spcBef>
              <a:buClr>
                <a:schemeClr val="accent1"/>
              </a:buClr>
              <a:buFont typeface="Tw Cen MT"/>
              <a:buChar char="–"/>
              <a:defRPr sz="1800" kern="1200">
                <a:solidFill>
                  <a:schemeClr val="tx2"/>
                </a:solidFill>
                <a:latin typeface="+mn-lt"/>
                <a:ea typeface="Tw Cen MT" charset="0"/>
                <a:cs typeface="Tw Cen MT" charset="0"/>
              </a:defRPr>
            </a:lvl4pPr>
            <a:lvl5pPr marL="2057400" indent="-228600" algn="l" defTabSz="457200" rtl="0" eaLnBrk="1" latinLnBrk="0" hangingPunct="1">
              <a:spcBef>
                <a:spcPts val="1200"/>
              </a:spcBef>
              <a:buClr>
                <a:schemeClr val="accent1"/>
              </a:buClr>
              <a:buFont typeface="Tw Cen MT"/>
              <a:buChar char="»"/>
              <a:defRPr sz="1800" kern="1200">
                <a:solidFill>
                  <a:schemeClr val="tx2"/>
                </a:solidFill>
                <a:latin typeface="+mn-lt"/>
                <a:ea typeface="Tw Cen MT" charset="0"/>
                <a:cs typeface="Tw Cen MT" charset="0"/>
              </a:defRPr>
            </a:lvl5pPr>
            <a:lvl6pPr marL="2514600" indent="-228600" algn="l" defTabSz="457200" rtl="0" eaLnBrk="1" latinLnBrk="0" hangingPunct="1">
              <a:spcBef>
                <a:spcPct val="20000"/>
              </a:spcBef>
              <a:buFont typeface="Tw Cen MT"/>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Tw Cen MT"/>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Tw Cen MT"/>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Tw Cen MT"/>
              <a:buChar char="•"/>
              <a:defRPr sz="2000" kern="1200">
                <a:solidFill>
                  <a:schemeClr val="tx1"/>
                </a:solidFill>
                <a:latin typeface="+mn-lt"/>
                <a:ea typeface="+mn-ea"/>
                <a:cs typeface="+mn-cs"/>
              </a:defRPr>
            </a:lvl9pPr>
          </a:lstStyle>
          <a:p>
            <a:pPr algn="ctr"/>
            <a:r>
              <a:rPr lang="en-US" dirty="0">
                <a:solidFill>
                  <a:srgbClr val="233A4B"/>
                </a:solidFill>
              </a:rPr>
              <a:t>For more information, visit</a:t>
            </a:r>
          </a:p>
          <a:p>
            <a:pPr algn="ctr"/>
            <a:r>
              <a:rPr lang="en-US" sz="2800" dirty="0">
                <a:solidFill>
                  <a:srgbClr val="7CAE40"/>
                </a:solidFill>
              </a:rPr>
              <a:t>https://hewlett.org/strategy/open-educational-resources/</a:t>
            </a:r>
          </a:p>
        </p:txBody>
      </p:sp>
    </p:spTree>
    <p:extLst>
      <p:ext uri="{BB962C8B-B14F-4D97-AF65-F5344CB8AC3E}">
        <p14:creationId xmlns:p14="http://schemas.microsoft.com/office/powerpoint/2010/main" val="122941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5B52E-DD42-426D-8534-51B6F88F7586}"/>
              </a:ext>
            </a:extLst>
          </p:cNvPr>
          <p:cNvSpPr>
            <a:spLocks noGrp="1"/>
          </p:cNvSpPr>
          <p:nvPr>
            <p:ph type="title"/>
          </p:nvPr>
        </p:nvSpPr>
        <p:spPr/>
        <p:txBody>
          <a:bodyPr/>
          <a:lstStyle/>
          <a:p>
            <a:r>
              <a:rPr lang="en-US" dirty="0"/>
              <a:t>Appendix</a:t>
            </a:r>
          </a:p>
        </p:txBody>
      </p:sp>
      <p:sp>
        <p:nvSpPr>
          <p:cNvPr id="3" name="Text Placeholder 2">
            <a:extLst>
              <a:ext uri="{FF2B5EF4-FFF2-40B4-BE49-F238E27FC236}">
                <a16:creationId xmlns:a16="http://schemas.microsoft.com/office/drawing/2014/main" id="{C2B5536F-2477-4C07-8609-6089C24B2244}"/>
              </a:ext>
            </a:extLst>
          </p:cNvPr>
          <p:cNvSpPr>
            <a:spLocks noGrp="1"/>
          </p:cNvSpPr>
          <p:nvPr>
            <p:ph type="body" idx="1"/>
          </p:nvPr>
        </p:nvSpPr>
        <p:spPr/>
        <p:txBody>
          <a:bodyPr/>
          <a:lstStyle/>
          <a:p>
            <a:r>
              <a:rPr lang="en-US" dirty="0"/>
              <a:t>Summaries of select representative research articles</a:t>
            </a:r>
          </a:p>
        </p:txBody>
      </p:sp>
    </p:spTree>
    <p:extLst>
      <p:ext uri="{BB962C8B-B14F-4D97-AF65-F5344CB8AC3E}">
        <p14:creationId xmlns:p14="http://schemas.microsoft.com/office/powerpoint/2010/main" val="56293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65E252-22D9-4EB8-BC4E-6B4FFB6B3BB8}"/>
              </a:ext>
            </a:extLst>
          </p:cNvPr>
          <p:cNvSpPr txBox="1">
            <a:spLocks/>
          </p:cNvSpPr>
          <p:nvPr/>
        </p:nvSpPr>
        <p:spPr>
          <a:xfrm>
            <a:off x="286264" y="285751"/>
            <a:ext cx="11609173" cy="732924"/>
          </a:xfrm>
          <a:prstGeom prst="rect">
            <a:avLst/>
          </a:prstGeom>
        </p:spPr>
        <p:txBody>
          <a:bodyPr/>
          <a:lstStyle>
            <a:lvl1pPr algn="ctr" defTabSz="457200" rtl="0" eaLnBrk="1" latinLnBrk="0" hangingPunct="1">
              <a:lnSpc>
                <a:spcPct val="80000"/>
              </a:lnSpc>
              <a:spcBef>
                <a:spcPct val="0"/>
              </a:spcBef>
              <a:buNone/>
              <a:defRPr sz="2800" b="0" kern="1200" cap="all" spc="600" baseline="0">
                <a:solidFill>
                  <a:schemeClr val="tx2"/>
                </a:solidFill>
                <a:latin typeface="+mj-lt"/>
                <a:ea typeface="+mj-ea"/>
                <a:cs typeface="+mj-cs"/>
              </a:defRPr>
            </a:lvl1pPr>
          </a:lstStyle>
          <a:p>
            <a:r>
              <a:rPr lang="en-US" sz="2400" dirty="0">
                <a:latin typeface="Tw Cen MT" panose="020B0602020104020603" pitchFamily="34" charset="0"/>
              </a:rPr>
              <a:t>Adoption and Impact of OER in the Global South </a:t>
            </a:r>
            <a:r>
              <a:rPr lang="en-US" sz="2000" dirty="0">
                <a:latin typeface="Tw Cen MT" panose="020B0602020104020603" pitchFamily="34" charset="0"/>
              </a:rPr>
              <a:t>(Hodgkinson-Williams &amp; </a:t>
            </a:r>
            <a:r>
              <a:rPr lang="en-US" sz="2000" dirty="0" err="1">
                <a:latin typeface="Tw Cen MT" panose="020B0602020104020603" pitchFamily="34" charset="0"/>
              </a:rPr>
              <a:t>Arinto</a:t>
            </a:r>
            <a:r>
              <a:rPr lang="en-US" sz="2000" dirty="0">
                <a:latin typeface="Tw Cen MT" panose="020B0602020104020603" pitchFamily="34" charset="0"/>
              </a:rPr>
              <a:t> 2017; CC-BY)</a:t>
            </a:r>
            <a:endParaRPr lang="en-US" sz="2400" dirty="0">
              <a:latin typeface="Tw Cen MT" panose="020B0602020104020603" pitchFamily="34" charset="0"/>
            </a:endParaRPr>
          </a:p>
        </p:txBody>
      </p:sp>
      <p:graphicFrame>
        <p:nvGraphicFramePr>
          <p:cNvPr id="5" name="Table 4">
            <a:extLst>
              <a:ext uri="{FF2B5EF4-FFF2-40B4-BE49-F238E27FC236}">
                <a16:creationId xmlns:a16="http://schemas.microsoft.com/office/drawing/2014/main" id="{43D2B29B-811A-4E49-BAB5-690081B2070F}"/>
              </a:ext>
            </a:extLst>
          </p:cNvPr>
          <p:cNvGraphicFramePr>
            <a:graphicFrameLocks noGrp="1"/>
          </p:cNvGraphicFramePr>
          <p:nvPr>
            <p:extLst>
              <p:ext uri="{D42A27DB-BD31-4B8C-83A1-F6EECF244321}">
                <p14:modId xmlns:p14="http://schemas.microsoft.com/office/powerpoint/2010/main" val="3236961372"/>
              </p:ext>
            </p:extLst>
          </p:nvPr>
        </p:nvGraphicFramePr>
        <p:xfrm>
          <a:off x="296563" y="1116610"/>
          <a:ext cx="3016333" cy="5029200"/>
        </p:xfrm>
        <a:graphic>
          <a:graphicData uri="http://schemas.openxmlformats.org/drawingml/2006/table">
            <a:tbl>
              <a:tblPr firstRow="1" bandRow="1">
                <a:tableStyleId>{5C22544A-7EE6-4342-B048-85BDC9FD1C3A}</a:tableStyleId>
              </a:tblPr>
              <a:tblGrid>
                <a:gridCol w="1131242">
                  <a:extLst>
                    <a:ext uri="{9D8B030D-6E8A-4147-A177-3AD203B41FA5}">
                      <a16:colId xmlns:a16="http://schemas.microsoft.com/office/drawing/2014/main" val="1284338195"/>
                    </a:ext>
                  </a:extLst>
                </a:gridCol>
                <a:gridCol w="1885091">
                  <a:extLst>
                    <a:ext uri="{9D8B030D-6E8A-4147-A177-3AD203B41FA5}">
                      <a16:colId xmlns:a16="http://schemas.microsoft.com/office/drawing/2014/main" val="1371160856"/>
                    </a:ext>
                  </a:extLst>
                </a:gridCol>
              </a:tblGrid>
              <a:tr h="370840">
                <a:tc>
                  <a:txBody>
                    <a:bodyPr/>
                    <a:lstStyle/>
                    <a:p>
                      <a:r>
                        <a:rPr lang="en-US" sz="1300" b="1" dirty="0">
                          <a:solidFill>
                            <a:schemeClr val="accent3"/>
                          </a:solidFill>
                          <a:latin typeface="Tw Cen MT" panose="020B0602020104020603" pitchFamily="34" charset="0"/>
                        </a:rPr>
                        <a:t>Study geography</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South America, Sub-Saharan Africa, South and Southeast Asia</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3697745"/>
                  </a:ext>
                </a:extLst>
              </a:tr>
              <a:tr h="370840">
                <a:tc>
                  <a:txBody>
                    <a:bodyPr/>
                    <a:lstStyle/>
                    <a:p>
                      <a:r>
                        <a:rPr lang="en-US" sz="1300" b="1" dirty="0">
                          <a:solidFill>
                            <a:schemeClr val="accent3"/>
                          </a:solidFill>
                          <a:latin typeface="Tw Cen MT" panose="020B0602020104020603" pitchFamily="34" charset="0"/>
                        </a:rPr>
                        <a:t>Study period</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2013-2017</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8288417"/>
                  </a:ext>
                </a:extLst>
              </a:tr>
              <a:tr h="370840">
                <a:tc>
                  <a:txBody>
                    <a:bodyPr/>
                    <a:lstStyle/>
                    <a:p>
                      <a:r>
                        <a:rPr lang="en-US" sz="1300" b="1" dirty="0">
                          <a:solidFill>
                            <a:schemeClr val="accent3"/>
                          </a:solidFill>
                          <a:latin typeface="Tw Cen MT" panose="020B0602020104020603" pitchFamily="34" charset="0"/>
                        </a:rPr>
                        <a:t>Researcher geography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Varies by study (19 countries)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1731756"/>
                  </a:ext>
                </a:extLst>
              </a:tr>
              <a:tr h="370840">
                <a:tc>
                  <a:txBody>
                    <a:bodyPr/>
                    <a:lstStyle/>
                    <a:p>
                      <a:r>
                        <a:rPr lang="en-US" sz="1300" b="1" dirty="0">
                          <a:solidFill>
                            <a:schemeClr val="accent3"/>
                          </a:solidFill>
                          <a:latin typeface="Tw Cen MT" panose="020B0602020104020603" pitchFamily="34" charset="0"/>
                        </a:rPr>
                        <a:t>Education level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Secondary and Tertiary education, teacher training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97280229"/>
                  </a:ext>
                </a:extLst>
              </a:tr>
              <a:tr h="370840">
                <a:tc>
                  <a:txBody>
                    <a:bodyPr/>
                    <a:lstStyle/>
                    <a:p>
                      <a:r>
                        <a:rPr lang="en-US" sz="1300" b="1" dirty="0">
                          <a:solidFill>
                            <a:schemeClr val="accent3"/>
                          </a:solidFill>
                          <a:latin typeface="Tw Cen MT" panose="020B0602020104020603" pitchFamily="34" charset="0"/>
                        </a:rPr>
                        <a:t>Focus area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Varies by study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2634264"/>
                  </a:ext>
                </a:extLst>
              </a:tr>
              <a:tr h="370840">
                <a:tc>
                  <a:txBody>
                    <a:bodyPr/>
                    <a:lstStyle/>
                    <a:p>
                      <a:r>
                        <a:rPr lang="en-US" sz="1300" b="1" dirty="0">
                          <a:solidFill>
                            <a:schemeClr val="accent3"/>
                          </a:solidFill>
                          <a:latin typeface="Tw Cen MT" panose="020B0602020104020603" pitchFamily="34" charset="0"/>
                        </a:rPr>
                        <a:t>Subjects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396 school teachers, 69 teacher educators, 701 university lecturers, and 4985 university students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7959388"/>
                  </a:ext>
                </a:extLst>
              </a:tr>
              <a:tr h="370840">
                <a:tc>
                  <a:txBody>
                    <a:bodyPr/>
                    <a:lstStyle/>
                    <a:p>
                      <a:r>
                        <a:rPr lang="en-US" sz="1300" b="1" dirty="0">
                          <a:solidFill>
                            <a:schemeClr val="accent3"/>
                          </a:solidFill>
                          <a:latin typeface="Tw Cen MT" panose="020B0602020104020603" pitchFamily="34" charset="0"/>
                        </a:rPr>
                        <a:t>Study type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Varies by study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4988699"/>
                  </a:ext>
                </a:extLst>
              </a:tr>
              <a:tr h="370840">
                <a:tc>
                  <a:txBody>
                    <a:bodyPr/>
                    <a:lstStyle/>
                    <a:p>
                      <a:r>
                        <a:rPr lang="en-US" sz="1300" b="1" dirty="0">
                          <a:solidFill>
                            <a:schemeClr val="accent3"/>
                          </a:solidFill>
                          <a:latin typeface="Tw Cen MT" panose="020B0602020104020603" pitchFamily="34" charset="0"/>
                        </a:rPr>
                        <a:t>Publication type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Book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5565752"/>
                  </a:ext>
                </a:extLst>
              </a:tr>
              <a:tr h="370840">
                <a:tc>
                  <a:txBody>
                    <a:bodyPr/>
                    <a:lstStyle/>
                    <a:p>
                      <a:r>
                        <a:rPr lang="en-US" sz="1300" b="1" dirty="0">
                          <a:solidFill>
                            <a:schemeClr val="accent3"/>
                          </a:solidFill>
                          <a:latin typeface="Tw Cen MT" panose="020B0602020104020603" pitchFamily="34" charset="0"/>
                        </a:rPr>
                        <a:t>Supporting institutions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IDRC, DFID, Open Society Foundations, U. Cape Town, </a:t>
                      </a:r>
                      <a:r>
                        <a:rPr lang="en-US" sz="1300" b="0" dirty="0" err="1">
                          <a:solidFill>
                            <a:schemeClr val="tx2"/>
                          </a:solidFill>
                          <a:latin typeface="Tw Cen MT" panose="020B0602020104020603" pitchFamily="34" charset="0"/>
                        </a:rPr>
                        <a:t>Wawasan</a:t>
                      </a:r>
                      <a:r>
                        <a:rPr lang="en-US" sz="1300" b="0" dirty="0">
                          <a:solidFill>
                            <a:schemeClr val="tx2"/>
                          </a:solidFill>
                          <a:latin typeface="Tw Cen MT" panose="020B0602020104020603" pitchFamily="34" charset="0"/>
                        </a:rPr>
                        <a:t> Open U.</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4397301"/>
                  </a:ext>
                </a:extLst>
              </a:tr>
            </a:tbl>
          </a:graphicData>
        </a:graphic>
      </p:graphicFrame>
      <p:sp>
        <p:nvSpPr>
          <p:cNvPr id="6" name="Rectangle 5">
            <a:extLst>
              <a:ext uri="{FF2B5EF4-FFF2-40B4-BE49-F238E27FC236}">
                <a16:creationId xmlns:a16="http://schemas.microsoft.com/office/drawing/2014/main" id="{5BF17A41-6D99-4376-AC3A-88A0253F6416}"/>
              </a:ext>
            </a:extLst>
          </p:cNvPr>
          <p:cNvSpPr/>
          <p:nvPr/>
        </p:nvSpPr>
        <p:spPr>
          <a:xfrm>
            <a:off x="3709115" y="1116610"/>
            <a:ext cx="8186322" cy="54120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300" b="1" i="0" u="none" strike="noStrike" kern="1200" cap="none" spc="0" normalizeH="0" baseline="0" noProof="0" dirty="0">
                <a:ln>
                  <a:noFill/>
                </a:ln>
                <a:solidFill>
                  <a:schemeClr val="accent3"/>
                </a:solidFill>
                <a:effectLst/>
                <a:uLnTx/>
                <a:uFillTx/>
                <a:latin typeface="Tw Cen MT" panose="020B0602020104020603" pitchFamily="34" charset="0"/>
              </a:rPr>
              <a:t>Research questions: </a:t>
            </a:r>
            <a:r>
              <a:rPr kumimoji="0" lang="en-US" sz="1300" b="0" i="0" u="none" strike="noStrike" kern="1200" cap="none" spc="0" normalizeH="0" baseline="0" noProof="0" dirty="0">
                <a:ln>
                  <a:noFill/>
                </a:ln>
                <a:solidFill>
                  <a:schemeClr val="tx2"/>
                </a:solidFill>
                <a:effectLst/>
                <a:uLnTx/>
                <a:uFillTx/>
                <a:latin typeface="Tw Cen MT" panose="020B0602020104020603" pitchFamily="34" charset="0"/>
              </a:rPr>
              <a:t>In what ways and under what circumstances can the adoption of OER and Open Educational Practices (OEP) address the increasing demand for accessible, relevant, high-quality, and affordable education in the Global South?</a:t>
            </a:r>
          </a:p>
          <a:p>
            <a:pPr lvl="0">
              <a:spcBef>
                <a:spcPts val="600"/>
              </a:spcBef>
              <a:defRPr/>
            </a:pPr>
            <a:r>
              <a:rPr kumimoji="0" lang="en-US" sz="1300" b="1" i="0" u="none" strike="noStrike" kern="1200" cap="none" spc="0" normalizeH="0" baseline="0" noProof="0" dirty="0">
                <a:ln>
                  <a:noFill/>
                </a:ln>
                <a:solidFill>
                  <a:schemeClr val="accent3"/>
                </a:solidFill>
                <a:effectLst/>
                <a:uLnTx/>
                <a:uFillTx/>
                <a:latin typeface="Tw Cen MT" panose="020B0602020104020603" pitchFamily="34" charset="0"/>
              </a:rPr>
              <a:t>Research approach: </a:t>
            </a:r>
            <a:r>
              <a:rPr kumimoji="0" lang="en-US" sz="1300" b="0" i="0" u="none" strike="noStrike" kern="1200" cap="none" spc="0" normalizeH="0" baseline="0" noProof="0" dirty="0">
                <a:ln>
                  <a:noFill/>
                </a:ln>
                <a:solidFill>
                  <a:schemeClr val="tx2"/>
                </a:solidFill>
                <a:effectLst/>
                <a:uLnTx/>
                <a:uFillTx/>
                <a:latin typeface="Tw Cen MT" panose="020B0602020104020603" pitchFamily="34" charset="0"/>
              </a:rPr>
              <a:t>Solicit research proposals from teams in the Global South, resulting in 18 sub-projects from 21 countries in Asia, Sub-Saharan Africa, and Latin America. These sub-projects included 103 researchers from 19 countries, supported by a Network Hub of 12 people at the University of Cape Town and </a:t>
            </a:r>
            <a:r>
              <a:rPr kumimoji="0" lang="en-US" sz="1300" b="0" i="0" u="none" strike="noStrike" kern="1200" cap="none" spc="0" normalizeH="0" baseline="0" noProof="0" dirty="0" err="1">
                <a:ln>
                  <a:noFill/>
                </a:ln>
                <a:solidFill>
                  <a:schemeClr val="tx2"/>
                </a:solidFill>
                <a:effectLst/>
                <a:uLnTx/>
                <a:uFillTx/>
                <a:latin typeface="Tw Cen MT" panose="020B0602020104020603" pitchFamily="34" charset="0"/>
              </a:rPr>
              <a:t>Wawasan</a:t>
            </a:r>
            <a:r>
              <a:rPr kumimoji="0" lang="en-US" sz="1300" b="0" i="0" u="none" strike="noStrike" kern="1200" cap="none" spc="0" normalizeH="0" baseline="0" noProof="0" dirty="0">
                <a:ln>
                  <a:noFill/>
                </a:ln>
                <a:solidFill>
                  <a:schemeClr val="tx2"/>
                </a:solidFill>
                <a:effectLst/>
                <a:uLnTx/>
                <a:uFillTx/>
                <a:latin typeface="Tw Cen MT" panose="020B0602020104020603" pitchFamily="34" charset="0"/>
              </a:rPr>
              <a:t> Open </a:t>
            </a:r>
            <a:r>
              <a:rPr lang="en-US" sz="1300" dirty="0">
                <a:solidFill>
                  <a:schemeClr val="tx2"/>
                </a:solidFill>
                <a:latin typeface="Tw Cen MT" panose="020B0602020104020603" pitchFamily="34" charset="0"/>
              </a:rPr>
              <a:t>University. Study methods include “survey questionnaires, interviews, focus group discussions, document analysis, workshops, observations, logs, and desktop reviews.” 10 sub-projects yielded both quantitative and qualitative data, 6 only qualitative data, and 2 only quantitative data. </a:t>
            </a:r>
            <a:endParaRPr kumimoji="0" lang="en-US" sz="1300" b="0" i="0" u="none" strike="noStrike" kern="1200" cap="none" spc="0" normalizeH="0" baseline="0" noProof="0" dirty="0">
              <a:ln>
                <a:noFill/>
              </a:ln>
              <a:solidFill>
                <a:schemeClr val="tx2"/>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1" dirty="0">
                <a:solidFill>
                  <a:schemeClr val="accent3"/>
                </a:solidFill>
                <a:latin typeface="Tw Cen MT" panose="020B0602020104020603" pitchFamily="34" charset="0"/>
              </a:rPr>
              <a:t>Book contents</a:t>
            </a:r>
            <a:r>
              <a:rPr kumimoji="0" lang="en-US" sz="1300" b="1" i="0" u="none" strike="noStrike" kern="1200" cap="none" spc="0" normalizeH="0" baseline="0" noProof="0" dirty="0">
                <a:ln>
                  <a:noFill/>
                </a:ln>
                <a:solidFill>
                  <a:schemeClr val="accent3"/>
                </a:solidFill>
                <a:effectLst/>
                <a:uLnTx/>
                <a:uFillTx/>
                <a:latin typeface="Tw Cen MT" panose="020B0602020104020603" pitchFamily="34" charset="0"/>
              </a:rPr>
              <a:t>:</a:t>
            </a:r>
          </a:p>
          <a:p>
            <a:pPr marL="342900" lvl="0" indent="-342900">
              <a:spcBef>
                <a:spcPts val="600"/>
              </a:spcBef>
              <a:buFont typeface="+mj-lt"/>
              <a:buAutoNum type="arabicPeriod"/>
              <a:defRPr/>
            </a:pPr>
            <a:r>
              <a:rPr lang="en-US" sz="1300" b="1" dirty="0">
                <a:solidFill>
                  <a:schemeClr val="tx2"/>
                </a:solidFill>
                <a:latin typeface="Tw Cen MT" panose="020B0602020104020603" pitchFamily="34" charset="0"/>
              </a:rPr>
              <a:t>Overview: </a:t>
            </a:r>
            <a:r>
              <a:rPr lang="en-US" sz="1300" dirty="0">
                <a:solidFill>
                  <a:schemeClr val="tx2"/>
                </a:solidFill>
                <a:latin typeface="Tw Cen MT" panose="020B0602020104020603" pitchFamily="34" charset="0"/>
              </a:rPr>
              <a:t>Introduction; “Factors influencing Open Educational Practices and OER in the Global South: Meta-synthesis of the ROER4D project”; “OER use in the Global South: A baseline survey of higher education instructors”</a:t>
            </a:r>
          </a:p>
          <a:p>
            <a:pPr marL="342900" lvl="0" indent="-342900">
              <a:spcBef>
                <a:spcPts val="600"/>
              </a:spcBef>
              <a:buFont typeface="+mj-lt"/>
              <a:buAutoNum type="arabicPeriod"/>
              <a:defRPr/>
            </a:pPr>
            <a:r>
              <a:rPr lang="en-US" sz="1300" b="1" dirty="0">
                <a:solidFill>
                  <a:schemeClr val="tx2"/>
                </a:solidFill>
                <a:latin typeface="Tw Cen MT" panose="020B0602020104020603" pitchFamily="34" charset="0"/>
              </a:rPr>
              <a:t>S. America: </a:t>
            </a:r>
            <a:r>
              <a:rPr lang="en-US" sz="1300" dirty="0">
                <a:solidFill>
                  <a:schemeClr val="tx2"/>
                </a:solidFill>
                <a:latin typeface="Tw Cen MT" panose="020B0602020104020603" pitchFamily="34" charset="0"/>
              </a:rPr>
              <a:t>“Open Access and OER in Latin America: A survey of the policy landscape in Chile, Colombia and Uruguay”; “Co-creation of OER by teachers and teacher educators in Colombia”; “Effectiveness of OER use in first-year higher education students’ mathematical course performance: A case study” (Chile)</a:t>
            </a:r>
          </a:p>
          <a:p>
            <a:pPr marL="342900" lvl="0" indent="-342900">
              <a:spcBef>
                <a:spcPts val="600"/>
              </a:spcBef>
              <a:buFont typeface="+mj-lt"/>
              <a:buAutoNum type="arabicPeriod"/>
              <a:defRPr/>
            </a:pPr>
            <a:r>
              <a:rPr lang="en-US" sz="1300" b="1" dirty="0">
                <a:solidFill>
                  <a:schemeClr val="tx2"/>
                </a:solidFill>
                <a:latin typeface="Tw Cen MT" panose="020B0602020104020603" pitchFamily="34" charset="0"/>
              </a:rPr>
              <a:t>Sub-Saharan Africa: </a:t>
            </a:r>
            <a:r>
              <a:rPr lang="en-US" sz="1300" dirty="0">
                <a:solidFill>
                  <a:schemeClr val="tx2"/>
                </a:solidFill>
                <a:latin typeface="Tw Cen MT" panose="020B0602020104020603" pitchFamily="34" charset="0"/>
              </a:rPr>
              <a:t>“Tracking the money for Open Educational Resources in South African basic education: What we don’t know”; “Teacher educators and OER in East Africa: Interrogating pedagogic change”; “Factors shaping lecturers’ adoption of OER at three South African universities”; “OER in and as MOOCs” (South Africa)</a:t>
            </a:r>
          </a:p>
          <a:p>
            <a:pPr marL="342900" lvl="0" indent="-342900">
              <a:spcBef>
                <a:spcPts val="600"/>
              </a:spcBef>
              <a:buFont typeface="+mj-lt"/>
              <a:buAutoNum type="arabicPeriod"/>
              <a:defRPr/>
            </a:pPr>
            <a:r>
              <a:rPr lang="en-US" sz="1300" b="1" dirty="0">
                <a:solidFill>
                  <a:schemeClr val="tx2"/>
                </a:solidFill>
                <a:latin typeface="Tw Cen MT" panose="020B0602020104020603" pitchFamily="34" charset="0"/>
              </a:rPr>
              <a:t>S. and S.E. Asia: </a:t>
            </a:r>
            <a:r>
              <a:rPr lang="en-US" sz="1300" dirty="0">
                <a:solidFill>
                  <a:schemeClr val="tx2"/>
                </a:solidFill>
                <a:latin typeface="Tw Cen MT" panose="020B0602020104020603" pitchFamily="34" charset="0"/>
              </a:rPr>
              <a:t>“Cultural–historical factors influencing OER adoption in Mongolia’s higher education sector”; “Higher education faculty attitude, motivation and perception of quality and barriers towards OER in India”; “Impact of integrating OER in teacher education at the Open University of Sri Lanka”; “Teacher professional learning communities: A collaborative OER adoption approach in Karnataka, India”; “An early stage impact study of </a:t>
            </a:r>
            <a:r>
              <a:rPr lang="en-US" sz="1300" dirty="0" err="1">
                <a:solidFill>
                  <a:schemeClr val="tx2"/>
                </a:solidFill>
                <a:latin typeface="Tw Cen MT" panose="020B0602020104020603" pitchFamily="34" charset="0"/>
              </a:rPr>
              <a:t>localised</a:t>
            </a:r>
            <a:r>
              <a:rPr lang="en-US" sz="1300" dirty="0">
                <a:solidFill>
                  <a:schemeClr val="tx2"/>
                </a:solidFill>
                <a:latin typeface="Tw Cen MT" panose="020B0602020104020603" pitchFamily="34" charset="0"/>
              </a:rPr>
              <a:t> OER in Afghanistan”</a:t>
            </a:r>
          </a:p>
          <a:p>
            <a:pPr marL="342900" lvl="0" indent="-342900">
              <a:spcBef>
                <a:spcPts val="600"/>
              </a:spcBef>
              <a:buFont typeface="+mj-lt"/>
              <a:buAutoNum type="arabicPeriod"/>
              <a:defRPr/>
            </a:pPr>
            <a:r>
              <a:rPr lang="en-US" sz="1300" b="1" dirty="0">
                <a:solidFill>
                  <a:schemeClr val="tx2"/>
                </a:solidFill>
                <a:latin typeface="Tw Cen MT" panose="020B0602020104020603" pitchFamily="34" charset="0"/>
              </a:rPr>
              <a:t>Summary: </a:t>
            </a:r>
            <a:r>
              <a:rPr lang="en-US" sz="1300" dirty="0">
                <a:solidFill>
                  <a:schemeClr val="tx2"/>
                </a:solidFill>
                <a:latin typeface="Tw Cen MT" panose="020B0602020104020603" pitchFamily="34" charset="0"/>
              </a:rPr>
              <a:t>OER and OEP in the Global South: Implications and recommendations for social inclusion</a:t>
            </a:r>
          </a:p>
        </p:txBody>
      </p:sp>
      <p:grpSp>
        <p:nvGrpSpPr>
          <p:cNvPr id="7" name="Group 6">
            <a:extLst>
              <a:ext uri="{FF2B5EF4-FFF2-40B4-BE49-F238E27FC236}">
                <a16:creationId xmlns:a16="http://schemas.microsoft.com/office/drawing/2014/main" id="{41168F12-0ED6-455D-BD72-FB685F4F8D51}"/>
              </a:ext>
            </a:extLst>
          </p:cNvPr>
          <p:cNvGrpSpPr/>
          <p:nvPr/>
        </p:nvGrpSpPr>
        <p:grpSpPr>
          <a:xfrm>
            <a:off x="3398680" y="1371828"/>
            <a:ext cx="224650" cy="4518764"/>
            <a:chOff x="7491663" y="1910401"/>
            <a:chExt cx="224591" cy="4011802"/>
          </a:xfrm>
        </p:grpSpPr>
        <p:sp>
          <p:nvSpPr>
            <p:cNvPr id="8" name="Rectangle 7">
              <a:extLst>
                <a:ext uri="{FF2B5EF4-FFF2-40B4-BE49-F238E27FC236}">
                  <a16:creationId xmlns:a16="http://schemas.microsoft.com/office/drawing/2014/main" id="{3FA00FD5-5FDD-40E0-98BA-32F763B6A07D}"/>
                </a:ext>
              </a:extLst>
            </p:cNvPr>
            <p:cNvSpPr/>
            <p:nvPr/>
          </p:nvSpPr>
          <p:spPr>
            <a:xfrm>
              <a:off x="7491663" y="1910401"/>
              <a:ext cx="224590" cy="4011802"/>
            </a:xfrm>
            <a:prstGeom prst="rect">
              <a:avLst/>
            </a:prstGeom>
            <a:gradFill>
              <a:gsLst>
                <a:gs pos="55000">
                  <a:schemeClr val="bg1">
                    <a:alpha val="0"/>
                  </a:schemeClr>
                </a:gs>
                <a:gs pos="0">
                  <a:schemeClr val="tx1">
                    <a:lumMod val="40000"/>
                    <a:lumOff val="6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A1AB0F6A-2365-4C0A-81D0-9E6752D87690}"/>
                </a:ext>
              </a:extLst>
            </p:cNvPr>
            <p:cNvSpPr/>
            <p:nvPr/>
          </p:nvSpPr>
          <p:spPr>
            <a:xfrm>
              <a:off x="7491663" y="1910401"/>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E6571E58-6F1B-44B1-B3F3-BEB3BD66C9C3}"/>
                </a:ext>
              </a:extLst>
            </p:cNvPr>
            <p:cNvSpPr/>
            <p:nvPr/>
          </p:nvSpPr>
          <p:spPr>
            <a:xfrm rot="10800000">
              <a:off x="7491664" y="3893632"/>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565411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65E252-22D9-4EB8-BC4E-6B4FFB6B3BB8}"/>
              </a:ext>
            </a:extLst>
          </p:cNvPr>
          <p:cNvSpPr txBox="1">
            <a:spLocks/>
          </p:cNvSpPr>
          <p:nvPr/>
        </p:nvSpPr>
        <p:spPr>
          <a:xfrm>
            <a:off x="286264" y="285750"/>
            <a:ext cx="11609173" cy="874402"/>
          </a:xfrm>
          <a:prstGeom prst="rect">
            <a:avLst/>
          </a:prstGeom>
        </p:spPr>
        <p:txBody>
          <a:bodyPr/>
          <a:lstStyle>
            <a:lvl1pPr algn="ctr" defTabSz="457200" rtl="0" eaLnBrk="1" latinLnBrk="0" hangingPunct="1">
              <a:lnSpc>
                <a:spcPct val="80000"/>
              </a:lnSpc>
              <a:spcBef>
                <a:spcPct val="0"/>
              </a:spcBef>
              <a:buNone/>
              <a:defRPr sz="2800" b="0" kern="1200" cap="all" spc="600" baseline="0">
                <a:solidFill>
                  <a:schemeClr val="tx2"/>
                </a:solidFill>
                <a:latin typeface="+mj-lt"/>
                <a:ea typeface="+mj-ea"/>
                <a:cs typeface="+mj-cs"/>
              </a:defRPr>
            </a:lvl1pPr>
          </a:lstStyle>
          <a:p>
            <a:r>
              <a:rPr lang="en-US" sz="2400" dirty="0">
                <a:latin typeface="Tw Cen MT" panose="020B0602020104020603" pitchFamily="34" charset="0"/>
              </a:rPr>
              <a:t>Conceptualising OEP: A review of theoretical and empirical literature in Open Educational Practices </a:t>
            </a:r>
            <a:br>
              <a:rPr lang="en-US" sz="2400" dirty="0">
                <a:latin typeface="Tw Cen MT" panose="020B0602020104020603" pitchFamily="34" charset="0"/>
              </a:rPr>
            </a:br>
            <a:r>
              <a:rPr lang="en-US" sz="2000" dirty="0">
                <a:latin typeface="Tw Cen MT" panose="020B0602020104020603" pitchFamily="34" charset="0"/>
              </a:rPr>
              <a:t>(Cronin &amp; </a:t>
            </a:r>
            <a:r>
              <a:rPr lang="en-US" sz="2000" dirty="0" err="1">
                <a:latin typeface="Tw Cen MT" panose="020B0602020104020603" pitchFamily="34" charset="0"/>
              </a:rPr>
              <a:t>MacLaren</a:t>
            </a:r>
            <a:r>
              <a:rPr lang="en-US" sz="2000" dirty="0">
                <a:latin typeface="Tw Cen MT" panose="020B0602020104020603" pitchFamily="34" charset="0"/>
              </a:rPr>
              <a:t> 2018; CC-BY)</a:t>
            </a:r>
            <a:endParaRPr lang="en-US" sz="2400" dirty="0">
              <a:latin typeface="Tw Cen MT" panose="020B0602020104020603" pitchFamily="34" charset="0"/>
            </a:endParaRPr>
          </a:p>
        </p:txBody>
      </p:sp>
      <p:graphicFrame>
        <p:nvGraphicFramePr>
          <p:cNvPr id="5" name="Table 4">
            <a:extLst>
              <a:ext uri="{FF2B5EF4-FFF2-40B4-BE49-F238E27FC236}">
                <a16:creationId xmlns:a16="http://schemas.microsoft.com/office/drawing/2014/main" id="{43D2B29B-811A-4E49-BAB5-690081B2070F}"/>
              </a:ext>
            </a:extLst>
          </p:cNvPr>
          <p:cNvGraphicFramePr>
            <a:graphicFrameLocks noGrp="1"/>
          </p:cNvGraphicFramePr>
          <p:nvPr>
            <p:extLst>
              <p:ext uri="{D42A27DB-BD31-4B8C-83A1-F6EECF244321}">
                <p14:modId xmlns:p14="http://schemas.microsoft.com/office/powerpoint/2010/main" val="2199643230"/>
              </p:ext>
            </p:extLst>
          </p:nvPr>
        </p:nvGraphicFramePr>
        <p:xfrm>
          <a:off x="296563" y="1222498"/>
          <a:ext cx="3016333" cy="4272280"/>
        </p:xfrm>
        <a:graphic>
          <a:graphicData uri="http://schemas.openxmlformats.org/drawingml/2006/table">
            <a:tbl>
              <a:tblPr firstRow="1" bandRow="1">
                <a:tableStyleId>{5C22544A-7EE6-4342-B048-85BDC9FD1C3A}</a:tableStyleId>
              </a:tblPr>
              <a:tblGrid>
                <a:gridCol w="1131242">
                  <a:extLst>
                    <a:ext uri="{9D8B030D-6E8A-4147-A177-3AD203B41FA5}">
                      <a16:colId xmlns:a16="http://schemas.microsoft.com/office/drawing/2014/main" val="1284338195"/>
                    </a:ext>
                  </a:extLst>
                </a:gridCol>
                <a:gridCol w="1885091">
                  <a:extLst>
                    <a:ext uri="{9D8B030D-6E8A-4147-A177-3AD203B41FA5}">
                      <a16:colId xmlns:a16="http://schemas.microsoft.com/office/drawing/2014/main" val="1371160856"/>
                    </a:ext>
                  </a:extLst>
                </a:gridCol>
              </a:tblGrid>
              <a:tr h="370840">
                <a:tc>
                  <a:txBody>
                    <a:bodyPr/>
                    <a:lstStyle/>
                    <a:p>
                      <a:r>
                        <a:rPr lang="en-US" sz="1300" b="1" dirty="0">
                          <a:solidFill>
                            <a:schemeClr val="accent3"/>
                          </a:solidFill>
                          <a:latin typeface="Tw Cen MT" panose="020B0602020104020603" pitchFamily="34" charset="0"/>
                        </a:rPr>
                        <a:t>Study geography</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n/a (theoretical)</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3697745"/>
                  </a:ext>
                </a:extLst>
              </a:tr>
              <a:tr h="370840">
                <a:tc>
                  <a:txBody>
                    <a:bodyPr/>
                    <a:lstStyle/>
                    <a:p>
                      <a:r>
                        <a:rPr lang="en-US" sz="1300" b="1" dirty="0">
                          <a:solidFill>
                            <a:schemeClr val="accent3"/>
                          </a:solidFill>
                          <a:latin typeface="Tw Cen MT" panose="020B0602020104020603" pitchFamily="34" charset="0"/>
                        </a:rPr>
                        <a:t>Study period</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~2017-2018</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8288417"/>
                  </a:ext>
                </a:extLst>
              </a:tr>
              <a:tr h="370840">
                <a:tc>
                  <a:txBody>
                    <a:bodyPr/>
                    <a:lstStyle/>
                    <a:p>
                      <a:r>
                        <a:rPr lang="en-US" sz="1300" b="1" dirty="0">
                          <a:solidFill>
                            <a:schemeClr val="accent3"/>
                          </a:solidFill>
                          <a:latin typeface="Tw Cen MT" panose="020B0602020104020603" pitchFamily="34" charset="0"/>
                        </a:rPr>
                        <a:t>Researcher geography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Ireland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1731756"/>
                  </a:ext>
                </a:extLst>
              </a:tr>
              <a:tr h="370840">
                <a:tc>
                  <a:txBody>
                    <a:bodyPr/>
                    <a:lstStyle/>
                    <a:p>
                      <a:r>
                        <a:rPr lang="en-US" sz="1300" b="1" dirty="0">
                          <a:solidFill>
                            <a:schemeClr val="accent3"/>
                          </a:solidFill>
                          <a:latin typeface="Tw Cen MT" panose="020B0602020104020603" pitchFamily="34" charset="0"/>
                        </a:rPr>
                        <a:t>Education level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n/a (applies to all levels)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97280229"/>
                  </a:ext>
                </a:extLst>
              </a:tr>
              <a:tr h="370840">
                <a:tc>
                  <a:txBody>
                    <a:bodyPr/>
                    <a:lstStyle/>
                    <a:p>
                      <a:r>
                        <a:rPr lang="en-US" sz="1300" b="1" dirty="0">
                          <a:solidFill>
                            <a:schemeClr val="accent3"/>
                          </a:solidFill>
                          <a:latin typeface="Tw Cen MT" panose="020B0602020104020603" pitchFamily="34" charset="0"/>
                        </a:rPr>
                        <a:t>Focus area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Open Educational Practices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2634264"/>
                  </a:ext>
                </a:extLst>
              </a:tr>
              <a:tr h="370840">
                <a:tc>
                  <a:txBody>
                    <a:bodyPr/>
                    <a:lstStyle/>
                    <a:p>
                      <a:r>
                        <a:rPr lang="en-US" sz="1300" b="1" dirty="0">
                          <a:solidFill>
                            <a:schemeClr val="accent3"/>
                          </a:solidFill>
                          <a:latin typeface="Tw Cen MT" panose="020B0602020104020603" pitchFamily="34" charset="0"/>
                        </a:rPr>
                        <a:t>Subjects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n/a (not a direct study of subjects)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7959388"/>
                  </a:ext>
                </a:extLst>
              </a:tr>
              <a:tr h="370840">
                <a:tc>
                  <a:txBody>
                    <a:bodyPr/>
                    <a:lstStyle/>
                    <a:p>
                      <a:r>
                        <a:rPr lang="en-US" sz="1300" b="1" dirty="0">
                          <a:solidFill>
                            <a:schemeClr val="accent3"/>
                          </a:solidFill>
                          <a:latin typeface="Tw Cen MT" panose="020B0602020104020603" pitchFamily="34" charset="0"/>
                        </a:rPr>
                        <a:t>Study type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Review of theoretical and empirical literature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4988699"/>
                  </a:ext>
                </a:extLst>
              </a:tr>
              <a:tr h="370840">
                <a:tc>
                  <a:txBody>
                    <a:bodyPr/>
                    <a:lstStyle/>
                    <a:p>
                      <a:r>
                        <a:rPr lang="en-US" sz="1300" b="1" dirty="0">
                          <a:solidFill>
                            <a:schemeClr val="accent3"/>
                          </a:solidFill>
                          <a:latin typeface="Tw Cen MT" panose="020B0602020104020603" pitchFamily="34" charset="0"/>
                        </a:rPr>
                        <a:t>Publication type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Peer-reviewed journal article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5565752"/>
                  </a:ext>
                </a:extLst>
              </a:tr>
              <a:tr h="370840">
                <a:tc>
                  <a:txBody>
                    <a:bodyPr/>
                    <a:lstStyle/>
                    <a:p>
                      <a:r>
                        <a:rPr lang="en-US" sz="1300" b="1" dirty="0">
                          <a:solidFill>
                            <a:schemeClr val="accent3"/>
                          </a:solidFill>
                          <a:latin typeface="Tw Cen MT" panose="020B0602020104020603" pitchFamily="34" charset="0"/>
                        </a:rPr>
                        <a:t>Supporting institutions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National University of Ireland, Galway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4397301"/>
                  </a:ext>
                </a:extLst>
              </a:tr>
            </a:tbl>
          </a:graphicData>
        </a:graphic>
      </p:graphicFrame>
      <p:sp>
        <p:nvSpPr>
          <p:cNvPr id="6" name="Rectangle 5">
            <a:extLst>
              <a:ext uri="{FF2B5EF4-FFF2-40B4-BE49-F238E27FC236}">
                <a16:creationId xmlns:a16="http://schemas.microsoft.com/office/drawing/2014/main" id="{5BF17A41-6D99-4376-AC3A-88A0253F6416}"/>
              </a:ext>
            </a:extLst>
          </p:cNvPr>
          <p:cNvSpPr/>
          <p:nvPr/>
        </p:nvSpPr>
        <p:spPr>
          <a:xfrm>
            <a:off x="3709115" y="1222498"/>
            <a:ext cx="8186322" cy="54120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300" b="1" i="0" u="none" strike="noStrike" kern="1200" cap="none" spc="0" normalizeH="0" baseline="0" noProof="0" dirty="0">
                <a:ln>
                  <a:noFill/>
                </a:ln>
                <a:solidFill>
                  <a:schemeClr val="accent3"/>
                </a:solidFill>
                <a:effectLst/>
                <a:uLnTx/>
                <a:uFillTx/>
                <a:latin typeface="Tw Cen MT" panose="020B0602020104020603" pitchFamily="34" charset="0"/>
              </a:rPr>
              <a:t>Research questions: </a:t>
            </a:r>
            <a:r>
              <a:rPr kumimoji="0" lang="en-US" sz="1300" i="0" u="none" strike="noStrike" kern="1200" cap="none" spc="0" normalizeH="0" baseline="0" noProof="0" dirty="0">
                <a:ln>
                  <a:noFill/>
                </a:ln>
                <a:solidFill>
                  <a:schemeClr val="tx2"/>
                </a:solidFill>
                <a:effectLst/>
                <a:uLnTx/>
                <a:uFillTx/>
                <a:latin typeface="Tw Cen MT" panose="020B0602020104020603" pitchFamily="34" charset="0"/>
              </a:rPr>
              <a:t>How has the definition of “open educational practices” (OEP) evolved, and how do these roots appear in current empirical studies of OEP?</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300" b="1" i="0" u="none" strike="noStrike" kern="1200" cap="none" spc="0" normalizeH="0" baseline="0" noProof="0" dirty="0">
                <a:ln>
                  <a:noFill/>
                </a:ln>
                <a:solidFill>
                  <a:schemeClr val="accent3"/>
                </a:solidFill>
                <a:effectLst/>
                <a:uLnTx/>
                <a:uFillTx/>
                <a:latin typeface="Tw Cen MT" panose="020B0602020104020603" pitchFamily="34" charset="0"/>
              </a:rPr>
              <a:t>Research approach: </a:t>
            </a:r>
            <a:r>
              <a:rPr kumimoji="0" lang="en-US" sz="1300" i="0" u="none" strike="noStrike" kern="1200" cap="none" spc="0" normalizeH="0" baseline="0" noProof="0" dirty="0">
                <a:ln>
                  <a:noFill/>
                </a:ln>
                <a:solidFill>
                  <a:schemeClr val="tx2"/>
                </a:solidFill>
                <a:effectLst/>
                <a:uLnTx/>
                <a:uFillTx/>
                <a:latin typeface="Tw Cen MT" panose="020B0602020104020603" pitchFamily="34" charset="0"/>
              </a:rPr>
              <a:t>Review “theoretical literature” that proposes unique definitions of OEP and “empirical literature” that analyses data on the development and use of OEP in particular contexts.</a:t>
            </a:r>
            <a:endParaRPr kumimoji="0" lang="en-US" sz="1300" b="1" i="0" u="none" strike="noStrike" kern="1200" cap="none" spc="0" normalizeH="0" baseline="0" noProof="0" dirty="0">
              <a:ln>
                <a:noFill/>
              </a:ln>
              <a:solidFill>
                <a:schemeClr val="accent3"/>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1" dirty="0">
                <a:solidFill>
                  <a:schemeClr val="accent3"/>
                </a:solidFill>
                <a:latin typeface="Tw Cen MT" panose="020B0602020104020603" pitchFamily="34" charset="0"/>
              </a:rPr>
              <a:t>Key findings</a:t>
            </a:r>
            <a:r>
              <a:rPr kumimoji="0" lang="en-US" sz="1300" b="1" i="0" u="none" strike="noStrike" kern="1200" cap="none" spc="0" normalizeH="0" baseline="0" noProof="0" dirty="0">
                <a:ln>
                  <a:noFill/>
                </a:ln>
                <a:solidFill>
                  <a:schemeClr val="accent3"/>
                </a:solidFill>
                <a:effectLst/>
                <a:uLnTx/>
                <a:uFillTx/>
                <a:latin typeface="Tw Cen MT" panose="020B0602020104020603" pitchFamily="34" charset="0"/>
              </a:rPr>
              <a:t>:</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300" i="0" u="none" strike="noStrike" kern="1200" cap="none" spc="0" normalizeH="0" baseline="0" noProof="0" dirty="0">
                <a:ln>
                  <a:noFill/>
                </a:ln>
                <a:solidFill>
                  <a:schemeClr val="tx2"/>
                </a:solidFill>
                <a:effectLst/>
                <a:uLnTx/>
                <a:uFillTx/>
                <a:latin typeface="Tw Cen MT" panose="020B0602020104020603" pitchFamily="34" charset="0"/>
              </a:rPr>
              <a:t>Research often cites 4 bodies of work about OEP, which all include both OER &amp; collaborative pedagogical practices:</a:t>
            </a:r>
          </a:p>
          <a:p>
            <a:pPr marL="742950" lvl="1" indent="-285750">
              <a:spcBef>
                <a:spcPts val="600"/>
              </a:spcBef>
              <a:buFont typeface="Arial" panose="020B0604020202020204" pitchFamily="34" charset="0"/>
              <a:buChar char="•"/>
              <a:defRPr/>
            </a:pPr>
            <a:r>
              <a:rPr lang="en-US" sz="1300" dirty="0">
                <a:solidFill>
                  <a:schemeClr val="tx2"/>
                </a:solidFill>
                <a:latin typeface="Tw Cen MT" panose="020B0602020104020603" pitchFamily="34" charset="0"/>
              </a:rPr>
              <a:t>Open eLearning Content Observatory Services (OLCOS) project, 2006-2007: The core of OEP is social constructivist learning and teaching, including practices that actively engage students in the learning process</a:t>
            </a:r>
          </a:p>
          <a:p>
            <a:pPr marL="742950" lvl="1" indent="-285750">
              <a:spcBef>
                <a:spcPts val="600"/>
              </a:spcBef>
              <a:buFont typeface="Arial" panose="020B0604020202020204" pitchFamily="34" charset="0"/>
              <a:buChar char="•"/>
              <a:defRPr/>
            </a:pPr>
            <a:r>
              <a:rPr kumimoji="0" lang="en-US" sz="1300" i="0" u="none" strike="noStrike" kern="1200" cap="none" spc="0" normalizeH="0" baseline="0" noProof="0" dirty="0">
                <a:ln>
                  <a:noFill/>
                </a:ln>
                <a:solidFill>
                  <a:schemeClr val="tx2"/>
                </a:solidFill>
                <a:effectLst/>
                <a:uLnTx/>
                <a:uFillTx/>
                <a:latin typeface="Tw Cen MT" panose="020B0602020104020603" pitchFamily="34" charset="0"/>
              </a:rPr>
              <a:t>Open Education Quality (OPAL) initiative, 20</a:t>
            </a:r>
            <a:r>
              <a:rPr lang="en-US" sz="1300" dirty="0">
                <a:solidFill>
                  <a:schemeClr val="tx2"/>
                </a:solidFill>
                <a:latin typeface="Tw Cen MT" panose="020B0602020104020603" pitchFamily="34" charset="0"/>
              </a:rPr>
              <a:t>10-2011: OEP focuses on OER but includes broader collaborative practice; increasing OEP includes increasing OER usage and moving learning architecture from closed to open</a:t>
            </a:r>
          </a:p>
          <a:p>
            <a:pPr marL="742950" lvl="1" indent="-285750">
              <a:spcBef>
                <a:spcPts val="600"/>
              </a:spcBef>
              <a:buFont typeface="Arial" panose="020B0604020202020204" pitchFamily="34" charset="0"/>
              <a:buChar char="•"/>
              <a:defRPr/>
            </a:pPr>
            <a:r>
              <a:rPr kumimoji="0" lang="en-US" sz="1300" i="0" u="none" strike="noStrike" kern="1200" cap="none" spc="0" normalizeH="0" baseline="0" noProof="0" dirty="0">
                <a:ln>
                  <a:noFill/>
                </a:ln>
                <a:solidFill>
                  <a:schemeClr val="tx2"/>
                </a:solidFill>
                <a:effectLst/>
                <a:uLnTx/>
                <a:uFillTx/>
                <a:latin typeface="Tw Cen MT" panose="020B0602020104020603" pitchFamily="34" charset="0"/>
              </a:rPr>
              <a:t>UKOER </a:t>
            </a:r>
            <a:r>
              <a:rPr kumimoji="0" lang="en-US" sz="1300" i="0" u="none" strike="noStrike" kern="1200" cap="none" spc="0" normalizeH="0" baseline="0" noProof="0" dirty="0" err="1">
                <a:ln>
                  <a:noFill/>
                </a:ln>
                <a:solidFill>
                  <a:schemeClr val="tx2"/>
                </a:solidFill>
                <a:effectLst/>
                <a:uLnTx/>
                <a:uFillTx/>
                <a:latin typeface="Tw Cen MT" panose="020B0602020104020603" pitchFamily="34" charset="0"/>
              </a:rPr>
              <a:t>programme</a:t>
            </a:r>
            <a:r>
              <a:rPr kumimoji="0" lang="en-US" sz="1300" i="0" u="none" strike="noStrike" kern="1200" cap="none" spc="0" normalizeH="0" baseline="0" noProof="0" dirty="0">
                <a:ln>
                  <a:noFill/>
                </a:ln>
                <a:solidFill>
                  <a:schemeClr val="tx2"/>
                </a:solidFill>
                <a:effectLst/>
                <a:uLnTx/>
                <a:uFillTx/>
                <a:latin typeface="Tw Cen MT" panose="020B0602020104020603" pitchFamily="34" charset="0"/>
              </a:rPr>
              <a:t>, 2009-2012: OEP is broadly defined including six practices (OER production, management, use, &amp; reuse; open/public pedagogies; open learning; open scholarship; open sharing of teaching ideas; use of open technologies). OER and OEP do not necessarily occur together. OEP can be a vehicle to change the balance of power between learners and teachers.</a:t>
            </a:r>
          </a:p>
          <a:p>
            <a:pPr marL="742950" lvl="1" indent="-285750">
              <a:spcBef>
                <a:spcPts val="600"/>
              </a:spcBef>
              <a:buFont typeface="Arial" panose="020B0604020202020204" pitchFamily="34" charset="0"/>
              <a:buChar char="•"/>
              <a:defRPr/>
            </a:pPr>
            <a:r>
              <a:rPr lang="en-US" sz="1300" dirty="0">
                <a:solidFill>
                  <a:schemeClr val="tx2"/>
                </a:solidFill>
                <a:latin typeface="Tw Cen MT" panose="020B0602020104020603" pitchFamily="34" charset="0"/>
              </a:rPr>
              <a:t>Centre for Innovation in Learning and Teaching (CILT) research, UCT, 2009-present: Definitions of OEP must consider context. There are five degrees of openness: cultural, pedagogical, technical, legal, and financial.</a:t>
            </a:r>
          </a:p>
          <a:p>
            <a:pPr marL="285750" indent="-285750">
              <a:spcBef>
                <a:spcPts val="600"/>
              </a:spcBef>
              <a:buFont typeface="Arial" panose="020B0604020202020204" pitchFamily="34" charset="0"/>
              <a:buChar char="•"/>
              <a:defRPr/>
            </a:pPr>
            <a:r>
              <a:rPr lang="en-US" sz="1300" dirty="0">
                <a:solidFill>
                  <a:schemeClr val="tx2"/>
                </a:solidFill>
                <a:latin typeface="Tw Cen MT" panose="020B0602020104020603" pitchFamily="34" charset="0"/>
              </a:rPr>
              <a:t>Many empirical studies of OEP remain rooted in the OER-focused definitions of OEP, studying practices and policies that support OER. Later studies shift to considering OEP independent from OER and have found that OEP can precede OER use. Other studies explore how OEP affects power relations and inequality. The more expansive definitions of OEP better acknowledge the complex practices of teaching and learning in real contexts.</a:t>
            </a:r>
          </a:p>
          <a:p>
            <a:pPr marL="285750" indent="-285750">
              <a:spcBef>
                <a:spcPts val="600"/>
              </a:spcBef>
              <a:buFont typeface="Arial" panose="020B0604020202020204" pitchFamily="34" charset="0"/>
              <a:buChar char="•"/>
              <a:defRPr/>
            </a:pPr>
            <a:r>
              <a:rPr lang="en-US" sz="1300" dirty="0">
                <a:solidFill>
                  <a:schemeClr val="tx2"/>
                </a:solidFill>
                <a:latin typeface="Tw Cen MT" panose="020B0602020104020603" pitchFamily="34" charset="0"/>
              </a:rPr>
              <a:t>Many other education concepts (e.g., open scholarship, networked participatory scholarship, open pedagogy, </a:t>
            </a:r>
            <a:br>
              <a:rPr lang="en-US" sz="1300" dirty="0">
                <a:solidFill>
                  <a:schemeClr val="tx2"/>
                </a:solidFill>
                <a:latin typeface="Tw Cen MT" panose="020B0602020104020603" pitchFamily="34" charset="0"/>
              </a:rPr>
            </a:br>
            <a:r>
              <a:rPr lang="en-US" sz="1300" dirty="0">
                <a:solidFill>
                  <a:schemeClr val="tx2"/>
                </a:solidFill>
                <a:latin typeface="Tw Cen MT" panose="020B0602020104020603" pitchFamily="34" charset="0"/>
              </a:rPr>
              <a:t>open teaching) generally align with expansive definitions of OEP. However, “OER-enabled pedagogy” is a </a:t>
            </a:r>
            <a:br>
              <a:rPr lang="en-US" sz="1300" dirty="0">
                <a:solidFill>
                  <a:schemeClr val="tx2"/>
                </a:solidFill>
                <a:latin typeface="Tw Cen MT" panose="020B0602020104020603" pitchFamily="34" charset="0"/>
              </a:rPr>
            </a:br>
            <a:r>
              <a:rPr lang="en-US" sz="1300" dirty="0">
                <a:solidFill>
                  <a:schemeClr val="tx2"/>
                </a:solidFill>
                <a:latin typeface="Tw Cen MT" panose="020B0602020104020603" pitchFamily="34" charset="0"/>
              </a:rPr>
              <a:t>different concept that is more narrowly focused on OER.</a:t>
            </a:r>
          </a:p>
          <a:p>
            <a:pPr marL="285750" indent="-285750">
              <a:spcBef>
                <a:spcPts val="600"/>
              </a:spcBef>
              <a:buFont typeface="Arial" panose="020B0604020202020204" pitchFamily="34" charset="0"/>
              <a:buChar char="•"/>
              <a:defRPr/>
            </a:pPr>
            <a:endParaRPr kumimoji="0" lang="en-US" sz="1300" i="0" u="none" strike="noStrike" kern="1200" cap="none" spc="0" normalizeH="0" baseline="0" noProof="0" dirty="0">
              <a:ln>
                <a:noFill/>
              </a:ln>
              <a:solidFill>
                <a:schemeClr val="tx2"/>
              </a:solidFill>
              <a:effectLst/>
              <a:uLnTx/>
              <a:uFillTx/>
              <a:latin typeface="Tw Cen MT" panose="020B0602020104020603" pitchFamily="34" charset="0"/>
            </a:endParaRPr>
          </a:p>
        </p:txBody>
      </p:sp>
      <p:grpSp>
        <p:nvGrpSpPr>
          <p:cNvPr id="11" name="Group 10">
            <a:extLst>
              <a:ext uri="{FF2B5EF4-FFF2-40B4-BE49-F238E27FC236}">
                <a16:creationId xmlns:a16="http://schemas.microsoft.com/office/drawing/2014/main" id="{2AFAF239-F918-4000-9653-B00C84E076B3}"/>
              </a:ext>
            </a:extLst>
          </p:cNvPr>
          <p:cNvGrpSpPr/>
          <p:nvPr/>
        </p:nvGrpSpPr>
        <p:grpSpPr>
          <a:xfrm>
            <a:off x="3398680" y="1477716"/>
            <a:ext cx="224650" cy="4518764"/>
            <a:chOff x="7491663" y="1910401"/>
            <a:chExt cx="224591" cy="4011802"/>
          </a:xfrm>
        </p:grpSpPr>
        <p:sp>
          <p:nvSpPr>
            <p:cNvPr id="12" name="Rectangle 11">
              <a:extLst>
                <a:ext uri="{FF2B5EF4-FFF2-40B4-BE49-F238E27FC236}">
                  <a16:creationId xmlns:a16="http://schemas.microsoft.com/office/drawing/2014/main" id="{80D297C1-6D1B-4B4B-BDC8-E4F27D2981DA}"/>
                </a:ext>
              </a:extLst>
            </p:cNvPr>
            <p:cNvSpPr/>
            <p:nvPr/>
          </p:nvSpPr>
          <p:spPr>
            <a:xfrm>
              <a:off x="7491663" y="1910401"/>
              <a:ext cx="224590" cy="4011802"/>
            </a:xfrm>
            <a:prstGeom prst="rect">
              <a:avLst/>
            </a:prstGeom>
            <a:gradFill>
              <a:gsLst>
                <a:gs pos="55000">
                  <a:schemeClr val="bg1">
                    <a:alpha val="0"/>
                  </a:schemeClr>
                </a:gs>
                <a:gs pos="0">
                  <a:schemeClr val="tx1">
                    <a:lumMod val="40000"/>
                    <a:lumOff val="6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E6A6249B-5402-4500-A49F-9DCD39983535}"/>
                </a:ext>
              </a:extLst>
            </p:cNvPr>
            <p:cNvSpPr/>
            <p:nvPr/>
          </p:nvSpPr>
          <p:spPr>
            <a:xfrm>
              <a:off x="7491663" y="1910401"/>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B85385F0-EA69-4BA3-877D-C8DB60403517}"/>
                </a:ext>
              </a:extLst>
            </p:cNvPr>
            <p:cNvSpPr/>
            <p:nvPr/>
          </p:nvSpPr>
          <p:spPr>
            <a:xfrm rot="10800000">
              <a:off x="7491664" y="3893632"/>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41831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65E252-22D9-4EB8-BC4E-6B4FFB6B3BB8}"/>
              </a:ext>
            </a:extLst>
          </p:cNvPr>
          <p:cNvSpPr txBox="1">
            <a:spLocks/>
          </p:cNvSpPr>
          <p:nvPr/>
        </p:nvSpPr>
        <p:spPr>
          <a:xfrm>
            <a:off x="286264" y="285750"/>
            <a:ext cx="11609173" cy="1294126"/>
          </a:xfrm>
          <a:prstGeom prst="rect">
            <a:avLst/>
          </a:prstGeom>
        </p:spPr>
        <p:txBody>
          <a:bodyPr/>
          <a:lstStyle>
            <a:lvl1pPr algn="ctr" defTabSz="457200" rtl="0" eaLnBrk="1" latinLnBrk="0" hangingPunct="1">
              <a:lnSpc>
                <a:spcPct val="80000"/>
              </a:lnSpc>
              <a:spcBef>
                <a:spcPct val="0"/>
              </a:spcBef>
              <a:buNone/>
              <a:defRPr sz="2800" b="0" kern="1200" cap="all" spc="600" baseline="0">
                <a:solidFill>
                  <a:schemeClr val="tx2"/>
                </a:solidFill>
                <a:latin typeface="+mj-lt"/>
                <a:ea typeface="+mj-ea"/>
                <a:cs typeface="+mj-cs"/>
              </a:defRPr>
            </a:lvl1pPr>
          </a:lstStyle>
          <a:p>
            <a:r>
              <a:rPr lang="en-US" sz="2400" dirty="0">
                <a:latin typeface="Tw Cen MT" panose="020B0602020104020603" pitchFamily="34" charset="0"/>
              </a:rPr>
              <a:t>As Good or Better than Commercial Textbooks:</a:t>
            </a:r>
          </a:p>
          <a:p>
            <a:r>
              <a:rPr lang="en-US" sz="2400" dirty="0">
                <a:latin typeface="Tw Cen MT" panose="020B0602020104020603" pitchFamily="34" charset="0"/>
              </a:rPr>
              <a:t>Students’ Perceptions and Outcomes from Using</a:t>
            </a:r>
          </a:p>
          <a:p>
            <a:r>
              <a:rPr lang="en-US" sz="2400" dirty="0">
                <a:latin typeface="Tw Cen MT" panose="020B0602020104020603" pitchFamily="34" charset="0"/>
              </a:rPr>
              <a:t>Open Digital and Open Print Textbooks </a:t>
            </a:r>
            <a:br>
              <a:rPr lang="en-US" sz="2400" dirty="0">
                <a:latin typeface="Tw Cen MT" panose="020B0602020104020603" pitchFamily="34" charset="0"/>
              </a:rPr>
            </a:br>
            <a:r>
              <a:rPr lang="en-US" sz="2000" dirty="0">
                <a:latin typeface="Tw Cen MT" panose="020B0602020104020603" pitchFamily="34" charset="0"/>
              </a:rPr>
              <a:t>(</a:t>
            </a:r>
            <a:r>
              <a:rPr lang="en-US" sz="2000" dirty="0" err="1">
                <a:latin typeface="Tw Cen MT" panose="020B0602020104020603" pitchFamily="34" charset="0"/>
              </a:rPr>
              <a:t>Jhangiani</a:t>
            </a:r>
            <a:r>
              <a:rPr lang="en-US" sz="2000" dirty="0">
                <a:latin typeface="Tw Cen MT" panose="020B0602020104020603" pitchFamily="34" charset="0"/>
              </a:rPr>
              <a:t>, Dastur, Le Grand, &amp; Penner 2018; open access)</a:t>
            </a:r>
            <a:endParaRPr lang="en-US" sz="2400" dirty="0">
              <a:latin typeface="Tw Cen MT" panose="020B0602020104020603" pitchFamily="34" charset="0"/>
            </a:endParaRPr>
          </a:p>
        </p:txBody>
      </p:sp>
      <p:graphicFrame>
        <p:nvGraphicFramePr>
          <p:cNvPr id="5" name="Table 4">
            <a:extLst>
              <a:ext uri="{FF2B5EF4-FFF2-40B4-BE49-F238E27FC236}">
                <a16:creationId xmlns:a16="http://schemas.microsoft.com/office/drawing/2014/main" id="{43D2B29B-811A-4E49-BAB5-690081B2070F}"/>
              </a:ext>
            </a:extLst>
          </p:cNvPr>
          <p:cNvGraphicFramePr>
            <a:graphicFrameLocks noGrp="1"/>
          </p:cNvGraphicFramePr>
          <p:nvPr>
            <p:extLst>
              <p:ext uri="{D42A27DB-BD31-4B8C-83A1-F6EECF244321}">
                <p14:modId xmlns:p14="http://schemas.microsoft.com/office/powerpoint/2010/main" val="3704452428"/>
              </p:ext>
            </p:extLst>
          </p:nvPr>
        </p:nvGraphicFramePr>
        <p:xfrm>
          <a:off x="296563" y="1579876"/>
          <a:ext cx="3016333" cy="4668520"/>
        </p:xfrm>
        <a:graphic>
          <a:graphicData uri="http://schemas.openxmlformats.org/drawingml/2006/table">
            <a:tbl>
              <a:tblPr firstRow="1" bandRow="1">
                <a:tableStyleId>{5C22544A-7EE6-4342-B048-85BDC9FD1C3A}</a:tableStyleId>
              </a:tblPr>
              <a:tblGrid>
                <a:gridCol w="1131242">
                  <a:extLst>
                    <a:ext uri="{9D8B030D-6E8A-4147-A177-3AD203B41FA5}">
                      <a16:colId xmlns:a16="http://schemas.microsoft.com/office/drawing/2014/main" val="1284338195"/>
                    </a:ext>
                  </a:extLst>
                </a:gridCol>
                <a:gridCol w="1885091">
                  <a:extLst>
                    <a:ext uri="{9D8B030D-6E8A-4147-A177-3AD203B41FA5}">
                      <a16:colId xmlns:a16="http://schemas.microsoft.com/office/drawing/2014/main" val="1371160856"/>
                    </a:ext>
                  </a:extLst>
                </a:gridCol>
              </a:tblGrid>
              <a:tr h="370840">
                <a:tc>
                  <a:txBody>
                    <a:bodyPr/>
                    <a:lstStyle/>
                    <a:p>
                      <a:r>
                        <a:rPr lang="en-US" sz="1300" b="1" dirty="0">
                          <a:solidFill>
                            <a:schemeClr val="accent3"/>
                          </a:solidFill>
                          <a:latin typeface="Tw Cen MT" panose="020B0602020104020603" pitchFamily="34" charset="0"/>
                        </a:rPr>
                        <a:t>Study geography</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Canada</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3697745"/>
                  </a:ext>
                </a:extLst>
              </a:tr>
              <a:tr h="370840">
                <a:tc>
                  <a:txBody>
                    <a:bodyPr/>
                    <a:lstStyle/>
                    <a:p>
                      <a:r>
                        <a:rPr lang="en-US" sz="1300" b="1" dirty="0">
                          <a:solidFill>
                            <a:schemeClr val="accent3"/>
                          </a:solidFill>
                          <a:latin typeface="Tw Cen MT" panose="020B0602020104020603" pitchFamily="34" charset="0"/>
                        </a:rPr>
                        <a:t>Study period</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Spring and Summer 2015</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8288417"/>
                  </a:ext>
                </a:extLst>
              </a:tr>
              <a:tr h="370840">
                <a:tc>
                  <a:txBody>
                    <a:bodyPr/>
                    <a:lstStyle/>
                    <a:p>
                      <a:r>
                        <a:rPr lang="en-US" sz="1300" b="1" dirty="0">
                          <a:solidFill>
                            <a:schemeClr val="accent3"/>
                          </a:solidFill>
                          <a:latin typeface="Tw Cen MT" panose="020B0602020104020603" pitchFamily="34" charset="0"/>
                        </a:rPr>
                        <a:t>Researcher geography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Canada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1731756"/>
                  </a:ext>
                </a:extLst>
              </a:tr>
              <a:tr h="370840">
                <a:tc>
                  <a:txBody>
                    <a:bodyPr/>
                    <a:lstStyle/>
                    <a:p>
                      <a:r>
                        <a:rPr lang="en-US" sz="1300" b="1" dirty="0">
                          <a:solidFill>
                            <a:schemeClr val="accent3"/>
                          </a:solidFill>
                          <a:latin typeface="Tw Cen MT" panose="020B0602020104020603" pitchFamily="34" charset="0"/>
                        </a:rPr>
                        <a:t>Education level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Higher education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97280229"/>
                  </a:ext>
                </a:extLst>
              </a:tr>
              <a:tr h="370840">
                <a:tc>
                  <a:txBody>
                    <a:bodyPr/>
                    <a:lstStyle/>
                    <a:p>
                      <a:r>
                        <a:rPr lang="en-US" sz="1300" b="1" dirty="0">
                          <a:solidFill>
                            <a:schemeClr val="accent3"/>
                          </a:solidFill>
                          <a:latin typeface="Tw Cen MT" panose="020B0602020104020603" pitchFamily="34" charset="0"/>
                        </a:rPr>
                        <a:t>Focus area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Student perceptions, student learning outcomes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2634264"/>
                  </a:ext>
                </a:extLst>
              </a:tr>
              <a:tr h="370840">
                <a:tc>
                  <a:txBody>
                    <a:bodyPr/>
                    <a:lstStyle/>
                    <a:p>
                      <a:r>
                        <a:rPr lang="en-US" sz="1300" b="1" dirty="0">
                          <a:solidFill>
                            <a:schemeClr val="accent3"/>
                          </a:solidFill>
                          <a:latin typeface="Tw Cen MT" panose="020B0602020104020603" pitchFamily="34" charset="0"/>
                        </a:rPr>
                        <a:t>Subjects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Intro Psychology students at a mid-sized, public, Canadian undergraduate university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7959388"/>
                  </a:ext>
                </a:extLst>
              </a:tr>
              <a:tr h="370840">
                <a:tc>
                  <a:txBody>
                    <a:bodyPr/>
                    <a:lstStyle/>
                    <a:p>
                      <a:r>
                        <a:rPr lang="en-US" sz="1300" b="1" dirty="0">
                          <a:solidFill>
                            <a:schemeClr val="accent3"/>
                          </a:solidFill>
                          <a:latin typeface="Tw Cen MT" panose="020B0602020104020603" pitchFamily="34" charset="0"/>
                        </a:rPr>
                        <a:t>Study type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Quasi-experiment, student survey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4988699"/>
                  </a:ext>
                </a:extLst>
              </a:tr>
              <a:tr h="370840">
                <a:tc>
                  <a:txBody>
                    <a:bodyPr/>
                    <a:lstStyle/>
                    <a:p>
                      <a:r>
                        <a:rPr lang="en-US" sz="1300" b="1" dirty="0">
                          <a:solidFill>
                            <a:schemeClr val="accent3"/>
                          </a:solidFill>
                          <a:latin typeface="Tw Cen MT" panose="020B0602020104020603" pitchFamily="34" charset="0"/>
                        </a:rPr>
                        <a:t>Publication type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0" dirty="0">
                          <a:solidFill>
                            <a:schemeClr val="tx2"/>
                          </a:solidFill>
                          <a:latin typeface="Tw Cen MT" panose="020B0602020104020603" pitchFamily="34" charset="0"/>
                        </a:rPr>
                        <a:t>Peer-reviewed journal article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5565752"/>
                  </a:ext>
                </a:extLst>
              </a:tr>
              <a:tr h="370840">
                <a:tc>
                  <a:txBody>
                    <a:bodyPr/>
                    <a:lstStyle/>
                    <a:p>
                      <a:r>
                        <a:rPr lang="en-US" sz="1300" b="1" dirty="0">
                          <a:solidFill>
                            <a:schemeClr val="accent3"/>
                          </a:solidFill>
                          <a:latin typeface="Tw Cen MT" panose="020B0602020104020603" pitchFamily="34" charset="0"/>
                        </a:rPr>
                        <a:t>Supporting institutions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Kwantlen Polytechnic University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4397301"/>
                  </a:ext>
                </a:extLst>
              </a:tr>
            </a:tbl>
          </a:graphicData>
        </a:graphic>
      </p:graphicFrame>
      <p:sp>
        <p:nvSpPr>
          <p:cNvPr id="6" name="Rectangle 5">
            <a:extLst>
              <a:ext uri="{FF2B5EF4-FFF2-40B4-BE49-F238E27FC236}">
                <a16:creationId xmlns:a16="http://schemas.microsoft.com/office/drawing/2014/main" id="{5BF17A41-6D99-4376-AC3A-88A0253F6416}"/>
              </a:ext>
            </a:extLst>
          </p:cNvPr>
          <p:cNvSpPr/>
          <p:nvPr/>
        </p:nvSpPr>
        <p:spPr>
          <a:xfrm>
            <a:off x="3709115" y="1579876"/>
            <a:ext cx="8186322" cy="4773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Bef>
                <a:spcPts val="600"/>
              </a:spcBef>
              <a:defRPr/>
            </a:pPr>
            <a:r>
              <a:rPr kumimoji="0" lang="en-US" sz="1300" b="1" i="0" u="none" strike="noStrike" kern="1200" cap="none" spc="0" normalizeH="0" baseline="0" noProof="0" dirty="0">
                <a:ln>
                  <a:noFill/>
                </a:ln>
                <a:solidFill>
                  <a:schemeClr val="accent3"/>
                </a:solidFill>
                <a:effectLst/>
                <a:uLnTx/>
                <a:uFillTx/>
                <a:latin typeface="Tw Cen MT" panose="020B0602020104020603" pitchFamily="34" charset="0"/>
              </a:rPr>
              <a:t>Research questions</a:t>
            </a:r>
            <a:r>
              <a:rPr lang="en-US" sz="1300" b="1" dirty="0">
                <a:solidFill>
                  <a:schemeClr val="accent3"/>
                </a:solidFill>
                <a:latin typeface="Tw Cen MT" panose="020B0602020104020603" pitchFamily="34" charset="0"/>
              </a:rPr>
              <a:t>: </a:t>
            </a:r>
            <a:r>
              <a:rPr lang="en-US" sz="1300" dirty="0">
                <a:solidFill>
                  <a:schemeClr val="tx2"/>
                </a:solidFill>
                <a:latin typeface="Tw Cen MT" panose="020B0602020104020603" pitchFamily="34" charset="0"/>
              </a:rPr>
              <a:t>1. Do students using an open textbook perform differently on course exams from students using a commercial psychology textbook? 2. Do students using an open textbook in page-fidelity digital format perform differently on course exams from students using the same open textbook in print format? 3. Do students’ study habits vary as a function of textbook openness and format? 4. Do students’ perception of quality vary as a function of textbook openness and format? 5. Do students’ perceptions of a fair price vary as a function of textbook openness and format? 6. Do students’ textbook format preferences vary as a function of textbook openness and format?</a:t>
            </a:r>
            <a:endParaRPr kumimoji="0" lang="en-US" sz="1300" i="0" u="none" strike="noStrike" kern="1200" cap="none" spc="0" normalizeH="0" baseline="0" noProof="0" dirty="0">
              <a:ln>
                <a:noFill/>
              </a:ln>
              <a:solidFill>
                <a:schemeClr val="tx2"/>
              </a:solidFill>
              <a:effectLst/>
              <a:uLnTx/>
              <a:uFillTx/>
              <a:latin typeface="Tw Cen MT" panose="020B0602020104020603" pitchFamily="34" charset="0"/>
            </a:endParaRPr>
          </a:p>
          <a:p>
            <a:pPr lvl="0">
              <a:spcBef>
                <a:spcPts val="600"/>
              </a:spcBef>
              <a:defRPr/>
            </a:pPr>
            <a:r>
              <a:rPr kumimoji="0" lang="en-US" sz="1300" b="1" i="0" u="none" strike="noStrike" kern="1200" cap="none" spc="0" normalizeH="0" baseline="0" noProof="0" dirty="0">
                <a:ln>
                  <a:noFill/>
                </a:ln>
                <a:solidFill>
                  <a:schemeClr val="accent3"/>
                </a:solidFill>
                <a:effectLst/>
                <a:uLnTx/>
                <a:uFillTx/>
                <a:latin typeface="Tw Cen MT" panose="020B0602020104020603" pitchFamily="34" charset="0"/>
              </a:rPr>
              <a:t>Research approach</a:t>
            </a:r>
            <a:r>
              <a:rPr lang="en-US" sz="1300" b="1" dirty="0">
                <a:solidFill>
                  <a:schemeClr val="accent3"/>
                </a:solidFill>
                <a:latin typeface="Tw Cen MT" panose="020B0602020104020603" pitchFamily="34" charset="0"/>
              </a:rPr>
              <a:t>: </a:t>
            </a:r>
            <a:r>
              <a:rPr lang="en-US" sz="1300" dirty="0">
                <a:solidFill>
                  <a:schemeClr val="tx2"/>
                </a:solidFill>
                <a:latin typeface="Tw Cen MT" panose="020B0602020104020603" pitchFamily="34" charset="0"/>
              </a:rPr>
              <a:t>In Spring 2015, assign two sections to adopt the digital format of an open textbook and two sections the print format of an open textbook; Le Grand and Dastur each taught one digital and one print section. In Summer 2015, assign three sections to adopt the incumbent commercial textbook; Le Grand taught one section and Penner the other two. Students (N=178) do not know course materials before registering for sections, producing a quasi-experiment. Students take a Psychology Pre-Test, three course exams, and a questionnaire. Conduct statistical analyses on student outcome data and survey data.</a:t>
            </a:r>
            <a:endParaRPr kumimoji="0" lang="en-US" sz="1300" b="1" i="0" u="none" strike="noStrike" kern="1200" cap="none" spc="0" normalizeH="0" baseline="0" noProof="0" dirty="0">
              <a:ln>
                <a:noFill/>
              </a:ln>
              <a:solidFill>
                <a:schemeClr val="accent3"/>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1" dirty="0">
                <a:solidFill>
                  <a:schemeClr val="accent3"/>
                </a:solidFill>
                <a:latin typeface="Tw Cen MT" panose="020B0602020104020603" pitchFamily="34" charset="0"/>
              </a:rPr>
              <a:t>Key findings</a:t>
            </a:r>
            <a:r>
              <a:rPr kumimoji="0" lang="en-US" sz="1300" b="1" i="0" u="none" strike="noStrike" kern="1200" cap="none" spc="0" normalizeH="0" baseline="0" noProof="0" dirty="0">
                <a:ln>
                  <a:noFill/>
                </a:ln>
                <a:solidFill>
                  <a:schemeClr val="accent3"/>
                </a:solidFill>
                <a:effectLst/>
                <a:uLnTx/>
                <a:uFillTx/>
                <a:latin typeface="Tw Cen MT" panose="020B0602020104020603" pitchFamily="34" charset="0"/>
              </a:rPr>
              <a:t>:</a:t>
            </a:r>
          </a:p>
          <a:p>
            <a:pPr marL="285750" lvl="0" indent="-285750">
              <a:spcBef>
                <a:spcPts val="600"/>
              </a:spcBef>
              <a:buFont typeface="Arial" panose="020B0604020202020204" pitchFamily="34" charset="0"/>
              <a:buChar char="•"/>
              <a:defRPr/>
            </a:pPr>
            <a:r>
              <a:rPr lang="en-US" sz="1300" dirty="0">
                <a:solidFill>
                  <a:schemeClr val="tx2"/>
                </a:solidFill>
                <a:latin typeface="Tw Cen MT" panose="020B0602020104020603" pitchFamily="34" charset="0"/>
              </a:rPr>
              <a:t>Students assigned an open textbook perform the same as or better than those assigned a commercial textbook on course exams. Overall, those assigned the commercial textbook scored significantly lower than those assigned the digital format of the open textbook on the third course exam; there were no differences for the first two exams.</a:t>
            </a:r>
          </a:p>
          <a:p>
            <a:pPr marL="285750" indent="-285750">
              <a:spcBef>
                <a:spcPts val="600"/>
              </a:spcBef>
              <a:buFont typeface="Arial" panose="020B0604020202020204" pitchFamily="34" charset="0"/>
              <a:buChar char="•"/>
              <a:defRPr/>
            </a:pPr>
            <a:r>
              <a:rPr lang="en-US" sz="1300" dirty="0">
                <a:solidFill>
                  <a:schemeClr val="tx2"/>
                </a:solidFill>
                <a:latin typeface="Tw Cen MT" panose="020B0602020104020603" pitchFamily="34" charset="0"/>
              </a:rPr>
              <a:t>Students assigned a commercial textbook spent more time studying for the course and studying lecture materials more. However, students assigned the commercial textbook were taking fewer concurrent courses. There was no difference in time spent studying the textbook or weekly readings completed. </a:t>
            </a:r>
          </a:p>
          <a:p>
            <a:pPr marL="285750" indent="-285750">
              <a:spcBef>
                <a:spcPts val="600"/>
              </a:spcBef>
              <a:buFont typeface="Arial" panose="020B0604020202020204" pitchFamily="34" charset="0"/>
              <a:buChar char="•"/>
              <a:defRPr/>
            </a:pPr>
            <a:r>
              <a:rPr lang="en-US" sz="1300" dirty="0">
                <a:solidFill>
                  <a:schemeClr val="tx2"/>
                </a:solidFill>
                <a:latin typeface="Tw Cen MT" panose="020B0602020104020603" pitchFamily="34" charset="0"/>
              </a:rPr>
              <a:t>Students rate the open textbooks as good as or better than the commercial textbook on all dimensions. For instance, students prefer the print format open textbook to the commercial book on writing clarity, writing engagement, effective everyday life examples, effective research examples, and helpful study aids. Both formats of the </a:t>
            </a:r>
            <a:br>
              <a:rPr lang="en-US" sz="1300" dirty="0">
                <a:solidFill>
                  <a:schemeClr val="tx2"/>
                </a:solidFill>
                <a:latin typeface="Tw Cen MT" panose="020B0602020104020603" pitchFamily="34" charset="0"/>
              </a:rPr>
            </a:br>
            <a:r>
              <a:rPr lang="en-US" sz="1300" dirty="0">
                <a:solidFill>
                  <a:schemeClr val="tx2"/>
                </a:solidFill>
                <a:latin typeface="Tw Cen MT" panose="020B0602020104020603" pitchFamily="34" charset="0"/>
              </a:rPr>
              <a:t>open textbook were rated higher on the number of study aids. Students prefer print over digital format.</a:t>
            </a:r>
          </a:p>
        </p:txBody>
      </p:sp>
      <p:grpSp>
        <p:nvGrpSpPr>
          <p:cNvPr id="11" name="Group 10">
            <a:extLst>
              <a:ext uri="{FF2B5EF4-FFF2-40B4-BE49-F238E27FC236}">
                <a16:creationId xmlns:a16="http://schemas.microsoft.com/office/drawing/2014/main" id="{2AFAF239-F918-4000-9653-B00C84E076B3}"/>
              </a:ext>
            </a:extLst>
          </p:cNvPr>
          <p:cNvGrpSpPr/>
          <p:nvPr/>
        </p:nvGrpSpPr>
        <p:grpSpPr>
          <a:xfrm>
            <a:off x="3398680" y="1835094"/>
            <a:ext cx="224650" cy="4518764"/>
            <a:chOff x="7491663" y="1910401"/>
            <a:chExt cx="224591" cy="4011802"/>
          </a:xfrm>
        </p:grpSpPr>
        <p:sp>
          <p:nvSpPr>
            <p:cNvPr id="12" name="Rectangle 11">
              <a:extLst>
                <a:ext uri="{FF2B5EF4-FFF2-40B4-BE49-F238E27FC236}">
                  <a16:creationId xmlns:a16="http://schemas.microsoft.com/office/drawing/2014/main" id="{80D297C1-6D1B-4B4B-BDC8-E4F27D2981DA}"/>
                </a:ext>
              </a:extLst>
            </p:cNvPr>
            <p:cNvSpPr/>
            <p:nvPr/>
          </p:nvSpPr>
          <p:spPr>
            <a:xfrm>
              <a:off x="7491663" y="1910401"/>
              <a:ext cx="224590" cy="4011802"/>
            </a:xfrm>
            <a:prstGeom prst="rect">
              <a:avLst/>
            </a:prstGeom>
            <a:gradFill>
              <a:gsLst>
                <a:gs pos="55000">
                  <a:schemeClr val="bg1">
                    <a:alpha val="0"/>
                  </a:schemeClr>
                </a:gs>
                <a:gs pos="0">
                  <a:schemeClr val="tx1">
                    <a:lumMod val="40000"/>
                    <a:lumOff val="6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E6A6249B-5402-4500-A49F-9DCD39983535}"/>
                </a:ext>
              </a:extLst>
            </p:cNvPr>
            <p:cNvSpPr/>
            <p:nvPr/>
          </p:nvSpPr>
          <p:spPr>
            <a:xfrm>
              <a:off x="7491663" y="1910401"/>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B85385F0-EA69-4BA3-877D-C8DB60403517}"/>
                </a:ext>
              </a:extLst>
            </p:cNvPr>
            <p:cNvSpPr/>
            <p:nvPr/>
          </p:nvSpPr>
          <p:spPr>
            <a:xfrm rot="10800000">
              <a:off x="7491664" y="3893632"/>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293709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65E252-22D9-4EB8-BC4E-6B4FFB6B3BB8}"/>
              </a:ext>
            </a:extLst>
          </p:cNvPr>
          <p:cNvSpPr txBox="1">
            <a:spLocks/>
          </p:cNvSpPr>
          <p:nvPr/>
        </p:nvSpPr>
        <p:spPr>
          <a:xfrm>
            <a:off x="286264" y="285750"/>
            <a:ext cx="11609173" cy="1182370"/>
          </a:xfrm>
          <a:prstGeom prst="rect">
            <a:avLst/>
          </a:prstGeom>
        </p:spPr>
        <p:txBody>
          <a:bodyPr/>
          <a:lstStyle>
            <a:lvl1pPr algn="ctr" defTabSz="457200" rtl="0" eaLnBrk="1" latinLnBrk="0" hangingPunct="1">
              <a:lnSpc>
                <a:spcPct val="80000"/>
              </a:lnSpc>
              <a:spcBef>
                <a:spcPct val="0"/>
              </a:spcBef>
              <a:buNone/>
              <a:defRPr sz="2800" b="0" kern="1200" cap="all" spc="600" baseline="0">
                <a:solidFill>
                  <a:schemeClr val="tx2"/>
                </a:solidFill>
                <a:latin typeface="+mj-lt"/>
                <a:ea typeface="+mj-ea"/>
                <a:cs typeface="+mj-cs"/>
              </a:defRPr>
            </a:lvl1pPr>
          </a:lstStyle>
          <a:p>
            <a:r>
              <a:rPr lang="en-US" sz="2400" dirty="0">
                <a:latin typeface="Tw Cen MT" panose="020B0602020104020603" pitchFamily="34" charset="0"/>
              </a:rPr>
              <a:t>Public Expenditure in Education in Latin America.</a:t>
            </a:r>
          </a:p>
          <a:p>
            <a:r>
              <a:rPr lang="en-US" sz="2400" dirty="0">
                <a:latin typeface="Tw Cen MT" panose="020B0602020104020603" pitchFamily="34" charset="0"/>
              </a:rPr>
              <a:t>Recommendations to Serve the Purposes of the</a:t>
            </a:r>
          </a:p>
          <a:p>
            <a:r>
              <a:rPr lang="en-US" sz="2400" dirty="0">
                <a:latin typeface="Tw Cen MT" panose="020B0602020104020603" pitchFamily="34" charset="0"/>
              </a:rPr>
              <a:t>Paris Open Educational Resources Declaration </a:t>
            </a:r>
            <a:br>
              <a:rPr lang="en-US" sz="2400" dirty="0">
                <a:latin typeface="Tw Cen MT" panose="020B0602020104020603" pitchFamily="34" charset="0"/>
              </a:rPr>
            </a:br>
            <a:r>
              <a:rPr lang="en-US" sz="2000" dirty="0">
                <a:latin typeface="Tw Cen MT" panose="020B0602020104020603" pitchFamily="34" charset="0"/>
              </a:rPr>
              <a:t>(Toledo Hernández, Botero, &amp; Guzmán 2014; CC-BY)</a:t>
            </a:r>
            <a:endParaRPr lang="en-US" sz="2400" dirty="0">
              <a:latin typeface="Tw Cen MT" panose="020B0602020104020603" pitchFamily="34" charset="0"/>
            </a:endParaRPr>
          </a:p>
        </p:txBody>
      </p:sp>
      <p:graphicFrame>
        <p:nvGraphicFramePr>
          <p:cNvPr id="5" name="Table 4">
            <a:extLst>
              <a:ext uri="{FF2B5EF4-FFF2-40B4-BE49-F238E27FC236}">
                <a16:creationId xmlns:a16="http://schemas.microsoft.com/office/drawing/2014/main" id="{43D2B29B-811A-4E49-BAB5-690081B2070F}"/>
              </a:ext>
            </a:extLst>
          </p:cNvPr>
          <p:cNvGraphicFramePr>
            <a:graphicFrameLocks noGrp="1"/>
          </p:cNvGraphicFramePr>
          <p:nvPr>
            <p:extLst>
              <p:ext uri="{D42A27DB-BD31-4B8C-83A1-F6EECF244321}">
                <p14:modId xmlns:p14="http://schemas.microsoft.com/office/powerpoint/2010/main" val="3474463843"/>
              </p:ext>
            </p:extLst>
          </p:nvPr>
        </p:nvGraphicFramePr>
        <p:xfrm>
          <a:off x="296563" y="1502657"/>
          <a:ext cx="3016333" cy="4866640"/>
        </p:xfrm>
        <a:graphic>
          <a:graphicData uri="http://schemas.openxmlformats.org/drawingml/2006/table">
            <a:tbl>
              <a:tblPr firstRow="1" bandRow="1">
                <a:tableStyleId>{5C22544A-7EE6-4342-B048-85BDC9FD1C3A}</a:tableStyleId>
              </a:tblPr>
              <a:tblGrid>
                <a:gridCol w="1131242">
                  <a:extLst>
                    <a:ext uri="{9D8B030D-6E8A-4147-A177-3AD203B41FA5}">
                      <a16:colId xmlns:a16="http://schemas.microsoft.com/office/drawing/2014/main" val="1284338195"/>
                    </a:ext>
                  </a:extLst>
                </a:gridCol>
                <a:gridCol w="1885091">
                  <a:extLst>
                    <a:ext uri="{9D8B030D-6E8A-4147-A177-3AD203B41FA5}">
                      <a16:colId xmlns:a16="http://schemas.microsoft.com/office/drawing/2014/main" val="1371160856"/>
                    </a:ext>
                  </a:extLst>
                </a:gridCol>
              </a:tblGrid>
              <a:tr h="370840">
                <a:tc>
                  <a:txBody>
                    <a:bodyPr/>
                    <a:lstStyle/>
                    <a:p>
                      <a:r>
                        <a:rPr lang="en-US" sz="1300" b="1" dirty="0">
                          <a:solidFill>
                            <a:schemeClr val="accent3"/>
                          </a:solidFill>
                          <a:latin typeface="Tw Cen MT" panose="020B0602020104020603" pitchFamily="34" charset="0"/>
                        </a:rPr>
                        <a:t>Study geography</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t-IT" sz="1300" b="0" dirty="0">
                          <a:solidFill>
                            <a:schemeClr val="tx2"/>
                          </a:solidFill>
                          <a:latin typeface="Tw Cen MT" panose="020B0602020104020603" pitchFamily="34" charset="0"/>
                        </a:rPr>
                        <a:t>Argentina, Chile, Colombia, Paraguay, Uruguay</a:t>
                      </a:r>
                      <a:endParaRPr lang="en-US" sz="1300" b="0" dirty="0">
                        <a:solidFill>
                          <a:schemeClr val="tx2"/>
                        </a:solidFill>
                        <a:latin typeface="Tw Cen MT" panose="020B0602020104020603"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3697745"/>
                  </a:ext>
                </a:extLst>
              </a:tr>
              <a:tr h="370840">
                <a:tc>
                  <a:txBody>
                    <a:bodyPr/>
                    <a:lstStyle/>
                    <a:p>
                      <a:r>
                        <a:rPr lang="en-US" sz="1300" b="1" dirty="0">
                          <a:solidFill>
                            <a:schemeClr val="accent3"/>
                          </a:solidFill>
                          <a:latin typeface="Tw Cen MT" panose="020B0602020104020603" pitchFamily="34" charset="0"/>
                        </a:rPr>
                        <a:t>Study period</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April to October 2013</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8288417"/>
                  </a:ext>
                </a:extLst>
              </a:tr>
              <a:tr h="370840">
                <a:tc>
                  <a:txBody>
                    <a:bodyPr/>
                    <a:lstStyle/>
                    <a:p>
                      <a:r>
                        <a:rPr lang="en-US" sz="1300" b="1" dirty="0">
                          <a:solidFill>
                            <a:schemeClr val="accent3"/>
                          </a:solidFill>
                          <a:latin typeface="Tw Cen MT" panose="020B0602020104020603" pitchFamily="34" charset="0"/>
                        </a:rPr>
                        <a:t>Researcher geography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0" dirty="0">
                          <a:solidFill>
                            <a:schemeClr val="tx2"/>
                          </a:solidFill>
                          <a:latin typeface="Tw Cen MT" panose="020B0602020104020603" pitchFamily="34" charset="0"/>
                        </a:rPr>
                        <a:t>Colombia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1731756"/>
                  </a:ext>
                </a:extLst>
              </a:tr>
              <a:tr h="370840">
                <a:tc>
                  <a:txBody>
                    <a:bodyPr/>
                    <a:lstStyle/>
                    <a:p>
                      <a:r>
                        <a:rPr lang="en-US" sz="1300" b="1" dirty="0">
                          <a:solidFill>
                            <a:schemeClr val="accent3"/>
                          </a:solidFill>
                          <a:latin typeface="Tw Cen MT" panose="020B0602020104020603" pitchFamily="34" charset="0"/>
                        </a:rPr>
                        <a:t>Education level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Primary and Secondary education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97280229"/>
                  </a:ext>
                </a:extLst>
              </a:tr>
              <a:tr h="370840">
                <a:tc>
                  <a:txBody>
                    <a:bodyPr/>
                    <a:lstStyle/>
                    <a:p>
                      <a:r>
                        <a:rPr lang="en-US" sz="1300" b="1" dirty="0">
                          <a:solidFill>
                            <a:schemeClr val="accent3"/>
                          </a:solidFill>
                          <a:latin typeface="Tw Cen MT" panose="020B0602020104020603" pitchFamily="34" charset="0"/>
                        </a:rPr>
                        <a:t>Focus area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Policy design and implementation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2634264"/>
                  </a:ext>
                </a:extLst>
              </a:tr>
              <a:tr h="370840">
                <a:tc>
                  <a:txBody>
                    <a:bodyPr/>
                    <a:lstStyle/>
                    <a:p>
                      <a:r>
                        <a:rPr lang="en-US" sz="1300" b="1" dirty="0">
                          <a:solidFill>
                            <a:schemeClr val="accent3"/>
                          </a:solidFill>
                          <a:latin typeface="Tw Cen MT" panose="020B0602020104020603" pitchFamily="34" charset="0"/>
                        </a:rPr>
                        <a:t>Subjects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Governments of Argentina, Chile, Colombia, Paraguay, and Uruguay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7959388"/>
                  </a:ext>
                </a:extLst>
              </a:tr>
              <a:tr h="370840">
                <a:tc>
                  <a:txBody>
                    <a:bodyPr/>
                    <a:lstStyle/>
                    <a:p>
                      <a:r>
                        <a:rPr lang="en-US" sz="1300" b="1" dirty="0">
                          <a:solidFill>
                            <a:schemeClr val="accent3"/>
                          </a:solidFill>
                          <a:latin typeface="Tw Cen MT" panose="020B0602020104020603" pitchFamily="34" charset="0"/>
                        </a:rPr>
                        <a:t>Study type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Literature review, interviews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4988699"/>
                  </a:ext>
                </a:extLst>
              </a:tr>
              <a:tr h="370840">
                <a:tc>
                  <a:txBody>
                    <a:bodyPr/>
                    <a:lstStyle/>
                    <a:p>
                      <a:r>
                        <a:rPr lang="en-US" sz="1300" b="1" dirty="0">
                          <a:solidFill>
                            <a:schemeClr val="accent3"/>
                          </a:solidFill>
                          <a:latin typeface="Tw Cen MT" panose="020B0602020104020603" pitchFamily="34" charset="0"/>
                        </a:rPr>
                        <a:t>Publication type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Peer-reviewed journal article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5565752"/>
                  </a:ext>
                </a:extLst>
              </a:tr>
              <a:tr h="370840">
                <a:tc>
                  <a:txBody>
                    <a:bodyPr/>
                    <a:lstStyle/>
                    <a:p>
                      <a:r>
                        <a:rPr lang="en-US" sz="1300" b="1" dirty="0">
                          <a:solidFill>
                            <a:schemeClr val="accent3"/>
                          </a:solidFill>
                          <a:latin typeface="Tw Cen MT" panose="020B0602020104020603" pitchFamily="34" charset="0"/>
                        </a:rPr>
                        <a:t>Supporting institutions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UNESCO, </a:t>
                      </a:r>
                      <a:r>
                        <a:rPr lang="en-US" sz="1300" b="0" dirty="0" err="1">
                          <a:solidFill>
                            <a:schemeClr val="tx2"/>
                          </a:solidFill>
                          <a:latin typeface="Tw Cen MT" panose="020B0602020104020603" pitchFamily="34" charset="0"/>
                        </a:rPr>
                        <a:t>Karisma</a:t>
                      </a:r>
                      <a:r>
                        <a:rPr lang="en-US" sz="1300" b="0" dirty="0">
                          <a:solidFill>
                            <a:schemeClr val="tx2"/>
                          </a:solidFill>
                          <a:latin typeface="Tw Cen MT" panose="020B0602020104020603" pitchFamily="34" charset="0"/>
                        </a:rPr>
                        <a:t> Foundation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4397301"/>
                  </a:ext>
                </a:extLst>
              </a:tr>
            </a:tbl>
          </a:graphicData>
        </a:graphic>
      </p:graphicFrame>
      <p:sp>
        <p:nvSpPr>
          <p:cNvPr id="6" name="Rectangle 5">
            <a:extLst>
              <a:ext uri="{FF2B5EF4-FFF2-40B4-BE49-F238E27FC236}">
                <a16:creationId xmlns:a16="http://schemas.microsoft.com/office/drawing/2014/main" id="{5BF17A41-6D99-4376-AC3A-88A0253F6416}"/>
              </a:ext>
            </a:extLst>
          </p:cNvPr>
          <p:cNvSpPr/>
          <p:nvPr/>
        </p:nvSpPr>
        <p:spPr>
          <a:xfrm>
            <a:off x="3709115" y="1502656"/>
            <a:ext cx="8186322" cy="4999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Bef>
                <a:spcPts val="600"/>
              </a:spcBef>
              <a:defRPr/>
            </a:pPr>
            <a:r>
              <a:rPr kumimoji="0" lang="en-US" sz="1300" b="1" i="0" u="none" strike="noStrike" kern="1200" cap="none" spc="0" normalizeH="0" baseline="0" noProof="0" dirty="0">
                <a:ln>
                  <a:noFill/>
                </a:ln>
                <a:solidFill>
                  <a:schemeClr val="accent3"/>
                </a:solidFill>
                <a:effectLst/>
                <a:uLnTx/>
                <a:uFillTx/>
                <a:latin typeface="Tw Cen MT" panose="020B0602020104020603" pitchFamily="34" charset="0"/>
              </a:rPr>
              <a:t>Research </a:t>
            </a:r>
            <a:r>
              <a:rPr lang="en-US" sz="1300" b="1" dirty="0">
                <a:solidFill>
                  <a:schemeClr val="accent3"/>
                </a:solidFill>
                <a:latin typeface="Tw Cen MT" panose="020B0602020104020603" pitchFamily="34" charset="0"/>
              </a:rPr>
              <a:t>questions: </a:t>
            </a:r>
            <a:r>
              <a:rPr lang="en-US" sz="1300" dirty="0">
                <a:solidFill>
                  <a:schemeClr val="tx2"/>
                </a:solidFill>
                <a:latin typeface="Tw Cen MT" panose="020B0602020104020603" pitchFamily="34" charset="0"/>
              </a:rPr>
              <a:t>What do current public investments in the development and procurement of educational materials suggest about recommendations for a roadmap to better align public expenditure with the aims of the Paris Declaration?</a:t>
            </a:r>
            <a:endParaRPr lang="en-US" sz="1300" b="1" dirty="0">
              <a:solidFill>
                <a:schemeClr val="tx2"/>
              </a:solidFill>
              <a:latin typeface="Tw Cen MT" panose="020B0602020104020603" pitchFamily="34" charset="0"/>
            </a:endParaRPr>
          </a:p>
          <a:p>
            <a:pPr lvl="0">
              <a:spcBef>
                <a:spcPts val="600"/>
              </a:spcBef>
              <a:defRPr/>
            </a:pPr>
            <a:r>
              <a:rPr kumimoji="0" lang="en-US" sz="1300" b="1" i="0" u="none" strike="noStrike" kern="1200" cap="none" spc="0" normalizeH="0" baseline="0" noProof="0" dirty="0">
                <a:ln>
                  <a:noFill/>
                </a:ln>
                <a:solidFill>
                  <a:schemeClr val="accent3"/>
                </a:solidFill>
                <a:effectLst/>
                <a:uLnTx/>
                <a:uFillTx/>
                <a:latin typeface="Tw Cen MT" panose="020B0602020104020603" pitchFamily="34" charset="0"/>
              </a:rPr>
              <a:t>Research approach</a:t>
            </a:r>
            <a:r>
              <a:rPr lang="en-US" sz="1300" b="1" dirty="0">
                <a:solidFill>
                  <a:schemeClr val="accent3"/>
                </a:solidFill>
                <a:latin typeface="Tw Cen MT" panose="020B0602020104020603" pitchFamily="34" charset="0"/>
              </a:rPr>
              <a:t>: </a:t>
            </a:r>
            <a:r>
              <a:rPr lang="en-US" sz="1300" dirty="0">
                <a:solidFill>
                  <a:schemeClr val="tx2"/>
                </a:solidFill>
                <a:latin typeface="Tw Cen MT" panose="020B0602020104020603" pitchFamily="34" charset="0"/>
              </a:rPr>
              <a:t>Conduct a literature review of studies on cost and quality in education. Analyze documentation of national education systems, focused on production and acquisition models for educational resources and programs on digital technology in education. Conduct interviews with the responsible national education authorities to fill gaps and validate data.</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1" dirty="0">
                <a:solidFill>
                  <a:schemeClr val="accent3"/>
                </a:solidFill>
                <a:latin typeface="Tw Cen MT" panose="020B0602020104020603" pitchFamily="34" charset="0"/>
              </a:rPr>
              <a:t>Key findings</a:t>
            </a:r>
            <a:r>
              <a:rPr kumimoji="0" lang="en-US" sz="1300" b="1" i="0" u="none" strike="noStrike" kern="1200" cap="none" spc="0" normalizeH="0" baseline="0" noProof="0" dirty="0">
                <a:ln>
                  <a:noFill/>
                </a:ln>
                <a:solidFill>
                  <a:schemeClr val="accent3"/>
                </a:solidFill>
                <a:effectLst/>
                <a:uLnTx/>
                <a:uFillTx/>
                <a:latin typeface="Tw Cen MT" panose="020B0602020104020603" pitchFamily="34" charset="0"/>
              </a:rPr>
              <a:t>:</a:t>
            </a:r>
          </a:p>
          <a:p>
            <a:pPr marL="285750" indent="-285750">
              <a:spcBef>
                <a:spcPts val="600"/>
              </a:spcBef>
              <a:buFont typeface="Arial" panose="020B0604020202020204" pitchFamily="34" charset="0"/>
              <a:buChar char="•"/>
              <a:defRPr/>
            </a:pPr>
            <a:r>
              <a:rPr lang="en-US" sz="1300" dirty="0">
                <a:solidFill>
                  <a:schemeClr val="tx2"/>
                </a:solidFill>
                <a:latin typeface="Tw Cen MT" panose="020B0602020104020603" pitchFamily="34" charset="0"/>
              </a:rPr>
              <a:t>In the five countries studied, governments are consumers of educational materials designed by publishers, rather than drivers of what materials should look like. Public spending shifts based on administrations’ preferences, rather than consistent policies. While governments are investing in digital tools, most are interested in free access over open licensing. Reducing the digital divide is the top goal for Information and Communication Technology (ICT) efforts, though countries ultimately still rely on paper textbooks.</a:t>
            </a:r>
          </a:p>
          <a:p>
            <a:pPr marL="285750" indent="-285750">
              <a:spcBef>
                <a:spcPts val="600"/>
              </a:spcBef>
              <a:buFont typeface="Arial" panose="020B0604020202020204" pitchFamily="34" charset="0"/>
              <a:buChar char="•"/>
              <a:defRPr/>
            </a:pPr>
            <a:r>
              <a:rPr lang="en-US" sz="1300" dirty="0">
                <a:solidFill>
                  <a:schemeClr val="tx2"/>
                </a:solidFill>
                <a:latin typeface="Tw Cen MT" panose="020B0602020104020603" pitchFamily="34" charset="0"/>
              </a:rPr>
              <a:t>Government procurement models need to change to support government commitments to OER. Governments should modify textbook purchasing conditions to incorporate use of open licenses to facilitate search, reuse, and sharing.</a:t>
            </a:r>
          </a:p>
          <a:p>
            <a:pPr marL="285750" indent="-285750">
              <a:spcBef>
                <a:spcPts val="600"/>
              </a:spcBef>
              <a:buFont typeface="Arial" panose="020B0604020202020204" pitchFamily="34" charset="0"/>
              <a:buChar char="•"/>
              <a:defRPr/>
            </a:pPr>
            <a:r>
              <a:rPr lang="en-US" sz="1300" dirty="0">
                <a:solidFill>
                  <a:schemeClr val="tx2"/>
                </a:solidFill>
                <a:latin typeface="Tw Cen MT" panose="020B0602020104020603" pitchFamily="34" charset="0"/>
              </a:rPr>
              <a:t>ICT programs in education should be more closely linked to the acquisition of digital educational materials that meet international OER standards. This can help improve the diversity, relevance, and quality of materials.</a:t>
            </a:r>
          </a:p>
          <a:p>
            <a:pPr marL="285750" indent="-285750">
              <a:spcBef>
                <a:spcPts val="600"/>
              </a:spcBef>
              <a:buFont typeface="Arial" panose="020B0604020202020204" pitchFamily="34" charset="0"/>
              <a:buChar char="•"/>
              <a:defRPr/>
            </a:pPr>
            <a:r>
              <a:rPr lang="en-US" sz="1300" dirty="0">
                <a:solidFill>
                  <a:schemeClr val="tx2"/>
                </a:solidFill>
                <a:latin typeface="Tw Cen MT" panose="020B0602020104020603" pitchFamily="34" charset="0"/>
              </a:rPr>
              <a:t>To improve accountability, governments should develop and publicize indicators that help measure the impact of OER policies and the use of public funds in the production and use of OER. Additionally, economic analysis of public investments should clarify national and subnational programs, and account for the real price of producing resources based on the publishing market. This can help make the case that governments will benefit from producing OER.</a:t>
            </a:r>
          </a:p>
          <a:p>
            <a:pPr marL="285750" indent="-285750">
              <a:spcBef>
                <a:spcPts val="600"/>
              </a:spcBef>
              <a:buFont typeface="Arial" panose="020B0604020202020204" pitchFamily="34" charset="0"/>
              <a:buChar char="•"/>
              <a:defRPr/>
            </a:pPr>
            <a:r>
              <a:rPr lang="en-US" sz="1300" dirty="0">
                <a:solidFill>
                  <a:schemeClr val="tx2"/>
                </a:solidFill>
                <a:latin typeface="Tw Cen MT" panose="020B0602020104020603" pitchFamily="34" charset="0"/>
              </a:rPr>
              <a:t>The education community requires training on OER and its advantages. Governments should focus on the </a:t>
            </a:r>
            <a:br>
              <a:rPr lang="en-US" sz="1300" dirty="0">
                <a:solidFill>
                  <a:schemeClr val="tx2"/>
                </a:solidFill>
                <a:latin typeface="Tw Cen MT" panose="020B0602020104020603" pitchFamily="34" charset="0"/>
              </a:rPr>
            </a:br>
            <a:r>
              <a:rPr lang="en-US" sz="1300" dirty="0">
                <a:solidFill>
                  <a:schemeClr val="tx2"/>
                </a:solidFill>
                <a:latin typeface="Tw Cen MT" panose="020B0602020104020603" pitchFamily="34" charset="0"/>
              </a:rPr>
              <a:t>underlying characteristics that define OER and tailor their work to achieve those characteristics, especially in </a:t>
            </a:r>
            <a:br>
              <a:rPr lang="en-US" sz="1300" dirty="0">
                <a:solidFill>
                  <a:schemeClr val="tx2"/>
                </a:solidFill>
                <a:latin typeface="Tw Cen MT" panose="020B0602020104020603" pitchFamily="34" charset="0"/>
              </a:rPr>
            </a:br>
            <a:r>
              <a:rPr lang="en-US" sz="1300" dirty="0">
                <a:solidFill>
                  <a:schemeClr val="tx2"/>
                </a:solidFill>
                <a:latin typeface="Tw Cen MT" panose="020B0602020104020603" pitchFamily="34" charset="0"/>
              </a:rPr>
              <a:t>the use of ICTs.</a:t>
            </a:r>
          </a:p>
        </p:txBody>
      </p:sp>
      <p:grpSp>
        <p:nvGrpSpPr>
          <p:cNvPr id="11" name="Group 10">
            <a:extLst>
              <a:ext uri="{FF2B5EF4-FFF2-40B4-BE49-F238E27FC236}">
                <a16:creationId xmlns:a16="http://schemas.microsoft.com/office/drawing/2014/main" id="{2AFAF239-F918-4000-9653-B00C84E076B3}"/>
              </a:ext>
            </a:extLst>
          </p:cNvPr>
          <p:cNvGrpSpPr/>
          <p:nvPr/>
        </p:nvGrpSpPr>
        <p:grpSpPr>
          <a:xfrm>
            <a:off x="3398680" y="1757875"/>
            <a:ext cx="224650" cy="4518764"/>
            <a:chOff x="7491663" y="1910401"/>
            <a:chExt cx="224591" cy="4011802"/>
          </a:xfrm>
        </p:grpSpPr>
        <p:sp>
          <p:nvSpPr>
            <p:cNvPr id="12" name="Rectangle 11">
              <a:extLst>
                <a:ext uri="{FF2B5EF4-FFF2-40B4-BE49-F238E27FC236}">
                  <a16:creationId xmlns:a16="http://schemas.microsoft.com/office/drawing/2014/main" id="{80D297C1-6D1B-4B4B-BDC8-E4F27D2981DA}"/>
                </a:ext>
              </a:extLst>
            </p:cNvPr>
            <p:cNvSpPr/>
            <p:nvPr/>
          </p:nvSpPr>
          <p:spPr>
            <a:xfrm>
              <a:off x="7491663" y="1910401"/>
              <a:ext cx="224590" cy="4011802"/>
            </a:xfrm>
            <a:prstGeom prst="rect">
              <a:avLst/>
            </a:prstGeom>
            <a:gradFill>
              <a:gsLst>
                <a:gs pos="55000">
                  <a:schemeClr val="bg1">
                    <a:alpha val="0"/>
                  </a:schemeClr>
                </a:gs>
                <a:gs pos="0">
                  <a:schemeClr val="tx1">
                    <a:lumMod val="40000"/>
                    <a:lumOff val="6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E6A6249B-5402-4500-A49F-9DCD39983535}"/>
                </a:ext>
              </a:extLst>
            </p:cNvPr>
            <p:cNvSpPr/>
            <p:nvPr/>
          </p:nvSpPr>
          <p:spPr>
            <a:xfrm>
              <a:off x="7491663" y="1910401"/>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B85385F0-EA69-4BA3-877D-C8DB60403517}"/>
                </a:ext>
              </a:extLst>
            </p:cNvPr>
            <p:cNvSpPr/>
            <p:nvPr/>
          </p:nvSpPr>
          <p:spPr>
            <a:xfrm rot="10800000">
              <a:off x="7491664" y="3893632"/>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00977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65E252-22D9-4EB8-BC4E-6B4FFB6B3BB8}"/>
              </a:ext>
            </a:extLst>
          </p:cNvPr>
          <p:cNvSpPr txBox="1">
            <a:spLocks/>
          </p:cNvSpPr>
          <p:nvPr/>
        </p:nvSpPr>
        <p:spPr>
          <a:xfrm>
            <a:off x="286264" y="285750"/>
            <a:ext cx="11609173" cy="874402"/>
          </a:xfrm>
          <a:prstGeom prst="rect">
            <a:avLst/>
          </a:prstGeom>
        </p:spPr>
        <p:txBody>
          <a:bodyPr/>
          <a:lstStyle>
            <a:lvl1pPr algn="ctr" defTabSz="457200" rtl="0" eaLnBrk="1" latinLnBrk="0" hangingPunct="1">
              <a:lnSpc>
                <a:spcPct val="80000"/>
              </a:lnSpc>
              <a:spcBef>
                <a:spcPct val="0"/>
              </a:spcBef>
              <a:buNone/>
              <a:defRPr sz="2800" b="0" kern="1200" cap="all" spc="600" baseline="0">
                <a:solidFill>
                  <a:schemeClr val="tx2"/>
                </a:solidFill>
                <a:latin typeface="+mj-lt"/>
                <a:ea typeface="+mj-ea"/>
                <a:cs typeface="+mj-cs"/>
              </a:defRPr>
            </a:lvl1pPr>
          </a:lstStyle>
          <a:p>
            <a:r>
              <a:rPr lang="en-US" sz="2400" dirty="0">
                <a:latin typeface="Tw Cen MT" panose="020B0602020104020603" pitchFamily="34" charset="0"/>
              </a:rPr>
              <a:t>Policy Approaches to Open Education: Case Studies from 28 EU Member States (</a:t>
            </a:r>
            <a:r>
              <a:rPr lang="en-US" sz="2400" dirty="0" err="1">
                <a:latin typeface="Tw Cen MT" panose="020B0602020104020603" pitchFamily="34" charset="0"/>
              </a:rPr>
              <a:t>OpenEdu</a:t>
            </a:r>
            <a:r>
              <a:rPr lang="en-US" sz="2400" dirty="0">
                <a:latin typeface="Tw Cen MT" panose="020B0602020104020603" pitchFamily="34" charset="0"/>
              </a:rPr>
              <a:t> Policies)</a:t>
            </a:r>
            <a:br>
              <a:rPr lang="en-US" sz="2400" dirty="0">
                <a:latin typeface="Tw Cen MT" panose="020B0602020104020603" pitchFamily="34" charset="0"/>
              </a:rPr>
            </a:br>
            <a:r>
              <a:rPr lang="en-US" sz="2000" dirty="0">
                <a:latin typeface="Tw Cen MT" panose="020B0602020104020603" pitchFamily="34" charset="0"/>
              </a:rPr>
              <a:t>(dos Santos et al, Joint Research Centre 2017; © EU, free)</a:t>
            </a:r>
            <a:endParaRPr lang="en-US" sz="2400" dirty="0">
              <a:latin typeface="Tw Cen MT" panose="020B0602020104020603" pitchFamily="34" charset="0"/>
            </a:endParaRPr>
          </a:p>
        </p:txBody>
      </p:sp>
      <p:graphicFrame>
        <p:nvGraphicFramePr>
          <p:cNvPr id="5" name="Table 4">
            <a:extLst>
              <a:ext uri="{FF2B5EF4-FFF2-40B4-BE49-F238E27FC236}">
                <a16:creationId xmlns:a16="http://schemas.microsoft.com/office/drawing/2014/main" id="{43D2B29B-811A-4E49-BAB5-690081B2070F}"/>
              </a:ext>
            </a:extLst>
          </p:cNvPr>
          <p:cNvGraphicFramePr>
            <a:graphicFrameLocks noGrp="1"/>
          </p:cNvGraphicFramePr>
          <p:nvPr>
            <p:extLst>
              <p:ext uri="{D42A27DB-BD31-4B8C-83A1-F6EECF244321}">
                <p14:modId xmlns:p14="http://schemas.microsoft.com/office/powerpoint/2010/main" val="1125598676"/>
              </p:ext>
            </p:extLst>
          </p:nvPr>
        </p:nvGraphicFramePr>
        <p:xfrm>
          <a:off x="296563" y="1305294"/>
          <a:ext cx="3016333" cy="4155440"/>
        </p:xfrm>
        <a:graphic>
          <a:graphicData uri="http://schemas.openxmlformats.org/drawingml/2006/table">
            <a:tbl>
              <a:tblPr firstRow="1" bandRow="1">
                <a:tableStyleId>{5C22544A-7EE6-4342-B048-85BDC9FD1C3A}</a:tableStyleId>
              </a:tblPr>
              <a:tblGrid>
                <a:gridCol w="1131242">
                  <a:extLst>
                    <a:ext uri="{9D8B030D-6E8A-4147-A177-3AD203B41FA5}">
                      <a16:colId xmlns:a16="http://schemas.microsoft.com/office/drawing/2014/main" val="1284338195"/>
                    </a:ext>
                  </a:extLst>
                </a:gridCol>
                <a:gridCol w="1885091">
                  <a:extLst>
                    <a:ext uri="{9D8B030D-6E8A-4147-A177-3AD203B41FA5}">
                      <a16:colId xmlns:a16="http://schemas.microsoft.com/office/drawing/2014/main" val="1371160856"/>
                    </a:ext>
                  </a:extLst>
                </a:gridCol>
              </a:tblGrid>
              <a:tr h="370840">
                <a:tc>
                  <a:txBody>
                    <a:bodyPr/>
                    <a:lstStyle/>
                    <a:p>
                      <a:r>
                        <a:rPr lang="en-US" sz="1300" b="1" dirty="0">
                          <a:solidFill>
                            <a:schemeClr val="accent3"/>
                          </a:solidFill>
                          <a:latin typeface="Tw Cen MT" panose="020B0602020104020603" pitchFamily="34" charset="0"/>
                        </a:rPr>
                        <a:t>Study geography</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European Union (28 Member States)</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3697745"/>
                  </a:ext>
                </a:extLst>
              </a:tr>
              <a:tr h="370840">
                <a:tc>
                  <a:txBody>
                    <a:bodyPr/>
                    <a:lstStyle/>
                    <a:p>
                      <a:r>
                        <a:rPr lang="en-US" sz="1300" b="1" dirty="0">
                          <a:solidFill>
                            <a:schemeClr val="accent3"/>
                          </a:solidFill>
                          <a:latin typeface="Tw Cen MT" panose="020B0602020104020603" pitchFamily="34" charset="0"/>
                        </a:rPr>
                        <a:t>Study period</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2017</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8288417"/>
                  </a:ext>
                </a:extLst>
              </a:tr>
              <a:tr h="370840">
                <a:tc>
                  <a:txBody>
                    <a:bodyPr/>
                    <a:lstStyle/>
                    <a:p>
                      <a:r>
                        <a:rPr lang="en-US" sz="1300" b="1" dirty="0">
                          <a:solidFill>
                            <a:schemeClr val="accent3"/>
                          </a:solidFill>
                          <a:latin typeface="Tw Cen MT" panose="020B0602020104020603" pitchFamily="34" charset="0"/>
                        </a:rPr>
                        <a:t>Researcher geography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European Union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1731756"/>
                  </a:ext>
                </a:extLst>
              </a:tr>
              <a:tr h="370840">
                <a:tc>
                  <a:txBody>
                    <a:bodyPr/>
                    <a:lstStyle/>
                    <a:p>
                      <a:r>
                        <a:rPr lang="en-US" sz="1300" b="1" dirty="0">
                          <a:solidFill>
                            <a:schemeClr val="accent3"/>
                          </a:solidFill>
                          <a:latin typeface="Tw Cen MT" panose="020B0602020104020603" pitchFamily="34" charset="0"/>
                        </a:rPr>
                        <a:t>Education level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All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97280229"/>
                  </a:ext>
                </a:extLst>
              </a:tr>
              <a:tr h="370840">
                <a:tc>
                  <a:txBody>
                    <a:bodyPr/>
                    <a:lstStyle/>
                    <a:p>
                      <a:r>
                        <a:rPr lang="en-US" sz="1300" b="1" dirty="0">
                          <a:solidFill>
                            <a:schemeClr val="accent3"/>
                          </a:solidFill>
                          <a:latin typeface="Tw Cen MT" panose="020B0602020104020603" pitchFamily="34" charset="0"/>
                        </a:rPr>
                        <a:t>Focus area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Policy design and implementation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2634264"/>
                  </a:ext>
                </a:extLst>
              </a:tr>
              <a:tr h="370840">
                <a:tc>
                  <a:txBody>
                    <a:bodyPr/>
                    <a:lstStyle/>
                    <a:p>
                      <a:r>
                        <a:rPr lang="en-US" sz="1300" b="1" dirty="0">
                          <a:solidFill>
                            <a:schemeClr val="accent3"/>
                          </a:solidFill>
                          <a:latin typeface="Tw Cen MT" panose="020B0602020104020603" pitchFamily="34" charset="0"/>
                        </a:rPr>
                        <a:t>Subjects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EU Member States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7959388"/>
                  </a:ext>
                </a:extLst>
              </a:tr>
              <a:tr h="370840">
                <a:tc>
                  <a:txBody>
                    <a:bodyPr/>
                    <a:lstStyle/>
                    <a:p>
                      <a:r>
                        <a:rPr lang="en-US" sz="1300" b="1" dirty="0">
                          <a:solidFill>
                            <a:schemeClr val="accent3"/>
                          </a:solidFill>
                          <a:latin typeface="Tw Cen MT" panose="020B0602020104020603" pitchFamily="34" charset="0"/>
                        </a:rPr>
                        <a:t>Study type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Policy research, case studies, interviews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4988699"/>
                  </a:ext>
                </a:extLst>
              </a:tr>
              <a:tr h="370840">
                <a:tc>
                  <a:txBody>
                    <a:bodyPr/>
                    <a:lstStyle/>
                    <a:p>
                      <a:r>
                        <a:rPr lang="en-US" sz="1300" b="1" dirty="0">
                          <a:solidFill>
                            <a:schemeClr val="accent3"/>
                          </a:solidFill>
                          <a:latin typeface="Tw Cen MT" panose="020B0602020104020603" pitchFamily="34" charset="0"/>
                        </a:rPr>
                        <a:t>Publication type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JRC Technical Report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5565752"/>
                  </a:ext>
                </a:extLst>
              </a:tr>
              <a:tr h="370840">
                <a:tc>
                  <a:txBody>
                    <a:bodyPr/>
                    <a:lstStyle/>
                    <a:p>
                      <a:r>
                        <a:rPr lang="en-US" sz="1300" b="1" dirty="0">
                          <a:solidFill>
                            <a:schemeClr val="accent3"/>
                          </a:solidFill>
                          <a:latin typeface="Tw Cen MT" panose="020B0602020104020603" pitchFamily="34" charset="0"/>
                        </a:rPr>
                        <a:t>Supporting institutions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Joint Research Centre (European Commission)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4397301"/>
                  </a:ext>
                </a:extLst>
              </a:tr>
            </a:tbl>
          </a:graphicData>
        </a:graphic>
      </p:graphicFrame>
      <p:sp>
        <p:nvSpPr>
          <p:cNvPr id="6" name="Rectangle 5">
            <a:extLst>
              <a:ext uri="{FF2B5EF4-FFF2-40B4-BE49-F238E27FC236}">
                <a16:creationId xmlns:a16="http://schemas.microsoft.com/office/drawing/2014/main" id="{5BF17A41-6D99-4376-AC3A-88A0253F6416}"/>
              </a:ext>
            </a:extLst>
          </p:cNvPr>
          <p:cNvSpPr/>
          <p:nvPr/>
        </p:nvSpPr>
        <p:spPr>
          <a:xfrm>
            <a:off x="3709115" y="1305294"/>
            <a:ext cx="8186322" cy="54120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Bef>
                <a:spcPts val="600"/>
              </a:spcBef>
              <a:defRPr/>
            </a:pPr>
            <a:r>
              <a:rPr kumimoji="0" lang="en-US" sz="1300" b="1" i="0" u="none" strike="noStrike" kern="1200" cap="none" spc="0" normalizeH="0" baseline="0" noProof="0" dirty="0">
                <a:ln>
                  <a:noFill/>
                </a:ln>
                <a:solidFill>
                  <a:schemeClr val="accent3"/>
                </a:solidFill>
                <a:effectLst/>
                <a:uLnTx/>
                <a:uFillTx/>
                <a:latin typeface="Tw Cen MT" panose="020B0602020104020603" pitchFamily="34" charset="0"/>
              </a:rPr>
              <a:t>Research questions</a:t>
            </a:r>
            <a:r>
              <a:rPr lang="en-US" sz="1300" b="1" dirty="0">
                <a:solidFill>
                  <a:schemeClr val="accent3"/>
                </a:solidFill>
                <a:latin typeface="Tw Cen MT" panose="020B0602020104020603" pitchFamily="34" charset="0"/>
              </a:rPr>
              <a:t>:  </a:t>
            </a:r>
            <a:r>
              <a:rPr lang="en-US" sz="1300" dirty="0">
                <a:solidFill>
                  <a:schemeClr val="tx2"/>
                </a:solidFill>
                <a:latin typeface="Tw Cen MT" panose="020B0602020104020603" pitchFamily="34" charset="0"/>
              </a:rPr>
              <a:t>What is the status of open education policies in each of the 28 European Union Member States? How can the European Commission equip Member States with a knowledge base on open education, including ideas, frameworks and practices, and opportunities for partnerships and knowledge-sharing?</a:t>
            </a:r>
          </a:p>
          <a:p>
            <a:pPr lvl="0">
              <a:spcBef>
                <a:spcPts val="600"/>
              </a:spcBef>
              <a:defRPr/>
            </a:pPr>
            <a:r>
              <a:rPr kumimoji="0" lang="en-US" sz="1300" b="1" i="0" u="none" strike="noStrike" kern="1200" cap="none" spc="0" normalizeH="0" baseline="0" noProof="0" dirty="0">
                <a:ln>
                  <a:noFill/>
                </a:ln>
                <a:solidFill>
                  <a:schemeClr val="accent3"/>
                </a:solidFill>
                <a:effectLst/>
                <a:uLnTx/>
                <a:uFillTx/>
                <a:latin typeface="Tw Cen MT" panose="020B0602020104020603" pitchFamily="34" charset="0"/>
              </a:rPr>
              <a:t>Research approach: </a:t>
            </a:r>
            <a:r>
              <a:rPr lang="en-US" sz="1300" dirty="0">
                <a:solidFill>
                  <a:schemeClr val="tx2"/>
                </a:solidFill>
                <a:latin typeface="Tw Cen MT" panose="020B0602020104020603" pitchFamily="34" charset="0"/>
              </a:rPr>
              <a:t>Research national-level policies on open education. Interview policymakers and experts on what national and EU policies are needed, and what potential barriers and enablers are. Synthesize policy suggestions at the EU and Member State level.</a:t>
            </a:r>
            <a:endParaRPr kumimoji="0" lang="en-US" sz="1300" i="0" u="none" strike="noStrike" kern="1200" cap="none" spc="0" normalizeH="0" baseline="0" noProof="0" dirty="0">
              <a:ln>
                <a:noFill/>
              </a:ln>
              <a:solidFill>
                <a:schemeClr val="accent3"/>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1" dirty="0">
                <a:solidFill>
                  <a:schemeClr val="accent3"/>
                </a:solidFill>
                <a:latin typeface="Tw Cen MT" panose="020B0602020104020603" pitchFamily="34" charset="0"/>
              </a:rPr>
              <a:t>Key findings</a:t>
            </a:r>
            <a:r>
              <a:rPr kumimoji="0" lang="en-US" sz="1300" b="1" i="0" u="none" strike="noStrike" kern="1200" cap="none" spc="0" normalizeH="0" baseline="0" noProof="0" dirty="0">
                <a:ln>
                  <a:noFill/>
                </a:ln>
                <a:solidFill>
                  <a:schemeClr val="accent3"/>
                </a:solidFill>
                <a:effectLst/>
                <a:uLnTx/>
                <a:uFillTx/>
                <a:latin typeface="Tw Cen MT" panose="020B0602020104020603" pitchFamily="34" charset="0"/>
              </a:rPr>
              <a:t>:</a:t>
            </a:r>
          </a:p>
          <a:p>
            <a:pPr marL="285750" lvl="0" indent="-285750">
              <a:spcBef>
                <a:spcPts val="600"/>
              </a:spcBef>
              <a:buFont typeface="Arial" panose="020B0604020202020204" pitchFamily="34" charset="0"/>
              <a:buChar char="•"/>
              <a:defRPr/>
            </a:pPr>
            <a:r>
              <a:rPr lang="en-US" sz="1300" dirty="0">
                <a:solidFill>
                  <a:schemeClr val="tx2"/>
                </a:solidFill>
                <a:latin typeface="Tw Cen MT" panose="020B0602020104020603" pitchFamily="34" charset="0"/>
              </a:rPr>
              <a:t>Member States are pursuing four types of policies related to open education: 1) Policies to promote open educational resources (OER) and open educational practices (OEP); 2) Policies on ICT (Information and Communication Technologies) for learning with an open education component; 3) Comprehensive strategic educational policies with an open education element; and 4) National Open Government Plans with an open education piece. Most of these policies target multiple components of the JRC’s </a:t>
            </a:r>
            <a:r>
              <a:rPr lang="en-US" sz="1300" dirty="0" err="1">
                <a:solidFill>
                  <a:schemeClr val="tx2"/>
                </a:solidFill>
                <a:latin typeface="Tw Cen MT" panose="020B0602020104020603" pitchFamily="34" charset="0"/>
              </a:rPr>
              <a:t>OpenEdu</a:t>
            </a:r>
            <a:r>
              <a:rPr lang="en-US" sz="1300" dirty="0">
                <a:solidFill>
                  <a:schemeClr val="tx2"/>
                </a:solidFill>
                <a:latin typeface="Tw Cen MT" panose="020B0602020104020603" pitchFamily="34" charset="0"/>
              </a:rPr>
              <a:t> Framework (Access, Content, Pedagogy, Recognition, Collaboration and Research, Strategy, Technology, Quality, Leadership), particularly Collaboration. In most countries, policies are too new to analyze for impact.</a:t>
            </a:r>
          </a:p>
          <a:p>
            <a:pPr marL="285750" lvl="0" indent="-285750">
              <a:spcBef>
                <a:spcPts val="600"/>
              </a:spcBef>
              <a:buFont typeface="Arial" panose="020B0604020202020204" pitchFamily="34" charset="0"/>
              <a:buChar char="•"/>
              <a:defRPr/>
            </a:pPr>
            <a:r>
              <a:rPr lang="en-US" sz="1300" dirty="0">
                <a:solidFill>
                  <a:schemeClr val="tx2"/>
                </a:solidFill>
                <a:latin typeface="Tw Cen MT" panose="020B0602020104020603" pitchFamily="34" charset="0"/>
              </a:rPr>
              <a:t>Top barriers for open education include: low ICT-readiness, low policy priority for open education, fragmented initiatives, lack of institutional support, resistance to cultural change, lack of awareness about open education, low open education capacity among teachers, and absence of a national open licenses recognition scheme. </a:t>
            </a:r>
          </a:p>
          <a:p>
            <a:pPr marL="285750" lvl="0" indent="-285750">
              <a:spcBef>
                <a:spcPts val="600"/>
              </a:spcBef>
              <a:buFont typeface="Arial" panose="020B0604020202020204" pitchFamily="34" charset="0"/>
              <a:buChar char="•"/>
              <a:defRPr/>
            </a:pPr>
            <a:r>
              <a:rPr lang="en-US" sz="1300" dirty="0">
                <a:solidFill>
                  <a:schemeClr val="tx2"/>
                </a:solidFill>
                <a:latin typeface="Tw Cen MT" panose="020B0602020104020603" pitchFamily="34" charset="0"/>
              </a:rPr>
              <a:t>Key enablers of open include: policy priority assigned to open education at the Member State and EU levels; awareness of open education among leaders and educators; capacity-building on open education for educators and other stakeholders; empowerment of educators; and online platforms and advocacy communities.</a:t>
            </a:r>
          </a:p>
          <a:p>
            <a:pPr marL="285750" lvl="0" indent="-285750">
              <a:spcBef>
                <a:spcPts val="600"/>
              </a:spcBef>
              <a:buFont typeface="Arial" panose="020B0604020202020204" pitchFamily="34" charset="0"/>
              <a:buChar char="•"/>
              <a:defRPr/>
            </a:pPr>
            <a:r>
              <a:rPr lang="en-US" sz="1300" dirty="0">
                <a:solidFill>
                  <a:schemeClr val="tx2"/>
                </a:solidFill>
                <a:latin typeface="Tw Cen MT" panose="020B0602020104020603" pitchFamily="34" charset="0"/>
              </a:rPr>
              <a:t>For the EU and Member States to advance open education more consistently, the EU must increase awareness of open education and increase the frequency of studies and peer-learning activities among Member States. For </a:t>
            </a:r>
            <a:br>
              <a:rPr lang="en-US" sz="1300" dirty="0">
                <a:solidFill>
                  <a:schemeClr val="tx2"/>
                </a:solidFill>
                <a:latin typeface="Tw Cen MT" panose="020B0602020104020603" pitchFamily="34" charset="0"/>
              </a:rPr>
            </a:br>
            <a:r>
              <a:rPr lang="en-US" sz="1300" dirty="0">
                <a:solidFill>
                  <a:schemeClr val="tx2"/>
                </a:solidFill>
                <a:latin typeface="Tw Cen MT" panose="020B0602020104020603" pitchFamily="34" charset="0"/>
              </a:rPr>
              <a:t>example, an “open education census” to collect and assess projects across countries would be valuable.</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300" dirty="0">
              <a:solidFill>
                <a:schemeClr val="tx2"/>
              </a:solidFill>
              <a:latin typeface="Tw Cen MT" panose="020B0602020104020603" pitchFamily="34" charset="0"/>
            </a:endParaRPr>
          </a:p>
          <a:p>
            <a:pPr marL="285750" indent="-285750">
              <a:spcBef>
                <a:spcPts val="600"/>
              </a:spcBef>
              <a:buFont typeface="Arial" panose="020B0604020202020204" pitchFamily="34" charset="0"/>
              <a:buChar char="•"/>
              <a:defRPr/>
            </a:pPr>
            <a:endParaRPr kumimoji="0" lang="en-US" sz="1300" i="0" u="none" strike="noStrike" kern="1200" cap="none" spc="0" normalizeH="0" baseline="0" noProof="0" dirty="0">
              <a:ln>
                <a:noFill/>
              </a:ln>
              <a:solidFill>
                <a:schemeClr val="tx2"/>
              </a:solidFill>
              <a:effectLst/>
              <a:uLnTx/>
              <a:uFillTx/>
              <a:latin typeface="Tw Cen MT" panose="020B0602020104020603" pitchFamily="34" charset="0"/>
            </a:endParaRPr>
          </a:p>
        </p:txBody>
      </p:sp>
      <p:grpSp>
        <p:nvGrpSpPr>
          <p:cNvPr id="11" name="Group 10">
            <a:extLst>
              <a:ext uri="{FF2B5EF4-FFF2-40B4-BE49-F238E27FC236}">
                <a16:creationId xmlns:a16="http://schemas.microsoft.com/office/drawing/2014/main" id="{2AFAF239-F918-4000-9653-B00C84E076B3}"/>
              </a:ext>
            </a:extLst>
          </p:cNvPr>
          <p:cNvGrpSpPr/>
          <p:nvPr/>
        </p:nvGrpSpPr>
        <p:grpSpPr>
          <a:xfrm>
            <a:off x="3398680" y="1560512"/>
            <a:ext cx="224650" cy="4518764"/>
            <a:chOff x="7491663" y="1910401"/>
            <a:chExt cx="224591" cy="4011802"/>
          </a:xfrm>
        </p:grpSpPr>
        <p:sp>
          <p:nvSpPr>
            <p:cNvPr id="12" name="Rectangle 11">
              <a:extLst>
                <a:ext uri="{FF2B5EF4-FFF2-40B4-BE49-F238E27FC236}">
                  <a16:creationId xmlns:a16="http://schemas.microsoft.com/office/drawing/2014/main" id="{80D297C1-6D1B-4B4B-BDC8-E4F27D2981DA}"/>
                </a:ext>
              </a:extLst>
            </p:cNvPr>
            <p:cNvSpPr/>
            <p:nvPr/>
          </p:nvSpPr>
          <p:spPr>
            <a:xfrm>
              <a:off x="7491663" y="1910401"/>
              <a:ext cx="224590" cy="4011802"/>
            </a:xfrm>
            <a:prstGeom prst="rect">
              <a:avLst/>
            </a:prstGeom>
            <a:gradFill>
              <a:gsLst>
                <a:gs pos="55000">
                  <a:schemeClr val="bg1">
                    <a:alpha val="0"/>
                  </a:schemeClr>
                </a:gs>
                <a:gs pos="0">
                  <a:schemeClr val="tx1">
                    <a:lumMod val="40000"/>
                    <a:lumOff val="6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E6A6249B-5402-4500-A49F-9DCD39983535}"/>
                </a:ext>
              </a:extLst>
            </p:cNvPr>
            <p:cNvSpPr/>
            <p:nvPr/>
          </p:nvSpPr>
          <p:spPr>
            <a:xfrm>
              <a:off x="7491663" y="1910401"/>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B85385F0-EA69-4BA3-877D-C8DB60403517}"/>
                </a:ext>
              </a:extLst>
            </p:cNvPr>
            <p:cNvSpPr/>
            <p:nvPr/>
          </p:nvSpPr>
          <p:spPr>
            <a:xfrm rot="10800000">
              <a:off x="7491664" y="3893632"/>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290179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65E252-22D9-4EB8-BC4E-6B4FFB6B3BB8}"/>
              </a:ext>
            </a:extLst>
          </p:cNvPr>
          <p:cNvSpPr txBox="1">
            <a:spLocks/>
          </p:cNvSpPr>
          <p:nvPr/>
        </p:nvSpPr>
        <p:spPr>
          <a:xfrm>
            <a:off x="286264" y="285750"/>
            <a:ext cx="11609173" cy="874402"/>
          </a:xfrm>
          <a:prstGeom prst="rect">
            <a:avLst/>
          </a:prstGeom>
        </p:spPr>
        <p:txBody>
          <a:bodyPr/>
          <a:lstStyle>
            <a:lvl1pPr algn="ctr" defTabSz="457200" rtl="0" eaLnBrk="1" latinLnBrk="0" hangingPunct="1">
              <a:lnSpc>
                <a:spcPct val="80000"/>
              </a:lnSpc>
              <a:spcBef>
                <a:spcPct val="0"/>
              </a:spcBef>
              <a:buNone/>
              <a:defRPr sz="2800" b="0" kern="1200" cap="all" spc="600" baseline="0">
                <a:solidFill>
                  <a:schemeClr val="tx2"/>
                </a:solidFill>
                <a:latin typeface="+mj-lt"/>
                <a:ea typeface="+mj-ea"/>
                <a:cs typeface="+mj-cs"/>
              </a:defRPr>
            </a:lvl1pPr>
          </a:lstStyle>
          <a:p>
            <a:r>
              <a:rPr lang="en-US" sz="2400" dirty="0">
                <a:latin typeface="Tw Cen MT" panose="020B0602020104020603" pitchFamily="34" charset="0"/>
              </a:rPr>
              <a:t>A call for promoting ownership, equity, &amp; agency in faculty development via connected learning </a:t>
            </a:r>
            <a:br>
              <a:rPr lang="en-US" sz="2400" dirty="0">
                <a:latin typeface="Tw Cen MT" panose="020B0602020104020603" pitchFamily="34" charset="0"/>
              </a:rPr>
            </a:br>
            <a:r>
              <a:rPr lang="en-US" sz="2000" dirty="0">
                <a:latin typeface="Tw Cen MT" panose="020B0602020104020603" pitchFamily="34" charset="0"/>
              </a:rPr>
              <a:t>(Bali &amp; </a:t>
            </a:r>
            <a:r>
              <a:rPr lang="en-US" sz="2000" dirty="0" err="1">
                <a:latin typeface="Tw Cen MT" panose="020B0602020104020603" pitchFamily="34" charset="0"/>
              </a:rPr>
              <a:t>Caines</a:t>
            </a:r>
            <a:r>
              <a:rPr lang="en-US" sz="2000" dirty="0">
                <a:latin typeface="Tw Cen MT" panose="020B0602020104020603" pitchFamily="34" charset="0"/>
              </a:rPr>
              <a:t> 2018; CC-BY)</a:t>
            </a:r>
            <a:endParaRPr lang="en-US" sz="2400" dirty="0">
              <a:latin typeface="Tw Cen MT" panose="020B0602020104020603" pitchFamily="34" charset="0"/>
            </a:endParaRPr>
          </a:p>
        </p:txBody>
      </p:sp>
      <p:graphicFrame>
        <p:nvGraphicFramePr>
          <p:cNvPr id="5" name="Table 4">
            <a:extLst>
              <a:ext uri="{FF2B5EF4-FFF2-40B4-BE49-F238E27FC236}">
                <a16:creationId xmlns:a16="http://schemas.microsoft.com/office/drawing/2014/main" id="{43D2B29B-811A-4E49-BAB5-690081B2070F}"/>
              </a:ext>
            </a:extLst>
          </p:cNvPr>
          <p:cNvGraphicFramePr>
            <a:graphicFrameLocks noGrp="1"/>
          </p:cNvGraphicFramePr>
          <p:nvPr>
            <p:extLst>
              <p:ext uri="{D42A27DB-BD31-4B8C-83A1-F6EECF244321}">
                <p14:modId xmlns:p14="http://schemas.microsoft.com/office/powerpoint/2010/main" val="533199314"/>
              </p:ext>
            </p:extLst>
          </p:nvPr>
        </p:nvGraphicFramePr>
        <p:xfrm>
          <a:off x="296563" y="1160152"/>
          <a:ext cx="3016333" cy="4353560"/>
        </p:xfrm>
        <a:graphic>
          <a:graphicData uri="http://schemas.openxmlformats.org/drawingml/2006/table">
            <a:tbl>
              <a:tblPr firstRow="1" bandRow="1">
                <a:tableStyleId>{5C22544A-7EE6-4342-B048-85BDC9FD1C3A}</a:tableStyleId>
              </a:tblPr>
              <a:tblGrid>
                <a:gridCol w="1131242">
                  <a:extLst>
                    <a:ext uri="{9D8B030D-6E8A-4147-A177-3AD203B41FA5}">
                      <a16:colId xmlns:a16="http://schemas.microsoft.com/office/drawing/2014/main" val="1284338195"/>
                    </a:ext>
                  </a:extLst>
                </a:gridCol>
                <a:gridCol w="1885091">
                  <a:extLst>
                    <a:ext uri="{9D8B030D-6E8A-4147-A177-3AD203B41FA5}">
                      <a16:colId xmlns:a16="http://schemas.microsoft.com/office/drawing/2014/main" val="1371160856"/>
                    </a:ext>
                  </a:extLst>
                </a:gridCol>
              </a:tblGrid>
              <a:tr h="370840">
                <a:tc>
                  <a:txBody>
                    <a:bodyPr/>
                    <a:lstStyle/>
                    <a:p>
                      <a:r>
                        <a:rPr lang="en-US" sz="1300" b="1" dirty="0">
                          <a:solidFill>
                            <a:schemeClr val="accent3"/>
                          </a:solidFill>
                          <a:latin typeface="Tw Cen MT" panose="020B0602020104020603" pitchFamily="34" charset="0"/>
                        </a:rPr>
                        <a:t>Study geography</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Global</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3697745"/>
                  </a:ext>
                </a:extLst>
              </a:tr>
              <a:tr h="370840">
                <a:tc>
                  <a:txBody>
                    <a:bodyPr/>
                    <a:lstStyle/>
                    <a:p>
                      <a:r>
                        <a:rPr lang="en-US" sz="1300" b="1" dirty="0">
                          <a:solidFill>
                            <a:schemeClr val="accent3"/>
                          </a:solidFill>
                          <a:latin typeface="Tw Cen MT" panose="020B0602020104020603" pitchFamily="34" charset="0"/>
                        </a:rPr>
                        <a:t>Study period</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2018</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8288417"/>
                  </a:ext>
                </a:extLst>
              </a:tr>
              <a:tr h="370840">
                <a:tc>
                  <a:txBody>
                    <a:bodyPr/>
                    <a:lstStyle/>
                    <a:p>
                      <a:r>
                        <a:rPr lang="en-US" sz="1300" b="1" dirty="0">
                          <a:solidFill>
                            <a:schemeClr val="accent3"/>
                          </a:solidFill>
                          <a:latin typeface="Tw Cen MT" panose="020B0602020104020603" pitchFamily="34" charset="0"/>
                        </a:rPr>
                        <a:t>Researcher geography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Egypt, United States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1731756"/>
                  </a:ext>
                </a:extLst>
              </a:tr>
              <a:tr h="370840">
                <a:tc>
                  <a:txBody>
                    <a:bodyPr/>
                    <a:lstStyle/>
                    <a:p>
                      <a:r>
                        <a:rPr lang="en-US" sz="1300" b="1" dirty="0">
                          <a:solidFill>
                            <a:schemeClr val="accent3"/>
                          </a:solidFill>
                          <a:latin typeface="Tw Cen MT" panose="020B0602020104020603" pitchFamily="34" charset="0"/>
                        </a:rPr>
                        <a:t>Education level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Higher education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97280229"/>
                  </a:ext>
                </a:extLst>
              </a:tr>
              <a:tr h="370840">
                <a:tc>
                  <a:txBody>
                    <a:bodyPr/>
                    <a:lstStyle/>
                    <a:p>
                      <a:r>
                        <a:rPr lang="en-US" sz="1300" b="1" dirty="0">
                          <a:solidFill>
                            <a:schemeClr val="accent3"/>
                          </a:solidFill>
                          <a:latin typeface="Tw Cen MT" panose="020B0602020104020603" pitchFamily="34" charset="0"/>
                        </a:rPr>
                        <a:t>Focus area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Teacher practice/pedagogy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2634264"/>
                  </a:ext>
                </a:extLst>
              </a:tr>
              <a:tr h="370840">
                <a:tc>
                  <a:txBody>
                    <a:bodyPr/>
                    <a:lstStyle/>
                    <a:p>
                      <a:r>
                        <a:rPr lang="en-US" sz="1300" b="1" dirty="0">
                          <a:solidFill>
                            <a:schemeClr val="accent3"/>
                          </a:solidFill>
                          <a:latin typeface="Tw Cen MT" panose="020B0602020104020603" pitchFamily="34" charset="0"/>
                        </a:rPr>
                        <a:t>Subjects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Higher education faculty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7959388"/>
                  </a:ext>
                </a:extLst>
              </a:tr>
              <a:tr h="370840">
                <a:tc>
                  <a:txBody>
                    <a:bodyPr/>
                    <a:lstStyle/>
                    <a:p>
                      <a:r>
                        <a:rPr lang="en-US" sz="1300" b="1" dirty="0">
                          <a:solidFill>
                            <a:schemeClr val="accent3"/>
                          </a:solidFill>
                          <a:latin typeface="Tw Cen MT" panose="020B0602020104020603" pitchFamily="34" charset="0"/>
                        </a:rPr>
                        <a:t>Study type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Literature review, case studies, autoethnography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4988699"/>
                  </a:ext>
                </a:extLst>
              </a:tr>
              <a:tr h="370840">
                <a:tc>
                  <a:txBody>
                    <a:bodyPr/>
                    <a:lstStyle/>
                    <a:p>
                      <a:r>
                        <a:rPr lang="en-US" sz="1300" b="1" dirty="0">
                          <a:solidFill>
                            <a:schemeClr val="accent3"/>
                          </a:solidFill>
                          <a:latin typeface="Tw Cen MT" panose="020B0602020104020603" pitchFamily="34" charset="0"/>
                        </a:rPr>
                        <a:t>Publication type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Peer-reviewed journal article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5565752"/>
                  </a:ext>
                </a:extLst>
              </a:tr>
              <a:tr h="370840">
                <a:tc>
                  <a:txBody>
                    <a:bodyPr/>
                    <a:lstStyle/>
                    <a:p>
                      <a:r>
                        <a:rPr lang="en-US" sz="1300" b="1" dirty="0">
                          <a:solidFill>
                            <a:schemeClr val="accent3"/>
                          </a:solidFill>
                          <a:latin typeface="Tw Cen MT" panose="020B0602020104020603" pitchFamily="34" charset="0"/>
                        </a:rPr>
                        <a:t>Supporting institutions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American University in Cairo, St. Norbert College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4397301"/>
                  </a:ext>
                </a:extLst>
              </a:tr>
            </a:tbl>
          </a:graphicData>
        </a:graphic>
      </p:graphicFrame>
      <p:sp>
        <p:nvSpPr>
          <p:cNvPr id="6" name="Rectangle 5">
            <a:extLst>
              <a:ext uri="{FF2B5EF4-FFF2-40B4-BE49-F238E27FC236}">
                <a16:creationId xmlns:a16="http://schemas.microsoft.com/office/drawing/2014/main" id="{5BF17A41-6D99-4376-AC3A-88A0253F6416}"/>
              </a:ext>
            </a:extLst>
          </p:cNvPr>
          <p:cNvSpPr/>
          <p:nvPr/>
        </p:nvSpPr>
        <p:spPr>
          <a:xfrm>
            <a:off x="3709115" y="1160152"/>
            <a:ext cx="8186322" cy="54120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Bef>
                <a:spcPts val="600"/>
              </a:spcBef>
              <a:defRPr/>
            </a:pPr>
            <a:r>
              <a:rPr kumimoji="0" lang="en-US" sz="1300" b="1" i="0" u="none" strike="noStrike" kern="1200" cap="none" spc="0" normalizeH="0" baseline="0" noProof="0" dirty="0">
                <a:ln>
                  <a:noFill/>
                </a:ln>
                <a:solidFill>
                  <a:schemeClr val="accent3"/>
                </a:solidFill>
                <a:effectLst/>
                <a:uLnTx/>
                <a:uFillTx/>
                <a:latin typeface="Tw Cen MT" panose="020B0602020104020603" pitchFamily="34" charset="0"/>
              </a:rPr>
              <a:t>Research questions</a:t>
            </a:r>
            <a:r>
              <a:rPr lang="en-US" sz="1300" b="1" dirty="0">
                <a:solidFill>
                  <a:schemeClr val="accent3"/>
                </a:solidFill>
                <a:latin typeface="Tw Cen MT" panose="020B0602020104020603" pitchFamily="34" charset="0"/>
              </a:rPr>
              <a:t>: </a:t>
            </a:r>
            <a:r>
              <a:rPr lang="en-US" sz="1300" dirty="0">
                <a:solidFill>
                  <a:schemeClr val="tx2"/>
                </a:solidFill>
                <a:latin typeface="Tw Cen MT" panose="020B0602020104020603" pitchFamily="34" charset="0"/>
              </a:rPr>
              <a:t>What</a:t>
            </a:r>
            <a:r>
              <a:rPr lang="en-US" sz="1300" b="1" dirty="0">
                <a:solidFill>
                  <a:schemeClr val="accent3"/>
                </a:solidFill>
                <a:latin typeface="Tw Cen MT" panose="020B0602020104020603" pitchFamily="34" charset="0"/>
              </a:rPr>
              <a:t> </a:t>
            </a:r>
            <a:r>
              <a:rPr lang="en-US" sz="1300" dirty="0">
                <a:solidFill>
                  <a:schemeClr val="tx2"/>
                </a:solidFill>
                <a:latin typeface="Tw Cen MT" panose="020B0602020104020603" pitchFamily="34" charset="0"/>
              </a:rPr>
              <a:t>educational development opportunities for educators can encourage heutagogy (self-determined learning) with outcomes that focus on ownership and agency and lead to transformative learning for students? How do we offer educational development to people with different teaching philosophies, needs, and contexts?</a:t>
            </a:r>
            <a:endParaRPr kumimoji="0" lang="en-US" sz="1300" i="0" u="none" strike="noStrike" kern="1200" cap="none" spc="0" normalizeH="0" baseline="0" noProof="0" dirty="0">
              <a:ln>
                <a:noFill/>
              </a:ln>
              <a:solidFill>
                <a:schemeClr val="tx2"/>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300" b="1" i="0" u="none" strike="noStrike" kern="1200" cap="none" spc="0" normalizeH="0" baseline="0" noProof="0" dirty="0">
                <a:ln>
                  <a:noFill/>
                </a:ln>
                <a:solidFill>
                  <a:schemeClr val="accent3"/>
                </a:solidFill>
                <a:effectLst/>
                <a:uLnTx/>
                <a:uFillTx/>
                <a:latin typeface="Tw Cen MT" panose="020B0602020104020603" pitchFamily="34" charset="0"/>
              </a:rPr>
              <a:t>Research approach:</a:t>
            </a:r>
            <a:r>
              <a:rPr kumimoji="0" lang="en-US" sz="1300" i="0" u="none" strike="noStrike" kern="1200" cap="none" spc="0" normalizeH="0" baseline="0" noProof="0" dirty="0">
                <a:ln>
                  <a:noFill/>
                </a:ln>
                <a:solidFill>
                  <a:schemeClr val="accent3"/>
                </a:solidFill>
                <a:effectLst/>
                <a:uLnTx/>
                <a:uFillTx/>
                <a:latin typeface="Tw Cen MT" panose="020B0602020104020603" pitchFamily="34" charset="0"/>
              </a:rPr>
              <a:t> </a:t>
            </a:r>
            <a:r>
              <a:rPr kumimoji="0" lang="en-US" sz="1300" i="0" u="none" strike="noStrike" kern="1200" cap="none" spc="0" normalizeH="0" baseline="0" noProof="0" dirty="0">
                <a:ln>
                  <a:noFill/>
                </a:ln>
                <a:solidFill>
                  <a:schemeClr val="tx2"/>
                </a:solidFill>
                <a:effectLst/>
                <a:uLnTx/>
                <a:uFillTx/>
                <a:latin typeface="Tw Cen MT" panose="020B0602020104020603" pitchFamily="34" charset="0"/>
              </a:rPr>
              <a:t>Summarize the literature on faculty development, transformative learning, </a:t>
            </a:r>
            <a:r>
              <a:rPr kumimoji="0" lang="en-US" sz="1300" i="0" u="none" strike="noStrike" kern="1200" cap="none" spc="0" normalizeH="0" baseline="0" noProof="0" dirty="0" err="1">
                <a:ln>
                  <a:noFill/>
                </a:ln>
                <a:solidFill>
                  <a:schemeClr val="tx2"/>
                </a:solidFill>
                <a:effectLst/>
                <a:uLnTx/>
                <a:uFillTx/>
                <a:latin typeface="Tw Cen MT" panose="020B0602020104020603" pitchFamily="34" charset="0"/>
              </a:rPr>
              <a:t>heutatogy</a:t>
            </a:r>
            <a:r>
              <a:rPr lang="en-US" sz="1300" dirty="0">
                <a:solidFill>
                  <a:schemeClr val="tx2"/>
                </a:solidFill>
                <a:latin typeface="Tw Cen MT" panose="020B0602020104020603" pitchFamily="34" charset="0"/>
              </a:rPr>
              <a:t>, connectivism and connected learning, and equity. Present case studies illustrating elements of these values.</a:t>
            </a:r>
            <a:endParaRPr kumimoji="0" lang="en-US" sz="1300" b="1" i="0" u="none" strike="noStrike" kern="1200" cap="none" spc="0" normalizeH="0" baseline="0" noProof="0" dirty="0">
              <a:ln>
                <a:noFill/>
              </a:ln>
              <a:solidFill>
                <a:schemeClr val="tx2"/>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1" dirty="0">
                <a:solidFill>
                  <a:schemeClr val="accent3"/>
                </a:solidFill>
                <a:latin typeface="Tw Cen MT" panose="020B0602020104020603" pitchFamily="34" charset="0"/>
              </a:rPr>
              <a:t>Key findings</a:t>
            </a:r>
            <a:r>
              <a:rPr kumimoji="0" lang="en-US" sz="1300" b="1" i="0" u="none" strike="noStrike" kern="1200" cap="none" spc="0" normalizeH="0" baseline="0" noProof="0" dirty="0">
                <a:ln>
                  <a:noFill/>
                </a:ln>
                <a:solidFill>
                  <a:schemeClr val="accent3"/>
                </a:solidFill>
                <a:effectLst/>
                <a:uLnTx/>
                <a:uFillTx/>
                <a:latin typeface="Tw Cen MT" panose="020B0602020104020603" pitchFamily="34" charset="0"/>
              </a:rPr>
              <a:t>:</a:t>
            </a:r>
          </a:p>
          <a:p>
            <a:pPr marL="285750" lvl="0" indent="-285750">
              <a:spcBef>
                <a:spcPts val="600"/>
              </a:spcBef>
              <a:buFont typeface="Arial" panose="020B0604020202020204" pitchFamily="34" charset="0"/>
              <a:buChar char="•"/>
              <a:defRPr/>
            </a:pPr>
            <a:r>
              <a:rPr lang="en-US" sz="1300" dirty="0">
                <a:solidFill>
                  <a:schemeClr val="tx2"/>
                </a:solidFill>
                <a:latin typeface="Tw Cen MT" panose="020B0602020104020603" pitchFamily="34" charset="0"/>
              </a:rPr>
              <a:t>Consider lessons from heutagogy, connectivism, and transformative learning with an equity orientation to facilitate learning experiences where educators map their own individual learning pathways. Educators should look within and beyond their own institution for learning opportunities and mentorship, while still receiving support from local environments. This can produce more transformative, sustained, and equitable educational development experiences. Technology allows flexibility in time and space, enabling sustained affinity spaces across wider geographies than typical professional development opportunities. However, use of technology is not a philosophical value itself, and various models are needed to fit different educators’ needs and preferences.</a:t>
            </a:r>
          </a:p>
          <a:p>
            <a:pPr>
              <a:spcBef>
                <a:spcPts val="600"/>
              </a:spcBef>
              <a:defRPr/>
            </a:pPr>
            <a:r>
              <a:rPr kumimoji="0" lang="en-US" sz="1300" i="0" u="none" strike="noStrike" kern="1200" cap="none" spc="0" normalizeH="0" baseline="0" noProof="0" dirty="0">
                <a:ln>
                  <a:noFill/>
                </a:ln>
                <a:solidFill>
                  <a:schemeClr val="tx2"/>
                </a:solidFill>
                <a:effectLst/>
                <a:uLnTx/>
                <a:uFillTx/>
                <a:latin typeface="Tw Cen MT" panose="020B0602020104020603" pitchFamily="34" charset="0"/>
              </a:rPr>
              <a:t>Example models include:</a:t>
            </a:r>
          </a:p>
          <a:p>
            <a:pPr marL="285750" indent="-285750">
              <a:spcBef>
                <a:spcPts val="600"/>
              </a:spcBef>
              <a:buFont typeface="Arial" panose="020B0604020202020204" pitchFamily="34" charset="0"/>
              <a:buChar char="•"/>
              <a:defRPr/>
            </a:pPr>
            <a:r>
              <a:rPr lang="en-US" sz="1300" dirty="0">
                <a:solidFill>
                  <a:schemeClr val="tx2"/>
                </a:solidFill>
                <a:latin typeface="Tw Cen MT" panose="020B0602020104020603" pitchFamily="34" charset="0"/>
              </a:rPr>
              <a:t>#</a:t>
            </a:r>
            <a:r>
              <a:rPr lang="en-US" sz="1300" dirty="0" err="1">
                <a:solidFill>
                  <a:schemeClr val="tx2"/>
                </a:solidFill>
                <a:latin typeface="Tw Cen MT" panose="020B0602020104020603" pitchFamily="34" charset="0"/>
              </a:rPr>
              <a:t>DigPINS</a:t>
            </a:r>
            <a:r>
              <a:rPr lang="en-US" sz="1300" dirty="0">
                <a:solidFill>
                  <a:schemeClr val="tx2"/>
                </a:solidFill>
                <a:latin typeface="Tw Cen MT" panose="020B0602020104020603" pitchFamily="34" charset="0"/>
              </a:rPr>
              <a:t>: Institutional cohorts participate in a course that focuses on exploring multiple online contexts through online tools that help create a networked learning experience and an ongoing institutional community.</a:t>
            </a:r>
          </a:p>
          <a:p>
            <a:pPr marL="285750" indent="-285750">
              <a:spcBef>
                <a:spcPts val="600"/>
              </a:spcBef>
              <a:buFont typeface="Arial" panose="020B0604020202020204" pitchFamily="34" charset="0"/>
              <a:buChar char="•"/>
              <a:defRPr/>
            </a:pPr>
            <a:r>
              <a:rPr kumimoji="0" lang="en-US" sz="1300" i="0" u="none" strike="noStrike" kern="1200" cap="none" spc="0" normalizeH="0" baseline="0" noProof="0" dirty="0">
                <a:ln>
                  <a:noFill/>
                </a:ln>
                <a:solidFill>
                  <a:schemeClr val="tx2"/>
                </a:solidFill>
                <a:effectLst/>
                <a:uLnTx/>
                <a:uFillTx/>
                <a:latin typeface="Tw Cen MT" panose="020B0602020104020603" pitchFamily="34" charset="0"/>
              </a:rPr>
              <a:t>Virtually Connecting: </a:t>
            </a:r>
            <a:r>
              <a:rPr lang="en-US" sz="1300" dirty="0">
                <a:solidFill>
                  <a:schemeClr val="tx2"/>
                </a:solidFill>
                <a:latin typeface="Tw Cen MT" panose="020B0602020104020603" pitchFamily="34" charset="0"/>
              </a:rPr>
              <a:t>Use web-based video conferencing to allow conversations between conference speakers, participants, and those who cannot attend, allowing equitable networking and participation in conferences.</a:t>
            </a:r>
          </a:p>
          <a:p>
            <a:pPr marL="285750" indent="-285750">
              <a:spcBef>
                <a:spcPts val="600"/>
              </a:spcBef>
              <a:buFont typeface="Arial" panose="020B0604020202020204" pitchFamily="34" charset="0"/>
              <a:buChar char="•"/>
              <a:defRPr/>
            </a:pPr>
            <a:r>
              <a:rPr kumimoji="0" lang="en-US" sz="1300" i="0" u="none" strike="noStrike" kern="1200" cap="none" spc="0" normalizeH="0" baseline="0" noProof="0" dirty="0">
                <a:ln>
                  <a:noFill/>
                </a:ln>
                <a:solidFill>
                  <a:schemeClr val="tx2"/>
                </a:solidFill>
                <a:effectLst/>
                <a:uLnTx/>
                <a:uFillTx/>
                <a:latin typeface="Tw Cen MT" panose="020B0602020104020603" pitchFamily="34" charset="0"/>
              </a:rPr>
              <a:t>Collaborative reading: The Twitter Journal Club is an open, unstructured reading group that encourages inclusive conversations. Marginal Syllabus </a:t>
            </a:r>
            <a:r>
              <a:rPr lang="en-US" sz="1300" dirty="0">
                <a:solidFill>
                  <a:schemeClr val="tx2"/>
                </a:solidFill>
                <a:latin typeface="Tw Cen MT" panose="020B0602020104020603" pitchFamily="34" charset="0"/>
              </a:rPr>
              <a:t>chooses equity-focused texts for collaborative digital annotation.</a:t>
            </a:r>
          </a:p>
          <a:p>
            <a:pPr marL="285750" indent="-285750">
              <a:spcBef>
                <a:spcPts val="600"/>
              </a:spcBef>
              <a:buFont typeface="Arial" panose="020B0604020202020204" pitchFamily="34" charset="0"/>
              <a:buChar char="•"/>
              <a:defRPr/>
            </a:pPr>
            <a:r>
              <a:rPr kumimoji="0" lang="en-US" sz="1300" i="0" u="none" strike="noStrike" kern="1200" cap="none" spc="0" normalizeH="0" baseline="0" noProof="0" dirty="0" err="1">
                <a:ln>
                  <a:noFill/>
                </a:ln>
                <a:solidFill>
                  <a:schemeClr val="tx2"/>
                </a:solidFill>
                <a:effectLst/>
                <a:uLnTx/>
                <a:uFillTx/>
                <a:latin typeface="Tw Cen MT" panose="020B0602020104020603" pitchFamily="34" charset="0"/>
              </a:rPr>
              <a:t>Connectivist</a:t>
            </a:r>
            <a:r>
              <a:rPr kumimoji="0" lang="en-US" sz="1300" i="0" u="none" strike="noStrike" kern="1200" cap="none" spc="0" normalizeH="0" baseline="0" noProof="0" dirty="0">
                <a:ln>
                  <a:noFill/>
                </a:ln>
                <a:solidFill>
                  <a:schemeClr val="tx2"/>
                </a:solidFill>
                <a:effectLst/>
                <a:uLnTx/>
                <a:uFillTx/>
                <a:latin typeface="Tw Cen MT" panose="020B0602020104020603" pitchFamily="34" charset="0"/>
              </a:rPr>
              <a:t> MOOCs: Course instructors provide a framework, and learning is distributed across learners’ social media with an emphasis on connection rather than just content.</a:t>
            </a:r>
          </a:p>
          <a:p>
            <a:pPr marL="285750" indent="-285750">
              <a:spcBef>
                <a:spcPts val="600"/>
              </a:spcBef>
              <a:buFont typeface="Arial" panose="020B0604020202020204" pitchFamily="34" charset="0"/>
              <a:buChar char="•"/>
              <a:defRPr/>
            </a:pPr>
            <a:r>
              <a:rPr lang="en-US" sz="1300" dirty="0">
                <a:solidFill>
                  <a:schemeClr val="tx2"/>
                </a:solidFill>
                <a:latin typeface="Tw Cen MT" panose="020B0602020104020603" pitchFamily="34" charset="0"/>
              </a:rPr>
              <a:t>Untethered faculty development: Offer ongoing educational development support via asynchronously </a:t>
            </a:r>
            <a:br>
              <a:rPr lang="en-US" sz="1300" dirty="0">
                <a:solidFill>
                  <a:schemeClr val="tx2"/>
                </a:solidFill>
                <a:latin typeface="Tw Cen MT" panose="020B0602020104020603" pitchFamily="34" charset="0"/>
              </a:rPr>
            </a:br>
            <a:r>
              <a:rPr lang="en-US" sz="1300" dirty="0">
                <a:solidFill>
                  <a:schemeClr val="tx2"/>
                </a:solidFill>
                <a:latin typeface="Tw Cen MT" panose="020B0602020104020603" pitchFamily="34" charset="0"/>
              </a:rPr>
              <a:t>accessible online resources, synchronous video conference sessions, recorded sessions, and faculty dialogue.</a:t>
            </a:r>
            <a:endParaRPr kumimoji="0" lang="en-US" sz="1300" i="0" u="none" strike="noStrike" kern="1200" cap="none" spc="0" normalizeH="0" baseline="0" noProof="0" dirty="0">
              <a:ln>
                <a:noFill/>
              </a:ln>
              <a:solidFill>
                <a:schemeClr val="tx2"/>
              </a:solidFill>
              <a:effectLst/>
              <a:uLnTx/>
              <a:uFillTx/>
              <a:latin typeface="Tw Cen MT" panose="020B0602020104020603" pitchFamily="34" charset="0"/>
            </a:endParaRPr>
          </a:p>
        </p:txBody>
      </p:sp>
      <p:grpSp>
        <p:nvGrpSpPr>
          <p:cNvPr id="11" name="Group 10">
            <a:extLst>
              <a:ext uri="{FF2B5EF4-FFF2-40B4-BE49-F238E27FC236}">
                <a16:creationId xmlns:a16="http://schemas.microsoft.com/office/drawing/2014/main" id="{2AFAF239-F918-4000-9653-B00C84E076B3}"/>
              </a:ext>
            </a:extLst>
          </p:cNvPr>
          <p:cNvGrpSpPr/>
          <p:nvPr/>
        </p:nvGrpSpPr>
        <p:grpSpPr>
          <a:xfrm>
            <a:off x="3398680" y="1415370"/>
            <a:ext cx="224650" cy="4518764"/>
            <a:chOff x="7491663" y="1910401"/>
            <a:chExt cx="224591" cy="4011802"/>
          </a:xfrm>
        </p:grpSpPr>
        <p:sp>
          <p:nvSpPr>
            <p:cNvPr id="12" name="Rectangle 11">
              <a:extLst>
                <a:ext uri="{FF2B5EF4-FFF2-40B4-BE49-F238E27FC236}">
                  <a16:creationId xmlns:a16="http://schemas.microsoft.com/office/drawing/2014/main" id="{80D297C1-6D1B-4B4B-BDC8-E4F27D2981DA}"/>
                </a:ext>
              </a:extLst>
            </p:cNvPr>
            <p:cNvSpPr/>
            <p:nvPr/>
          </p:nvSpPr>
          <p:spPr>
            <a:xfrm>
              <a:off x="7491663" y="1910401"/>
              <a:ext cx="224590" cy="4011802"/>
            </a:xfrm>
            <a:prstGeom prst="rect">
              <a:avLst/>
            </a:prstGeom>
            <a:gradFill>
              <a:gsLst>
                <a:gs pos="55000">
                  <a:schemeClr val="bg1">
                    <a:alpha val="0"/>
                  </a:schemeClr>
                </a:gs>
                <a:gs pos="0">
                  <a:schemeClr val="tx1">
                    <a:lumMod val="40000"/>
                    <a:lumOff val="6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E6A6249B-5402-4500-A49F-9DCD39983535}"/>
                </a:ext>
              </a:extLst>
            </p:cNvPr>
            <p:cNvSpPr/>
            <p:nvPr/>
          </p:nvSpPr>
          <p:spPr>
            <a:xfrm>
              <a:off x="7491663" y="1910401"/>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B85385F0-EA69-4BA3-877D-C8DB60403517}"/>
                </a:ext>
              </a:extLst>
            </p:cNvPr>
            <p:cNvSpPr/>
            <p:nvPr/>
          </p:nvSpPr>
          <p:spPr>
            <a:xfrm rot="10800000">
              <a:off x="7491664" y="3893632"/>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823299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78C43-650A-4182-B06A-F94ADD1F5142}"/>
              </a:ext>
            </a:extLst>
          </p:cNvPr>
          <p:cNvSpPr>
            <a:spLocks noGrp="1"/>
          </p:cNvSpPr>
          <p:nvPr>
            <p:ph type="title"/>
          </p:nvPr>
        </p:nvSpPr>
        <p:spPr/>
        <p:txBody>
          <a:bodyPr/>
          <a:lstStyle/>
          <a:p>
            <a:r>
              <a:rPr lang="en-US" dirty="0"/>
              <a:t>Global grants for adoption AND OPEN EDUCATION PRACTICE have grown while infrastructure remains a focus</a:t>
            </a:r>
          </a:p>
        </p:txBody>
      </p:sp>
      <p:sp>
        <p:nvSpPr>
          <p:cNvPr id="8" name="Text Placeholder 7">
            <a:extLst>
              <a:ext uri="{FF2B5EF4-FFF2-40B4-BE49-F238E27FC236}">
                <a16:creationId xmlns:a16="http://schemas.microsoft.com/office/drawing/2014/main" id="{7C02814E-0A7F-4682-8276-823942C31558}"/>
              </a:ext>
            </a:extLst>
          </p:cNvPr>
          <p:cNvSpPr>
            <a:spLocks noGrp="1"/>
          </p:cNvSpPr>
          <p:nvPr>
            <p:ph idx="1"/>
          </p:nvPr>
        </p:nvSpPr>
        <p:spPr>
          <a:xfrm>
            <a:off x="914639" y="1566919"/>
            <a:ext cx="10362723" cy="403223"/>
          </a:xfrm>
        </p:spPr>
        <p:txBody>
          <a:bodyPr/>
          <a:lstStyle/>
          <a:p>
            <a:r>
              <a:rPr lang="en-US" sz="2000" dirty="0"/>
              <a:t>Hewlett Foundation global grants and DCAs* ($M, 2012-2018)</a:t>
            </a:r>
          </a:p>
        </p:txBody>
      </p:sp>
      <p:graphicFrame>
        <p:nvGraphicFramePr>
          <p:cNvPr id="7" name="Chart 6">
            <a:extLst>
              <a:ext uri="{FF2B5EF4-FFF2-40B4-BE49-F238E27FC236}">
                <a16:creationId xmlns:a16="http://schemas.microsoft.com/office/drawing/2014/main" id="{4BAB82E5-3F97-4EDE-9BBF-7FD444125114}"/>
              </a:ext>
            </a:extLst>
          </p:cNvPr>
          <p:cNvGraphicFramePr/>
          <p:nvPr>
            <p:extLst>
              <p:ext uri="{D42A27DB-BD31-4B8C-83A1-F6EECF244321}">
                <p14:modId xmlns:p14="http://schemas.microsoft.com/office/powerpoint/2010/main" val="1753041407"/>
              </p:ext>
            </p:extLst>
          </p:nvPr>
        </p:nvGraphicFramePr>
        <p:xfrm>
          <a:off x="2949877" y="1953591"/>
          <a:ext cx="7576457" cy="411152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15438301-1D1B-4519-80C4-4CDA14C94040}"/>
              </a:ext>
            </a:extLst>
          </p:cNvPr>
          <p:cNvSpPr txBox="1"/>
          <p:nvPr/>
        </p:nvSpPr>
        <p:spPr>
          <a:xfrm>
            <a:off x="1121841" y="2806134"/>
            <a:ext cx="2129061" cy="646331"/>
          </a:xfrm>
          <a:prstGeom prst="rect">
            <a:avLst/>
          </a:prstGeom>
          <a:noFill/>
        </p:spPr>
        <p:txBody>
          <a:bodyPr wrap="square" rtlCol="0">
            <a:spAutoFit/>
          </a:bodyPr>
          <a:lstStyle/>
          <a:p>
            <a:pPr algn="r"/>
            <a:r>
              <a:rPr lang="en-US" dirty="0">
                <a:solidFill>
                  <a:schemeClr val="accent1">
                    <a:lumMod val="60000"/>
                    <a:lumOff val="40000"/>
                  </a:schemeClr>
                </a:solidFill>
                <a:latin typeface="Tw Cen MT" panose="020B0602020104020603" pitchFamily="34" charset="0"/>
              </a:rPr>
              <a:t>Use OER to address important problems</a:t>
            </a:r>
          </a:p>
        </p:txBody>
      </p:sp>
      <p:sp>
        <p:nvSpPr>
          <p:cNvPr id="15" name="TextBox 14">
            <a:extLst>
              <a:ext uri="{FF2B5EF4-FFF2-40B4-BE49-F238E27FC236}">
                <a16:creationId xmlns:a16="http://schemas.microsoft.com/office/drawing/2014/main" id="{99572256-F2FC-46D7-8483-312040224DEE}"/>
              </a:ext>
            </a:extLst>
          </p:cNvPr>
          <p:cNvSpPr txBox="1"/>
          <p:nvPr/>
        </p:nvSpPr>
        <p:spPr>
          <a:xfrm>
            <a:off x="1538404" y="4112460"/>
            <a:ext cx="1640226" cy="646331"/>
          </a:xfrm>
          <a:prstGeom prst="rect">
            <a:avLst/>
          </a:prstGeom>
          <a:noFill/>
        </p:spPr>
        <p:txBody>
          <a:bodyPr wrap="square" rtlCol="0">
            <a:spAutoFit/>
          </a:bodyPr>
          <a:lstStyle/>
          <a:p>
            <a:pPr algn="r"/>
            <a:r>
              <a:rPr lang="en-US" dirty="0">
                <a:solidFill>
                  <a:schemeClr val="accent2">
                    <a:lumMod val="50000"/>
                  </a:schemeClr>
                </a:solidFill>
                <a:latin typeface="Tw Cen MT" panose="020B0602020104020603" pitchFamily="34" charset="0"/>
              </a:rPr>
              <a:t>Build solid OER infrastructure</a:t>
            </a:r>
          </a:p>
        </p:txBody>
      </p:sp>
      <p:sp>
        <p:nvSpPr>
          <p:cNvPr id="20" name="TextBox 19">
            <a:extLst>
              <a:ext uri="{FF2B5EF4-FFF2-40B4-BE49-F238E27FC236}">
                <a16:creationId xmlns:a16="http://schemas.microsoft.com/office/drawing/2014/main" id="{C89EC0DF-DA7C-48D4-8460-22203D34374D}"/>
              </a:ext>
            </a:extLst>
          </p:cNvPr>
          <p:cNvSpPr txBox="1"/>
          <p:nvPr/>
        </p:nvSpPr>
        <p:spPr>
          <a:xfrm>
            <a:off x="304268" y="6110163"/>
            <a:ext cx="10223465" cy="738664"/>
          </a:xfrm>
          <a:prstGeom prst="rect">
            <a:avLst/>
          </a:prstGeom>
          <a:noFill/>
        </p:spPr>
        <p:txBody>
          <a:bodyPr wrap="square" rtlCol="0">
            <a:spAutoFit/>
          </a:bodyPr>
          <a:lstStyle/>
          <a:p>
            <a:r>
              <a:rPr lang="en-US" sz="1400" dirty="0">
                <a:latin typeface="+mj-lt"/>
              </a:rPr>
              <a:t>*Excludes $10M one-time grant to Creative Commons and $8M one-time grant to the US-focused Achieving the Dream OER Degree Initiative. </a:t>
            </a:r>
            <a:br>
              <a:rPr lang="en-US" sz="1400" dirty="0">
                <a:latin typeface="+mj-lt"/>
              </a:rPr>
            </a:br>
            <a:r>
              <a:rPr lang="en-US" sz="1400" dirty="0">
                <a:latin typeface="+mj-lt"/>
              </a:rPr>
              <a:t>Grants and DCAs that include US and international components count only the estimated international share. Grant analysis is intended to illustrate directional themes and is based on internal estimate of shares of each grant devoted to different areas of work.</a:t>
            </a:r>
          </a:p>
        </p:txBody>
      </p:sp>
    </p:spTree>
    <p:extLst>
      <p:ext uri="{BB962C8B-B14F-4D97-AF65-F5344CB8AC3E}">
        <p14:creationId xmlns:p14="http://schemas.microsoft.com/office/powerpoint/2010/main" val="65101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65E252-22D9-4EB8-BC4E-6B4FFB6B3BB8}"/>
              </a:ext>
            </a:extLst>
          </p:cNvPr>
          <p:cNvSpPr txBox="1">
            <a:spLocks/>
          </p:cNvSpPr>
          <p:nvPr/>
        </p:nvSpPr>
        <p:spPr>
          <a:xfrm>
            <a:off x="286264" y="285750"/>
            <a:ext cx="11609173" cy="874402"/>
          </a:xfrm>
          <a:prstGeom prst="rect">
            <a:avLst/>
          </a:prstGeom>
        </p:spPr>
        <p:txBody>
          <a:bodyPr/>
          <a:lstStyle>
            <a:lvl1pPr algn="ctr" defTabSz="457200" rtl="0" eaLnBrk="1" latinLnBrk="0" hangingPunct="1">
              <a:lnSpc>
                <a:spcPct val="80000"/>
              </a:lnSpc>
              <a:spcBef>
                <a:spcPct val="0"/>
              </a:spcBef>
              <a:buNone/>
              <a:defRPr sz="2800" b="0" kern="1200" cap="all" spc="600" baseline="0">
                <a:solidFill>
                  <a:schemeClr val="tx2"/>
                </a:solidFill>
                <a:latin typeface="+mj-lt"/>
                <a:ea typeface="+mj-ea"/>
                <a:cs typeface="+mj-cs"/>
              </a:defRPr>
            </a:lvl1pPr>
          </a:lstStyle>
          <a:p>
            <a:r>
              <a:rPr lang="en-US" sz="2400" dirty="0">
                <a:latin typeface="Tw Cen MT" panose="020B0602020104020603" pitchFamily="34" charset="0"/>
              </a:rPr>
              <a:t>Differentiation in Access to, and the Use and Sharing of (Open) Educational Resources among Students and Lecturers at Kenyan Universities </a:t>
            </a:r>
            <a:br>
              <a:rPr lang="en-US" sz="2400" dirty="0">
                <a:latin typeface="Tw Cen MT" panose="020B0602020104020603" pitchFamily="34" charset="0"/>
              </a:rPr>
            </a:br>
            <a:r>
              <a:rPr lang="en-US" sz="2000" dirty="0">
                <a:latin typeface="Tw Cen MT" panose="020B0602020104020603" pitchFamily="34" charset="0"/>
              </a:rPr>
              <a:t>(Pete, Mulder, &amp; Oliveira </a:t>
            </a:r>
            <a:r>
              <a:rPr lang="en-US" sz="2000" dirty="0" err="1">
                <a:latin typeface="Tw Cen MT" panose="020B0602020104020603" pitchFamily="34" charset="0"/>
              </a:rPr>
              <a:t>Neto</a:t>
            </a:r>
            <a:r>
              <a:rPr lang="en-US" sz="2000" dirty="0">
                <a:latin typeface="Tw Cen MT" panose="020B0602020104020603" pitchFamily="34" charset="0"/>
              </a:rPr>
              <a:t> 2017; CC-BY)</a:t>
            </a:r>
            <a:endParaRPr lang="en-US" sz="2400" dirty="0">
              <a:latin typeface="Tw Cen MT" panose="020B0602020104020603" pitchFamily="34" charset="0"/>
            </a:endParaRPr>
          </a:p>
        </p:txBody>
      </p:sp>
      <p:graphicFrame>
        <p:nvGraphicFramePr>
          <p:cNvPr id="5" name="Table 4">
            <a:extLst>
              <a:ext uri="{FF2B5EF4-FFF2-40B4-BE49-F238E27FC236}">
                <a16:creationId xmlns:a16="http://schemas.microsoft.com/office/drawing/2014/main" id="{43D2B29B-811A-4E49-BAB5-690081B2070F}"/>
              </a:ext>
            </a:extLst>
          </p:cNvPr>
          <p:cNvGraphicFramePr>
            <a:graphicFrameLocks noGrp="1"/>
          </p:cNvGraphicFramePr>
          <p:nvPr>
            <p:extLst>
              <p:ext uri="{D42A27DB-BD31-4B8C-83A1-F6EECF244321}">
                <p14:modId xmlns:p14="http://schemas.microsoft.com/office/powerpoint/2010/main" val="1609242088"/>
              </p:ext>
            </p:extLst>
          </p:nvPr>
        </p:nvGraphicFramePr>
        <p:xfrm>
          <a:off x="296563" y="1445902"/>
          <a:ext cx="3016333" cy="4983480"/>
        </p:xfrm>
        <a:graphic>
          <a:graphicData uri="http://schemas.openxmlformats.org/drawingml/2006/table">
            <a:tbl>
              <a:tblPr firstRow="1" bandRow="1">
                <a:tableStyleId>{5C22544A-7EE6-4342-B048-85BDC9FD1C3A}</a:tableStyleId>
              </a:tblPr>
              <a:tblGrid>
                <a:gridCol w="1131242">
                  <a:extLst>
                    <a:ext uri="{9D8B030D-6E8A-4147-A177-3AD203B41FA5}">
                      <a16:colId xmlns:a16="http://schemas.microsoft.com/office/drawing/2014/main" val="1284338195"/>
                    </a:ext>
                  </a:extLst>
                </a:gridCol>
                <a:gridCol w="1885091">
                  <a:extLst>
                    <a:ext uri="{9D8B030D-6E8A-4147-A177-3AD203B41FA5}">
                      <a16:colId xmlns:a16="http://schemas.microsoft.com/office/drawing/2014/main" val="1371160856"/>
                    </a:ext>
                  </a:extLst>
                </a:gridCol>
              </a:tblGrid>
              <a:tr h="370840">
                <a:tc>
                  <a:txBody>
                    <a:bodyPr/>
                    <a:lstStyle/>
                    <a:p>
                      <a:r>
                        <a:rPr lang="en-US" sz="1300" b="1" dirty="0">
                          <a:solidFill>
                            <a:schemeClr val="accent3"/>
                          </a:solidFill>
                          <a:latin typeface="Tw Cen MT" panose="020B0602020104020603" pitchFamily="34" charset="0"/>
                        </a:rPr>
                        <a:t>Study geography</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Kenya</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3697745"/>
                  </a:ext>
                </a:extLst>
              </a:tr>
              <a:tr h="370840">
                <a:tc>
                  <a:txBody>
                    <a:bodyPr/>
                    <a:lstStyle/>
                    <a:p>
                      <a:r>
                        <a:rPr lang="en-US" sz="1300" b="1" dirty="0">
                          <a:solidFill>
                            <a:schemeClr val="accent3"/>
                          </a:solidFill>
                          <a:latin typeface="Tw Cen MT" panose="020B0602020104020603" pitchFamily="34" charset="0"/>
                        </a:rPr>
                        <a:t>Study period</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~2014-2017 (survey dates unspecified; during ROER4D period)</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8288417"/>
                  </a:ext>
                </a:extLst>
              </a:tr>
              <a:tr h="370840">
                <a:tc>
                  <a:txBody>
                    <a:bodyPr/>
                    <a:lstStyle/>
                    <a:p>
                      <a:r>
                        <a:rPr lang="en-US" sz="1300" b="1" dirty="0">
                          <a:solidFill>
                            <a:schemeClr val="accent3"/>
                          </a:solidFill>
                          <a:latin typeface="Tw Cen MT" panose="020B0602020104020603" pitchFamily="34" charset="0"/>
                        </a:rPr>
                        <a:t>Researcher geography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Kenya, Netherlands, Brazil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1731756"/>
                  </a:ext>
                </a:extLst>
              </a:tr>
              <a:tr h="370840">
                <a:tc>
                  <a:txBody>
                    <a:bodyPr/>
                    <a:lstStyle/>
                    <a:p>
                      <a:r>
                        <a:rPr lang="en-US" sz="1300" b="1" dirty="0">
                          <a:solidFill>
                            <a:schemeClr val="accent3"/>
                          </a:solidFill>
                          <a:latin typeface="Tw Cen MT" panose="020B0602020104020603" pitchFamily="34" charset="0"/>
                        </a:rPr>
                        <a:t>Education level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Higher education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97280229"/>
                  </a:ext>
                </a:extLst>
              </a:tr>
              <a:tr h="370840">
                <a:tc>
                  <a:txBody>
                    <a:bodyPr/>
                    <a:lstStyle/>
                    <a:p>
                      <a:r>
                        <a:rPr lang="en-US" sz="1300" b="1" dirty="0">
                          <a:solidFill>
                            <a:schemeClr val="accent3"/>
                          </a:solidFill>
                          <a:latin typeface="Tw Cen MT" panose="020B0602020104020603" pitchFamily="34" charset="0"/>
                        </a:rPr>
                        <a:t>Focus area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Perceptions of OER, adoption/discoverability, student and teacher uses of OER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2634264"/>
                  </a:ext>
                </a:extLst>
              </a:tr>
              <a:tr h="370840">
                <a:tc>
                  <a:txBody>
                    <a:bodyPr/>
                    <a:lstStyle/>
                    <a:p>
                      <a:r>
                        <a:rPr lang="en-US" sz="1300" b="1" dirty="0">
                          <a:solidFill>
                            <a:schemeClr val="accent3"/>
                          </a:solidFill>
                          <a:latin typeface="Tw Cen MT" panose="020B0602020104020603" pitchFamily="34" charset="0"/>
                        </a:rPr>
                        <a:t>Subjects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Students and faculty at four Kenyan universities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7959388"/>
                  </a:ext>
                </a:extLst>
              </a:tr>
              <a:tr h="370840">
                <a:tc>
                  <a:txBody>
                    <a:bodyPr/>
                    <a:lstStyle/>
                    <a:p>
                      <a:r>
                        <a:rPr lang="en-US" sz="1300" b="1" dirty="0">
                          <a:solidFill>
                            <a:schemeClr val="accent3"/>
                          </a:solidFill>
                          <a:latin typeface="Tw Cen MT" panose="020B0602020104020603" pitchFamily="34" charset="0"/>
                        </a:rPr>
                        <a:t>Study type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Student and faculty survey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4988699"/>
                  </a:ext>
                </a:extLst>
              </a:tr>
              <a:tr h="370840">
                <a:tc>
                  <a:txBody>
                    <a:bodyPr/>
                    <a:lstStyle/>
                    <a:p>
                      <a:r>
                        <a:rPr lang="en-US" sz="1300" b="1" dirty="0">
                          <a:solidFill>
                            <a:schemeClr val="accent3"/>
                          </a:solidFill>
                          <a:latin typeface="Tw Cen MT" panose="020B0602020104020603" pitchFamily="34" charset="0"/>
                        </a:rPr>
                        <a:t>Publication type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Peer-reviewed journal article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5565752"/>
                  </a:ext>
                </a:extLst>
              </a:tr>
              <a:tr h="370840">
                <a:tc>
                  <a:txBody>
                    <a:bodyPr/>
                    <a:lstStyle/>
                    <a:p>
                      <a:r>
                        <a:rPr lang="en-US" sz="1300" b="1" dirty="0">
                          <a:solidFill>
                            <a:schemeClr val="accent3"/>
                          </a:solidFill>
                          <a:latin typeface="Tw Cen MT" panose="020B0602020104020603" pitchFamily="34" charset="0"/>
                        </a:rPr>
                        <a:t>Supporting institutions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IDRC, ROER4D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4397301"/>
                  </a:ext>
                </a:extLst>
              </a:tr>
            </a:tbl>
          </a:graphicData>
        </a:graphic>
      </p:graphicFrame>
      <p:sp>
        <p:nvSpPr>
          <p:cNvPr id="6" name="Rectangle 5">
            <a:extLst>
              <a:ext uri="{FF2B5EF4-FFF2-40B4-BE49-F238E27FC236}">
                <a16:creationId xmlns:a16="http://schemas.microsoft.com/office/drawing/2014/main" id="{5BF17A41-6D99-4376-AC3A-88A0253F6416}"/>
              </a:ext>
            </a:extLst>
          </p:cNvPr>
          <p:cNvSpPr/>
          <p:nvPr/>
        </p:nvSpPr>
        <p:spPr>
          <a:xfrm>
            <a:off x="3709115" y="1445902"/>
            <a:ext cx="8186322" cy="5126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Bef>
                <a:spcPts val="600"/>
              </a:spcBef>
              <a:defRPr/>
            </a:pPr>
            <a:r>
              <a:rPr kumimoji="0" lang="en-US" sz="1300" b="1" i="0" u="none" strike="noStrike" kern="1200" cap="none" spc="0" normalizeH="0" baseline="0" noProof="0" dirty="0">
                <a:ln>
                  <a:noFill/>
                </a:ln>
                <a:solidFill>
                  <a:schemeClr val="accent3"/>
                </a:solidFill>
                <a:effectLst/>
                <a:uLnTx/>
                <a:uFillTx/>
                <a:latin typeface="Tw Cen MT" panose="020B0602020104020603" pitchFamily="34" charset="0"/>
              </a:rPr>
              <a:t>Research questions</a:t>
            </a:r>
            <a:r>
              <a:rPr lang="en-US" sz="1300" b="1" dirty="0">
                <a:solidFill>
                  <a:schemeClr val="accent3"/>
                </a:solidFill>
                <a:latin typeface="Tw Cen MT" panose="020B0602020104020603" pitchFamily="34" charset="0"/>
              </a:rPr>
              <a:t>: </a:t>
            </a:r>
            <a:r>
              <a:rPr lang="en-US" sz="1300" dirty="0">
                <a:solidFill>
                  <a:schemeClr val="tx2"/>
                </a:solidFill>
                <a:latin typeface="Tw Cen MT" panose="020B0602020104020603" pitchFamily="34" charset="0"/>
              </a:rPr>
              <a:t>What is the state of connectivity and digital proficiency among lecturers and students? What kind and level of use, re-use, creation, and sharing of educational resources (ER) is common? What is the level of awareness of licensing related to open educational resources (OER) among lecturers and students? How do lecturers and students perceive the value of openness in ERs, its implementation opportunities, and its institutional context?</a:t>
            </a:r>
            <a:endParaRPr kumimoji="0" lang="en-US" sz="1300" i="0" u="none" strike="noStrike" kern="1200" cap="none" spc="0" normalizeH="0" baseline="0" noProof="0" dirty="0">
              <a:ln>
                <a:noFill/>
              </a:ln>
              <a:solidFill>
                <a:schemeClr val="tx2"/>
              </a:solidFill>
              <a:effectLst/>
              <a:uLnTx/>
              <a:uFillTx/>
              <a:latin typeface="Tw Cen MT" panose="020B0602020104020603" pitchFamily="34" charset="0"/>
            </a:endParaRPr>
          </a:p>
          <a:p>
            <a:pPr lvl="0">
              <a:spcBef>
                <a:spcPts val="600"/>
              </a:spcBef>
              <a:defRPr/>
            </a:pPr>
            <a:r>
              <a:rPr kumimoji="0" lang="en-US" sz="1300" b="1" i="0" u="none" strike="noStrike" kern="1200" cap="none" spc="0" normalizeH="0" baseline="0" noProof="0" dirty="0">
                <a:ln>
                  <a:noFill/>
                </a:ln>
                <a:solidFill>
                  <a:schemeClr val="accent3"/>
                </a:solidFill>
                <a:effectLst/>
                <a:uLnTx/>
                <a:uFillTx/>
                <a:latin typeface="Tw Cen MT" panose="020B0602020104020603" pitchFamily="34" charset="0"/>
              </a:rPr>
              <a:t>Research approach: </a:t>
            </a:r>
            <a:r>
              <a:rPr lang="en-US" sz="1300" dirty="0">
                <a:solidFill>
                  <a:schemeClr val="tx2"/>
                </a:solidFill>
                <a:latin typeface="Tw Cen MT" panose="020B0602020104020603" pitchFamily="34" charset="0"/>
              </a:rPr>
              <a:t>Survey students (N=798) and faculty (N=43) at four Kenyan universities that represent private/public and urban/rural contexts (</a:t>
            </a:r>
            <a:r>
              <a:rPr lang="en-US" sz="1300" dirty="0" err="1">
                <a:solidFill>
                  <a:schemeClr val="tx2"/>
                </a:solidFill>
                <a:latin typeface="Tw Cen MT" panose="020B0602020104020603" pitchFamily="34" charset="0"/>
              </a:rPr>
              <a:t>Tangaza</a:t>
            </a:r>
            <a:r>
              <a:rPr lang="en-US" sz="1300" dirty="0">
                <a:solidFill>
                  <a:schemeClr val="tx2"/>
                </a:solidFill>
                <a:latin typeface="Tw Cen MT" panose="020B0602020104020603" pitchFamily="34" charset="0"/>
              </a:rPr>
              <a:t> University College, </a:t>
            </a:r>
            <a:r>
              <a:rPr lang="en-US" sz="1300" dirty="0" err="1">
                <a:solidFill>
                  <a:schemeClr val="tx2"/>
                </a:solidFill>
                <a:latin typeface="Tw Cen MT" panose="020B0602020104020603" pitchFamily="34" charset="0"/>
              </a:rPr>
              <a:t>Jomo</a:t>
            </a:r>
            <a:r>
              <a:rPr lang="en-US" sz="1300" dirty="0">
                <a:solidFill>
                  <a:schemeClr val="tx2"/>
                </a:solidFill>
                <a:latin typeface="Tw Cen MT" panose="020B0602020104020603" pitchFamily="34" charset="0"/>
              </a:rPr>
              <a:t> Kenyatta University of Agriculture and Technology, </a:t>
            </a:r>
            <a:r>
              <a:rPr lang="en-US" sz="1300" dirty="0" err="1">
                <a:solidFill>
                  <a:schemeClr val="tx2"/>
                </a:solidFill>
                <a:latin typeface="Tw Cen MT" panose="020B0602020104020603" pitchFamily="34" charset="0"/>
              </a:rPr>
              <a:t>Maseno</a:t>
            </a:r>
            <a:r>
              <a:rPr lang="en-US" sz="1300" dirty="0">
                <a:solidFill>
                  <a:schemeClr val="tx2"/>
                </a:solidFill>
                <a:latin typeface="Tw Cen MT" panose="020B0602020104020603" pitchFamily="34" charset="0"/>
              </a:rPr>
              <a:t> University, Great Lakes University). After a pilot survey found that “OER” created unintentional inconsistencies due to varied understandings of the term, the survey was revised to discuss “Educational Resources (ER)”. Analyze quantitative descriptive data from the surveys.</a:t>
            </a:r>
            <a:endParaRPr kumimoji="0" lang="en-US" sz="1300" b="1" i="0" u="none" strike="noStrike" kern="1200" cap="none" spc="0" normalizeH="0" baseline="0" noProof="0" dirty="0">
              <a:ln>
                <a:noFill/>
              </a:ln>
              <a:solidFill>
                <a:schemeClr val="accent3"/>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1" dirty="0">
                <a:solidFill>
                  <a:schemeClr val="accent3"/>
                </a:solidFill>
                <a:latin typeface="Tw Cen MT" panose="020B0602020104020603" pitchFamily="34" charset="0"/>
              </a:rPr>
              <a:t>Key findings</a:t>
            </a:r>
            <a:r>
              <a:rPr kumimoji="0" lang="en-US" sz="1300" b="1" i="0" u="none" strike="noStrike" kern="1200" cap="none" spc="0" normalizeH="0" baseline="0" noProof="0" dirty="0">
                <a:ln>
                  <a:noFill/>
                </a:ln>
                <a:solidFill>
                  <a:schemeClr val="accent3"/>
                </a:solidFill>
                <a:effectLst/>
                <a:uLnTx/>
                <a:uFillTx/>
                <a:latin typeface="Tw Cen MT" panose="020B0602020104020603" pitchFamily="34" charset="0"/>
              </a:rPr>
              <a:t>:</a:t>
            </a:r>
          </a:p>
          <a:p>
            <a:pPr marL="285750" lvl="0" indent="-285750">
              <a:spcBef>
                <a:spcPts val="600"/>
              </a:spcBef>
              <a:buFont typeface="Arial" panose="020B0604020202020204" pitchFamily="34" charset="0"/>
              <a:buChar char="•"/>
              <a:defRPr/>
            </a:pPr>
            <a:r>
              <a:rPr lang="en-US" sz="1300" dirty="0">
                <a:solidFill>
                  <a:schemeClr val="tx2"/>
                </a:solidFill>
                <a:latin typeface="Tw Cen MT" panose="020B0602020104020603" pitchFamily="34" charset="0"/>
              </a:rPr>
              <a:t>The government must invest more heavily in the implementation of the National ICT Policy because many lecturers do not yet have key ICT competencies, and digital proficiency differs significantly between urban and rural contexts. Poor internet accessibility at rural universities is a major challenge, particularly to access for marginalized and hard-to-reach populations.</a:t>
            </a:r>
          </a:p>
          <a:p>
            <a:pPr marL="285750" lvl="0" indent="-285750">
              <a:spcBef>
                <a:spcPts val="600"/>
              </a:spcBef>
              <a:buFont typeface="Arial" panose="020B0604020202020204" pitchFamily="34" charset="0"/>
              <a:buChar char="•"/>
              <a:defRPr/>
            </a:pPr>
            <a:r>
              <a:rPr lang="en-US" sz="1300" dirty="0">
                <a:solidFill>
                  <a:schemeClr val="tx2"/>
                </a:solidFill>
                <a:latin typeface="Tw Cen MT" panose="020B0602020104020603" pitchFamily="34" charset="0"/>
              </a:rPr>
              <a:t>Overall awareness and appreciation of open licensing is low, though there are early signs of awareness and commitment which can be a basis for OER growth. Measures of “preparedness for openness” based on the beliefs and behavior of survey respondents suggest there is potential to boost appreciation of what OER and open licensing can offer, if lecturers become more aware of the importance of licenses and how they use teaching resources.</a:t>
            </a:r>
          </a:p>
          <a:p>
            <a:pPr marL="285750" lvl="0" indent="-285750">
              <a:spcBef>
                <a:spcPts val="600"/>
              </a:spcBef>
              <a:buFont typeface="Arial" panose="020B0604020202020204" pitchFamily="34" charset="0"/>
              <a:buChar char="•"/>
              <a:defRPr/>
            </a:pPr>
            <a:r>
              <a:rPr lang="en-US" sz="1300" dirty="0">
                <a:solidFill>
                  <a:schemeClr val="tx2"/>
                </a:solidFill>
                <a:latin typeface="Tw Cen MT" panose="020B0602020104020603" pitchFamily="34" charset="0"/>
              </a:rPr>
              <a:t>Lecturers and students have strong positive intentions with respect to OER, and lecturers believe there is institutional support for OER. Stakeholders should embrace these beliefs as a basis to implement Kenya’s Vision 2030 to create new forms of open and online learning and to increase access.</a:t>
            </a:r>
          </a:p>
          <a:p>
            <a:pPr marL="285750" lvl="0" indent="-285750">
              <a:spcBef>
                <a:spcPts val="600"/>
              </a:spcBef>
              <a:buFont typeface="Arial" panose="020B0604020202020204" pitchFamily="34" charset="0"/>
              <a:buChar char="•"/>
              <a:defRPr/>
            </a:pPr>
            <a:r>
              <a:rPr lang="en-US" sz="1300" dirty="0">
                <a:solidFill>
                  <a:schemeClr val="tx2"/>
                </a:solidFill>
                <a:latin typeface="Tw Cen MT" panose="020B0602020104020603" pitchFamily="34" charset="0"/>
              </a:rPr>
              <a:t>OER researchers should be explicit and cautious about the “perception eclipse”, in which inconsistent </a:t>
            </a:r>
            <a:br>
              <a:rPr lang="en-US" sz="1300" dirty="0">
                <a:solidFill>
                  <a:schemeClr val="tx2"/>
                </a:solidFill>
                <a:latin typeface="Tw Cen MT" panose="020B0602020104020603" pitchFamily="34" charset="0"/>
              </a:rPr>
            </a:br>
            <a:r>
              <a:rPr lang="en-US" sz="1300" dirty="0">
                <a:solidFill>
                  <a:schemeClr val="tx2"/>
                </a:solidFill>
                <a:latin typeface="Tw Cen MT" panose="020B0602020104020603" pitchFamily="34" charset="0"/>
              </a:rPr>
              <a:t>understanding of “OER” can obscure measurement of actual perceptions.</a:t>
            </a:r>
          </a:p>
        </p:txBody>
      </p:sp>
      <p:grpSp>
        <p:nvGrpSpPr>
          <p:cNvPr id="11" name="Group 10">
            <a:extLst>
              <a:ext uri="{FF2B5EF4-FFF2-40B4-BE49-F238E27FC236}">
                <a16:creationId xmlns:a16="http://schemas.microsoft.com/office/drawing/2014/main" id="{2AFAF239-F918-4000-9653-B00C84E076B3}"/>
              </a:ext>
            </a:extLst>
          </p:cNvPr>
          <p:cNvGrpSpPr/>
          <p:nvPr/>
        </p:nvGrpSpPr>
        <p:grpSpPr>
          <a:xfrm>
            <a:off x="3398680" y="1701120"/>
            <a:ext cx="224650" cy="4518764"/>
            <a:chOff x="7491663" y="1910401"/>
            <a:chExt cx="224591" cy="4011802"/>
          </a:xfrm>
        </p:grpSpPr>
        <p:sp>
          <p:nvSpPr>
            <p:cNvPr id="12" name="Rectangle 11">
              <a:extLst>
                <a:ext uri="{FF2B5EF4-FFF2-40B4-BE49-F238E27FC236}">
                  <a16:creationId xmlns:a16="http://schemas.microsoft.com/office/drawing/2014/main" id="{80D297C1-6D1B-4B4B-BDC8-E4F27D2981DA}"/>
                </a:ext>
              </a:extLst>
            </p:cNvPr>
            <p:cNvSpPr/>
            <p:nvPr/>
          </p:nvSpPr>
          <p:spPr>
            <a:xfrm>
              <a:off x="7491663" y="1910401"/>
              <a:ext cx="224590" cy="4011802"/>
            </a:xfrm>
            <a:prstGeom prst="rect">
              <a:avLst/>
            </a:prstGeom>
            <a:gradFill>
              <a:gsLst>
                <a:gs pos="55000">
                  <a:schemeClr val="bg1">
                    <a:alpha val="0"/>
                  </a:schemeClr>
                </a:gs>
                <a:gs pos="0">
                  <a:schemeClr val="tx1">
                    <a:lumMod val="40000"/>
                    <a:lumOff val="6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E6A6249B-5402-4500-A49F-9DCD39983535}"/>
                </a:ext>
              </a:extLst>
            </p:cNvPr>
            <p:cNvSpPr/>
            <p:nvPr/>
          </p:nvSpPr>
          <p:spPr>
            <a:xfrm>
              <a:off x="7491663" y="1910401"/>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B85385F0-EA69-4BA3-877D-C8DB60403517}"/>
                </a:ext>
              </a:extLst>
            </p:cNvPr>
            <p:cNvSpPr/>
            <p:nvPr/>
          </p:nvSpPr>
          <p:spPr>
            <a:xfrm rot="10800000">
              <a:off x="7491664" y="3893632"/>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471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65E252-22D9-4EB8-BC4E-6B4FFB6B3BB8}"/>
              </a:ext>
            </a:extLst>
          </p:cNvPr>
          <p:cNvSpPr txBox="1">
            <a:spLocks/>
          </p:cNvSpPr>
          <p:nvPr/>
        </p:nvSpPr>
        <p:spPr>
          <a:xfrm>
            <a:off x="286264" y="285750"/>
            <a:ext cx="11609173" cy="874402"/>
          </a:xfrm>
          <a:prstGeom prst="rect">
            <a:avLst/>
          </a:prstGeom>
        </p:spPr>
        <p:txBody>
          <a:bodyPr/>
          <a:lstStyle>
            <a:lvl1pPr algn="ctr" defTabSz="457200" rtl="0" eaLnBrk="1" latinLnBrk="0" hangingPunct="1">
              <a:lnSpc>
                <a:spcPct val="80000"/>
              </a:lnSpc>
              <a:spcBef>
                <a:spcPct val="0"/>
              </a:spcBef>
              <a:buNone/>
              <a:defRPr sz="2800" b="0" kern="1200" cap="all" spc="600" baseline="0">
                <a:solidFill>
                  <a:schemeClr val="tx2"/>
                </a:solidFill>
                <a:latin typeface="+mj-lt"/>
                <a:ea typeface="+mj-ea"/>
                <a:cs typeface="+mj-cs"/>
              </a:defRPr>
            </a:lvl1pPr>
          </a:lstStyle>
          <a:p>
            <a:r>
              <a:rPr lang="en-US" sz="2400" dirty="0">
                <a:latin typeface="Tw Cen MT" panose="020B0602020104020603" pitchFamily="34" charset="0"/>
              </a:rPr>
              <a:t>Cultural–historical factors influencing OER adoption in Mongolia’s higher education sector </a:t>
            </a:r>
            <a:br>
              <a:rPr lang="en-US" sz="2400" dirty="0">
                <a:latin typeface="Tw Cen MT" panose="020B0602020104020603" pitchFamily="34" charset="0"/>
              </a:rPr>
            </a:br>
            <a:r>
              <a:rPr lang="en-US" sz="2000" dirty="0">
                <a:latin typeface="Tw Cen MT" panose="020B0602020104020603" pitchFamily="34" charset="0"/>
              </a:rPr>
              <a:t>(</a:t>
            </a:r>
            <a:r>
              <a:rPr lang="en-US" sz="2000" dirty="0" err="1">
                <a:latin typeface="Tw Cen MT" panose="020B0602020104020603" pitchFamily="34" charset="0"/>
              </a:rPr>
              <a:t>Zagdragchaa</a:t>
            </a:r>
            <a:r>
              <a:rPr lang="en-US" sz="2000" dirty="0">
                <a:latin typeface="Tw Cen MT" panose="020B0602020104020603" pitchFamily="34" charset="0"/>
              </a:rPr>
              <a:t> &amp; Trotter 2018; CC-BY)</a:t>
            </a:r>
            <a:endParaRPr lang="en-US" sz="2400" dirty="0">
              <a:latin typeface="Tw Cen MT" panose="020B0602020104020603" pitchFamily="34" charset="0"/>
            </a:endParaRPr>
          </a:p>
        </p:txBody>
      </p:sp>
      <p:graphicFrame>
        <p:nvGraphicFramePr>
          <p:cNvPr id="5" name="Table 4">
            <a:extLst>
              <a:ext uri="{FF2B5EF4-FFF2-40B4-BE49-F238E27FC236}">
                <a16:creationId xmlns:a16="http://schemas.microsoft.com/office/drawing/2014/main" id="{43D2B29B-811A-4E49-BAB5-690081B2070F}"/>
              </a:ext>
            </a:extLst>
          </p:cNvPr>
          <p:cNvGraphicFramePr>
            <a:graphicFrameLocks noGrp="1"/>
          </p:cNvGraphicFramePr>
          <p:nvPr>
            <p:extLst>
              <p:ext uri="{D42A27DB-BD31-4B8C-83A1-F6EECF244321}">
                <p14:modId xmlns:p14="http://schemas.microsoft.com/office/powerpoint/2010/main" val="2358780486"/>
              </p:ext>
            </p:extLst>
          </p:nvPr>
        </p:nvGraphicFramePr>
        <p:xfrm>
          <a:off x="296563" y="1266832"/>
          <a:ext cx="3016333" cy="4866640"/>
        </p:xfrm>
        <a:graphic>
          <a:graphicData uri="http://schemas.openxmlformats.org/drawingml/2006/table">
            <a:tbl>
              <a:tblPr firstRow="1" bandRow="1">
                <a:tableStyleId>{5C22544A-7EE6-4342-B048-85BDC9FD1C3A}</a:tableStyleId>
              </a:tblPr>
              <a:tblGrid>
                <a:gridCol w="1131242">
                  <a:extLst>
                    <a:ext uri="{9D8B030D-6E8A-4147-A177-3AD203B41FA5}">
                      <a16:colId xmlns:a16="http://schemas.microsoft.com/office/drawing/2014/main" val="1284338195"/>
                    </a:ext>
                  </a:extLst>
                </a:gridCol>
                <a:gridCol w="1885091">
                  <a:extLst>
                    <a:ext uri="{9D8B030D-6E8A-4147-A177-3AD203B41FA5}">
                      <a16:colId xmlns:a16="http://schemas.microsoft.com/office/drawing/2014/main" val="1371160856"/>
                    </a:ext>
                  </a:extLst>
                </a:gridCol>
              </a:tblGrid>
              <a:tr h="370840">
                <a:tc>
                  <a:txBody>
                    <a:bodyPr/>
                    <a:lstStyle/>
                    <a:p>
                      <a:r>
                        <a:rPr lang="en-US" sz="1300" b="1" dirty="0">
                          <a:solidFill>
                            <a:schemeClr val="accent3"/>
                          </a:solidFill>
                          <a:latin typeface="Tw Cen MT" panose="020B0602020104020603" pitchFamily="34" charset="0"/>
                        </a:rPr>
                        <a:t>Study geography</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Mongolia</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3697745"/>
                  </a:ext>
                </a:extLst>
              </a:tr>
              <a:tr h="370840">
                <a:tc>
                  <a:txBody>
                    <a:bodyPr/>
                    <a:lstStyle/>
                    <a:p>
                      <a:r>
                        <a:rPr lang="en-US" sz="1300" b="1" dirty="0">
                          <a:solidFill>
                            <a:schemeClr val="accent3"/>
                          </a:solidFill>
                          <a:latin typeface="Tw Cen MT" panose="020B0602020104020603" pitchFamily="34" charset="0"/>
                        </a:rPr>
                        <a:t>Study period</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2015</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8288417"/>
                  </a:ext>
                </a:extLst>
              </a:tr>
              <a:tr h="370840">
                <a:tc>
                  <a:txBody>
                    <a:bodyPr/>
                    <a:lstStyle/>
                    <a:p>
                      <a:r>
                        <a:rPr lang="en-US" sz="1300" b="1" dirty="0">
                          <a:solidFill>
                            <a:schemeClr val="accent3"/>
                          </a:solidFill>
                          <a:latin typeface="Tw Cen MT" panose="020B0602020104020603" pitchFamily="34" charset="0"/>
                        </a:rPr>
                        <a:t>Researcher geography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Mongolia, South Africa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1731756"/>
                  </a:ext>
                </a:extLst>
              </a:tr>
              <a:tr h="370840">
                <a:tc>
                  <a:txBody>
                    <a:bodyPr/>
                    <a:lstStyle/>
                    <a:p>
                      <a:r>
                        <a:rPr lang="en-US" sz="1300" b="1" dirty="0">
                          <a:solidFill>
                            <a:schemeClr val="accent3"/>
                          </a:solidFill>
                          <a:latin typeface="Tw Cen MT" panose="020B0602020104020603" pitchFamily="34" charset="0"/>
                        </a:rPr>
                        <a:t>Education level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Higher education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97280229"/>
                  </a:ext>
                </a:extLst>
              </a:tr>
              <a:tr h="370840">
                <a:tc>
                  <a:txBody>
                    <a:bodyPr/>
                    <a:lstStyle/>
                    <a:p>
                      <a:r>
                        <a:rPr lang="en-US" sz="1300" b="1" dirty="0">
                          <a:solidFill>
                            <a:schemeClr val="accent3"/>
                          </a:solidFill>
                          <a:latin typeface="Tw Cen MT" panose="020B0602020104020603" pitchFamily="34" charset="0"/>
                        </a:rPr>
                        <a:t>Focus area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Perceptions of OER, teacher practice/pedagogy, adoption/discoverability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2634264"/>
                  </a:ext>
                </a:extLst>
              </a:tr>
              <a:tr h="370840">
                <a:tc>
                  <a:txBody>
                    <a:bodyPr/>
                    <a:lstStyle/>
                    <a:p>
                      <a:r>
                        <a:rPr lang="en-US" sz="1300" b="1" dirty="0">
                          <a:solidFill>
                            <a:schemeClr val="accent3"/>
                          </a:solidFill>
                          <a:latin typeface="Tw Cen MT" panose="020B0602020104020603" pitchFamily="34" charset="0"/>
                        </a:rPr>
                        <a:t>Subjects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Staff at four public and two private universities in Mongolia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7959388"/>
                  </a:ext>
                </a:extLst>
              </a:tr>
              <a:tr h="370840">
                <a:tc>
                  <a:txBody>
                    <a:bodyPr/>
                    <a:lstStyle/>
                    <a:p>
                      <a:r>
                        <a:rPr lang="en-US" sz="1300" b="1" dirty="0">
                          <a:solidFill>
                            <a:schemeClr val="accent3"/>
                          </a:solidFill>
                          <a:latin typeface="Tw Cen MT" panose="020B0602020104020603" pitchFamily="34" charset="0"/>
                        </a:rPr>
                        <a:t>Study type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Qualitative interviews, quantitative surveys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4988699"/>
                  </a:ext>
                </a:extLst>
              </a:tr>
              <a:tr h="370840">
                <a:tc>
                  <a:txBody>
                    <a:bodyPr/>
                    <a:lstStyle/>
                    <a:p>
                      <a:r>
                        <a:rPr lang="en-US" sz="1300" b="1" dirty="0">
                          <a:solidFill>
                            <a:schemeClr val="accent3"/>
                          </a:solidFill>
                          <a:latin typeface="Tw Cen MT" panose="020B0602020104020603" pitchFamily="34" charset="0"/>
                        </a:rPr>
                        <a:t>Publication type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Book chapter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5565752"/>
                  </a:ext>
                </a:extLst>
              </a:tr>
              <a:tr h="370840">
                <a:tc>
                  <a:txBody>
                    <a:bodyPr/>
                    <a:lstStyle/>
                    <a:p>
                      <a:r>
                        <a:rPr lang="en-US" sz="1300" b="1" dirty="0">
                          <a:solidFill>
                            <a:schemeClr val="accent3"/>
                          </a:solidFill>
                          <a:latin typeface="Tw Cen MT" panose="020B0602020104020603" pitchFamily="34" charset="0"/>
                        </a:rPr>
                        <a:t>Supporting institutions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ROER4D, IDRC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4397301"/>
                  </a:ext>
                </a:extLst>
              </a:tr>
            </a:tbl>
          </a:graphicData>
        </a:graphic>
      </p:graphicFrame>
      <p:sp>
        <p:nvSpPr>
          <p:cNvPr id="6" name="Rectangle 5">
            <a:extLst>
              <a:ext uri="{FF2B5EF4-FFF2-40B4-BE49-F238E27FC236}">
                <a16:creationId xmlns:a16="http://schemas.microsoft.com/office/drawing/2014/main" id="{5BF17A41-6D99-4376-AC3A-88A0253F6416}"/>
              </a:ext>
            </a:extLst>
          </p:cNvPr>
          <p:cNvSpPr/>
          <p:nvPr/>
        </p:nvSpPr>
        <p:spPr>
          <a:xfrm>
            <a:off x="3709115" y="1266832"/>
            <a:ext cx="8186322" cy="54120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Bef>
                <a:spcPts val="600"/>
              </a:spcBef>
              <a:defRPr/>
            </a:pPr>
            <a:r>
              <a:rPr kumimoji="0" lang="en-US" sz="1300" b="1" i="0" u="none" strike="noStrike" kern="1200" cap="none" spc="0" normalizeH="0" baseline="0" noProof="0" dirty="0">
                <a:ln>
                  <a:noFill/>
                </a:ln>
                <a:solidFill>
                  <a:schemeClr val="accent3"/>
                </a:solidFill>
                <a:effectLst/>
                <a:uLnTx/>
                <a:uFillTx/>
                <a:latin typeface="Tw Cen MT" panose="020B0602020104020603" pitchFamily="34" charset="0"/>
              </a:rPr>
              <a:t>Research questions: </a:t>
            </a:r>
            <a:r>
              <a:rPr lang="en-US" sz="1300" dirty="0">
                <a:solidFill>
                  <a:schemeClr val="tx2"/>
                </a:solidFill>
                <a:latin typeface="Tw Cen MT" panose="020B0602020104020603" pitchFamily="34" charset="0"/>
              </a:rPr>
              <a:t>What cultural–historical factors shape OER activities and potential for further OER adoption in Mongolia’s higher education sector? Does OER have the potential to move beyond a niche innovation advocated and funded by international donors to one that is broadly adopted, implemented, and disseminated by local educators?</a:t>
            </a:r>
            <a:endParaRPr kumimoji="0" lang="en-US" sz="1300" i="0" u="none" strike="noStrike" kern="1200" cap="none" spc="0" normalizeH="0" baseline="0" noProof="0" dirty="0">
              <a:ln>
                <a:noFill/>
              </a:ln>
              <a:solidFill>
                <a:schemeClr val="tx2"/>
              </a:solidFill>
              <a:effectLst/>
              <a:uLnTx/>
              <a:uFillTx/>
              <a:latin typeface="Tw Cen MT" panose="020B0602020104020603" pitchFamily="34" charset="0"/>
            </a:endParaRPr>
          </a:p>
          <a:p>
            <a:pPr lvl="0">
              <a:spcBef>
                <a:spcPts val="600"/>
              </a:spcBef>
              <a:defRPr/>
            </a:pPr>
            <a:r>
              <a:rPr kumimoji="0" lang="en-US" sz="1300" b="1" i="0" u="none" strike="noStrike" kern="1200" cap="none" spc="0" normalizeH="0" baseline="0" noProof="0" dirty="0">
                <a:ln>
                  <a:noFill/>
                </a:ln>
                <a:solidFill>
                  <a:schemeClr val="accent3"/>
                </a:solidFill>
                <a:effectLst/>
                <a:uLnTx/>
                <a:uFillTx/>
                <a:latin typeface="Tw Cen MT" panose="020B0602020104020603" pitchFamily="34" charset="0"/>
              </a:rPr>
              <a:t>Research approach</a:t>
            </a:r>
            <a:r>
              <a:rPr lang="en-US" sz="1300" b="1" dirty="0">
                <a:solidFill>
                  <a:schemeClr val="accent3"/>
                </a:solidFill>
                <a:latin typeface="Tw Cen MT" panose="020B0602020104020603" pitchFamily="34" charset="0"/>
              </a:rPr>
              <a:t>: </a:t>
            </a:r>
            <a:r>
              <a:rPr lang="en-US" sz="1300" dirty="0">
                <a:solidFill>
                  <a:schemeClr val="tx2"/>
                </a:solidFill>
                <a:latin typeface="Tw Cen MT" panose="020B0602020104020603" pitchFamily="34" charset="0"/>
              </a:rPr>
              <a:t>Conduct qualitative interviews with 14 participants from four Mongolian higher education institutions (NUM, Mongolian University of Science and Technics, Health Sciences University and Mongolian National University), two government organizations, and three NGOs about OER awareness, infrastructural accessibility, organizational culture, institutional policy, quality concerns, pedagogical practices, and OER value and utility. Based on interviews, field a quantitative survey of 42 instructors and administrators covering internet access, OER awareness, OER use, and creation and sharing of OER. Code interview findings and analyze survey data.</a:t>
            </a:r>
            <a:endParaRPr kumimoji="0" lang="en-US" sz="1300" i="0" u="none" strike="noStrike" kern="1200" cap="none" spc="0" normalizeH="0" baseline="0" noProof="0" dirty="0">
              <a:ln>
                <a:noFill/>
              </a:ln>
              <a:solidFill>
                <a:schemeClr val="tx2"/>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1" dirty="0">
                <a:solidFill>
                  <a:schemeClr val="accent3"/>
                </a:solidFill>
                <a:latin typeface="Tw Cen MT" panose="020B0602020104020603" pitchFamily="34" charset="0"/>
              </a:rPr>
              <a:t>Key findings</a:t>
            </a:r>
            <a:r>
              <a:rPr kumimoji="0" lang="en-US" sz="1300" b="1" i="0" u="none" strike="noStrike" kern="1200" cap="none" spc="0" normalizeH="0" baseline="0" noProof="0" dirty="0">
                <a:ln>
                  <a:noFill/>
                </a:ln>
                <a:solidFill>
                  <a:schemeClr val="accent3"/>
                </a:solidFill>
                <a:effectLst/>
                <a:uLnTx/>
                <a:uFillTx/>
                <a:latin typeface="Tw Cen MT" panose="020B0602020104020603" pitchFamily="34" charset="0"/>
              </a:rPr>
              <a:t>:</a:t>
            </a:r>
          </a:p>
          <a:p>
            <a:pPr marL="285750" indent="-285750">
              <a:spcBef>
                <a:spcPts val="600"/>
              </a:spcBef>
              <a:buFont typeface="Arial" panose="020B0604020202020204" pitchFamily="34" charset="0"/>
              <a:buChar char="•"/>
              <a:defRPr/>
            </a:pPr>
            <a:r>
              <a:rPr lang="en-US" sz="1300" dirty="0">
                <a:solidFill>
                  <a:schemeClr val="tx2"/>
                </a:solidFill>
                <a:latin typeface="Tw Cen MT" panose="020B0602020104020603" pitchFamily="34" charset="0"/>
              </a:rPr>
              <a:t>Mongolia has no systematic OER initiatives in higher education to provide policy or practice strategies for implementation at scale. If donors shift focus or a new administration takes power, OER could lose priority. Given low OER awareness, policies can significantly accelerate OER adoption.</a:t>
            </a:r>
          </a:p>
          <a:p>
            <a:pPr marL="285750" lvl="0" indent="-285750">
              <a:spcBef>
                <a:spcPts val="600"/>
              </a:spcBef>
              <a:buFont typeface="Arial" panose="020B0604020202020204" pitchFamily="34" charset="0"/>
              <a:buChar char="•"/>
              <a:defRPr/>
            </a:pPr>
            <a:r>
              <a:rPr lang="en-US" sz="1300" dirty="0">
                <a:solidFill>
                  <a:schemeClr val="tx2"/>
                </a:solidFill>
                <a:latin typeface="Tw Cen MT" panose="020B0602020104020603" pitchFamily="34" charset="0"/>
              </a:rPr>
              <a:t>OER awareness among educators and administrators is modest. More educators must engage with OER and create communities of practice to incorporate OER into mainstream academic culture. Donors should focus more on teams and departments, not individuals. Peer support programs like </a:t>
            </a:r>
            <a:r>
              <a:rPr lang="en-US" sz="1300" dirty="0" err="1">
                <a:solidFill>
                  <a:schemeClr val="tx2"/>
                </a:solidFill>
                <a:latin typeface="Tw Cen MT" panose="020B0602020104020603" pitchFamily="34" charset="0"/>
              </a:rPr>
              <a:t>BCcampus</a:t>
            </a:r>
            <a:r>
              <a:rPr lang="en-US" sz="1300" dirty="0">
                <a:solidFill>
                  <a:schemeClr val="tx2"/>
                </a:solidFill>
                <a:latin typeface="Tw Cen MT" panose="020B0602020104020603" pitchFamily="34" charset="0"/>
              </a:rPr>
              <a:t> could help build advocates and trainers. Additionally, donors could support the government to create a peer-reviewed OER repository like MERLOT.</a:t>
            </a:r>
          </a:p>
          <a:p>
            <a:pPr marL="285750" lvl="0" indent="-285750">
              <a:spcBef>
                <a:spcPts val="600"/>
              </a:spcBef>
              <a:buFont typeface="Arial" panose="020B0604020202020204" pitchFamily="34" charset="0"/>
              <a:buChar char="•"/>
              <a:defRPr/>
            </a:pPr>
            <a:r>
              <a:rPr lang="en-US" sz="1300" dirty="0">
                <a:solidFill>
                  <a:schemeClr val="tx2"/>
                </a:solidFill>
                <a:latin typeface="Tw Cen MT" panose="020B0602020104020603" pitchFamily="34" charset="0"/>
              </a:rPr>
              <a:t>Mongolian educators are less worried about OER quality and more about OER relevance. Educators prize localized materials, suggesting a need for more Mongolian-created OER, and more OER in the Mongolian language.</a:t>
            </a:r>
          </a:p>
          <a:p>
            <a:pPr marL="285750" lvl="0" indent="-285750">
              <a:spcBef>
                <a:spcPts val="600"/>
              </a:spcBef>
              <a:buFont typeface="Arial" panose="020B0604020202020204" pitchFamily="34" charset="0"/>
              <a:buChar char="•"/>
              <a:defRPr/>
            </a:pPr>
            <a:r>
              <a:rPr lang="en-US" sz="1300" dirty="0">
                <a:solidFill>
                  <a:schemeClr val="tx2"/>
                </a:solidFill>
                <a:latin typeface="Tw Cen MT" panose="020B0602020104020603" pitchFamily="34" charset="0"/>
              </a:rPr>
              <a:t>Mongolian educators are not yet convinced of the value of OER. Of those who used OER, 33% were positive, 42% were neutral, and 25% were negative. Educators also use materials regardless of their license, so the benefit of OER being free may not resonate. Making OER locally relevant is the path to ensure OER is seen as valuable.</a:t>
            </a:r>
          </a:p>
          <a:p>
            <a:pPr marL="285750" indent="-285750">
              <a:spcBef>
                <a:spcPts val="600"/>
              </a:spcBef>
              <a:buFont typeface="Arial" panose="020B0604020202020204" pitchFamily="34" charset="0"/>
              <a:buChar char="•"/>
              <a:defRPr/>
            </a:pPr>
            <a:r>
              <a:rPr lang="en-US" sz="1300" dirty="0">
                <a:solidFill>
                  <a:schemeClr val="tx2"/>
                </a:solidFill>
                <a:latin typeface="Tw Cen MT" panose="020B0602020104020603" pitchFamily="34" charset="0"/>
              </a:rPr>
              <a:t>Most higher education practitioners have sufficient access to internet, computers, and electricity to engage </a:t>
            </a:r>
            <a:br>
              <a:rPr lang="en-US" sz="1300" dirty="0">
                <a:solidFill>
                  <a:schemeClr val="tx2"/>
                </a:solidFill>
                <a:latin typeface="Tw Cen MT" panose="020B0602020104020603" pitchFamily="34" charset="0"/>
              </a:rPr>
            </a:br>
            <a:r>
              <a:rPr lang="en-US" sz="1300" dirty="0">
                <a:solidFill>
                  <a:schemeClr val="tx2"/>
                </a:solidFill>
                <a:latin typeface="Tw Cen MT" panose="020B0602020104020603" pitchFamily="34" charset="0"/>
              </a:rPr>
              <a:t>with OER, though a small share struggle with access, given the diverse educational contexts in Mongolia. </a:t>
            </a:r>
          </a:p>
        </p:txBody>
      </p:sp>
      <p:grpSp>
        <p:nvGrpSpPr>
          <p:cNvPr id="11" name="Group 10">
            <a:extLst>
              <a:ext uri="{FF2B5EF4-FFF2-40B4-BE49-F238E27FC236}">
                <a16:creationId xmlns:a16="http://schemas.microsoft.com/office/drawing/2014/main" id="{2AFAF239-F918-4000-9653-B00C84E076B3}"/>
              </a:ext>
            </a:extLst>
          </p:cNvPr>
          <p:cNvGrpSpPr/>
          <p:nvPr/>
        </p:nvGrpSpPr>
        <p:grpSpPr>
          <a:xfrm>
            <a:off x="3398680" y="1522050"/>
            <a:ext cx="224650" cy="4518764"/>
            <a:chOff x="7491663" y="1910401"/>
            <a:chExt cx="224591" cy="4011802"/>
          </a:xfrm>
        </p:grpSpPr>
        <p:sp>
          <p:nvSpPr>
            <p:cNvPr id="12" name="Rectangle 11">
              <a:extLst>
                <a:ext uri="{FF2B5EF4-FFF2-40B4-BE49-F238E27FC236}">
                  <a16:creationId xmlns:a16="http://schemas.microsoft.com/office/drawing/2014/main" id="{80D297C1-6D1B-4B4B-BDC8-E4F27D2981DA}"/>
                </a:ext>
              </a:extLst>
            </p:cNvPr>
            <p:cNvSpPr/>
            <p:nvPr/>
          </p:nvSpPr>
          <p:spPr>
            <a:xfrm>
              <a:off x="7491663" y="1910401"/>
              <a:ext cx="224590" cy="4011802"/>
            </a:xfrm>
            <a:prstGeom prst="rect">
              <a:avLst/>
            </a:prstGeom>
            <a:gradFill>
              <a:gsLst>
                <a:gs pos="55000">
                  <a:schemeClr val="bg1">
                    <a:alpha val="0"/>
                  </a:schemeClr>
                </a:gs>
                <a:gs pos="0">
                  <a:schemeClr val="tx1">
                    <a:lumMod val="40000"/>
                    <a:lumOff val="6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E6A6249B-5402-4500-A49F-9DCD39983535}"/>
                </a:ext>
              </a:extLst>
            </p:cNvPr>
            <p:cNvSpPr/>
            <p:nvPr/>
          </p:nvSpPr>
          <p:spPr>
            <a:xfrm>
              <a:off x="7491663" y="1910401"/>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B85385F0-EA69-4BA3-877D-C8DB60403517}"/>
                </a:ext>
              </a:extLst>
            </p:cNvPr>
            <p:cNvSpPr/>
            <p:nvPr/>
          </p:nvSpPr>
          <p:spPr>
            <a:xfrm rot="10800000">
              <a:off x="7491664" y="3893632"/>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379997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65E252-22D9-4EB8-BC4E-6B4FFB6B3BB8}"/>
              </a:ext>
            </a:extLst>
          </p:cNvPr>
          <p:cNvSpPr txBox="1">
            <a:spLocks/>
          </p:cNvSpPr>
          <p:nvPr/>
        </p:nvSpPr>
        <p:spPr>
          <a:xfrm>
            <a:off x="286264" y="285750"/>
            <a:ext cx="11609173" cy="874402"/>
          </a:xfrm>
          <a:prstGeom prst="rect">
            <a:avLst/>
          </a:prstGeom>
        </p:spPr>
        <p:txBody>
          <a:bodyPr/>
          <a:lstStyle>
            <a:lvl1pPr algn="ctr" defTabSz="457200" rtl="0" eaLnBrk="1" latinLnBrk="0" hangingPunct="1">
              <a:lnSpc>
                <a:spcPct val="80000"/>
              </a:lnSpc>
              <a:spcBef>
                <a:spcPct val="0"/>
              </a:spcBef>
              <a:buNone/>
              <a:defRPr sz="2800" b="0" kern="1200" cap="all" spc="600" baseline="0">
                <a:solidFill>
                  <a:schemeClr val="tx2"/>
                </a:solidFill>
                <a:latin typeface="+mj-lt"/>
                <a:ea typeface="+mj-ea"/>
                <a:cs typeface="+mj-cs"/>
              </a:defRPr>
            </a:lvl1pPr>
          </a:lstStyle>
          <a:p>
            <a:r>
              <a:rPr lang="en-US" sz="2400" dirty="0">
                <a:latin typeface="Tw Cen MT" panose="020B0602020104020603" pitchFamily="34" charset="0"/>
              </a:rPr>
              <a:t>Promoting Use and Contribution </a:t>
            </a:r>
            <a:br>
              <a:rPr lang="en-US" sz="2400" dirty="0">
                <a:latin typeface="Tw Cen MT" panose="020B0602020104020603" pitchFamily="34" charset="0"/>
              </a:rPr>
            </a:br>
            <a:r>
              <a:rPr lang="en-US" sz="2400" dirty="0">
                <a:latin typeface="Tw Cen MT" panose="020B0602020104020603" pitchFamily="34" charset="0"/>
              </a:rPr>
              <a:t>of Open Educational Resources </a:t>
            </a:r>
            <a:br>
              <a:rPr lang="en-US" sz="2400" dirty="0">
                <a:latin typeface="Tw Cen MT" panose="020B0602020104020603" pitchFamily="34" charset="0"/>
              </a:rPr>
            </a:br>
            <a:r>
              <a:rPr lang="en-US" sz="2000" dirty="0">
                <a:latin typeface="Tw Cen MT" panose="020B0602020104020603" pitchFamily="34" charset="0"/>
              </a:rPr>
              <a:t>(Mishra 2017; CC-BY-SA)</a:t>
            </a:r>
            <a:endParaRPr lang="en-US" sz="2400" dirty="0">
              <a:latin typeface="Tw Cen MT" panose="020B0602020104020603" pitchFamily="34" charset="0"/>
            </a:endParaRPr>
          </a:p>
        </p:txBody>
      </p:sp>
      <p:graphicFrame>
        <p:nvGraphicFramePr>
          <p:cNvPr id="5" name="Table 4">
            <a:extLst>
              <a:ext uri="{FF2B5EF4-FFF2-40B4-BE49-F238E27FC236}">
                <a16:creationId xmlns:a16="http://schemas.microsoft.com/office/drawing/2014/main" id="{43D2B29B-811A-4E49-BAB5-690081B2070F}"/>
              </a:ext>
            </a:extLst>
          </p:cNvPr>
          <p:cNvGraphicFramePr>
            <a:graphicFrameLocks noGrp="1"/>
          </p:cNvGraphicFramePr>
          <p:nvPr>
            <p:extLst>
              <p:ext uri="{D42A27DB-BD31-4B8C-83A1-F6EECF244321}">
                <p14:modId xmlns:p14="http://schemas.microsoft.com/office/powerpoint/2010/main" val="130995632"/>
              </p:ext>
            </p:extLst>
          </p:nvPr>
        </p:nvGraphicFramePr>
        <p:xfrm>
          <a:off x="296563" y="1160152"/>
          <a:ext cx="3016333" cy="5181600"/>
        </p:xfrm>
        <a:graphic>
          <a:graphicData uri="http://schemas.openxmlformats.org/drawingml/2006/table">
            <a:tbl>
              <a:tblPr firstRow="1" bandRow="1">
                <a:tableStyleId>{5C22544A-7EE6-4342-B048-85BDC9FD1C3A}</a:tableStyleId>
              </a:tblPr>
              <a:tblGrid>
                <a:gridCol w="1131242">
                  <a:extLst>
                    <a:ext uri="{9D8B030D-6E8A-4147-A177-3AD203B41FA5}">
                      <a16:colId xmlns:a16="http://schemas.microsoft.com/office/drawing/2014/main" val="1284338195"/>
                    </a:ext>
                  </a:extLst>
                </a:gridCol>
                <a:gridCol w="1885091">
                  <a:extLst>
                    <a:ext uri="{9D8B030D-6E8A-4147-A177-3AD203B41FA5}">
                      <a16:colId xmlns:a16="http://schemas.microsoft.com/office/drawing/2014/main" val="1371160856"/>
                    </a:ext>
                  </a:extLst>
                </a:gridCol>
              </a:tblGrid>
              <a:tr h="370840">
                <a:tc>
                  <a:txBody>
                    <a:bodyPr/>
                    <a:lstStyle/>
                    <a:p>
                      <a:r>
                        <a:rPr lang="en-US" sz="1300" b="1" dirty="0">
                          <a:solidFill>
                            <a:schemeClr val="accent3"/>
                          </a:solidFill>
                          <a:latin typeface="Tw Cen MT" panose="020B0602020104020603" pitchFamily="34" charset="0"/>
                        </a:rPr>
                        <a:t>Study geography</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India</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3697745"/>
                  </a:ext>
                </a:extLst>
              </a:tr>
              <a:tr h="370840">
                <a:tc>
                  <a:txBody>
                    <a:bodyPr/>
                    <a:lstStyle/>
                    <a:p>
                      <a:r>
                        <a:rPr lang="en-US" sz="1300" b="1" dirty="0">
                          <a:solidFill>
                            <a:schemeClr val="accent3"/>
                          </a:solidFill>
                          <a:latin typeface="Tw Cen MT" panose="020B0602020104020603" pitchFamily="34" charset="0"/>
                        </a:rPr>
                        <a:t>Study period</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~2014-2015 (exact dates unspecified; during ROER4D period)</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8288417"/>
                  </a:ext>
                </a:extLst>
              </a:tr>
              <a:tr h="370840">
                <a:tc>
                  <a:txBody>
                    <a:bodyPr/>
                    <a:lstStyle/>
                    <a:p>
                      <a:r>
                        <a:rPr lang="en-US" sz="1300" b="1" dirty="0">
                          <a:solidFill>
                            <a:schemeClr val="accent3"/>
                          </a:solidFill>
                          <a:latin typeface="Tw Cen MT" panose="020B0602020104020603" pitchFamily="34" charset="0"/>
                        </a:rPr>
                        <a:t>Researcher geography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India/Canada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1731756"/>
                  </a:ext>
                </a:extLst>
              </a:tr>
              <a:tr h="370840">
                <a:tc>
                  <a:txBody>
                    <a:bodyPr/>
                    <a:lstStyle/>
                    <a:p>
                      <a:r>
                        <a:rPr lang="en-US" sz="1300" b="1" dirty="0">
                          <a:solidFill>
                            <a:schemeClr val="accent3"/>
                          </a:solidFill>
                          <a:latin typeface="Tw Cen MT" panose="020B0602020104020603" pitchFamily="34" charset="0"/>
                        </a:rPr>
                        <a:t>Education level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Higher education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97280229"/>
                  </a:ext>
                </a:extLst>
              </a:tr>
              <a:tr h="370840">
                <a:tc>
                  <a:txBody>
                    <a:bodyPr/>
                    <a:lstStyle/>
                    <a:p>
                      <a:r>
                        <a:rPr lang="en-US" sz="1300" b="1" dirty="0">
                          <a:solidFill>
                            <a:schemeClr val="accent3"/>
                          </a:solidFill>
                          <a:latin typeface="Tw Cen MT" panose="020B0602020104020603" pitchFamily="34" charset="0"/>
                        </a:rPr>
                        <a:t>Focus area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0" dirty="0">
                          <a:solidFill>
                            <a:schemeClr val="tx2"/>
                          </a:solidFill>
                          <a:latin typeface="Tw Cen MT" panose="020B0602020104020603" pitchFamily="34" charset="0"/>
                        </a:rPr>
                        <a:t>Perceptions of OER, adoption/discoverability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2634264"/>
                  </a:ext>
                </a:extLst>
              </a:tr>
              <a:tr h="370840">
                <a:tc>
                  <a:txBody>
                    <a:bodyPr/>
                    <a:lstStyle/>
                    <a:p>
                      <a:r>
                        <a:rPr lang="en-US" sz="1300" b="1" dirty="0">
                          <a:solidFill>
                            <a:schemeClr val="accent3"/>
                          </a:solidFill>
                          <a:latin typeface="Tw Cen MT" panose="020B0602020104020603" pitchFamily="34" charset="0"/>
                        </a:rPr>
                        <a:t>Subjects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Teachers at four Indian universities, teachers in the </a:t>
                      </a:r>
                      <a:r>
                        <a:rPr lang="en-US" sz="1300" b="0" dirty="0" err="1">
                          <a:solidFill>
                            <a:schemeClr val="tx2"/>
                          </a:solidFill>
                          <a:latin typeface="Tw Cen MT" panose="020B0602020104020603" pitchFamily="34" charset="0"/>
                        </a:rPr>
                        <a:t>WikiEducator</a:t>
                      </a:r>
                      <a:r>
                        <a:rPr lang="en-US" sz="1300" b="0" dirty="0">
                          <a:solidFill>
                            <a:schemeClr val="tx2"/>
                          </a:solidFill>
                          <a:latin typeface="Tw Cen MT" panose="020B0602020104020603" pitchFamily="34" charset="0"/>
                        </a:rPr>
                        <a:t>-India network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7959388"/>
                  </a:ext>
                </a:extLst>
              </a:tr>
              <a:tr h="370840">
                <a:tc>
                  <a:txBody>
                    <a:bodyPr/>
                    <a:lstStyle/>
                    <a:p>
                      <a:r>
                        <a:rPr lang="en-US" sz="1300" b="1" dirty="0">
                          <a:solidFill>
                            <a:schemeClr val="accent3"/>
                          </a:solidFill>
                          <a:latin typeface="Tw Cen MT" panose="020B0602020104020603" pitchFamily="34" charset="0"/>
                        </a:rPr>
                        <a:t>Study type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0" dirty="0">
                          <a:solidFill>
                            <a:schemeClr val="tx2"/>
                          </a:solidFill>
                          <a:latin typeface="Tw Cen MT" panose="020B0602020104020603" pitchFamily="34" charset="0"/>
                        </a:rPr>
                        <a:t>Qualitative interviews and workshops, quantitative surveys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4988699"/>
                  </a:ext>
                </a:extLst>
              </a:tr>
              <a:tr h="370840">
                <a:tc>
                  <a:txBody>
                    <a:bodyPr/>
                    <a:lstStyle/>
                    <a:p>
                      <a:r>
                        <a:rPr lang="en-US" sz="1300" b="1" dirty="0">
                          <a:solidFill>
                            <a:schemeClr val="accent3"/>
                          </a:solidFill>
                          <a:latin typeface="Tw Cen MT" panose="020B0602020104020603" pitchFamily="34" charset="0"/>
                        </a:rPr>
                        <a:t>Publication type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Book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5565752"/>
                  </a:ext>
                </a:extLst>
              </a:tr>
              <a:tr h="370840">
                <a:tc>
                  <a:txBody>
                    <a:bodyPr/>
                    <a:lstStyle/>
                    <a:p>
                      <a:r>
                        <a:rPr lang="en-US" sz="1300" b="1" dirty="0">
                          <a:solidFill>
                            <a:schemeClr val="accent3"/>
                          </a:solidFill>
                          <a:latin typeface="Tw Cen MT" panose="020B0602020104020603" pitchFamily="34" charset="0"/>
                        </a:rPr>
                        <a:t>Supporting institutions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Commonwealth of Learning, IDRC, ROER4D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4397301"/>
                  </a:ext>
                </a:extLst>
              </a:tr>
            </a:tbl>
          </a:graphicData>
        </a:graphic>
      </p:graphicFrame>
      <p:sp>
        <p:nvSpPr>
          <p:cNvPr id="6" name="Rectangle 5">
            <a:extLst>
              <a:ext uri="{FF2B5EF4-FFF2-40B4-BE49-F238E27FC236}">
                <a16:creationId xmlns:a16="http://schemas.microsoft.com/office/drawing/2014/main" id="{5BF17A41-6D99-4376-AC3A-88A0253F6416}"/>
              </a:ext>
            </a:extLst>
          </p:cNvPr>
          <p:cNvSpPr/>
          <p:nvPr/>
        </p:nvSpPr>
        <p:spPr>
          <a:xfrm>
            <a:off x="3709115" y="1160152"/>
            <a:ext cx="8186322" cy="5545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Bef>
                <a:spcPts val="600"/>
              </a:spcBef>
              <a:defRPr/>
            </a:pPr>
            <a:r>
              <a:rPr kumimoji="0" lang="en-US" sz="1300" b="1" i="0" u="none" strike="noStrike" kern="1200" cap="none" spc="0" normalizeH="0" baseline="0" noProof="0" dirty="0">
                <a:ln>
                  <a:noFill/>
                </a:ln>
                <a:solidFill>
                  <a:schemeClr val="accent3"/>
                </a:solidFill>
                <a:effectLst/>
                <a:uLnTx/>
                <a:uFillTx/>
                <a:latin typeface="Tw Cen MT" panose="020B0602020104020603" pitchFamily="34" charset="0"/>
              </a:rPr>
              <a:t>Research questions: </a:t>
            </a:r>
            <a:r>
              <a:rPr lang="en-US" sz="1300" dirty="0">
                <a:solidFill>
                  <a:schemeClr val="tx2"/>
                </a:solidFill>
                <a:latin typeface="Tw Cen MT" panose="020B0602020104020603" pitchFamily="34" charset="0"/>
              </a:rPr>
              <a:t>1. How are teachers’ attitudes towards OER situated in the context of teaching and learning? 2. Is there any difference in attitude towards OER between teachers according to different demographic variables? 3. What are teachers’ motivations for using OER and sharing their work as OER? 4. Is there any difference in motivations between groups of teachers? 5. What barriers to using OER do teachers perceive? 6. How do teachers perceive the quality of OER? 7. Are there relationships between teachers’ attitudes, motivations, and perceptions of quality when it comes to them using and adapting OER?</a:t>
            </a:r>
          </a:p>
          <a:p>
            <a:pPr lvl="0">
              <a:spcBef>
                <a:spcPts val="600"/>
              </a:spcBef>
              <a:defRPr/>
            </a:pPr>
            <a:r>
              <a:rPr kumimoji="0" lang="en-US" sz="1300" b="1" i="0" u="none" strike="noStrike" kern="1200" cap="none" spc="0" normalizeH="0" baseline="0" noProof="0" dirty="0">
                <a:ln>
                  <a:noFill/>
                </a:ln>
                <a:solidFill>
                  <a:schemeClr val="accent3"/>
                </a:solidFill>
                <a:effectLst/>
                <a:uLnTx/>
                <a:uFillTx/>
                <a:latin typeface="Tw Cen MT" panose="020B0602020104020603" pitchFamily="34" charset="0"/>
              </a:rPr>
              <a:t>Research approach: </a:t>
            </a:r>
            <a:r>
              <a:rPr lang="en-US" sz="1300" dirty="0">
                <a:solidFill>
                  <a:schemeClr val="tx2"/>
                </a:solidFill>
                <a:latin typeface="Tw Cen MT" panose="020B0602020104020603" pitchFamily="34" charset="0"/>
              </a:rPr>
              <a:t>Propose a conceptual framework for teachers’ use and contribution of OER. Use a third-generation Activity Theory framework to guide qualitative research. Develop a questionnaire, including an “attitude towards OER” (ATOER) scale. Survey teachers from four representative universities and </a:t>
            </a:r>
            <a:r>
              <a:rPr lang="en-US" sz="1300" dirty="0" err="1">
                <a:solidFill>
                  <a:schemeClr val="tx2"/>
                </a:solidFill>
                <a:latin typeface="Tw Cen MT" panose="020B0602020104020603" pitchFamily="34" charset="0"/>
              </a:rPr>
              <a:t>WikiEducator</a:t>
            </a:r>
            <a:r>
              <a:rPr lang="en-US" sz="1300" dirty="0">
                <a:solidFill>
                  <a:schemeClr val="tx2"/>
                </a:solidFill>
                <a:latin typeface="Tw Cen MT" panose="020B0602020104020603" pitchFamily="34" charset="0"/>
              </a:rPr>
              <a:t>-India (N=117 complete responses) and hold four-day workshops including interviews. Code interview data and conduct statistical analyses on the survey.</a:t>
            </a:r>
            <a:endParaRPr kumimoji="0" lang="en-US" sz="1300" i="0" u="none" strike="noStrike" kern="1200" cap="none" spc="0" normalizeH="0" baseline="0" noProof="0" dirty="0">
              <a:ln>
                <a:noFill/>
              </a:ln>
              <a:solidFill>
                <a:schemeClr val="accent3"/>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1" dirty="0">
                <a:solidFill>
                  <a:schemeClr val="accent3"/>
                </a:solidFill>
                <a:latin typeface="Tw Cen MT" panose="020B0602020104020603" pitchFamily="34" charset="0"/>
              </a:rPr>
              <a:t>Key findings</a:t>
            </a:r>
            <a:r>
              <a:rPr kumimoji="0" lang="en-US" sz="1300" b="1" i="0" u="none" strike="noStrike" kern="1200" cap="none" spc="0" normalizeH="0" baseline="0" noProof="0" dirty="0">
                <a:ln>
                  <a:noFill/>
                </a:ln>
                <a:solidFill>
                  <a:schemeClr val="accent3"/>
                </a:solidFill>
                <a:effectLst/>
                <a:uLnTx/>
                <a:uFillTx/>
                <a:latin typeface="Tw Cen MT" panose="020B0602020104020603" pitchFamily="34" charset="0"/>
              </a:rPr>
              <a:t>:</a:t>
            </a:r>
          </a:p>
          <a:p>
            <a:pPr marL="285750" indent="-285750">
              <a:spcBef>
                <a:spcPts val="600"/>
              </a:spcBef>
              <a:buFont typeface="Arial" panose="020B0604020202020204" pitchFamily="34" charset="0"/>
              <a:buChar char="•"/>
              <a:defRPr/>
            </a:pPr>
            <a:r>
              <a:rPr lang="en-US" sz="1300" dirty="0">
                <a:solidFill>
                  <a:schemeClr val="tx2"/>
                </a:solidFill>
                <a:latin typeface="Tw Cen MT" panose="020B0602020104020603" pitchFamily="34" charset="0"/>
              </a:rPr>
              <a:t>Overall, teachers have positive attitudes towards OER, but they favor sharing their materials more than adapting materials developed by others. Their desire to share is motivated largely by altruism, but also by learning opportunities, monetary and time savings, collaboration, and professional recognition. Teachers say lack of understanding of licensing and copyright issues is the biggest barrier to use of OER, followed by time constraints. </a:t>
            </a:r>
          </a:p>
          <a:p>
            <a:pPr marL="285750" indent="-285750">
              <a:spcBef>
                <a:spcPts val="600"/>
              </a:spcBef>
              <a:buFont typeface="Arial" panose="020B0604020202020204" pitchFamily="34" charset="0"/>
              <a:buChar char="•"/>
              <a:defRPr/>
            </a:pPr>
            <a:r>
              <a:rPr lang="en-US" sz="1300" dirty="0">
                <a:solidFill>
                  <a:schemeClr val="tx2"/>
                </a:solidFill>
                <a:latin typeface="Tw Cen MT" panose="020B0602020104020603" pitchFamily="34" charset="0"/>
              </a:rPr>
              <a:t>Quality—specifically, appropriateness of materials—is a priority. Teachers value source reputation and peer review. They believe open licenses are a quality indicator because they enable continuous improvement and localization.</a:t>
            </a:r>
          </a:p>
          <a:p>
            <a:pPr marL="285750" lvl="0" indent="-285750">
              <a:spcBef>
                <a:spcPts val="600"/>
              </a:spcBef>
              <a:buFont typeface="Arial" panose="020B0604020202020204" pitchFamily="34" charset="0"/>
              <a:buChar char="•"/>
              <a:defRPr/>
            </a:pPr>
            <a:r>
              <a:rPr kumimoji="0" lang="en-US" sz="1300" i="0" u="none" strike="noStrike" kern="1200" cap="none" spc="0" normalizeH="0" baseline="0" noProof="0" dirty="0">
                <a:ln>
                  <a:noFill/>
                </a:ln>
                <a:solidFill>
                  <a:schemeClr val="tx2"/>
                </a:solidFill>
                <a:effectLst/>
                <a:uLnTx/>
                <a:uFillTx/>
                <a:latin typeface="Tw Cen MT" panose="020B0602020104020603" pitchFamily="34" charset="0"/>
              </a:rPr>
              <a:t>Analysis suggests attitudes towards OER are driven by a number </a:t>
            </a:r>
            <a:r>
              <a:rPr lang="en-US" sz="1300" dirty="0">
                <a:solidFill>
                  <a:schemeClr val="tx2"/>
                </a:solidFill>
                <a:latin typeface="Tw Cen MT" panose="020B0602020104020603" pitchFamily="34" charset="0"/>
              </a:rPr>
              <a:t>of motivation factors (opportunities for partnership, affordances to learn, recognition, receiving feedback, knowledge of licensing and copyright, reaching the unreached in developing countries) and quality factors (openness of OER, possible time savings).</a:t>
            </a:r>
          </a:p>
          <a:p>
            <a:pPr marL="285750" lvl="0" indent="-285750">
              <a:spcBef>
                <a:spcPts val="600"/>
              </a:spcBef>
              <a:buFont typeface="Arial" panose="020B0604020202020204" pitchFamily="34" charset="0"/>
              <a:buChar char="•"/>
              <a:defRPr/>
            </a:pPr>
            <a:r>
              <a:rPr kumimoji="0" lang="en-US" sz="1300" i="0" u="none" strike="noStrike" kern="1200" cap="none" spc="0" normalizeH="0" baseline="0" noProof="0" dirty="0">
                <a:ln>
                  <a:noFill/>
                </a:ln>
                <a:solidFill>
                  <a:schemeClr val="tx2"/>
                </a:solidFill>
                <a:effectLst/>
                <a:uLnTx/>
                <a:uFillTx/>
                <a:latin typeface="Tw Cen MT" panose="020B0602020104020603" pitchFamily="34" charset="0"/>
              </a:rPr>
              <a:t>Five recommendations can promote use an</a:t>
            </a:r>
            <a:r>
              <a:rPr lang="en-US" sz="1300" dirty="0">
                <a:solidFill>
                  <a:schemeClr val="tx2"/>
                </a:solidFill>
                <a:latin typeface="Tw Cen MT" panose="020B0602020104020603" pitchFamily="34" charset="0"/>
              </a:rPr>
              <a:t>d adaptation of OER at Indian higher education institutions: 1. Prioritize advocacy for and awareness of OER, focusing on teachers and senior administrators. 2. Develop and implement institutional OER policies. 3. Provide teachers with incentives to engage in OER work (awards, recognition that </a:t>
            </a:r>
            <a:br>
              <a:rPr lang="en-US" sz="1300" dirty="0">
                <a:solidFill>
                  <a:schemeClr val="tx2"/>
                </a:solidFill>
                <a:latin typeface="Tw Cen MT" panose="020B0602020104020603" pitchFamily="34" charset="0"/>
              </a:rPr>
            </a:br>
            <a:r>
              <a:rPr lang="en-US" sz="1300" dirty="0">
                <a:solidFill>
                  <a:schemeClr val="tx2"/>
                </a:solidFill>
                <a:latin typeface="Tw Cen MT" panose="020B0602020104020603" pitchFamily="34" charset="0"/>
              </a:rPr>
              <a:t>counts towards promotion). 4. Create quality assurance mechanisms for OER. 5. Provide teachers with </a:t>
            </a:r>
            <a:br>
              <a:rPr lang="en-US" sz="1300" dirty="0">
                <a:solidFill>
                  <a:schemeClr val="tx2"/>
                </a:solidFill>
                <a:latin typeface="Tw Cen MT" panose="020B0602020104020603" pitchFamily="34" charset="0"/>
              </a:rPr>
            </a:br>
            <a:r>
              <a:rPr lang="en-US" sz="1300" dirty="0">
                <a:solidFill>
                  <a:schemeClr val="tx2"/>
                </a:solidFill>
                <a:latin typeface="Tw Cen MT" panose="020B0602020104020603" pitchFamily="34" charset="0"/>
              </a:rPr>
              <a:t>continuous professional development through workshops and training sessions to enhance ICT and OER skills.</a:t>
            </a:r>
            <a:endParaRPr kumimoji="0" lang="en-US" sz="1300" i="0" u="none" strike="noStrike" kern="1200" cap="none" spc="0" normalizeH="0" baseline="0" noProof="0" dirty="0">
              <a:ln>
                <a:noFill/>
              </a:ln>
              <a:solidFill>
                <a:schemeClr val="tx2"/>
              </a:solidFill>
              <a:effectLst/>
              <a:uLnTx/>
              <a:uFillTx/>
              <a:latin typeface="Tw Cen MT" panose="020B0602020104020603" pitchFamily="34" charset="0"/>
            </a:endParaRPr>
          </a:p>
        </p:txBody>
      </p:sp>
      <p:grpSp>
        <p:nvGrpSpPr>
          <p:cNvPr id="11" name="Group 10">
            <a:extLst>
              <a:ext uri="{FF2B5EF4-FFF2-40B4-BE49-F238E27FC236}">
                <a16:creationId xmlns:a16="http://schemas.microsoft.com/office/drawing/2014/main" id="{2AFAF239-F918-4000-9653-B00C84E076B3}"/>
              </a:ext>
            </a:extLst>
          </p:cNvPr>
          <p:cNvGrpSpPr/>
          <p:nvPr/>
        </p:nvGrpSpPr>
        <p:grpSpPr>
          <a:xfrm>
            <a:off x="3398680" y="1415370"/>
            <a:ext cx="224650" cy="4518764"/>
            <a:chOff x="7491663" y="1910401"/>
            <a:chExt cx="224591" cy="4011802"/>
          </a:xfrm>
        </p:grpSpPr>
        <p:sp>
          <p:nvSpPr>
            <p:cNvPr id="12" name="Rectangle 11">
              <a:extLst>
                <a:ext uri="{FF2B5EF4-FFF2-40B4-BE49-F238E27FC236}">
                  <a16:creationId xmlns:a16="http://schemas.microsoft.com/office/drawing/2014/main" id="{80D297C1-6D1B-4B4B-BDC8-E4F27D2981DA}"/>
                </a:ext>
              </a:extLst>
            </p:cNvPr>
            <p:cNvSpPr/>
            <p:nvPr/>
          </p:nvSpPr>
          <p:spPr>
            <a:xfrm>
              <a:off x="7491663" y="1910401"/>
              <a:ext cx="224590" cy="4011802"/>
            </a:xfrm>
            <a:prstGeom prst="rect">
              <a:avLst/>
            </a:prstGeom>
            <a:gradFill>
              <a:gsLst>
                <a:gs pos="55000">
                  <a:schemeClr val="bg1">
                    <a:alpha val="0"/>
                  </a:schemeClr>
                </a:gs>
                <a:gs pos="0">
                  <a:schemeClr val="tx1">
                    <a:lumMod val="40000"/>
                    <a:lumOff val="6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E6A6249B-5402-4500-A49F-9DCD39983535}"/>
                </a:ext>
              </a:extLst>
            </p:cNvPr>
            <p:cNvSpPr/>
            <p:nvPr/>
          </p:nvSpPr>
          <p:spPr>
            <a:xfrm>
              <a:off x="7491663" y="1910401"/>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B85385F0-EA69-4BA3-877D-C8DB60403517}"/>
                </a:ext>
              </a:extLst>
            </p:cNvPr>
            <p:cNvSpPr/>
            <p:nvPr/>
          </p:nvSpPr>
          <p:spPr>
            <a:xfrm rot="10800000">
              <a:off x="7491664" y="3893632"/>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313357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65E252-22D9-4EB8-BC4E-6B4FFB6B3BB8}"/>
              </a:ext>
            </a:extLst>
          </p:cNvPr>
          <p:cNvSpPr txBox="1">
            <a:spLocks/>
          </p:cNvSpPr>
          <p:nvPr/>
        </p:nvSpPr>
        <p:spPr>
          <a:xfrm>
            <a:off x="234572" y="285750"/>
            <a:ext cx="11722856" cy="874402"/>
          </a:xfrm>
          <a:prstGeom prst="rect">
            <a:avLst/>
          </a:prstGeom>
        </p:spPr>
        <p:txBody>
          <a:bodyPr/>
          <a:lstStyle>
            <a:lvl1pPr algn="ctr" defTabSz="457200" rtl="0" eaLnBrk="1" latinLnBrk="0" hangingPunct="1">
              <a:lnSpc>
                <a:spcPct val="80000"/>
              </a:lnSpc>
              <a:spcBef>
                <a:spcPct val="0"/>
              </a:spcBef>
              <a:buNone/>
              <a:defRPr sz="2800" b="0" kern="1200" cap="all" spc="600" baseline="0">
                <a:solidFill>
                  <a:schemeClr val="tx2"/>
                </a:solidFill>
                <a:latin typeface="+mj-lt"/>
                <a:ea typeface="+mj-ea"/>
                <a:cs typeface="+mj-cs"/>
              </a:defRPr>
            </a:lvl1pPr>
          </a:lstStyle>
          <a:p>
            <a:r>
              <a:rPr lang="en-US" sz="2400" dirty="0">
                <a:latin typeface="Tw Cen MT" panose="020B0602020104020603" pitchFamily="34" charset="0"/>
              </a:rPr>
              <a:t>The Potential Role Of Open Educational Practice Policy In Transforming Australian Higher Education </a:t>
            </a:r>
            <a:br>
              <a:rPr lang="en-US" sz="2400" dirty="0">
                <a:latin typeface="Tw Cen MT" panose="020B0602020104020603" pitchFamily="34" charset="0"/>
              </a:rPr>
            </a:br>
            <a:r>
              <a:rPr lang="en-US" sz="2000" dirty="0">
                <a:latin typeface="Tw Cen MT" panose="020B0602020104020603" pitchFamily="34" charset="0"/>
              </a:rPr>
              <a:t>(</a:t>
            </a:r>
            <a:r>
              <a:rPr lang="en-US" sz="2000" dirty="0" err="1">
                <a:latin typeface="Tw Cen MT" panose="020B0602020104020603" pitchFamily="34" charset="0"/>
              </a:rPr>
              <a:t>Bossu</a:t>
            </a:r>
            <a:r>
              <a:rPr lang="en-US" sz="2000" dirty="0">
                <a:latin typeface="Tw Cen MT" panose="020B0602020104020603" pitchFamily="34" charset="0"/>
              </a:rPr>
              <a:t> &amp; Stagg 2018; CC-BY)</a:t>
            </a:r>
            <a:endParaRPr lang="en-US" sz="2400" dirty="0">
              <a:latin typeface="Tw Cen MT" panose="020B0602020104020603" pitchFamily="34" charset="0"/>
            </a:endParaRPr>
          </a:p>
        </p:txBody>
      </p:sp>
      <p:graphicFrame>
        <p:nvGraphicFramePr>
          <p:cNvPr id="5" name="Table 4">
            <a:extLst>
              <a:ext uri="{FF2B5EF4-FFF2-40B4-BE49-F238E27FC236}">
                <a16:creationId xmlns:a16="http://schemas.microsoft.com/office/drawing/2014/main" id="{43D2B29B-811A-4E49-BAB5-690081B2070F}"/>
              </a:ext>
            </a:extLst>
          </p:cNvPr>
          <p:cNvGraphicFramePr>
            <a:graphicFrameLocks noGrp="1"/>
          </p:cNvGraphicFramePr>
          <p:nvPr>
            <p:extLst>
              <p:ext uri="{D42A27DB-BD31-4B8C-83A1-F6EECF244321}">
                <p14:modId xmlns:p14="http://schemas.microsoft.com/office/powerpoint/2010/main" val="318425181"/>
              </p:ext>
            </p:extLst>
          </p:nvPr>
        </p:nvGraphicFramePr>
        <p:xfrm>
          <a:off x="296563" y="1251592"/>
          <a:ext cx="3016333" cy="4353560"/>
        </p:xfrm>
        <a:graphic>
          <a:graphicData uri="http://schemas.openxmlformats.org/drawingml/2006/table">
            <a:tbl>
              <a:tblPr firstRow="1" bandRow="1">
                <a:tableStyleId>{5C22544A-7EE6-4342-B048-85BDC9FD1C3A}</a:tableStyleId>
              </a:tblPr>
              <a:tblGrid>
                <a:gridCol w="1131242">
                  <a:extLst>
                    <a:ext uri="{9D8B030D-6E8A-4147-A177-3AD203B41FA5}">
                      <a16:colId xmlns:a16="http://schemas.microsoft.com/office/drawing/2014/main" val="1284338195"/>
                    </a:ext>
                  </a:extLst>
                </a:gridCol>
                <a:gridCol w="1885091">
                  <a:extLst>
                    <a:ext uri="{9D8B030D-6E8A-4147-A177-3AD203B41FA5}">
                      <a16:colId xmlns:a16="http://schemas.microsoft.com/office/drawing/2014/main" val="1371160856"/>
                    </a:ext>
                  </a:extLst>
                </a:gridCol>
              </a:tblGrid>
              <a:tr h="370840">
                <a:tc>
                  <a:txBody>
                    <a:bodyPr/>
                    <a:lstStyle/>
                    <a:p>
                      <a:r>
                        <a:rPr lang="en-US" sz="1300" b="1" dirty="0">
                          <a:solidFill>
                            <a:schemeClr val="accent3"/>
                          </a:solidFill>
                          <a:latin typeface="Tw Cen MT" panose="020B0602020104020603" pitchFamily="34" charset="0"/>
                        </a:rPr>
                        <a:t>Study geography</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Australia</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3697745"/>
                  </a:ext>
                </a:extLst>
              </a:tr>
              <a:tr h="370840">
                <a:tc>
                  <a:txBody>
                    <a:bodyPr/>
                    <a:lstStyle/>
                    <a:p>
                      <a:r>
                        <a:rPr lang="en-US" sz="1300" b="1" dirty="0">
                          <a:solidFill>
                            <a:schemeClr val="accent3"/>
                          </a:solidFill>
                          <a:latin typeface="Tw Cen MT" panose="020B0602020104020603" pitchFamily="34" charset="0"/>
                        </a:rPr>
                        <a:t>Study period</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2018</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8288417"/>
                  </a:ext>
                </a:extLst>
              </a:tr>
              <a:tr h="370840">
                <a:tc>
                  <a:txBody>
                    <a:bodyPr/>
                    <a:lstStyle/>
                    <a:p>
                      <a:r>
                        <a:rPr lang="en-US" sz="1300" b="1" dirty="0">
                          <a:solidFill>
                            <a:schemeClr val="accent3"/>
                          </a:solidFill>
                          <a:latin typeface="Tw Cen MT" panose="020B0602020104020603" pitchFamily="34" charset="0"/>
                        </a:rPr>
                        <a:t>Researcher geography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Australia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1731756"/>
                  </a:ext>
                </a:extLst>
              </a:tr>
              <a:tr h="370840">
                <a:tc>
                  <a:txBody>
                    <a:bodyPr/>
                    <a:lstStyle/>
                    <a:p>
                      <a:r>
                        <a:rPr lang="en-US" sz="1300" b="1" dirty="0">
                          <a:solidFill>
                            <a:schemeClr val="accent3"/>
                          </a:solidFill>
                          <a:latin typeface="Tw Cen MT" panose="020B0602020104020603" pitchFamily="34" charset="0"/>
                        </a:rPr>
                        <a:t>Education level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Higher education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97280229"/>
                  </a:ext>
                </a:extLst>
              </a:tr>
              <a:tr h="370840">
                <a:tc>
                  <a:txBody>
                    <a:bodyPr/>
                    <a:lstStyle/>
                    <a:p>
                      <a:r>
                        <a:rPr lang="en-US" sz="1300" b="1" dirty="0">
                          <a:solidFill>
                            <a:schemeClr val="accent3"/>
                          </a:solidFill>
                          <a:latin typeface="Tw Cen MT" panose="020B0602020104020603" pitchFamily="34" charset="0"/>
                        </a:rPr>
                        <a:t>Focus area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Policy design/implementation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2634264"/>
                  </a:ext>
                </a:extLst>
              </a:tr>
              <a:tr h="370840">
                <a:tc>
                  <a:txBody>
                    <a:bodyPr/>
                    <a:lstStyle/>
                    <a:p>
                      <a:r>
                        <a:rPr lang="en-US" sz="1300" b="1" dirty="0">
                          <a:solidFill>
                            <a:schemeClr val="accent3"/>
                          </a:solidFill>
                          <a:latin typeface="Tw Cen MT" panose="020B0602020104020603" pitchFamily="34" charset="0"/>
                        </a:rPr>
                        <a:t>Subjects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Australian government and universities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7959388"/>
                  </a:ext>
                </a:extLst>
              </a:tr>
              <a:tr h="370840">
                <a:tc>
                  <a:txBody>
                    <a:bodyPr/>
                    <a:lstStyle/>
                    <a:p>
                      <a:r>
                        <a:rPr lang="en-US" sz="1300" b="1" dirty="0">
                          <a:solidFill>
                            <a:schemeClr val="accent3"/>
                          </a:solidFill>
                          <a:latin typeface="Tw Cen MT" panose="020B0602020104020603" pitchFamily="34" charset="0"/>
                        </a:rPr>
                        <a:t>Study type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Policy research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4988699"/>
                  </a:ext>
                </a:extLst>
              </a:tr>
              <a:tr h="370840">
                <a:tc>
                  <a:txBody>
                    <a:bodyPr/>
                    <a:lstStyle/>
                    <a:p>
                      <a:r>
                        <a:rPr lang="en-US" sz="1300" b="1" dirty="0">
                          <a:solidFill>
                            <a:schemeClr val="accent3"/>
                          </a:solidFill>
                          <a:latin typeface="Tw Cen MT" panose="020B0602020104020603" pitchFamily="34" charset="0"/>
                        </a:rPr>
                        <a:t>Publication type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Peer-reviewed journal article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5565752"/>
                  </a:ext>
                </a:extLst>
              </a:tr>
              <a:tr h="370840">
                <a:tc>
                  <a:txBody>
                    <a:bodyPr/>
                    <a:lstStyle/>
                    <a:p>
                      <a:r>
                        <a:rPr lang="en-US" sz="1300" b="1" dirty="0">
                          <a:solidFill>
                            <a:schemeClr val="accent3"/>
                          </a:solidFill>
                          <a:latin typeface="Tw Cen MT" panose="020B0602020104020603" pitchFamily="34" charset="0"/>
                        </a:rPr>
                        <a:t>Supporting institutions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0" dirty="0">
                          <a:solidFill>
                            <a:schemeClr val="tx2"/>
                          </a:solidFill>
                          <a:latin typeface="Tw Cen MT" panose="020B0602020104020603" pitchFamily="34" charset="0"/>
                        </a:rPr>
                        <a:t>University of Tasmania, University of Southern Queensland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4397301"/>
                  </a:ext>
                </a:extLst>
              </a:tr>
            </a:tbl>
          </a:graphicData>
        </a:graphic>
      </p:graphicFrame>
      <p:sp>
        <p:nvSpPr>
          <p:cNvPr id="6" name="Rectangle 5">
            <a:extLst>
              <a:ext uri="{FF2B5EF4-FFF2-40B4-BE49-F238E27FC236}">
                <a16:creationId xmlns:a16="http://schemas.microsoft.com/office/drawing/2014/main" id="{5BF17A41-6D99-4376-AC3A-88A0253F6416}"/>
              </a:ext>
            </a:extLst>
          </p:cNvPr>
          <p:cNvSpPr/>
          <p:nvPr/>
        </p:nvSpPr>
        <p:spPr>
          <a:xfrm>
            <a:off x="3709115" y="1251592"/>
            <a:ext cx="8186322" cy="54120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Bef>
                <a:spcPts val="600"/>
              </a:spcBef>
              <a:defRPr/>
            </a:pPr>
            <a:r>
              <a:rPr kumimoji="0" lang="en-US" sz="1300" b="1" i="0" u="none" strike="noStrike" kern="1200" cap="none" spc="0" normalizeH="0" baseline="0" noProof="0" dirty="0">
                <a:ln>
                  <a:noFill/>
                </a:ln>
                <a:solidFill>
                  <a:schemeClr val="accent3"/>
                </a:solidFill>
                <a:effectLst/>
                <a:uLnTx/>
                <a:uFillTx/>
                <a:latin typeface="Tw Cen MT" panose="020B0602020104020603" pitchFamily="34" charset="0"/>
              </a:rPr>
              <a:t>Research questions: </a:t>
            </a:r>
            <a:r>
              <a:rPr kumimoji="0" lang="en-US" sz="1300" i="0" u="none" strike="noStrike" kern="1200" cap="none" spc="0" normalizeH="0" baseline="0" noProof="0" dirty="0">
                <a:ln>
                  <a:noFill/>
                </a:ln>
                <a:solidFill>
                  <a:schemeClr val="tx2"/>
                </a:solidFill>
                <a:effectLst/>
                <a:uLnTx/>
                <a:uFillTx/>
                <a:latin typeface="Tw Cen MT" panose="020B0602020104020603" pitchFamily="34" charset="0"/>
              </a:rPr>
              <a:t>What is the role of educational policy in supporting OEP in Australia? H</a:t>
            </a:r>
            <a:r>
              <a:rPr lang="en-US" sz="1300" dirty="0">
                <a:solidFill>
                  <a:schemeClr val="tx2"/>
                </a:solidFill>
                <a:latin typeface="Tw Cen MT" panose="020B0602020104020603" pitchFamily="34" charset="0"/>
              </a:rPr>
              <a:t>ow can stakeholders position OEP to bridge the disconnect between those who value education for public good versus for economic gains and private good, resulting in policy that reflects the diverse needs of Australia as a society that embraces access to education?</a:t>
            </a:r>
            <a:endParaRPr kumimoji="0" lang="en-US" sz="1300" i="0" u="none" strike="noStrike" kern="1200" cap="none" spc="0" normalizeH="0" baseline="0" noProof="0" dirty="0">
              <a:ln>
                <a:noFill/>
              </a:ln>
              <a:solidFill>
                <a:schemeClr val="tx2"/>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300" b="1" i="0" u="none" strike="noStrike" kern="1200" cap="none" spc="0" normalizeH="0" baseline="0" noProof="0" dirty="0">
                <a:ln>
                  <a:noFill/>
                </a:ln>
                <a:solidFill>
                  <a:schemeClr val="accent3"/>
                </a:solidFill>
                <a:effectLst/>
                <a:uLnTx/>
                <a:uFillTx/>
                <a:latin typeface="Tw Cen MT" panose="020B0602020104020603" pitchFamily="34" charset="0"/>
              </a:rPr>
              <a:t>Research approach: </a:t>
            </a:r>
            <a:r>
              <a:rPr lang="en-US" sz="1300" dirty="0">
                <a:solidFill>
                  <a:schemeClr val="tx2"/>
                </a:solidFill>
                <a:latin typeface="Tw Cen MT" panose="020B0602020104020603" pitchFamily="34" charset="0"/>
              </a:rPr>
              <a:t>Discuss the potential of OEP, the evolution of Australian educational policy goals, and prior OEP recommendations in Australia. Propose calls to action to fill gaps and seize opportunities through policy development.</a:t>
            </a:r>
            <a:endParaRPr kumimoji="0" lang="en-US" sz="1300" b="1" i="0" u="none" strike="noStrike" kern="1200" cap="none" spc="0" normalizeH="0" baseline="0" noProof="0" dirty="0">
              <a:ln>
                <a:noFill/>
              </a:ln>
              <a:solidFill>
                <a:schemeClr val="accent3"/>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1" dirty="0">
                <a:solidFill>
                  <a:schemeClr val="accent3"/>
                </a:solidFill>
                <a:latin typeface="Tw Cen MT" panose="020B0602020104020603" pitchFamily="34" charset="0"/>
              </a:rPr>
              <a:t>Key findings</a:t>
            </a:r>
            <a:r>
              <a:rPr kumimoji="0" lang="en-US" sz="1300" b="1" i="0" u="none" strike="noStrike" kern="1200" cap="none" spc="0" normalizeH="0" baseline="0" noProof="0" dirty="0">
                <a:ln>
                  <a:noFill/>
                </a:ln>
                <a:solidFill>
                  <a:schemeClr val="accent3"/>
                </a:solidFill>
                <a:effectLst/>
                <a:uLnTx/>
                <a:uFillTx/>
                <a:latin typeface="Tw Cen MT" panose="020B0602020104020603" pitchFamily="34" charset="0"/>
              </a:rPr>
              <a:t>:</a:t>
            </a:r>
          </a:p>
          <a:p>
            <a:pPr marL="285750" lvl="0" indent="-285750">
              <a:spcBef>
                <a:spcPts val="600"/>
              </a:spcBef>
              <a:buFont typeface="Arial" panose="020B0604020202020204" pitchFamily="34" charset="0"/>
              <a:buChar char="•"/>
              <a:defRPr/>
            </a:pPr>
            <a:r>
              <a:rPr lang="en-US" sz="1300" dirty="0">
                <a:solidFill>
                  <a:schemeClr val="tx2"/>
                </a:solidFill>
                <a:latin typeface="Tw Cen MT" panose="020B0602020104020603" pitchFamily="34" charset="0"/>
              </a:rPr>
              <a:t>The Australian Government Office for Learning and Teaching has funded a handful of OEP reports and research projects, which all strongly recommended national-level OEP intervention, support, and policy development. However, the government has not yet met these recommendations, and Australia does not have a specific framework or regulation that supports adoption of OER or OEP in higher education.</a:t>
            </a:r>
          </a:p>
          <a:p>
            <a:pPr marL="285750" indent="-285750">
              <a:spcBef>
                <a:spcPts val="600"/>
              </a:spcBef>
              <a:buFont typeface="Arial" panose="020B0604020202020204" pitchFamily="34" charset="0"/>
              <a:buChar char="•"/>
              <a:defRPr/>
            </a:pPr>
            <a:r>
              <a:rPr lang="en-US" sz="1300" dirty="0">
                <a:solidFill>
                  <a:schemeClr val="tx2"/>
                </a:solidFill>
                <a:latin typeface="Tw Cen MT" panose="020B0602020104020603" pitchFamily="34" charset="0"/>
              </a:rPr>
              <a:t>The Australian education system has shifted from valuing the common social good to valuing economic gains and the private good for individuals. This inherently challenges OEP, which is typically presented as a social good. Policies must bridge this gap by demonstrating how OEP helps meet both types of educational outcome goals (e.g., increase access to higher education for rural and remote students at a lower cost, which can reduce student debt).</a:t>
            </a:r>
          </a:p>
          <a:p>
            <a:pPr marL="285750" indent="-285750">
              <a:spcBef>
                <a:spcPts val="600"/>
              </a:spcBef>
              <a:buFont typeface="Arial" panose="020B0604020202020204" pitchFamily="34" charset="0"/>
              <a:buChar char="•"/>
              <a:defRPr/>
            </a:pPr>
            <a:r>
              <a:rPr lang="en-US" sz="1300" dirty="0">
                <a:solidFill>
                  <a:schemeClr val="tx2"/>
                </a:solidFill>
                <a:latin typeface="Tw Cen MT" panose="020B0602020104020603" pitchFamily="34" charset="0"/>
              </a:rPr>
              <a:t>Policies could help increase OEP adoption by serving as a lever for action at the institutional and practitioner levels. However, policies should be only one tool among many because when misapplied, policy generates compliance rather than meaningful stakeholder buy-in that sustains progress.</a:t>
            </a:r>
          </a:p>
          <a:p>
            <a:pPr marL="285750" indent="-285750">
              <a:spcBef>
                <a:spcPts val="600"/>
              </a:spcBef>
              <a:buFont typeface="Arial" panose="020B0604020202020204" pitchFamily="34" charset="0"/>
              <a:buChar char="•"/>
              <a:defRPr/>
            </a:pPr>
            <a:r>
              <a:rPr lang="en-US" sz="1300" dirty="0">
                <a:solidFill>
                  <a:schemeClr val="tx2"/>
                </a:solidFill>
                <a:latin typeface="Tw Cen MT" panose="020B0602020104020603" pitchFamily="34" charset="0"/>
              </a:rPr>
              <a:t>Policy development should aim to grow national awareness and provide options and directions so practitioners, national interest groups, discipline-specific bodies, and institutions have government validation. Policies should:</a:t>
            </a:r>
          </a:p>
          <a:p>
            <a:pPr marL="742950" lvl="1" indent="-285750">
              <a:spcBef>
                <a:spcPts val="600"/>
              </a:spcBef>
              <a:buFont typeface="Arial" panose="020B0604020202020204" pitchFamily="34" charset="0"/>
              <a:buChar char="•"/>
              <a:defRPr/>
            </a:pPr>
            <a:r>
              <a:rPr lang="en-US" sz="1300" dirty="0">
                <a:solidFill>
                  <a:schemeClr val="tx2"/>
                </a:solidFill>
                <a:latin typeface="Tw Cen MT" panose="020B0602020104020603" pitchFamily="34" charset="0"/>
              </a:rPr>
              <a:t>1. Raise awareness of OEP and OER by engaging stakeholders in a national community of practice, reviewing national and international OEP policies, conducting and sharing research, and developing impact measures</a:t>
            </a:r>
          </a:p>
          <a:p>
            <a:pPr marL="742950" lvl="1" indent="-285750">
              <a:spcBef>
                <a:spcPts val="600"/>
              </a:spcBef>
              <a:buFont typeface="Arial" panose="020B0604020202020204" pitchFamily="34" charset="0"/>
              <a:buChar char="•"/>
              <a:defRPr/>
            </a:pPr>
            <a:r>
              <a:rPr lang="en-US" sz="1300" dirty="0">
                <a:solidFill>
                  <a:schemeClr val="tx2"/>
                </a:solidFill>
                <a:latin typeface="Tw Cen MT" panose="020B0602020104020603" pitchFamily="34" charset="0"/>
              </a:rPr>
              <a:t>2. Build capacity to empower academic staff to embrace and participate in change, through programs </a:t>
            </a:r>
            <a:br>
              <a:rPr lang="en-US" sz="1300" dirty="0">
                <a:solidFill>
                  <a:schemeClr val="tx2"/>
                </a:solidFill>
                <a:latin typeface="Tw Cen MT" panose="020B0602020104020603" pitchFamily="34" charset="0"/>
              </a:rPr>
            </a:br>
            <a:r>
              <a:rPr lang="en-US" sz="1300" dirty="0">
                <a:solidFill>
                  <a:schemeClr val="tx2"/>
                </a:solidFill>
                <a:latin typeface="Tw Cen MT" panose="020B0602020104020603" pitchFamily="34" charset="0"/>
              </a:rPr>
              <a:t>that are hands-on, promote reflection, and leverage myriad institutional and online resources</a:t>
            </a:r>
          </a:p>
        </p:txBody>
      </p:sp>
      <p:grpSp>
        <p:nvGrpSpPr>
          <p:cNvPr id="11" name="Group 10">
            <a:extLst>
              <a:ext uri="{FF2B5EF4-FFF2-40B4-BE49-F238E27FC236}">
                <a16:creationId xmlns:a16="http://schemas.microsoft.com/office/drawing/2014/main" id="{2AFAF239-F918-4000-9653-B00C84E076B3}"/>
              </a:ext>
            </a:extLst>
          </p:cNvPr>
          <p:cNvGrpSpPr/>
          <p:nvPr/>
        </p:nvGrpSpPr>
        <p:grpSpPr>
          <a:xfrm>
            <a:off x="3398680" y="1506810"/>
            <a:ext cx="224650" cy="4518764"/>
            <a:chOff x="7491663" y="1910401"/>
            <a:chExt cx="224591" cy="4011802"/>
          </a:xfrm>
        </p:grpSpPr>
        <p:sp>
          <p:nvSpPr>
            <p:cNvPr id="12" name="Rectangle 11">
              <a:extLst>
                <a:ext uri="{FF2B5EF4-FFF2-40B4-BE49-F238E27FC236}">
                  <a16:creationId xmlns:a16="http://schemas.microsoft.com/office/drawing/2014/main" id="{80D297C1-6D1B-4B4B-BDC8-E4F27D2981DA}"/>
                </a:ext>
              </a:extLst>
            </p:cNvPr>
            <p:cNvSpPr/>
            <p:nvPr/>
          </p:nvSpPr>
          <p:spPr>
            <a:xfrm>
              <a:off x="7491663" y="1910401"/>
              <a:ext cx="224590" cy="4011802"/>
            </a:xfrm>
            <a:prstGeom prst="rect">
              <a:avLst/>
            </a:prstGeom>
            <a:gradFill>
              <a:gsLst>
                <a:gs pos="55000">
                  <a:schemeClr val="bg1">
                    <a:alpha val="0"/>
                  </a:schemeClr>
                </a:gs>
                <a:gs pos="0">
                  <a:schemeClr val="tx1">
                    <a:lumMod val="40000"/>
                    <a:lumOff val="6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E6A6249B-5402-4500-A49F-9DCD39983535}"/>
                </a:ext>
              </a:extLst>
            </p:cNvPr>
            <p:cNvSpPr/>
            <p:nvPr/>
          </p:nvSpPr>
          <p:spPr>
            <a:xfrm>
              <a:off x="7491663" y="1910401"/>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B85385F0-EA69-4BA3-877D-C8DB60403517}"/>
                </a:ext>
              </a:extLst>
            </p:cNvPr>
            <p:cNvSpPr/>
            <p:nvPr/>
          </p:nvSpPr>
          <p:spPr>
            <a:xfrm rot="10800000">
              <a:off x="7491664" y="3893632"/>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2552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92FD97D7-45BB-4FA8-8E68-B363740E294F}"/>
              </a:ext>
            </a:extLst>
          </p:cNvPr>
          <p:cNvCxnSpPr>
            <a:stCxn id="5" idx="3"/>
            <a:endCxn id="17" idx="1"/>
          </p:cNvCxnSpPr>
          <p:nvPr/>
        </p:nvCxnSpPr>
        <p:spPr>
          <a:xfrm flipV="1">
            <a:off x="7438078" y="2743363"/>
            <a:ext cx="1151556" cy="1371274"/>
          </a:xfrm>
          <a:prstGeom prst="straightConnector1">
            <a:avLst/>
          </a:prstGeom>
          <a:ln w="28575" cap="rnd">
            <a:prstDash val="lgDash"/>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F168E5AE-B0F2-4910-B9AA-A8C72099D334}"/>
              </a:ext>
            </a:extLst>
          </p:cNvPr>
          <p:cNvSpPr/>
          <p:nvPr/>
        </p:nvSpPr>
        <p:spPr>
          <a:xfrm>
            <a:off x="8589634" y="1403684"/>
            <a:ext cx="2056596" cy="2679357"/>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accent3"/>
                </a:solidFill>
              </a:rPr>
              <a:t>OER strategy refresh, Jan-Nov 2019</a:t>
            </a:r>
          </a:p>
        </p:txBody>
      </p:sp>
      <p:sp>
        <p:nvSpPr>
          <p:cNvPr id="2" name="Title 1">
            <a:extLst>
              <a:ext uri="{FF2B5EF4-FFF2-40B4-BE49-F238E27FC236}">
                <a16:creationId xmlns:a16="http://schemas.microsoft.com/office/drawing/2014/main" id="{A0C7400B-0D46-4B99-99C1-92009CCEB4C8}"/>
              </a:ext>
            </a:extLst>
          </p:cNvPr>
          <p:cNvSpPr>
            <a:spLocks noGrp="1"/>
          </p:cNvSpPr>
          <p:nvPr>
            <p:ph type="title"/>
          </p:nvPr>
        </p:nvSpPr>
        <p:spPr/>
        <p:txBody>
          <a:bodyPr/>
          <a:lstStyle/>
          <a:p>
            <a:r>
              <a:rPr lang="en-US" dirty="0"/>
              <a:t>The Foundation is refreshing </a:t>
            </a:r>
            <a:br>
              <a:rPr lang="en-US" dirty="0"/>
            </a:br>
            <a:r>
              <a:rPr lang="en-US" dirty="0"/>
              <a:t>its OER strategy in 2019</a:t>
            </a:r>
          </a:p>
        </p:txBody>
      </p:sp>
      <p:pic>
        <p:nvPicPr>
          <p:cNvPr id="5" name="Picture 4">
            <a:extLst>
              <a:ext uri="{FF2B5EF4-FFF2-40B4-BE49-F238E27FC236}">
                <a16:creationId xmlns:a16="http://schemas.microsoft.com/office/drawing/2014/main" id="{03688960-44F9-4B16-9A65-0BC2033C14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35189" y="3269750"/>
            <a:ext cx="1302889" cy="1689773"/>
          </a:xfrm>
          <a:prstGeom prst="rect">
            <a:avLst/>
          </a:prstGeom>
        </p:spPr>
      </p:pic>
      <p:pic>
        <p:nvPicPr>
          <p:cNvPr id="6" name="Picture 5">
            <a:extLst>
              <a:ext uri="{FF2B5EF4-FFF2-40B4-BE49-F238E27FC236}">
                <a16:creationId xmlns:a16="http://schemas.microsoft.com/office/drawing/2014/main" id="{5EEF0BB0-05DD-43BD-AD6A-6E53CFA611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83005" y="1403684"/>
            <a:ext cx="2067346" cy="2679357"/>
          </a:xfrm>
          <a:prstGeom prst="rect">
            <a:avLst/>
          </a:prstGeom>
        </p:spPr>
      </p:pic>
      <p:sp>
        <p:nvSpPr>
          <p:cNvPr id="11" name="TextBox 10">
            <a:extLst>
              <a:ext uri="{FF2B5EF4-FFF2-40B4-BE49-F238E27FC236}">
                <a16:creationId xmlns:a16="http://schemas.microsoft.com/office/drawing/2014/main" id="{974AE36D-E35B-4503-A660-4A464A4B5063}"/>
              </a:ext>
            </a:extLst>
          </p:cNvPr>
          <p:cNvSpPr txBox="1"/>
          <p:nvPr/>
        </p:nvSpPr>
        <p:spPr>
          <a:xfrm>
            <a:off x="1418619" y="4086481"/>
            <a:ext cx="2396118" cy="1477328"/>
          </a:xfrm>
          <a:prstGeom prst="rect">
            <a:avLst/>
          </a:prstGeom>
          <a:noFill/>
        </p:spPr>
        <p:txBody>
          <a:bodyPr wrap="square" rtlCol="0">
            <a:spAutoFit/>
          </a:bodyPr>
          <a:lstStyle/>
          <a:p>
            <a:pPr algn="ctr"/>
            <a:r>
              <a:rPr lang="en-US" dirty="0">
                <a:solidFill>
                  <a:schemeClr val="accent3"/>
                </a:solidFill>
                <a:latin typeface="Tw Cen MT" panose="020B0602020104020603" pitchFamily="34" charset="0"/>
              </a:rPr>
              <a:t>2015: </a:t>
            </a:r>
            <a:br>
              <a:rPr lang="en-US" dirty="0">
                <a:solidFill>
                  <a:schemeClr val="tx2"/>
                </a:solidFill>
                <a:latin typeface="Tw Cen MT" panose="020B0602020104020603" pitchFamily="34" charset="0"/>
              </a:rPr>
            </a:br>
            <a:r>
              <a:rPr lang="en-US" dirty="0">
                <a:solidFill>
                  <a:schemeClr val="tx2"/>
                </a:solidFill>
                <a:latin typeface="Tw Cen MT" panose="020B0602020104020603" pitchFamily="34" charset="0"/>
              </a:rPr>
              <a:t>OER strategy focused on scaling adoption based on strong field infrastructure </a:t>
            </a:r>
          </a:p>
        </p:txBody>
      </p:sp>
      <p:sp>
        <p:nvSpPr>
          <p:cNvPr id="12" name="TextBox 11">
            <a:extLst>
              <a:ext uri="{FF2B5EF4-FFF2-40B4-BE49-F238E27FC236}">
                <a16:creationId xmlns:a16="http://schemas.microsoft.com/office/drawing/2014/main" id="{682E8616-5DBF-4253-A8CB-8A695ABCEE4A}"/>
              </a:ext>
            </a:extLst>
          </p:cNvPr>
          <p:cNvSpPr txBox="1"/>
          <p:nvPr/>
        </p:nvSpPr>
        <p:spPr>
          <a:xfrm>
            <a:off x="5588574" y="4959523"/>
            <a:ext cx="2396118" cy="1477328"/>
          </a:xfrm>
          <a:prstGeom prst="rect">
            <a:avLst/>
          </a:prstGeom>
          <a:noFill/>
        </p:spPr>
        <p:txBody>
          <a:bodyPr wrap="square" rtlCol="0">
            <a:spAutoFit/>
          </a:bodyPr>
          <a:lstStyle/>
          <a:p>
            <a:pPr algn="ctr"/>
            <a:r>
              <a:rPr lang="en-US" dirty="0">
                <a:solidFill>
                  <a:schemeClr val="accent3"/>
                </a:solidFill>
                <a:latin typeface="Tw Cen MT" panose="020B0602020104020603" pitchFamily="34" charset="0"/>
              </a:rPr>
              <a:t>2018: </a:t>
            </a:r>
            <a:br>
              <a:rPr lang="en-US" dirty="0">
                <a:solidFill>
                  <a:schemeClr val="tx2"/>
                </a:solidFill>
                <a:latin typeface="Tw Cen MT" panose="020B0602020104020603" pitchFamily="34" charset="0"/>
              </a:rPr>
            </a:br>
            <a:r>
              <a:rPr lang="en-US" dirty="0">
                <a:solidFill>
                  <a:schemeClr val="tx2"/>
                </a:solidFill>
                <a:latin typeface="Tw Cen MT" panose="020B0602020104020603" pitchFamily="34" charset="0"/>
              </a:rPr>
              <a:t>Teaching &amp; Learning strategy evolved out of the Deeper Learning strategy</a:t>
            </a:r>
          </a:p>
        </p:txBody>
      </p:sp>
      <p:sp>
        <p:nvSpPr>
          <p:cNvPr id="13" name="TextBox 12">
            <a:extLst>
              <a:ext uri="{FF2B5EF4-FFF2-40B4-BE49-F238E27FC236}">
                <a16:creationId xmlns:a16="http://schemas.microsoft.com/office/drawing/2014/main" id="{93D98A0B-06DD-48BF-A11F-580BB5CA4D93}"/>
              </a:ext>
            </a:extLst>
          </p:cNvPr>
          <p:cNvSpPr txBox="1"/>
          <p:nvPr/>
        </p:nvSpPr>
        <p:spPr>
          <a:xfrm>
            <a:off x="8425270" y="4086481"/>
            <a:ext cx="2385325" cy="1477328"/>
          </a:xfrm>
          <a:prstGeom prst="rect">
            <a:avLst/>
          </a:prstGeom>
          <a:noFill/>
        </p:spPr>
        <p:txBody>
          <a:bodyPr wrap="square" rtlCol="0">
            <a:spAutoFit/>
          </a:bodyPr>
          <a:lstStyle/>
          <a:p>
            <a:pPr algn="ctr"/>
            <a:r>
              <a:rPr lang="en-US" dirty="0">
                <a:solidFill>
                  <a:schemeClr val="accent3"/>
                </a:solidFill>
                <a:latin typeface="Tw Cen MT" panose="020B0602020104020603" pitchFamily="34" charset="0"/>
              </a:rPr>
              <a:t>2019: </a:t>
            </a:r>
            <a:br>
              <a:rPr lang="en-US" dirty="0">
                <a:solidFill>
                  <a:schemeClr val="tx2"/>
                </a:solidFill>
                <a:latin typeface="Tw Cen MT" panose="020B0602020104020603" pitchFamily="34" charset="0"/>
              </a:rPr>
            </a:br>
            <a:r>
              <a:rPr lang="en-US" dirty="0">
                <a:solidFill>
                  <a:schemeClr val="tx2"/>
                </a:solidFill>
                <a:latin typeface="Tw Cen MT" panose="020B0602020104020603" pitchFamily="34" charset="0"/>
              </a:rPr>
              <a:t>OER strategy refresh will explore deepening connections with Teaching &amp; Learning</a:t>
            </a:r>
          </a:p>
        </p:txBody>
      </p:sp>
      <p:cxnSp>
        <p:nvCxnSpPr>
          <p:cNvPr id="22" name="Straight Arrow Connector 21">
            <a:extLst>
              <a:ext uri="{FF2B5EF4-FFF2-40B4-BE49-F238E27FC236}">
                <a16:creationId xmlns:a16="http://schemas.microsoft.com/office/drawing/2014/main" id="{3CF8E359-FE8C-4EB4-AC48-910DCD6C7FBA}"/>
              </a:ext>
            </a:extLst>
          </p:cNvPr>
          <p:cNvCxnSpPr>
            <a:cxnSpLocks/>
            <a:stCxn id="6" idx="3"/>
            <a:endCxn id="17" idx="1"/>
          </p:cNvCxnSpPr>
          <p:nvPr/>
        </p:nvCxnSpPr>
        <p:spPr>
          <a:xfrm>
            <a:off x="3650351" y="2743363"/>
            <a:ext cx="4939283" cy="0"/>
          </a:xfrm>
          <a:prstGeom prst="straightConnector1">
            <a:avLst/>
          </a:prstGeom>
          <a:ln w="28575" cap="rnd">
            <a:solidFill>
              <a:schemeClr val="accent3"/>
            </a:solidFill>
            <a:prstDash val="lgDash"/>
            <a:tailEnd type="triangle"/>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6DCDB94F-FD8E-4C89-B49C-930203421757}"/>
              </a:ext>
            </a:extLst>
          </p:cNvPr>
          <p:cNvSpPr/>
          <p:nvPr/>
        </p:nvSpPr>
        <p:spPr>
          <a:xfrm>
            <a:off x="6135188" y="1400246"/>
            <a:ext cx="1302889" cy="779213"/>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3"/>
                </a:solidFill>
              </a:rPr>
              <a:t>Field input</a:t>
            </a:r>
          </a:p>
        </p:txBody>
      </p:sp>
      <p:cxnSp>
        <p:nvCxnSpPr>
          <p:cNvPr id="14" name="Straight Arrow Connector 13">
            <a:extLst>
              <a:ext uri="{FF2B5EF4-FFF2-40B4-BE49-F238E27FC236}">
                <a16:creationId xmlns:a16="http://schemas.microsoft.com/office/drawing/2014/main" id="{773B22E4-AC3A-4E58-8B92-B0B2C3908961}"/>
              </a:ext>
            </a:extLst>
          </p:cNvPr>
          <p:cNvCxnSpPr>
            <a:cxnSpLocks/>
            <a:stCxn id="3" idx="3"/>
            <a:endCxn id="17" idx="1"/>
          </p:cNvCxnSpPr>
          <p:nvPr/>
        </p:nvCxnSpPr>
        <p:spPr>
          <a:xfrm>
            <a:off x="7438077" y="1789853"/>
            <a:ext cx="1151557" cy="953510"/>
          </a:xfrm>
          <a:prstGeom prst="straightConnector1">
            <a:avLst/>
          </a:prstGeom>
          <a:ln w="28575" cap="rnd">
            <a:solidFill>
              <a:schemeClr val="accent3"/>
            </a:solidFill>
            <a:prstDash val="lgDash"/>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396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5438D6E2-A570-4179-86F3-6A0B7287D615}"/>
              </a:ext>
            </a:extLst>
          </p:cNvPr>
          <p:cNvSpPr txBox="1">
            <a:spLocks/>
          </p:cNvSpPr>
          <p:nvPr/>
        </p:nvSpPr>
        <p:spPr>
          <a:xfrm>
            <a:off x="4887884" y="1540000"/>
            <a:ext cx="6622236" cy="4878591"/>
          </a:xfrm>
          <a:prstGeom prst="rect">
            <a:avLst/>
          </a:prstGeom>
        </p:spPr>
        <p:txBody>
          <a:bodyPr vert="horz" lIns="0" tIns="0" rIns="0" bIns="0" rtlCol="0" anchor="ctr">
            <a:noAutofit/>
          </a:bodyPr>
          <a:lstStyle>
            <a:lvl1pPr marL="127000" indent="-127000" algn="l" defTabSz="457200" rtl="0" eaLnBrk="1" latinLnBrk="0" hangingPunct="1">
              <a:spcBef>
                <a:spcPts val="1200"/>
              </a:spcBef>
              <a:buSzPct val="25000"/>
              <a:buFont typeface="Tw Cen MT" charset="-120"/>
              <a:buChar char=" "/>
              <a:tabLst/>
              <a:defRPr sz="2400" kern="1200">
                <a:solidFill>
                  <a:schemeClr val="tx2"/>
                </a:solidFill>
                <a:latin typeface="+mn-lt"/>
                <a:ea typeface="Tw Cen MT" charset="0"/>
                <a:cs typeface="Tw Cen MT" charset="0"/>
              </a:defRPr>
            </a:lvl1pPr>
            <a:lvl2pPr marL="742950" indent="-285750" algn="l" defTabSz="457200" rtl="0" eaLnBrk="1" latinLnBrk="0" hangingPunct="1">
              <a:spcBef>
                <a:spcPts val="1200"/>
              </a:spcBef>
              <a:buClr>
                <a:schemeClr val="accent2"/>
              </a:buClr>
              <a:buFont typeface="Tw Cen MT" charset="0"/>
              <a:buChar char="•"/>
              <a:defRPr sz="2400" kern="1200">
                <a:solidFill>
                  <a:schemeClr val="tx2"/>
                </a:solidFill>
                <a:latin typeface="+mn-lt"/>
                <a:ea typeface="Tw Cen MT" charset="0"/>
                <a:cs typeface="Tw Cen MT" charset="0"/>
              </a:defRPr>
            </a:lvl2pPr>
            <a:lvl3pPr marL="1143000" indent="-228600" algn="l" defTabSz="457200" rtl="0" eaLnBrk="1" latinLnBrk="0" hangingPunct="1">
              <a:spcBef>
                <a:spcPts val="1200"/>
              </a:spcBef>
              <a:buClr>
                <a:schemeClr val="accent1"/>
              </a:buClr>
              <a:buFont typeface="Tw Cen MT" charset="-120"/>
              <a:buChar char="–"/>
              <a:defRPr sz="2000" kern="1200">
                <a:solidFill>
                  <a:schemeClr val="tx2"/>
                </a:solidFill>
                <a:latin typeface="+mn-lt"/>
                <a:ea typeface="Tw Cen MT" charset="0"/>
                <a:cs typeface="Tw Cen MT" charset="0"/>
              </a:defRPr>
            </a:lvl3pPr>
            <a:lvl4pPr marL="1600200" indent="-228600" algn="l" defTabSz="457200" rtl="0" eaLnBrk="1" latinLnBrk="0" hangingPunct="1">
              <a:spcBef>
                <a:spcPts val="1200"/>
              </a:spcBef>
              <a:buClr>
                <a:schemeClr val="accent1"/>
              </a:buClr>
              <a:buFont typeface="Tw Cen MT"/>
              <a:buChar char="–"/>
              <a:defRPr sz="1800" kern="1200">
                <a:solidFill>
                  <a:schemeClr val="tx2"/>
                </a:solidFill>
                <a:latin typeface="+mn-lt"/>
                <a:ea typeface="Tw Cen MT" charset="0"/>
                <a:cs typeface="Tw Cen MT" charset="0"/>
              </a:defRPr>
            </a:lvl4pPr>
            <a:lvl5pPr marL="2057400" indent="-228600" algn="l" defTabSz="457200" rtl="0" eaLnBrk="1" latinLnBrk="0" hangingPunct="1">
              <a:spcBef>
                <a:spcPts val="1200"/>
              </a:spcBef>
              <a:buClr>
                <a:schemeClr val="accent1"/>
              </a:buClr>
              <a:buFont typeface="Tw Cen MT"/>
              <a:buChar char="»"/>
              <a:defRPr sz="1800" kern="1200">
                <a:solidFill>
                  <a:schemeClr val="tx2"/>
                </a:solidFill>
                <a:latin typeface="+mn-lt"/>
                <a:ea typeface="Tw Cen MT" charset="0"/>
                <a:cs typeface="Tw Cen MT" charset="0"/>
              </a:defRPr>
            </a:lvl5pPr>
            <a:lvl6pPr marL="2514600" indent="-228600" algn="l" defTabSz="457200" rtl="0" eaLnBrk="1" latinLnBrk="0" hangingPunct="1">
              <a:spcBef>
                <a:spcPct val="20000"/>
              </a:spcBef>
              <a:buFont typeface="Tw Cen MT"/>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Tw Cen MT"/>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Tw Cen MT"/>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Tw Cen MT"/>
              <a:buChar char="•"/>
              <a:defRPr sz="2000" kern="1200">
                <a:solidFill>
                  <a:schemeClr val="tx1"/>
                </a:solidFill>
                <a:latin typeface="+mn-lt"/>
                <a:ea typeface="+mn-ea"/>
                <a:cs typeface="+mn-cs"/>
              </a:defRPr>
            </a:lvl9pPr>
          </a:lstStyle>
          <a:p>
            <a:pPr marL="457200" lvl="1" indent="0">
              <a:buNone/>
            </a:pPr>
            <a:r>
              <a:rPr lang="en-US" dirty="0"/>
              <a:t>Over six months, scan the field to:</a:t>
            </a:r>
          </a:p>
          <a:p>
            <a:pPr lvl="1"/>
            <a:r>
              <a:rPr lang="en-US" dirty="0"/>
              <a:t>Understand the existing evidence base outside the US context, including priority research and potential gaps to be filled</a:t>
            </a:r>
          </a:p>
          <a:p>
            <a:pPr lvl="1"/>
            <a:r>
              <a:rPr lang="en-US" dirty="0"/>
              <a:t>Identify current and prospective global OER funders for possible engagement</a:t>
            </a:r>
          </a:p>
          <a:p>
            <a:pPr lvl="1"/>
            <a:r>
              <a:rPr lang="en-US" dirty="0"/>
              <a:t>Examine the development of the OER field and what is needed to continue to assure its growth</a:t>
            </a:r>
          </a:p>
          <a:p>
            <a:pPr lvl="1"/>
            <a:endParaRPr lang="en-US" dirty="0"/>
          </a:p>
        </p:txBody>
      </p:sp>
      <p:sp>
        <p:nvSpPr>
          <p:cNvPr id="2" name="Title 1"/>
          <p:cNvSpPr>
            <a:spLocks noGrp="1"/>
          </p:cNvSpPr>
          <p:nvPr>
            <p:ph type="title"/>
          </p:nvPr>
        </p:nvSpPr>
        <p:spPr/>
        <p:txBody>
          <a:bodyPr/>
          <a:lstStyle/>
          <a:p>
            <a:r>
              <a:rPr lang="en-US" dirty="0"/>
              <a:t>This project aimed to provide </a:t>
            </a:r>
            <a:br>
              <a:rPr lang="en-US" dirty="0"/>
            </a:br>
            <a:r>
              <a:rPr lang="en-US" dirty="0"/>
              <a:t>background on the global OER </a:t>
            </a:r>
            <a:br>
              <a:rPr lang="en-US" dirty="0"/>
            </a:br>
            <a:r>
              <a:rPr lang="en-US" dirty="0"/>
              <a:t>landscape before the refresh</a:t>
            </a:r>
          </a:p>
        </p:txBody>
      </p:sp>
      <p:pic>
        <p:nvPicPr>
          <p:cNvPr id="7" name="Picture Placeholder 6">
            <a:extLst>
              <a:ext uri="{FF2B5EF4-FFF2-40B4-BE49-F238E27FC236}">
                <a16:creationId xmlns:a16="http://schemas.microsoft.com/office/drawing/2014/main" id="{1CCA3727-B6C7-484B-BE36-779573EC7909}"/>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5" name="TextBox 4">
            <a:extLst>
              <a:ext uri="{FF2B5EF4-FFF2-40B4-BE49-F238E27FC236}">
                <a16:creationId xmlns:a16="http://schemas.microsoft.com/office/drawing/2014/main" id="{B26D4EED-1ABE-4D3C-A2BD-1AEF93A08DC7}"/>
              </a:ext>
            </a:extLst>
          </p:cNvPr>
          <p:cNvSpPr txBox="1"/>
          <p:nvPr/>
        </p:nvSpPr>
        <p:spPr>
          <a:xfrm>
            <a:off x="101600" y="6541700"/>
            <a:ext cx="3131127" cy="215444"/>
          </a:xfrm>
          <a:prstGeom prst="rect">
            <a:avLst/>
          </a:prstGeom>
          <a:noFill/>
        </p:spPr>
        <p:txBody>
          <a:bodyPr wrap="square" lIns="0" tIns="0" rIns="0" bIns="0" rtlCol="0">
            <a:spAutoFit/>
          </a:bodyPr>
          <a:lstStyle/>
          <a:p>
            <a:r>
              <a:rPr lang="en-US" sz="1400" dirty="0"/>
              <a:t>Photo by </a:t>
            </a:r>
            <a:r>
              <a:rPr lang="en-US" sz="1400" dirty="0">
                <a:hlinkClick r:id="rId4"/>
              </a:rPr>
              <a:t>Doug </a:t>
            </a:r>
            <a:r>
              <a:rPr lang="en-US" sz="1400" dirty="0" err="1">
                <a:hlinkClick r:id="rId4"/>
              </a:rPr>
              <a:t>Linstedt</a:t>
            </a:r>
            <a:r>
              <a:rPr lang="en-US" sz="1400" dirty="0"/>
              <a:t> on </a:t>
            </a:r>
            <a:r>
              <a:rPr lang="en-US" sz="1400" dirty="0" err="1">
                <a:hlinkClick r:id="rId5"/>
              </a:rPr>
              <a:t>Unsplash</a:t>
            </a:r>
            <a:endParaRPr lang="en-US" sz="1400" dirty="0"/>
          </a:p>
        </p:txBody>
      </p:sp>
    </p:spTree>
    <p:extLst>
      <p:ext uri="{BB962C8B-B14F-4D97-AF65-F5344CB8AC3E}">
        <p14:creationId xmlns:p14="http://schemas.microsoft.com/office/powerpoint/2010/main" val="177892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5438D6E2-A570-4179-86F3-6A0B7287D615}"/>
              </a:ext>
            </a:extLst>
          </p:cNvPr>
          <p:cNvSpPr txBox="1">
            <a:spLocks/>
          </p:cNvSpPr>
          <p:nvPr/>
        </p:nvSpPr>
        <p:spPr>
          <a:xfrm>
            <a:off x="4871258" y="883527"/>
            <a:ext cx="6882938" cy="5449836"/>
          </a:xfrm>
          <a:prstGeom prst="rect">
            <a:avLst/>
          </a:prstGeom>
        </p:spPr>
        <p:txBody>
          <a:bodyPr vert="horz" lIns="0" tIns="0" rIns="0" bIns="0" rtlCol="0" anchor="ctr">
            <a:noAutofit/>
          </a:bodyPr>
          <a:lstStyle>
            <a:lvl1pPr marL="127000" indent="-127000" algn="l" defTabSz="457200" rtl="0" eaLnBrk="1" latinLnBrk="0" hangingPunct="1">
              <a:spcBef>
                <a:spcPts val="1200"/>
              </a:spcBef>
              <a:buSzPct val="25000"/>
              <a:buFont typeface="Tw Cen MT" charset="-120"/>
              <a:buChar char=" "/>
              <a:tabLst/>
              <a:defRPr sz="2400" kern="1200">
                <a:solidFill>
                  <a:schemeClr val="tx2"/>
                </a:solidFill>
                <a:latin typeface="+mn-lt"/>
                <a:ea typeface="Tw Cen MT" charset="0"/>
                <a:cs typeface="Tw Cen MT" charset="0"/>
              </a:defRPr>
            </a:lvl1pPr>
            <a:lvl2pPr marL="742950" indent="-285750" algn="l" defTabSz="457200" rtl="0" eaLnBrk="1" latinLnBrk="0" hangingPunct="1">
              <a:spcBef>
                <a:spcPts val="1200"/>
              </a:spcBef>
              <a:buClr>
                <a:schemeClr val="accent2"/>
              </a:buClr>
              <a:buFont typeface="Tw Cen MT" charset="0"/>
              <a:buChar char="•"/>
              <a:defRPr sz="2400" kern="1200">
                <a:solidFill>
                  <a:schemeClr val="tx2"/>
                </a:solidFill>
                <a:latin typeface="+mn-lt"/>
                <a:ea typeface="Tw Cen MT" charset="0"/>
                <a:cs typeface="Tw Cen MT" charset="0"/>
              </a:defRPr>
            </a:lvl2pPr>
            <a:lvl3pPr marL="1143000" indent="-228600" algn="l" defTabSz="457200" rtl="0" eaLnBrk="1" latinLnBrk="0" hangingPunct="1">
              <a:spcBef>
                <a:spcPts val="1200"/>
              </a:spcBef>
              <a:buClr>
                <a:schemeClr val="accent1"/>
              </a:buClr>
              <a:buFont typeface="Tw Cen MT" charset="-120"/>
              <a:buChar char="–"/>
              <a:defRPr sz="2000" kern="1200">
                <a:solidFill>
                  <a:schemeClr val="tx2"/>
                </a:solidFill>
                <a:latin typeface="+mn-lt"/>
                <a:ea typeface="Tw Cen MT" charset="0"/>
                <a:cs typeface="Tw Cen MT" charset="0"/>
              </a:defRPr>
            </a:lvl3pPr>
            <a:lvl4pPr marL="1600200" indent="-228600" algn="l" defTabSz="457200" rtl="0" eaLnBrk="1" latinLnBrk="0" hangingPunct="1">
              <a:spcBef>
                <a:spcPts val="1200"/>
              </a:spcBef>
              <a:buClr>
                <a:schemeClr val="accent1"/>
              </a:buClr>
              <a:buFont typeface="Tw Cen MT"/>
              <a:buChar char="–"/>
              <a:defRPr sz="1800" kern="1200">
                <a:solidFill>
                  <a:schemeClr val="tx2"/>
                </a:solidFill>
                <a:latin typeface="+mn-lt"/>
                <a:ea typeface="Tw Cen MT" charset="0"/>
                <a:cs typeface="Tw Cen MT" charset="0"/>
              </a:defRPr>
            </a:lvl4pPr>
            <a:lvl5pPr marL="2057400" indent="-228600" algn="l" defTabSz="457200" rtl="0" eaLnBrk="1" latinLnBrk="0" hangingPunct="1">
              <a:spcBef>
                <a:spcPts val="1200"/>
              </a:spcBef>
              <a:buClr>
                <a:schemeClr val="accent1"/>
              </a:buClr>
              <a:buFont typeface="Tw Cen MT"/>
              <a:buChar char="»"/>
              <a:defRPr sz="1800" kern="1200">
                <a:solidFill>
                  <a:schemeClr val="tx2"/>
                </a:solidFill>
                <a:latin typeface="+mn-lt"/>
                <a:ea typeface="Tw Cen MT" charset="0"/>
                <a:cs typeface="Tw Cen MT" charset="0"/>
              </a:defRPr>
            </a:lvl5pPr>
            <a:lvl6pPr marL="2514600" indent="-228600" algn="l" defTabSz="457200" rtl="0" eaLnBrk="1" latinLnBrk="0" hangingPunct="1">
              <a:spcBef>
                <a:spcPct val="20000"/>
              </a:spcBef>
              <a:buFont typeface="Tw Cen MT"/>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Tw Cen MT"/>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Tw Cen MT"/>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Tw Cen MT"/>
              <a:buChar char="•"/>
              <a:defRPr sz="2000" kern="1200">
                <a:solidFill>
                  <a:schemeClr val="tx1"/>
                </a:solidFill>
                <a:latin typeface="+mn-lt"/>
                <a:ea typeface="+mn-ea"/>
                <a:cs typeface="+mn-cs"/>
              </a:defRPr>
            </a:lvl9pPr>
          </a:lstStyle>
          <a:p>
            <a:pPr lvl="1"/>
            <a:r>
              <a:rPr lang="en-US" dirty="0"/>
              <a:t>What metrics do the OER community and funders use to assess and demonstrate success, and are they consistent? </a:t>
            </a:r>
            <a:r>
              <a:rPr lang="en-US" dirty="0">
                <a:solidFill>
                  <a:schemeClr val="accent3"/>
                </a:solidFill>
              </a:rPr>
              <a:t>[Interviews, research, Open Education Leadership Summit (OELS)]</a:t>
            </a:r>
          </a:p>
          <a:p>
            <a:pPr lvl="1"/>
            <a:r>
              <a:rPr lang="en-US" dirty="0"/>
              <a:t>Who else invests in global OER initiatives, and what are their interests and levels of support? </a:t>
            </a:r>
            <a:r>
              <a:rPr lang="en-US" dirty="0">
                <a:solidFill>
                  <a:schemeClr val="accent3"/>
                </a:solidFill>
              </a:rPr>
              <a:t>[Interviews, research, OELS]</a:t>
            </a:r>
          </a:p>
          <a:p>
            <a:pPr lvl="1"/>
            <a:r>
              <a:rPr lang="en-US" dirty="0"/>
              <a:t>What are current opportunities and challenges in the global OER field? </a:t>
            </a:r>
            <a:r>
              <a:rPr lang="en-US" dirty="0">
                <a:solidFill>
                  <a:schemeClr val="accent3"/>
                </a:solidFill>
              </a:rPr>
              <a:t>[Interviews, OELS]</a:t>
            </a:r>
          </a:p>
        </p:txBody>
      </p:sp>
      <p:sp>
        <p:nvSpPr>
          <p:cNvPr id="2" name="Title 1"/>
          <p:cNvSpPr>
            <a:spLocks noGrp="1"/>
          </p:cNvSpPr>
          <p:nvPr>
            <p:ph type="title"/>
          </p:nvPr>
        </p:nvSpPr>
        <p:spPr/>
        <p:txBody>
          <a:bodyPr/>
          <a:lstStyle/>
          <a:p>
            <a:r>
              <a:rPr lang="en-US" dirty="0"/>
              <a:t>It sought to </a:t>
            </a:r>
            <a:r>
              <a:rPr lang="en-US"/>
              <a:t>address three </a:t>
            </a:r>
            <a:r>
              <a:rPr lang="en-US" dirty="0"/>
              <a:t>questions</a:t>
            </a:r>
          </a:p>
        </p:txBody>
      </p:sp>
      <p:pic>
        <p:nvPicPr>
          <p:cNvPr id="19" name="Picture Placeholder 18">
            <a:extLst>
              <a:ext uri="{FF2B5EF4-FFF2-40B4-BE49-F238E27FC236}">
                <a16:creationId xmlns:a16="http://schemas.microsoft.com/office/drawing/2014/main" id="{7EA8647C-42EC-4CE3-AE68-19C03F0D8087}"/>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6" name="TextBox 5">
            <a:extLst>
              <a:ext uri="{FF2B5EF4-FFF2-40B4-BE49-F238E27FC236}">
                <a16:creationId xmlns:a16="http://schemas.microsoft.com/office/drawing/2014/main" id="{2F4700BB-FFE2-4A2B-B443-35523EE4D251}"/>
              </a:ext>
            </a:extLst>
          </p:cNvPr>
          <p:cNvSpPr txBox="1"/>
          <p:nvPr/>
        </p:nvSpPr>
        <p:spPr>
          <a:xfrm>
            <a:off x="101600" y="6368716"/>
            <a:ext cx="4495800" cy="430887"/>
          </a:xfrm>
          <a:prstGeom prst="rect">
            <a:avLst/>
          </a:prstGeom>
          <a:noFill/>
        </p:spPr>
        <p:txBody>
          <a:bodyPr wrap="square" lIns="0" tIns="0" rIns="0" bIns="0" rtlCol="0">
            <a:spAutoFit/>
          </a:bodyPr>
          <a:lstStyle/>
          <a:p>
            <a:pPr lvl="0">
              <a:defRPr/>
            </a:pPr>
            <a:r>
              <a:rPr lang="en-US" sz="1400" dirty="0"/>
              <a:t>Photo courtesy of Allison Shelley/The Verbatim Agency for </a:t>
            </a:r>
            <a:r>
              <a:rPr lang="en-US" sz="1400" dirty="0">
                <a:hlinkClick r:id="rId4"/>
              </a:rPr>
              <a:t>American Education: Images of Teachers and Students in Action</a:t>
            </a:r>
            <a:endParaRPr lang="en-US" sz="1400" dirty="0"/>
          </a:p>
        </p:txBody>
      </p:sp>
    </p:spTree>
    <p:extLst>
      <p:ext uri="{BB962C8B-B14F-4D97-AF65-F5344CB8AC3E}">
        <p14:creationId xmlns:p14="http://schemas.microsoft.com/office/powerpoint/2010/main" val="211648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D33BE-C6BF-44CC-B774-43492143ADB3}"/>
              </a:ext>
            </a:extLst>
          </p:cNvPr>
          <p:cNvSpPr>
            <a:spLocks noGrp="1"/>
          </p:cNvSpPr>
          <p:nvPr>
            <p:ph type="title"/>
          </p:nvPr>
        </p:nvSpPr>
        <p:spPr/>
        <p:txBody>
          <a:bodyPr/>
          <a:lstStyle/>
          <a:p>
            <a:r>
              <a:rPr lang="en-US" dirty="0"/>
              <a:t>Select Expert input was central to understanding the landscape</a:t>
            </a:r>
          </a:p>
        </p:txBody>
      </p:sp>
      <p:grpSp>
        <p:nvGrpSpPr>
          <p:cNvPr id="37" name="Group 36">
            <a:extLst>
              <a:ext uri="{FF2B5EF4-FFF2-40B4-BE49-F238E27FC236}">
                <a16:creationId xmlns:a16="http://schemas.microsoft.com/office/drawing/2014/main" id="{D55CF3BA-DCE1-49CE-9804-9249A174E9C4}"/>
              </a:ext>
            </a:extLst>
          </p:cNvPr>
          <p:cNvGrpSpPr/>
          <p:nvPr/>
        </p:nvGrpSpPr>
        <p:grpSpPr>
          <a:xfrm>
            <a:off x="2665809" y="4356069"/>
            <a:ext cx="2233749" cy="1385635"/>
            <a:chOff x="1881051" y="2029542"/>
            <a:chExt cx="2233749" cy="1385635"/>
          </a:xfrm>
        </p:grpSpPr>
        <p:pic>
          <p:nvPicPr>
            <p:cNvPr id="5" name="Picture 4">
              <a:extLst>
                <a:ext uri="{FF2B5EF4-FFF2-40B4-BE49-F238E27FC236}">
                  <a16:creationId xmlns:a16="http://schemas.microsoft.com/office/drawing/2014/main" id="{3E461DD8-60C1-4DA5-92A0-4E13BD0E3260}"/>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497351" y="2029542"/>
              <a:ext cx="1001148" cy="1001148"/>
            </a:xfrm>
            <a:prstGeom prst="rect">
              <a:avLst/>
            </a:prstGeom>
          </p:spPr>
        </p:pic>
        <p:sp>
          <p:nvSpPr>
            <p:cNvPr id="6" name="TextBox 5">
              <a:extLst>
                <a:ext uri="{FF2B5EF4-FFF2-40B4-BE49-F238E27FC236}">
                  <a16:creationId xmlns:a16="http://schemas.microsoft.com/office/drawing/2014/main" id="{667E14A3-EC85-467A-AB83-04855D7A5A57}"/>
                </a:ext>
              </a:extLst>
            </p:cNvPr>
            <p:cNvSpPr txBox="1"/>
            <p:nvPr/>
          </p:nvSpPr>
          <p:spPr>
            <a:xfrm>
              <a:off x="1881051" y="2984290"/>
              <a:ext cx="2233749" cy="430887"/>
            </a:xfrm>
            <a:prstGeom prst="rect">
              <a:avLst/>
            </a:prstGeom>
            <a:noFill/>
          </p:spPr>
          <p:txBody>
            <a:bodyPr wrap="square" lIns="0" tIns="0" rIns="0" bIns="0" rtlCol="0">
              <a:spAutoFit/>
            </a:bodyPr>
            <a:lstStyle/>
            <a:p>
              <a:pPr algn="ctr">
                <a:spcBef>
                  <a:spcPts val="600"/>
                </a:spcBef>
              </a:pPr>
              <a:r>
                <a:rPr lang="en-US" sz="2800" dirty="0">
                  <a:solidFill>
                    <a:schemeClr val="accent3"/>
                  </a:solidFill>
                </a:rPr>
                <a:t>Poland</a:t>
              </a:r>
            </a:p>
          </p:txBody>
        </p:sp>
      </p:grpSp>
      <p:grpSp>
        <p:nvGrpSpPr>
          <p:cNvPr id="38" name="Group 37">
            <a:extLst>
              <a:ext uri="{FF2B5EF4-FFF2-40B4-BE49-F238E27FC236}">
                <a16:creationId xmlns:a16="http://schemas.microsoft.com/office/drawing/2014/main" id="{7CF10632-C064-4F65-B113-37278497D9A5}"/>
              </a:ext>
            </a:extLst>
          </p:cNvPr>
          <p:cNvGrpSpPr/>
          <p:nvPr/>
        </p:nvGrpSpPr>
        <p:grpSpPr>
          <a:xfrm>
            <a:off x="2665810" y="2056885"/>
            <a:ext cx="2233749" cy="1595202"/>
            <a:chOff x="4236481" y="1819975"/>
            <a:chExt cx="2233749" cy="1595202"/>
          </a:xfrm>
        </p:grpSpPr>
        <p:sp>
          <p:nvSpPr>
            <p:cNvPr id="9" name="TextBox 8">
              <a:extLst>
                <a:ext uri="{FF2B5EF4-FFF2-40B4-BE49-F238E27FC236}">
                  <a16:creationId xmlns:a16="http://schemas.microsoft.com/office/drawing/2014/main" id="{CED2948F-0507-4223-85B3-FA9D7929E4B6}"/>
                </a:ext>
              </a:extLst>
            </p:cNvPr>
            <p:cNvSpPr txBox="1"/>
            <p:nvPr/>
          </p:nvSpPr>
          <p:spPr>
            <a:xfrm>
              <a:off x="4236481" y="2984290"/>
              <a:ext cx="2233749" cy="430887"/>
            </a:xfrm>
            <a:prstGeom prst="rect">
              <a:avLst/>
            </a:prstGeom>
            <a:noFill/>
          </p:spPr>
          <p:txBody>
            <a:bodyPr wrap="square" lIns="0" tIns="0" rIns="0" bIns="0" rtlCol="0">
              <a:spAutoFit/>
            </a:bodyPr>
            <a:lstStyle/>
            <a:p>
              <a:pPr algn="ctr">
                <a:spcBef>
                  <a:spcPts val="600"/>
                </a:spcBef>
              </a:pPr>
              <a:r>
                <a:rPr lang="en-US" sz="2800" dirty="0">
                  <a:solidFill>
                    <a:schemeClr val="accent3"/>
                  </a:solidFill>
                </a:rPr>
                <a:t>Canada</a:t>
              </a:r>
            </a:p>
          </p:txBody>
        </p:sp>
        <p:pic>
          <p:nvPicPr>
            <p:cNvPr id="11" name="Picture 10">
              <a:extLst>
                <a:ext uri="{FF2B5EF4-FFF2-40B4-BE49-F238E27FC236}">
                  <a16:creationId xmlns:a16="http://schemas.microsoft.com/office/drawing/2014/main" id="{DA4C4BD4-0B31-49A5-8A82-3351DF258E25}"/>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685917" y="1819975"/>
              <a:ext cx="1329450" cy="1329450"/>
            </a:xfrm>
            <a:prstGeom prst="rect">
              <a:avLst/>
            </a:prstGeom>
          </p:spPr>
        </p:pic>
      </p:grpSp>
      <p:grpSp>
        <p:nvGrpSpPr>
          <p:cNvPr id="39" name="Group 38">
            <a:extLst>
              <a:ext uri="{FF2B5EF4-FFF2-40B4-BE49-F238E27FC236}">
                <a16:creationId xmlns:a16="http://schemas.microsoft.com/office/drawing/2014/main" id="{EE4EDB22-CA44-426F-8403-3DC2278E463F}"/>
              </a:ext>
            </a:extLst>
          </p:cNvPr>
          <p:cNvGrpSpPr/>
          <p:nvPr/>
        </p:nvGrpSpPr>
        <p:grpSpPr>
          <a:xfrm>
            <a:off x="9225810" y="4219823"/>
            <a:ext cx="2233749" cy="1521881"/>
            <a:chOff x="7095190" y="1893296"/>
            <a:chExt cx="2233749" cy="1521881"/>
          </a:xfrm>
        </p:grpSpPr>
        <p:pic>
          <p:nvPicPr>
            <p:cNvPr id="13" name="Picture 12">
              <a:extLst>
                <a:ext uri="{FF2B5EF4-FFF2-40B4-BE49-F238E27FC236}">
                  <a16:creationId xmlns:a16="http://schemas.microsoft.com/office/drawing/2014/main" id="{4D18B10C-467B-4E67-9156-5C1846427903}"/>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506084" y="1893296"/>
              <a:ext cx="1411960" cy="1411960"/>
            </a:xfrm>
            <a:prstGeom prst="rect">
              <a:avLst/>
            </a:prstGeom>
          </p:spPr>
        </p:pic>
        <p:sp>
          <p:nvSpPr>
            <p:cNvPr id="14" name="TextBox 13">
              <a:extLst>
                <a:ext uri="{FF2B5EF4-FFF2-40B4-BE49-F238E27FC236}">
                  <a16:creationId xmlns:a16="http://schemas.microsoft.com/office/drawing/2014/main" id="{66BEA2F9-8F5F-45B6-918C-3A9CAA13469D}"/>
                </a:ext>
              </a:extLst>
            </p:cNvPr>
            <p:cNvSpPr txBox="1"/>
            <p:nvPr/>
          </p:nvSpPr>
          <p:spPr>
            <a:xfrm>
              <a:off x="7095190" y="2984290"/>
              <a:ext cx="2233749" cy="430887"/>
            </a:xfrm>
            <a:prstGeom prst="rect">
              <a:avLst/>
            </a:prstGeom>
            <a:noFill/>
          </p:spPr>
          <p:txBody>
            <a:bodyPr wrap="square" lIns="0" tIns="0" rIns="0" bIns="0" rtlCol="0">
              <a:spAutoFit/>
            </a:bodyPr>
            <a:lstStyle/>
            <a:p>
              <a:pPr algn="ctr">
                <a:spcBef>
                  <a:spcPts val="600"/>
                </a:spcBef>
              </a:pPr>
              <a:r>
                <a:rPr lang="en-US" sz="2800" dirty="0">
                  <a:solidFill>
                    <a:schemeClr val="accent3"/>
                  </a:solidFill>
                </a:rPr>
                <a:t>United States</a:t>
              </a:r>
            </a:p>
          </p:txBody>
        </p:sp>
      </p:grpSp>
      <p:grpSp>
        <p:nvGrpSpPr>
          <p:cNvPr id="44" name="Group 43">
            <a:extLst>
              <a:ext uri="{FF2B5EF4-FFF2-40B4-BE49-F238E27FC236}">
                <a16:creationId xmlns:a16="http://schemas.microsoft.com/office/drawing/2014/main" id="{4C5162C0-960A-4A13-B165-0EAAB1C21CA6}"/>
              </a:ext>
            </a:extLst>
          </p:cNvPr>
          <p:cNvGrpSpPr/>
          <p:nvPr/>
        </p:nvGrpSpPr>
        <p:grpSpPr>
          <a:xfrm>
            <a:off x="7039144" y="1935993"/>
            <a:ext cx="2233749" cy="1716094"/>
            <a:chOff x="1881051" y="4416730"/>
            <a:chExt cx="2233749" cy="1716094"/>
          </a:xfrm>
        </p:grpSpPr>
        <p:pic>
          <p:nvPicPr>
            <p:cNvPr id="16" name="Picture 15">
              <a:extLst>
                <a:ext uri="{FF2B5EF4-FFF2-40B4-BE49-F238E27FC236}">
                  <a16:creationId xmlns:a16="http://schemas.microsoft.com/office/drawing/2014/main" id="{4ECBFE04-5700-49C0-8951-DB92F4436251}"/>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303803" y="4416730"/>
              <a:ext cx="1388244" cy="1388244"/>
            </a:xfrm>
            <a:prstGeom prst="rect">
              <a:avLst/>
            </a:prstGeom>
          </p:spPr>
        </p:pic>
        <p:sp>
          <p:nvSpPr>
            <p:cNvPr id="17" name="TextBox 16">
              <a:extLst>
                <a:ext uri="{FF2B5EF4-FFF2-40B4-BE49-F238E27FC236}">
                  <a16:creationId xmlns:a16="http://schemas.microsoft.com/office/drawing/2014/main" id="{4084C5A3-5EC4-49C4-9523-DCF36280B1A8}"/>
                </a:ext>
              </a:extLst>
            </p:cNvPr>
            <p:cNvSpPr txBox="1"/>
            <p:nvPr/>
          </p:nvSpPr>
          <p:spPr>
            <a:xfrm>
              <a:off x="1881051" y="5701937"/>
              <a:ext cx="2233749" cy="430887"/>
            </a:xfrm>
            <a:prstGeom prst="rect">
              <a:avLst/>
            </a:prstGeom>
            <a:noFill/>
          </p:spPr>
          <p:txBody>
            <a:bodyPr wrap="square" lIns="0" tIns="0" rIns="0" bIns="0" rtlCol="0">
              <a:spAutoFit/>
            </a:bodyPr>
            <a:lstStyle/>
            <a:p>
              <a:pPr algn="ctr">
                <a:spcBef>
                  <a:spcPts val="600"/>
                </a:spcBef>
              </a:pPr>
              <a:r>
                <a:rPr lang="en-US" sz="2800" dirty="0">
                  <a:solidFill>
                    <a:schemeClr val="accent3"/>
                  </a:solidFill>
                </a:rPr>
                <a:t>Ireland</a:t>
              </a:r>
            </a:p>
          </p:txBody>
        </p:sp>
      </p:grpSp>
      <p:grpSp>
        <p:nvGrpSpPr>
          <p:cNvPr id="43" name="Group 42">
            <a:extLst>
              <a:ext uri="{FF2B5EF4-FFF2-40B4-BE49-F238E27FC236}">
                <a16:creationId xmlns:a16="http://schemas.microsoft.com/office/drawing/2014/main" id="{009F18FA-6FA5-4B93-ACB0-DC584D8C70B9}"/>
              </a:ext>
            </a:extLst>
          </p:cNvPr>
          <p:cNvGrpSpPr/>
          <p:nvPr/>
        </p:nvGrpSpPr>
        <p:grpSpPr>
          <a:xfrm>
            <a:off x="4852476" y="4188372"/>
            <a:ext cx="2233749" cy="1553332"/>
            <a:chOff x="4205318" y="4579492"/>
            <a:chExt cx="2233749" cy="1553332"/>
          </a:xfrm>
        </p:grpSpPr>
        <p:pic>
          <p:nvPicPr>
            <p:cNvPr id="19" name="Picture 18">
              <a:extLst>
                <a:ext uri="{FF2B5EF4-FFF2-40B4-BE49-F238E27FC236}">
                  <a16:creationId xmlns:a16="http://schemas.microsoft.com/office/drawing/2014/main" id="{A3527ABF-BC08-4360-AB3B-407445AEA966}"/>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665087" y="4579492"/>
              <a:ext cx="1314210" cy="1314210"/>
            </a:xfrm>
            <a:prstGeom prst="rect">
              <a:avLst/>
            </a:prstGeom>
          </p:spPr>
        </p:pic>
        <p:sp>
          <p:nvSpPr>
            <p:cNvPr id="20" name="TextBox 19">
              <a:extLst>
                <a:ext uri="{FF2B5EF4-FFF2-40B4-BE49-F238E27FC236}">
                  <a16:creationId xmlns:a16="http://schemas.microsoft.com/office/drawing/2014/main" id="{55D5F9CA-F5E8-44FC-B04E-25789BA1285E}"/>
                </a:ext>
              </a:extLst>
            </p:cNvPr>
            <p:cNvSpPr txBox="1"/>
            <p:nvPr/>
          </p:nvSpPr>
          <p:spPr>
            <a:xfrm>
              <a:off x="4205318" y="5701937"/>
              <a:ext cx="2233749" cy="430887"/>
            </a:xfrm>
            <a:prstGeom prst="rect">
              <a:avLst/>
            </a:prstGeom>
            <a:noFill/>
          </p:spPr>
          <p:txBody>
            <a:bodyPr wrap="square" lIns="0" tIns="0" rIns="0" bIns="0" rtlCol="0">
              <a:spAutoFit/>
            </a:bodyPr>
            <a:lstStyle/>
            <a:p>
              <a:pPr algn="ctr">
                <a:spcBef>
                  <a:spcPts val="600"/>
                </a:spcBef>
              </a:pPr>
              <a:r>
                <a:rPr lang="en-US" sz="2800" dirty="0">
                  <a:solidFill>
                    <a:schemeClr val="accent3"/>
                  </a:solidFill>
                </a:rPr>
                <a:t>South Africa</a:t>
              </a:r>
            </a:p>
          </p:txBody>
        </p:sp>
      </p:grpSp>
      <p:grpSp>
        <p:nvGrpSpPr>
          <p:cNvPr id="42" name="Group 41">
            <a:extLst>
              <a:ext uri="{FF2B5EF4-FFF2-40B4-BE49-F238E27FC236}">
                <a16:creationId xmlns:a16="http://schemas.microsoft.com/office/drawing/2014/main" id="{6B9B8927-5DF2-4A28-89E9-C8CA39078353}"/>
              </a:ext>
            </a:extLst>
          </p:cNvPr>
          <p:cNvGrpSpPr/>
          <p:nvPr/>
        </p:nvGrpSpPr>
        <p:grpSpPr>
          <a:xfrm>
            <a:off x="479143" y="2016540"/>
            <a:ext cx="2233749" cy="1635547"/>
            <a:chOff x="6925156" y="4497277"/>
            <a:chExt cx="2233749" cy="1635547"/>
          </a:xfrm>
        </p:grpSpPr>
        <p:pic>
          <p:nvPicPr>
            <p:cNvPr id="22" name="Picture 21">
              <a:extLst>
                <a:ext uri="{FF2B5EF4-FFF2-40B4-BE49-F238E27FC236}">
                  <a16:creationId xmlns:a16="http://schemas.microsoft.com/office/drawing/2014/main" id="{F095D244-1066-4A21-95D2-E466D8C24043}"/>
                </a:ext>
              </a:extLst>
            </p:cNvPr>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384925" y="4497277"/>
              <a:ext cx="1314210" cy="1314210"/>
            </a:xfrm>
            <a:prstGeom prst="rect">
              <a:avLst/>
            </a:prstGeom>
          </p:spPr>
        </p:pic>
        <p:sp>
          <p:nvSpPr>
            <p:cNvPr id="23" name="TextBox 22">
              <a:extLst>
                <a:ext uri="{FF2B5EF4-FFF2-40B4-BE49-F238E27FC236}">
                  <a16:creationId xmlns:a16="http://schemas.microsoft.com/office/drawing/2014/main" id="{364C96FD-9377-4BDF-9542-9E646C2E9233}"/>
                </a:ext>
              </a:extLst>
            </p:cNvPr>
            <p:cNvSpPr txBox="1"/>
            <p:nvPr/>
          </p:nvSpPr>
          <p:spPr>
            <a:xfrm>
              <a:off x="6925156" y="5701937"/>
              <a:ext cx="2233749" cy="430887"/>
            </a:xfrm>
            <a:prstGeom prst="rect">
              <a:avLst/>
            </a:prstGeom>
            <a:noFill/>
          </p:spPr>
          <p:txBody>
            <a:bodyPr wrap="square" lIns="0" tIns="0" rIns="0" bIns="0" rtlCol="0">
              <a:spAutoFit/>
            </a:bodyPr>
            <a:lstStyle/>
            <a:p>
              <a:pPr algn="ctr">
                <a:spcBef>
                  <a:spcPts val="600"/>
                </a:spcBef>
              </a:pPr>
              <a:r>
                <a:rPr lang="en-US" sz="2800" dirty="0">
                  <a:solidFill>
                    <a:schemeClr val="accent3"/>
                  </a:solidFill>
                </a:rPr>
                <a:t>Brazil</a:t>
              </a:r>
            </a:p>
          </p:txBody>
        </p:sp>
      </p:grpSp>
      <p:grpSp>
        <p:nvGrpSpPr>
          <p:cNvPr id="41" name="Group 40">
            <a:extLst>
              <a:ext uri="{FF2B5EF4-FFF2-40B4-BE49-F238E27FC236}">
                <a16:creationId xmlns:a16="http://schemas.microsoft.com/office/drawing/2014/main" id="{E5559572-E2F9-4D45-B97F-01EAC31A43B1}"/>
              </a:ext>
            </a:extLst>
          </p:cNvPr>
          <p:cNvGrpSpPr/>
          <p:nvPr/>
        </p:nvGrpSpPr>
        <p:grpSpPr>
          <a:xfrm>
            <a:off x="9225811" y="2027887"/>
            <a:ext cx="2233749" cy="1801667"/>
            <a:chOff x="9328939" y="4497277"/>
            <a:chExt cx="2233749" cy="1801667"/>
          </a:xfrm>
        </p:grpSpPr>
        <p:pic>
          <p:nvPicPr>
            <p:cNvPr id="25" name="Picture 24">
              <a:extLst>
                <a:ext uri="{FF2B5EF4-FFF2-40B4-BE49-F238E27FC236}">
                  <a16:creationId xmlns:a16="http://schemas.microsoft.com/office/drawing/2014/main" id="{DEECA7E2-CE4A-4890-944C-845BCC8D0102}"/>
                </a:ext>
              </a:extLst>
            </p:cNvPr>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9544980" y="4497277"/>
              <a:ext cx="1801667" cy="1801667"/>
            </a:xfrm>
            <a:prstGeom prst="rect">
              <a:avLst/>
            </a:prstGeom>
          </p:spPr>
        </p:pic>
        <p:sp>
          <p:nvSpPr>
            <p:cNvPr id="26" name="TextBox 25">
              <a:extLst>
                <a:ext uri="{FF2B5EF4-FFF2-40B4-BE49-F238E27FC236}">
                  <a16:creationId xmlns:a16="http://schemas.microsoft.com/office/drawing/2014/main" id="{00EA8EBA-9A9A-4DD5-92AC-F295C378AEE0}"/>
                </a:ext>
              </a:extLst>
            </p:cNvPr>
            <p:cNvSpPr txBox="1"/>
            <p:nvPr/>
          </p:nvSpPr>
          <p:spPr>
            <a:xfrm>
              <a:off x="9328939" y="5701937"/>
              <a:ext cx="2233749" cy="430887"/>
            </a:xfrm>
            <a:prstGeom prst="rect">
              <a:avLst/>
            </a:prstGeom>
            <a:noFill/>
          </p:spPr>
          <p:txBody>
            <a:bodyPr wrap="square" lIns="0" tIns="0" rIns="0" bIns="0" rtlCol="0">
              <a:spAutoFit/>
            </a:bodyPr>
            <a:lstStyle/>
            <a:p>
              <a:pPr algn="ctr">
                <a:spcBef>
                  <a:spcPts val="600"/>
                </a:spcBef>
              </a:pPr>
              <a:r>
                <a:rPr lang="en-US" sz="2800" dirty="0">
                  <a:solidFill>
                    <a:schemeClr val="accent3"/>
                  </a:solidFill>
                </a:rPr>
                <a:t>Malaysia</a:t>
              </a:r>
            </a:p>
          </p:txBody>
        </p:sp>
      </p:grpSp>
      <p:grpSp>
        <p:nvGrpSpPr>
          <p:cNvPr id="40" name="Group 39">
            <a:extLst>
              <a:ext uri="{FF2B5EF4-FFF2-40B4-BE49-F238E27FC236}">
                <a16:creationId xmlns:a16="http://schemas.microsoft.com/office/drawing/2014/main" id="{1BCCEEA7-94EE-4549-889A-13FD4F38EBF2}"/>
              </a:ext>
            </a:extLst>
          </p:cNvPr>
          <p:cNvGrpSpPr/>
          <p:nvPr/>
        </p:nvGrpSpPr>
        <p:grpSpPr>
          <a:xfrm>
            <a:off x="479142" y="4146502"/>
            <a:ext cx="2233749" cy="1595202"/>
            <a:chOff x="9367316" y="1819975"/>
            <a:chExt cx="2233749" cy="1595202"/>
          </a:xfrm>
        </p:grpSpPr>
        <p:pic>
          <p:nvPicPr>
            <p:cNvPr id="28" name="Picture 27">
              <a:extLst>
                <a:ext uri="{FF2B5EF4-FFF2-40B4-BE49-F238E27FC236}">
                  <a16:creationId xmlns:a16="http://schemas.microsoft.com/office/drawing/2014/main" id="{E54C02E7-4AE8-41FC-8656-E92DDA1965AD}"/>
                </a:ext>
              </a:extLst>
            </p:cNvPr>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9727697" y="1819975"/>
              <a:ext cx="1512987" cy="1512987"/>
            </a:xfrm>
            <a:prstGeom prst="rect">
              <a:avLst/>
            </a:prstGeom>
          </p:spPr>
        </p:pic>
        <p:sp>
          <p:nvSpPr>
            <p:cNvPr id="29" name="TextBox 28">
              <a:extLst>
                <a:ext uri="{FF2B5EF4-FFF2-40B4-BE49-F238E27FC236}">
                  <a16:creationId xmlns:a16="http://schemas.microsoft.com/office/drawing/2014/main" id="{8A8DE394-EBB5-4457-8DFC-6CA7A7EF9C2A}"/>
                </a:ext>
              </a:extLst>
            </p:cNvPr>
            <p:cNvSpPr txBox="1"/>
            <p:nvPr/>
          </p:nvSpPr>
          <p:spPr>
            <a:xfrm>
              <a:off x="9367316" y="2984290"/>
              <a:ext cx="2233749" cy="430887"/>
            </a:xfrm>
            <a:prstGeom prst="rect">
              <a:avLst/>
            </a:prstGeom>
            <a:noFill/>
          </p:spPr>
          <p:txBody>
            <a:bodyPr wrap="square" lIns="0" tIns="0" rIns="0" bIns="0" rtlCol="0">
              <a:spAutoFit/>
            </a:bodyPr>
            <a:lstStyle/>
            <a:p>
              <a:pPr algn="ctr">
                <a:spcBef>
                  <a:spcPts val="600"/>
                </a:spcBef>
              </a:pPr>
              <a:r>
                <a:rPr lang="en-US" sz="2800" dirty="0">
                  <a:solidFill>
                    <a:schemeClr val="accent3"/>
                  </a:solidFill>
                </a:rPr>
                <a:t>Mexico</a:t>
              </a:r>
            </a:p>
          </p:txBody>
        </p:sp>
      </p:grpSp>
      <p:grpSp>
        <p:nvGrpSpPr>
          <p:cNvPr id="45" name="Group 44">
            <a:extLst>
              <a:ext uri="{FF2B5EF4-FFF2-40B4-BE49-F238E27FC236}">
                <a16:creationId xmlns:a16="http://schemas.microsoft.com/office/drawing/2014/main" id="{B4BDB47C-5042-48B4-8904-A8FBA3059E71}"/>
              </a:ext>
            </a:extLst>
          </p:cNvPr>
          <p:cNvGrpSpPr/>
          <p:nvPr/>
        </p:nvGrpSpPr>
        <p:grpSpPr>
          <a:xfrm>
            <a:off x="7039143" y="3991101"/>
            <a:ext cx="2233749" cy="1750603"/>
            <a:chOff x="278087" y="4382221"/>
            <a:chExt cx="2233749" cy="1750603"/>
          </a:xfrm>
        </p:grpSpPr>
        <p:pic>
          <p:nvPicPr>
            <p:cNvPr id="31" name="Picture 30">
              <a:extLst>
                <a:ext uri="{FF2B5EF4-FFF2-40B4-BE49-F238E27FC236}">
                  <a16:creationId xmlns:a16="http://schemas.microsoft.com/office/drawing/2014/main" id="{8ACDD3C3-91D8-41AB-8235-4B2813D95375}"/>
                </a:ext>
              </a:extLst>
            </p:cNvPr>
            <p:cNvPicPr>
              <a:picLocks noChangeAspect="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88479" y="4382221"/>
              <a:ext cx="1412965" cy="1412965"/>
            </a:xfrm>
            <a:prstGeom prst="rect">
              <a:avLst/>
            </a:prstGeom>
          </p:spPr>
        </p:pic>
        <p:sp>
          <p:nvSpPr>
            <p:cNvPr id="32" name="TextBox 31">
              <a:extLst>
                <a:ext uri="{FF2B5EF4-FFF2-40B4-BE49-F238E27FC236}">
                  <a16:creationId xmlns:a16="http://schemas.microsoft.com/office/drawing/2014/main" id="{B1FC1762-0501-4164-8C6D-3706031B83F1}"/>
                </a:ext>
              </a:extLst>
            </p:cNvPr>
            <p:cNvSpPr txBox="1"/>
            <p:nvPr/>
          </p:nvSpPr>
          <p:spPr>
            <a:xfrm>
              <a:off x="278087" y="5701937"/>
              <a:ext cx="2233749" cy="430887"/>
            </a:xfrm>
            <a:prstGeom prst="rect">
              <a:avLst/>
            </a:prstGeom>
            <a:noFill/>
          </p:spPr>
          <p:txBody>
            <a:bodyPr wrap="square" lIns="0" tIns="0" rIns="0" bIns="0" rtlCol="0">
              <a:spAutoFit/>
            </a:bodyPr>
            <a:lstStyle/>
            <a:p>
              <a:pPr algn="ctr">
                <a:spcBef>
                  <a:spcPts val="600"/>
                </a:spcBef>
              </a:pPr>
              <a:r>
                <a:rPr lang="en-US" sz="2800" dirty="0">
                  <a:solidFill>
                    <a:schemeClr val="accent3"/>
                  </a:solidFill>
                </a:rPr>
                <a:t>UK</a:t>
              </a:r>
            </a:p>
          </p:txBody>
        </p:sp>
      </p:grpSp>
      <p:grpSp>
        <p:nvGrpSpPr>
          <p:cNvPr id="36" name="Group 35">
            <a:extLst>
              <a:ext uri="{FF2B5EF4-FFF2-40B4-BE49-F238E27FC236}">
                <a16:creationId xmlns:a16="http://schemas.microsoft.com/office/drawing/2014/main" id="{6190ADF5-3198-40F4-A97D-247067048A76}"/>
              </a:ext>
            </a:extLst>
          </p:cNvPr>
          <p:cNvGrpSpPr/>
          <p:nvPr/>
        </p:nvGrpSpPr>
        <p:grpSpPr>
          <a:xfrm>
            <a:off x="4852477" y="2165708"/>
            <a:ext cx="2233749" cy="1486379"/>
            <a:chOff x="173133" y="1928798"/>
            <a:chExt cx="2233749" cy="1486379"/>
          </a:xfrm>
        </p:grpSpPr>
        <p:pic>
          <p:nvPicPr>
            <p:cNvPr id="34" name="Picture 33">
              <a:extLst>
                <a:ext uri="{FF2B5EF4-FFF2-40B4-BE49-F238E27FC236}">
                  <a16:creationId xmlns:a16="http://schemas.microsoft.com/office/drawing/2014/main" id="{AA1E3413-37FD-4A77-83CA-0E5D7FB4CEF2}"/>
                </a:ext>
              </a:extLst>
            </p:cNvPr>
            <p:cNvPicPr>
              <a:picLocks noChangeAspect="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11976" y="1928798"/>
              <a:ext cx="1156063" cy="1156063"/>
            </a:xfrm>
            <a:prstGeom prst="rect">
              <a:avLst/>
            </a:prstGeom>
          </p:spPr>
        </p:pic>
        <p:sp>
          <p:nvSpPr>
            <p:cNvPr id="35" name="TextBox 34">
              <a:extLst>
                <a:ext uri="{FF2B5EF4-FFF2-40B4-BE49-F238E27FC236}">
                  <a16:creationId xmlns:a16="http://schemas.microsoft.com/office/drawing/2014/main" id="{7F265AF5-5253-47EC-BA67-6ABA612CD6E1}"/>
                </a:ext>
              </a:extLst>
            </p:cNvPr>
            <p:cNvSpPr txBox="1"/>
            <p:nvPr/>
          </p:nvSpPr>
          <p:spPr>
            <a:xfrm>
              <a:off x="173133" y="2984290"/>
              <a:ext cx="2233749" cy="430887"/>
            </a:xfrm>
            <a:prstGeom prst="rect">
              <a:avLst/>
            </a:prstGeom>
            <a:noFill/>
          </p:spPr>
          <p:txBody>
            <a:bodyPr wrap="square" lIns="0" tIns="0" rIns="0" bIns="0" rtlCol="0">
              <a:spAutoFit/>
            </a:bodyPr>
            <a:lstStyle/>
            <a:p>
              <a:pPr algn="ctr">
                <a:spcBef>
                  <a:spcPts val="600"/>
                </a:spcBef>
              </a:pPr>
              <a:r>
                <a:rPr lang="en-US" sz="2800" dirty="0">
                  <a:solidFill>
                    <a:schemeClr val="accent3"/>
                  </a:solidFill>
                </a:rPr>
                <a:t>France</a:t>
              </a:r>
            </a:p>
          </p:txBody>
        </p:sp>
      </p:grpSp>
      <p:sp>
        <p:nvSpPr>
          <p:cNvPr id="46" name="TextBox 45">
            <a:extLst>
              <a:ext uri="{FF2B5EF4-FFF2-40B4-BE49-F238E27FC236}">
                <a16:creationId xmlns:a16="http://schemas.microsoft.com/office/drawing/2014/main" id="{3EADFCDF-C646-41C1-844F-93BAE31D96A7}"/>
              </a:ext>
            </a:extLst>
          </p:cNvPr>
          <p:cNvSpPr txBox="1"/>
          <p:nvPr/>
        </p:nvSpPr>
        <p:spPr>
          <a:xfrm>
            <a:off x="4353967" y="1436911"/>
            <a:ext cx="3484065" cy="430887"/>
          </a:xfrm>
          <a:prstGeom prst="rect">
            <a:avLst/>
          </a:prstGeom>
          <a:noFill/>
        </p:spPr>
        <p:txBody>
          <a:bodyPr wrap="square" lIns="0" tIns="0" rIns="0" bIns="0" rtlCol="0">
            <a:spAutoFit/>
          </a:bodyPr>
          <a:lstStyle/>
          <a:p>
            <a:pPr algn="ctr">
              <a:spcBef>
                <a:spcPts val="600"/>
              </a:spcBef>
            </a:pPr>
            <a:r>
              <a:rPr lang="en-US" sz="2800" dirty="0">
                <a:solidFill>
                  <a:schemeClr val="accent3"/>
                </a:solidFill>
              </a:rPr>
              <a:t>18 interviewees from…</a:t>
            </a:r>
          </a:p>
        </p:txBody>
      </p:sp>
    </p:spTree>
    <p:extLst>
      <p:ext uri="{BB962C8B-B14F-4D97-AF65-F5344CB8AC3E}">
        <p14:creationId xmlns:p14="http://schemas.microsoft.com/office/powerpoint/2010/main" val="371117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Hewlett Palette">
      <a:dk1>
        <a:srgbClr val="656565"/>
      </a:dk1>
      <a:lt1>
        <a:srgbClr val="FFFFFF"/>
      </a:lt1>
      <a:dk2>
        <a:srgbClr val="233A4B"/>
      </a:dk2>
      <a:lt2>
        <a:srgbClr val="FFFFFF"/>
      </a:lt2>
      <a:accent1>
        <a:srgbClr val="233C4B"/>
      </a:accent1>
      <a:accent2>
        <a:srgbClr val="7CAE40"/>
      </a:accent2>
      <a:accent3>
        <a:srgbClr val="B5474F"/>
      </a:accent3>
      <a:accent4>
        <a:srgbClr val="00A295"/>
      </a:accent4>
      <a:accent5>
        <a:srgbClr val="FDC027"/>
      </a:accent5>
      <a:accent6>
        <a:srgbClr val="FFFFFF"/>
      </a:accent6>
      <a:hlink>
        <a:srgbClr val="7CAE40"/>
      </a:hlink>
      <a:folHlink>
        <a:srgbClr val="7CAE40"/>
      </a:folHlink>
    </a:clrScheme>
    <a:fontScheme name="Hewlett Foundation">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rnd"/>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spcBef>
            <a:spcPts val="600"/>
          </a:spcBef>
          <a:defRPr sz="3200" smtClean="0">
            <a:solidFill>
              <a:schemeClr val="tx2"/>
            </a:solidFill>
          </a:defRPr>
        </a:defPPr>
      </a:lstStyle>
    </a:txDef>
  </a:objectDefaults>
  <a:extraClrSchemeLst/>
  <a:extLst>
    <a:ext uri="{05A4C25C-085E-4340-85A3-A5531E510DB2}">
      <thm15:themeFamily xmlns:thm15="http://schemas.microsoft.com/office/thememl/2012/main" name="Hewlett PPT Template.potx" id="{C127F607-9F98-4A2B-AB3A-79ED75065E50}" vid="{E9E8AD25-B2C6-41A7-ACE8-A6993A22C177}"/>
    </a:ext>
  </a:extLst>
</a:theme>
</file>

<file path=ppt/theme/theme2.xml><?xml version="1.0" encoding="utf-8"?>
<a:theme xmlns:a="http://schemas.openxmlformats.org/drawingml/2006/main" name="2_Office Theme">
  <a:themeElements>
    <a:clrScheme name="Hewlett Palette">
      <a:dk1>
        <a:srgbClr val="656565"/>
      </a:dk1>
      <a:lt1>
        <a:srgbClr val="FFFFFF"/>
      </a:lt1>
      <a:dk2>
        <a:srgbClr val="233A4B"/>
      </a:dk2>
      <a:lt2>
        <a:srgbClr val="FFFFFF"/>
      </a:lt2>
      <a:accent1>
        <a:srgbClr val="233C4B"/>
      </a:accent1>
      <a:accent2>
        <a:srgbClr val="7CAE40"/>
      </a:accent2>
      <a:accent3>
        <a:srgbClr val="B5474F"/>
      </a:accent3>
      <a:accent4>
        <a:srgbClr val="00A295"/>
      </a:accent4>
      <a:accent5>
        <a:srgbClr val="FDC027"/>
      </a:accent5>
      <a:accent6>
        <a:srgbClr val="FFFFFF"/>
      </a:accent6>
      <a:hlink>
        <a:srgbClr val="7CAE40"/>
      </a:hlink>
      <a:folHlink>
        <a:srgbClr val="7CAE40"/>
      </a:folHlink>
    </a:clrScheme>
    <a:fontScheme name="Hewlett Foundation">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rnd"/>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spcBef>
            <a:spcPts val="600"/>
          </a:spcBef>
          <a:defRPr sz="3200" smtClean="0">
            <a:solidFill>
              <a:schemeClr val="tx2"/>
            </a:solidFill>
          </a:defRPr>
        </a:defPPr>
      </a:lstStyle>
    </a:txDef>
  </a:objectDefaults>
  <a:extraClrSchemeLst/>
  <a:extLst>
    <a:ext uri="{05A4C25C-085E-4340-85A3-A5531E510DB2}">
      <thm15:themeFamily xmlns:thm15="http://schemas.microsoft.com/office/thememl/2012/main" name="Hewlett PPT Template.potx" id="{C127F607-9F98-4A2B-AB3A-79ED75065E50}" vid="{E9E8AD25-B2C6-41A7-ACE8-A6993A22C17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E34C9FF711114A8B45D9273FA5E60C" ma:contentTypeVersion="11" ma:contentTypeDescription="Create a new document." ma:contentTypeScope="" ma:versionID="a38f3a01cfa2706c30ed2cd831d12dc4">
  <xsd:schema xmlns:xsd="http://www.w3.org/2001/XMLSchema" xmlns:xs="http://www.w3.org/2001/XMLSchema" xmlns:p="http://schemas.microsoft.com/office/2006/metadata/properties" xmlns:ns2="9188d77e-edb2-48d2-ad02-eb7302481a1b" xmlns:ns3="9bbd6dc0-f786-42f7-ba29-9ae7efb9e54a" xmlns:ns4="http://schemas.microsoft.com/sharepoint/v3/fields" targetNamespace="http://schemas.microsoft.com/office/2006/metadata/properties" ma:root="true" ma:fieldsID="e397c905901d380634f6cd2af72953bb" ns2:_="" ns3:_="" ns4:_="">
    <xsd:import namespace="9188d77e-edb2-48d2-ad02-eb7302481a1b"/>
    <xsd:import namespace="9bbd6dc0-f786-42f7-ba29-9ae7efb9e54a"/>
    <xsd:import namespace="http://schemas.microsoft.com/sharepoint/v3/fields"/>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element ref="ns4: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88d77e-edb2-48d2-ad02-eb7302481a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bd6dc0-f786-42f7-ba29-9ae7efb9e54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18"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documentManagement>
</p:properties>
</file>

<file path=customXml/itemProps1.xml><?xml version="1.0" encoding="utf-8"?>
<ds:datastoreItem xmlns:ds="http://schemas.openxmlformats.org/officeDocument/2006/customXml" ds:itemID="{DA33B441-9BFB-4701-93AA-908697BD24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88d77e-edb2-48d2-ad02-eb7302481a1b"/>
    <ds:schemaRef ds:uri="9bbd6dc0-f786-42f7-ba29-9ae7efb9e54a"/>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08CAE2-2965-4588-A601-BE3E00B32313}">
  <ds:schemaRefs>
    <ds:schemaRef ds:uri="http://schemas.microsoft.com/sharepoint/v3/contenttype/forms"/>
  </ds:schemaRefs>
</ds:datastoreItem>
</file>

<file path=customXml/itemProps3.xml><?xml version="1.0" encoding="utf-8"?>
<ds:datastoreItem xmlns:ds="http://schemas.openxmlformats.org/officeDocument/2006/customXml" ds:itemID="{DCC8A9DA-BE54-400F-8304-18172EF7A661}">
  <ds:schemaRefs>
    <ds:schemaRef ds:uri="http://purl.org/dc/dcmitype/"/>
    <ds:schemaRef ds:uri="http://schemas.microsoft.com/office/2006/documentManagement/types"/>
    <ds:schemaRef ds:uri="http://www.w3.org/XML/1998/namespace"/>
    <ds:schemaRef ds:uri="http://purl.org/dc/terms/"/>
    <ds:schemaRef ds:uri="http://schemas.microsoft.com/office/infopath/2007/PartnerControls"/>
    <ds:schemaRef ds:uri="http://schemas.openxmlformats.org/package/2006/metadata/core-properties"/>
    <ds:schemaRef ds:uri="http://purl.org/dc/elements/1.1/"/>
    <ds:schemaRef ds:uri="9bbd6dc0-f786-42f7-ba29-9ae7efb9e54a"/>
    <ds:schemaRef ds:uri="http://schemas.microsoft.com/sharepoint/v3/fields"/>
    <ds:schemaRef ds:uri="9188d77e-edb2-48d2-ad02-eb7302481a1b"/>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22855</TotalTime>
  <Words>8968</Words>
  <Application>Microsoft Office PowerPoint</Application>
  <PresentationFormat>Widescreen</PresentationFormat>
  <Paragraphs>650</Paragraphs>
  <Slides>53</Slides>
  <Notes>53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53</vt:i4>
      </vt:variant>
    </vt:vector>
  </HeadingPairs>
  <TitlesOfParts>
    <vt:vector size="59" baseType="lpstr">
      <vt:lpstr>Arial</vt:lpstr>
      <vt:lpstr>Calibri</vt:lpstr>
      <vt:lpstr>Century Gothic</vt:lpstr>
      <vt:lpstr>Tw Cen MT</vt:lpstr>
      <vt:lpstr>1_Office Theme</vt:lpstr>
      <vt:lpstr>2_Office Theme</vt:lpstr>
      <vt:lpstr>Understanding the global  OER landscape</vt:lpstr>
      <vt:lpstr>PowerPoint Presentation</vt:lpstr>
      <vt:lpstr>PowerPoint Presentation</vt:lpstr>
      <vt:lpstr>Hewlett’s latest strategy in 2015  aimed to scale adoption</vt:lpstr>
      <vt:lpstr>Global grants for adoption AND OPEN EDUCATION PRACTICE have grown while infrastructure remains a focus</vt:lpstr>
      <vt:lpstr>The Foundation is refreshing  its OER strategy in 2019</vt:lpstr>
      <vt:lpstr>This project aimed to provide  background on the global OER  landscape before the refresh</vt:lpstr>
      <vt:lpstr>It sought to address three questions</vt:lpstr>
      <vt:lpstr>Select Expert input was central to understanding the landscape</vt:lpstr>
      <vt:lpstr>PowerPoint Presentation</vt:lpstr>
      <vt:lpstr>The landscape aimed to surface representative research articles and patterns in the research landscape</vt:lpstr>
      <vt:lpstr>The approach was targeted  rather than comprehensive</vt:lpstr>
      <vt:lpstr>The scan covered ~150 articles from around the world</vt:lpstr>
      <vt:lpstr>Experts believe research is much more robust in North America &amp; Europe, but caveat English language skew</vt:lpstr>
      <vt:lpstr>The majority of articles are  about higher education</vt:lpstr>
      <vt:lpstr>Most research explores multiple topics(~70%) and uses mixed methodologies(~50%)</vt:lpstr>
      <vt:lpstr>Though experts say research is more robust on perceptions &amp; course-level student outcomes</vt:lpstr>
      <vt:lpstr>Experts have diverging views on established effects…</vt:lpstr>
      <vt:lpstr>…but see opportunity to capitalize on stronger methodologies and rising areas of interest</vt:lpstr>
      <vt:lpstr>Different users consider different research influential</vt:lpstr>
      <vt:lpstr>A selection of articles from each region serve as a good starting point to BEGIN TO digest the research landscape</vt:lpstr>
      <vt:lpstr>Experts suggest near-term priority research areas, and note major gaps in  K-12 &amp; non-North American contexts</vt:lpstr>
      <vt:lpstr>Next steps for the field</vt:lpstr>
      <vt:lpstr>PowerPoint Presentation</vt:lpstr>
      <vt:lpstr>Current and potential new funders must be convened if the field is to have diverse support</vt:lpstr>
      <vt:lpstr>Interviewees surfaced a scattering of funders they believe are interested in oer…</vt:lpstr>
      <vt:lpstr>…But OER must reach funders who currently do not see themselves as “OER funders” where they are</vt:lpstr>
      <vt:lpstr>Funders could be engaged on a wide range of topics</vt:lpstr>
      <vt:lpstr>Next steps for the field</vt:lpstr>
      <vt:lpstr>PowerPoint Presentation</vt:lpstr>
      <vt:lpstr>A strong field contains five key elements</vt:lpstr>
      <vt:lpstr>Experts say the field has strong leaders, but needs more funders and implementation support</vt:lpstr>
      <vt:lpstr>As it matures, the field’s needs may deviate from the framework</vt:lpstr>
      <vt:lpstr>the field should prioritize overcoming key bottlenecks &amp; seizing timely opportunities</vt:lpstr>
      <vt:lpstr>The Open Education Leadership Summit generated a wealth of data on open initiatives around the world</vt:lpstr>
      <vt:lpstr>Those initiatives articulate a variety of interconnected benefits for open education</vt:lpstr>
      <vt:lpstr>Most open education leaders see their work as linking multiple facets of openness</vt:lpstr>
      <vt:lpstr>The Summit surfaced opportunities and desire for collaboration</vt:lpstr>
      <vt:lpstr>collaborative roadmaps generated momentum for continued partnerships on diverse topics</vt:lpstr>
      <vt:lpstr>PowerPoint Presentation</vt:lpstr>
      <vt:lpstr>Next steps for the field</vt:lpstr>
      <vt:lpstr>PowerPoint Presentation</vt:lpstr>
      <vt:lpstr>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RSG</dc:creator>
  <cp:keywords>RSG white template 2014</cp:keywords>
  <cp:lastModifiedBy>Stacey Chen</cp:lastModifiedBy>
  <cp:revision>203</cp:revision>
  <cp:lastPrinted>2019-03-08T20:04:29Z</cp:lastPrinted>
  <dcterms:created xsi:type="dcterms:W3CDTF">2014-10-17T18:27:10Z</dcterms:created>
  <dcterms:modified xsi:type="dcterms:W3CDTF">2019-04-27T00:59:00Z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0x01010091E34C9FF711114A8B45D9273FA5E60C</vt:lpwstr>
  </property>
</Properties>
</file>